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
      <p:font typeface="PT Sans Narrow"/>
      <p:regular r:id="rId46"/>
      <p:bold r:id="rId47"/>
    </p:embeddedFont>
    <p:embeddedFont>
      <p:font typeface="Comfortaa"/>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Nunito-regular.fntdata"/><Relationship Id="rId41" Type="http://schemas.openxmlformats.org/officeDocument/2006/relationships/slide" Target="slides/slide36.xml"/><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PTSansNarrow-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regular.fntdata"/><Relationship Id="rId47" Type="http://schemas.openxmlformats.org/officeDocument/2006/relationships/font" Target="fonts/PTSansNarrow-bold.fntdata"/><Relationship Id="rId49"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e2a1f605c_1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e2a1f605c_1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f64c910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f64c910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5f3d52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5f3d52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e5f3d52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e5f3d52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5f3d52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5f3d52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f64c910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f64c910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df64c910d_6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df64c910d_6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f8985c1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f8985c1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df64c910d_6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df64c910d_6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df64c910d_6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df64c910d_6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e2a1f60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e2a1f60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df64c910d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df64c910d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2a1f605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2a1f605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df64c910d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df64c910d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df8985c1a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df8985c1a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e5f3d52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e5f3d52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e2a1f605c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e2a1f605c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e2a1f605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e2a1f605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e2a1f605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e2a1f605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e2a1f605c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e2a1f605c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e2adf3b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e2adf3b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e2a1f605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e2a1f605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df64c910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df64c910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e2adf3b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e2adf3b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e2a1f605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e2a1f605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2a1f605c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e2a1f605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e2f1b452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e2f1b452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df64c910d_6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df64c910d_6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e21a9e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e21a9e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df64c910d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df64c910d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e2a1f605c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e2a1f605c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e2a1f605c_1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e2a1f605c_1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e2a1f605c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e2a1f605c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2a1f605c_1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2a1f605c_1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2a1f605c_1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e2a1f605c_1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2.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61.png"/><Relationship Id="rId4" Type="http://schemas.openxmlformats.org/officeDocument/2006/relationships/image" Target="../media/image58.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48.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62.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55.png"/><Relationship Id="rId4" Type="http://schemas.openxmlformats.org/officeDocument/2006/relationships/image" Target="../media/image63.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4.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5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4.jpg"/><Relationship Id="rId4" Type="http://schemas.openxmlformats.org/officeDocument/2006/relationships/image" Target="../media/image30.jpg"/><Relationship Id="rId5" Type="http://schemas.openxmlformats.org/officeDocument/2006/relationships/image" Target="../media/image29.jpg"/><Relationship Id="rId6" Type="http://schemas.openxmlformats.org/officeDocument/2006/relationships/image" Target="../media/image37.png"/><Relationship Id="rId7" Type="http://schemas.openxmlformats.org/officeDocument/2006/relationships/image" Target="../media/image51.png"/><Relationship Id="rId8"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Google Shape;66;p13"/>
          <p:cNvSpPr txBox="1"/>
          <p:nvPr/>
        </p:nvSpPr>
        <p:spPr>
          <a:xfrm>
            <a:off x="5579575" y="3574800"/>
            <a:ext cx="34377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Research Supervisor:</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Anjana Agarwal</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7" name="Google Shape;67;p13"/>
          <p:cNvSpPr txBox="1"/>
          <p:nvPr>
            <p:ph idx="4294967295" type="subTitle"/>
          </p:nvPr>
        </p:nvSpPr>
        <p:spPr>
          <a:xfrm>
            <a:off x="1727850" y="1171581"/>
            <a:ext cx="5688300" cy="217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sz="1400">
                <a:solidFill>
                  <a:srgbClr val="000000"/>
                </a:solidFill>
                <a:latin typeface="Comfortaa"/>
                <a:ea typeface="Comfortaa"/>
                <a:cs typeface="Comfortaa"/>
                <a:sym typeface="Comfortaa"/>
              </a:rPr>
              <a:t>  </a:t>
            </a:r>
            <a:r>
              <a:rPr b="1" i="1" lang="en" sz="3600">
                <a:solidFill>
                  <a:srgbClr val="000000"/>
                </a:solidFill>
                <a:latin typeface="Comfortaa"/>
                <a:ea typeface="Comfortaa"/>
                <a:cs typeface="Comfortaa"/>
                <a:sym typeface="Comfortaa"/>
              </a:rPr>
              <a:t>         </a:t>
            </a:r>
            <a:r>
              <a:rPr b="1" lang="en" sz="3600">
                <a:solidFill>
                  <a:srgbClr val="000000"/>
                </a:solidFill>
                <a:latin typeface="Calibri"/>
                <a:ea typeface="Calibri"/>
                <a:cs typeface="Calibri"/>
                <a:sym typeface="Calibri"/>
              </a:rPr>
              <a:t>Capstone Project </a:t>
            </a:r>
            <a:endParaRPr b="1" sz="36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b="1" lang="en" sz="3600">
                <a:solidFill>
                  <a:srgbClr val="000000"/>
                </a:solidFill>
                <a:latin typeface="Calibri"/>
                <a:ea typeface="Calibri"/>
                <a:cs typeface="Calibri"/>
                <a:sym typeface="Calibri"/>
              </a:rPr>
              <a:t>          PGP-DSE FEB – 2019</a:t>
            </a:r>
            <a:endParaRPr b="1" sz="36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b="1" lang="en" sz="3600">
                <a:solidFill>
                  <a:srgbClr val="000000"/>
                </a:solidFill>
                <a:latin typeface="Calibri"/>
                <a:ea typeface="Calibri"/>
                <a:cs typeface="Calibri"/>
                <a:sym typeface="Calibri"/>
              </a:rPr>
              <a:t>                  Group IV</a:t>
            </a:r>
            <a:endParaRPr b="1" sz="3600">
              <a:solidFill>
                <a:srgbClr val="000000"/>
              </a:solidFill>
              <a:latin typeface="Calibri"/>
              <a:ea typeface="Calibri"/>
              <a:cs typeface="Calibri"/>
              <a:sym typeface="Calibri"/>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Clr>
                <a:schemeClr val="dk1"/>
              </a:buClr>
              <a:buSzPts val="1100"/>
              <a:buFont typeface="Arial"/>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b="1" i="1" sz="1400">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sz="1400">
              <a:solidFill>
                <a:srgbClr val="000000"/>
              </a:solidFill>
              <a:latin typeface="Comfortaa"/>
              <a:ea typeface="Comfortaa"/>
              <a:cs typeface="Comfortaa"/>
              <a:sym typeface="Comfortaa"/>
            </a:endParaRPr>
          </a:p>
        </p:txBody>
      </p:sp>
      <p:pic>
        <p:nvPicPr>
          <p:cNvPr id="68" name="Google Shape;68;p13"/>
          <p:cNvPicPr preferRelativeResize="0"/>
          <p:nvPr/>
        </p:nvPicPr>
        <p:blipFill>
          <a:blip r:embed="rId3">
            <a:alphaModFix/>
          </a:blip>
          <a:stretch>
            <a:fillRect/>
          </a:stretch>
        </p:blipFill>
        <p:spPr>
          <a:xfrm>
            <a:off x="6248625" y="231125"/>
            <a:ext cx="2245425" cy="362775"/>
          </a:xfrm>
          <a:prstGeom prst="rect">
            <a:avLst/>
          </a:prstGeom>
          <a:noFill/>
          <a:ln>
            <a:noFill/>
          </a:ln>
        </p:spPr>
      </p:pic>
      <p:pic>
        <p:nvPicPr>
          <p:cNvPr id="69" name="Google Shape;69;p13"/>
          <p:cNvPicPr preferRelativeResize="0"/>
          <p:nvPr/>
        </p:nvPicPr>
        <p:blipFill>
          <a:blip r:embed="rId4">
            <a:alphaModFix/>
          </a:blip>
          <a:stretch>
            <a:fillRect/>
          </a:stretch>
        </p:blipFill>
        <p:spPr>
          <a:xfrm>
            <a:off x="403775" y="231125"/>
            <a:ext cx="1646900" cy="599475"/>
          </a:xfrm>
          <a:prstGeom prst="rect">
            <a:avLst/>
          </a:prstGeom>
          <a:noFill/>
          <a:ln>
            <a:noFill/>
          </a:ln>
        </p:spPr>
      </p:pic>
      <p:sp>
        <p:nvSpPr>
          <p:cNvPr id="70" name="Google Shape;70;p13"/>
          <p:cNvSpPr txBox="1"/>
          <p:nvPr/>
        </p:nvSpPr>
        <p:spPr>
          <a:xfrm>
            <a:off x="465225" y="3469175"/>
            <a:ext cx="2475600" cy="12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Group members:</a:t>
            </a:r>
            <a:endParaRPr b="1" sz="24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Dedeepya</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Ghouse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Rakesh</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Shiva</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304575"/>
            <a:ext cx="8520600" cy="1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pic>
        <p:nvPicPr>
          <p:cNvPr id="150" name="Google Shape;150;p22"/>
          <p:cNvPicPr preferRelativeResize="0"/>
          <p:nvPr/>
        </p:nvPicPr>
        <p:blipFill>
          <a:blip r:embed="rId3">
            <a:alphaModFix/>
          </a:blip>
          <a:stretch>
            <a:fillRect/>
          </a:stretch>
        </p:blipFill>
        <p:spPr>
          <a:xfrm>
            <a:off x="1014025" y="383038"/>
            <a:ext cx="7235000" cy="3409600"/>
          </a:xfrm>
          <a:prstGeom prst="rect">
            <a:avLst/>
          </a:prstGeom>
          <a:noFill/>
          <a:ln>
            <a:noFill/>
          </a:ln>
        </p:spPr>
      </p:pic>
      <p:sp>
        <p:nvSpPr>
          <p:cNvPr id="151" name="Google Shape;151;p22"/>
          <p:cNvSpPr/>
          <p:nvPr/>
        </p:nvSpPr>
        <p:spPr>
          <a:xfrm>
            <a:off x="1174600" y="4018550"/>
            <a:ext cx="2336700" cy="8778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nvSpPr>
        <p:spPr>
          <a:xfrm>
            <a:off x="1619700" y="4290375"/>
            <a:ext cx="15825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Revenue</a:t>
            </a:r>
            <a:endParaRPr>
              <a:latin typeface="Open Sans"/>
              <a:ea typeface="Open Sans"/>
              <a:cs typeface="Open Sans"/>
              <a:sym typeface="Open Sans"/>
            </a:endParaRPr>
          </a:p>
        </p:txBody>
      </p:sp>
      <p:sp>
        <p:nvSpPr>
          <p:cNvPr id="153" name="Google Shape;153;p22"/>
          <p:cNvSpPr/>
          <p:nvPr/>
        </p:nvSpPr>
        <p:spPr>
          <a:xfrm>
            <a:off x="3511300" y="4294250"/>
            <a:ext cx="1125000" cy="326400"/>
          </a:xfrm>
          <a:prstGeom prst="rightArrow">
            <a:avLst>
              <a:gd fmla="val 50000" name="adj1"/>
              <a:gd fmla="val 50000" name="adj2"/>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4896225" y="4216175"/>
            <a:ext cx="25716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Target Variable</a:t>
            </a:r>
            <a:endParaRPr b="1"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647850" y="1442250"/>
            <a:ext cx="8161877" cy="1575900"/>
          </a:xfrm>
          <a:prstGeom prst="rect">
            <a:avLst/>
          </a:prstGeom>
          <a:noFill/>
          <a:ln>
            <a:noFill/>
          </a:ln>
        </p:spPr>
      </p:pic>
      <p:sp>
        <p:nvSpPr>
          <p:cNvPr id="160" name="Google Shape;160;p23"/>
          <p:cNvSpPr txBox="1"/>
          <p:nvPr/>
        </p:nvSpPr>
        <p:spPr>
          <a:xfrm>
            <a:off x="464475" y="703850"/>
            <a:ext cx="56982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u="sng">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This is the Sample look of the online customer intention dataset</a:t>
            </a:r>
            <a:endParaRPr sz="1200">
              <a:latin typeface="Comfortaa"/>
              <a:ea typeface="Comfortaa"/>
              <a:cs typeface="Comfortaa"/>
              <a:sym typeface="Comfortaa"/>
            </a:endParaRPr>
          </a:p>
        </p:txBody>
      </p:sp>
      <p:sp>
        <p:nvSpPr>
          <p:cNvPr id="161" name="Google Shape;161;p23"/>
          <p:cNvSpPr txBox="1"/>
          <p:nvPr/>
        </p:nvSpPr>
        <p:spPr>
          <a:xfrm>
            <a:off x="464475" y="3029275"/>
            <a:ext cx="6445200" cy="19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Shape of the Dataset is (12330, 18)  </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Rows: 12330</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Columns:18</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Target Variable is: Revenue(categorical variable) which contains TRUE and FALSE values</a:t>
            </a:r>
            <a:endParaRPr sz="12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False    84.5%</a:t>
            </a:r>
            <a:endParaRPr sz="1200">
              <a:latin typeface="Comfortaa"/>
              <a:ea typeface="Comfortaa"/>
              <a:cs typeface="Comfortaa"/>
              <a:sym typeface="Comfortaa"/>
            </a:endParaRPr>
          </a:p>
          <a:p>
            <a:pPr indent="0" lvl="0" marL="0" rtl="0" algn="l">
              <a:spcBef>
                <a:spcPts val="0"/>
              </a:spcBef>
              <a:spcAft>
                <a:spcPts val="0"/>
              </a:spcAft>
              <a:buNone/>
            </a:pPr>
            <a:r>
              <a:rPr lang="en" sz="1200">
                <a:latin typeface="Comfortaa"/>
                <a:ea typeface="Comfortaa"/>
                <a:cs typeface="Comfortaa"/>
                <a:sym typeface="Comfortaa"/>
              </a:rPr>
              <a:t>True     15.4%		Name: Revenue, dtype: float64</a:t>
            </a:r>
            <a:endParaRPr sz="1200">
              <a:latin typeface="Comfortaa"/>
              <a:ea typeface="Comfortaa"/>
              <a:cs typeface="Comfortaa"/>
              <a:sym typeface="Comfortaa"/>
            </a:endParaRPr>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sz="1050"/>
          </a:p>
          <a:p>
            <a:pPr indent="0" lvl="0" marL="0" rtl="0" algn="l">
              <a:spcBef>
                <a:spcPts val="0"/>
              </a:spcBef>
              <a:spcAft>
                <a:spcPts val="0"/>
              </a:spcAft>
              <a:buNone/>
            </a:pPr>
            <a:r>
              <a:t/>
            </a:r>
            <a:endParaRPr>
              <a:latin typeface="Nunito"/>
              <a:ea typeface="Nunito"/>
              <a:cs typeface="Nunito"/>
              <a:sym typeface="Nunito"/>
            </a:endParaRPr>
          </a:p>
        </p:txBody>
      </p:sp>
      <p:pic>
        <p:nvPicPr>
          <p:cNvPr id="162" name="Google Shape;162;p23"/>
          <p:cNvPicPr preferRelativeResize="0"/>
          <p:nvPr/>
        </p:nvPicPr>
        <p:blipFill rotWithShape="1">
          <a:blip r:embed="rId4">
            <a:alphaModFix/>
          </a:blip>
          <a:srcRect b="0" l="21098" r="0" t="0"/>
          <a:stretch/>
        </p:blipFill>
        <p:spPr>
          <a:xfrm>
            <a:off x="6909675" y="3245625"/>
            <a:ext cx="2144400" cy="1817000"/>
          </a:xfrm>
          <a:prstGeom prst="rect">
            <a:avLst/>
          </a:prstGeom>
          <a:noFill/>
          <a:ln>
            <a:noFill/>
          </a:ln>
        </p:spPr>
      </p:pic>
      <p:pic>
        <p:nvPicPr>
          <p:cNvPr id="163" name="Google Shape;163;p23"/>
          <p:cNvPicPr preferRelativeResize="0"/>
          <p:nvPr/>
        </p:nvPicPr>
        <p:blipFill>
          <a:blip r:embed="rId5">
            <a:alphaModFix/>
          </a:blip>
          <a:stretch>
            <a:fillRect/>
          </a:stretch>
        </p:blipFill>
        <p:spPr>
          <a:xfrm>
            <a:off x="311700" y="152400"/>
            <a:ext cx="8520601" cy="932550"/>
          </a:xfrm>
          <a:prstGeom prst="rect">
            <a:avLst/>
          </a:prstGeom>
          <a:noFill/>
          <a:ln>
            <a:noFill/>
          </a:ln>
        </p:spPr>
      </p:pic>
      <p:pic>
        <p:nvPicPr>
          <p:cNvPr id="164" name="Google Shape;164;p23"/>
          <p:cNvPicPr preferRelativeResize="0"/>
          <p:nvPr/>
        </p:nvPicPr>
        <p:blipFill>
          <a:blip r:embed="rId6">
            <a:alphaModFix/>
          </a:blip>
          <a:stretch>
            <a:fillRect/>
          </a:stretch>
        </p:blipFill>
        <p:spPr>
          <a:xfrm>
            <a:off x="311700" y="56250"/>
            <a:ext cx="8667051"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4"/>
          <p:cNvSpPr txBox="1"/>
          <p:nvPr>
            <p:ph idx="1" type="body"/>
          </p:nvPr>
        </p:nvSpPr>
        <p:spPr>
          <a:xfrm>
            <a:off x="311700" y="3598400"/>
            <a:ext cx="8520600" cy="132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admin_duration, info_duration &amp; product_duration attributes are Pareto distributed(long tailed) which explains that  most online customers are spending very few seconds or not spending anytime on  Administrative and informational related pages.</a:t>
            </a:r>
            <a:r>
              <a:rPr lang="en" sz="1400"/>
              <a:t> </a:t>
            </a:r>
            <a:endParaRPr sz="1400"/>
          </a:p>
        </p:txBody>
      </p:sp>
      <p:pic>
        <p:nvPicPr>
          <p:cNvPr id="171" name="Google Shape;171;p24"/>
          <p:cNvPicPr preferRelativeResize="0"/>
          <p:nvPr/>
        </p:nvPicPr>
        <p:blipFill>
          <a:blip r:embed="rId3">
            <a:alphaModFix/>
          </a:blip>
          <a:stretch>
            <a:fillRect/>
          </a:stretch>
        </p:blipFill>
        <p:spPr>
          <a:xfrm>
            <a:off x="112500" y="940300"/>
            <a:ext cx="9143999" cy="2510688"/>
          </a:xfrm>
          <a:prstGeom prst="rect">
            <a:avLst/>
          </a:prstGeom>
          <a:noFill/>
          <a:ln>
            <a:noFill/>
          </a:ln>
        </p:spPr>
      </p:pic>
      <p:pic>
        <p:nvPicPr>
          <p:cNvPr id="172" name="Google Shape;172;p24"/>
          <p:cNvPicPr preferRelativeResize="0"/>
          <p:nvPr/>
        </p:nvPicPr>
        <p:blipFill>
          <a:blip r:embed="rId4">
            <a:alphaModFix/>
          </a:blip>
          <a:stretch>
            <a:fillRect/>
          </a:stretch>
        </p:blipFill>
        <p:spPr>
          <a:xfrm>
            <a:off x="112500" y="63975"/>
            <a:ext cx="9031500" cy="95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78" name="Google Shape;178;p25"/>
          <p:cNvSpPr txBox="1"/>
          <p:nvPr>
            <p:ph idx="1" type="body"/>
          </p:nvPr>
        </p:nvSpPr>
        <p:spPr>
          <a:xfrm>
            <a:off x="175075" y="3037900"/>
            <a:ext cx="8520600" cy="19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Bounce Rate : The Percentage of single-engagement sessions.</a:t>
            </a:r>
            <a:br>
              <a:rPr lang="en" sz="1400"/>
            </a:br>
            <a:r>
              <a:rPr lang="en" sz="1400"/>
              <a:t>Exit Rate : The Percentage of exits on a page.</a:t>
            </a:r>
            <a:endParaRPr sz="1400"/>
          </a:p>
          <a:p>
            <a:pPr indent="0" lvl="0" marL="0" rtl="0" algn="l">
              <a:spcBef>
                <a:spcPts val="1600"/>
              </a:spcBef>
              <a:spcAft>
                <a:spcPts val="1600"/>
              </a:spcAft>
              <a:buNone/>
            </a:pPr>
            <a:r>
              <a:rPr lang="en" sz="1400"/>
              <a:t>B</a:t>
            </a:r>
            <a:r>
              <a:rPr lang="en" sz="1400"/>
              <a:t>ounce_rate attribute is having Pareto distribution(long tailed) which explains that  most online customers are spending very few seconds or not spending anytime on  these related pages on the other hand Exit Rate is also having Pareto distribution(long tailed) but </a:t>
            </a:r>
            <a:r>
              <a:rPr lang="en" sz="1400"/>
              <a:t>comparatively</a:t>
            </a:r>
            <a:r>
              <a:rPr lang="en" sz="1400"/>
              <a:t> much better distribution because the customers are spending more time in pages.</a:t>
            </a:r>
            <a:endParaRPr sz="1400"/>
          </a:p>
        </p:txBody>
      </p:sp>
      <p:pic>
        <p:nvPicPr>
          <p:cNvPr id="179" name="Google Shape;179;p25"/>
          <p:cNvPicPr preferRelativeResize="0"/>
          <p:nvPr/>
        </p:nvPicPr>
        <p:blipFill>
          <a:blip r:embed="rId3">
            <a:alphaModFix/>
          </a:blip>
          <a:stretch>
            <a:fillRect/>
          </a:stretch>
        </p:blipFill>
        <p:spPr>
          <a:xfrm>
            <a:off x="233948" y="256873"/>
            <a:ext cx="3964785" cy="2781025"/>
          </a:xfrm>
          <a:prstGeom prst="rect">
            <a:avLst/>
          </a:prstGeom>
          <a:noFill/>
          <a:ln>
            <a:noFill/>
          </a:ln>
        </p:spPr>
      </p:pic>
      <p:pic>
        <p:nvPicPr>
          <p:cNvPr id="180" name="Google Shape;180;p25"/>
          <p:cNvPicPr preferRelativeResize="0"/>
          <p:nvPr/>
        </p:nvPicPr>
        <p:blipFill>
          <a:blip r:embed="rId4">
            <a:alphaModFix/>
          </a:blip>
          <a:stretch>
            <a:fillRect/>
          </a:stretch>
        </p:blipFill>
        <p:spPr>
          <a:xfrm>
            <a:off x="4198725" y="350350"/>
            <a:ext cx="4215150" cy="268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86" name="Google Shape;186;p26"/>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a:t>
            </a:r>
            <a:endParaRPr/>
          </a:p>
        </p:txBody>
      </p:sp>
      <p:pic>
        <p:nvPicPr>
          <p:cNvPr id="187" name="Google Shape;187;p26"/>
          <p:cNvPicPr preferRelativeResize="0"/>
          <p:nvPr/>
        </p:nvPicPr>
        <p:blipFill>
          <a:blip r:embed="rId3">
            <a:alphaModFix/>
          </a:blip>
          <a:stretch>
            <a:fillRect/>
          </a:stretch>
        </p:blipFill>
        <p:spPr>
          <a:xfrm>
            <a:off x="152400" y="152400"/>
            <a:ext cx="8839201" cy="860225"/>
          </a:xfrm>
          <a:prstGeom prst="rect">
            <a:avLst/>
          </a:prstGeom>
          <a:noFill/>
          <a:ln>
            <a:noFill/>
          </a:ln>
        </p:spPr>
      </p:pic>
      <p:pic>
        <p:nvPicPr>
          <p:cNvPr id="188" name="Google Shape;188;p26"/>
          <p:cNvPicPr preferRelativeResize="0"/>
          <p:nvPr/>
        </p:nvPicPr>
        <p:blipFill>
          <a:blip r:embed="rId4">
            <a:alphaModFix/>
          </a:blip>
          <a:stretch>
            <a:fillRect/>
          </a:stretch>
        </p:blipFill>
        <p:spPr>
          <a:xfrm>
            <a:off x="889900" y="1105200"/>
            <a:ext cx="7258800" cy="371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2" name="Shape 192"/>
        <p:cNvGrpSpPr/>
        <p:nvPr/>
      </p:nvGrpSpPr>
      <p:grpSpPr>
        <a:xfrm>
          <a:off x="0" y="0"/>
          <a:ext cx="0" cy="0"/>
          <a:chOff x="0" y="0"/>
          <a:chExt cx="0" cy="0"/>
        </a:xfrm>
      </p:grpSpPr>
      <p:sp>
        <p:nvSpPr>
          <p:cNvPr id="193" name="Google Shape;193;p27"/>
          <p:cNvSpPr txBox="1"/>
          <p:nvPr/>
        </p:nvSpPr>
        <p:spPr>
          <a:xfrm>
            <a:off x="390125" y="177075"/>
            <a:ext cx="33006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Comfortaa"/>
                <a:ea typeface="Comfortaa"/>
                <a:cs typeface="Comfortaa"/>
                <a:sym typeface="Comfortaa"/>
              </a:rPr>
              <a:t>Revenue Based analysis:</a:t>
            </a:r>
            <a:endParaRPr b="1" u="sng">
              <a:latin typeface="Comfortaa"/>
              <a:ea typeface="Comfortaa"/>
              <a:cs typeface="Comfortaa"/>
              <a:sym typeface="Comfortaa"/>
            </a:endParaRPr>
          </a:p>
        </p:txBody>
      </p:sp>
      <p:sp>
        <p:nvSpPr>
          <p:cNvPr id="194" name="Google Shape;194;p27"/>
          <p:cNvSpPr txBox="1"/>
          <p:nvPr/>
        </p:nvSpPr>
        <p:spPr>
          <a:xfrm>
            <a:off x="107675" y="4160025"/>
            <a:ext cx="8868600" cy="6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Observation</a:t>
            </a:r>
            <a:r>
              <a:rPr lang="en" sz="1800">
                <a:latin typeface="Comfortaa"/>
                <a:ea typeface="Comfortaa"/>
                <a:cs typeface="Comfortaa"/>
                <a:sym typeface="Comfortaa"/>
              </a:rPr>
              <a:t>: New visitors Revenue conversion rate is high than the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                         r</a:t>
            </a:r>
            <a:r>
              <a:rPr lang="en" sz="1800">
                <a:latin typeface="Comfortaa"/>
                <a:ea typeface="Comfortaa"/>
                <a:cs typeface="Comfortaa"/>
                <a:sym typeface="Comfortaa"/>
              </a:rPr>
              <a:t>eturning</a:t>
            </a:r>
            <a:r>
              <a:rPr lang="en" sz="1800">
                <a:latin typeface="Comfortaa"/>
                <a:ea typeface="Comfortaa"/>
                <a:cs typeface="Comfortaa"/>
                <a:sym typeface="Comfortaa"/>
              </a:rPr>
              <a:t> Visitors and Others.</a:t>
            </a:r>
            <a:endParaRPr sz="1800">
              <a:latin typeface="Comfortaa"/>
              <a:ea typeface="Comfortaa"/>
              <a:cs typeface="Comfortaa"/>
              <a:sym typeface="Comfortaa"/>
            </a:endParaRPr>
          </a:p>
        </p:txBody>
      </p:sp>
      <p:sp>
        <p:nvSpPr>
          <p:cNvPr id="195" name="Google Shape;195;p27"/>
          <p:cNvSpPr txBox="1"/>
          <p:nvPr/>
        </p:nvSpPr>
        <p:spPr>
          <a:xfrm>
            <a:off x="2034675" y="454450"/>
            <a:ext cx="40899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7"/>
          <p:cNvPicPr preferRelativeResize="0"/>
          <p:nvPr/>
        </p:nvPicPr>
        <p:blipFill>
          <a:blip r:embed="rId3">
            <a:alphaModFix/>
          </a:blip>
          <a:stretch>
            <a:fillRect/>
          </a:stretch>
        </p:blipFill>
        <p:spPr>
          <a:xfrm>
            <a:off x="4713800" y="1127913"/>
            <a:ext cx="4211186" cy="2553025"/>
          </a:xfrm>
          <a:prstGeom prst="rect">
            <a:avLst/>
          </a:prstGeom>
          <a:noFill/>
          <a:ln>
            <a:noFill/>
          </a:ln>
        </p:spPr>
      </p:pic>
      <p:pic>
        <p:nvPicPr>
          <p:cNvPr id="197" name="Google Shape;197;p27"/>
          <p:cNvPicPr preferRelativeResize="0"/>
          <p:nvPr/>
        </p:nvPicPr>
        <p:blipFill>
          <a:blip r:embed="rId4">
            <a:alphaModFix/>
          </a:blip>
          <a:stretch>
            <a:fillRect/>
          </a:stretch>
        </p:blipFill>
        <p:spPr>
          <a:xfrm>
            <a:off x="107675" y="1062950"/>
            <a:ext cx="4464326" cy="2682951"/>
          </a:xfrm>
          <a:prstGeom prst="rect">
            <a:avLst/>
          </a:prstGeom>
          <a:noFill/>
          <a:ln>
            <a:noFill/>
          </a:ln>
        </p:spPr>
      </p:pic>
      <p:sp>
        <p:nvSpPr>
          <p:cNvPr id="198" name="Google Shape;198;p27"/>
          <p:cNvSpPr txBox="1"/>
          <p:nvPr/>
        </p:nvSpPr>
        <p:spPr>
          <a:xfrm>
            <a:off x="1456300" y="3681450"/>
            <a:ext cx="14562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New Visitors</a:t>
            </a:r>
            <a:endParaRPr sz="1200">
              <a:latin typeface="Comfortaa"/>
              <a:ea typeface="Comfortaa"/>
              <a:cs typeface="Comfortaa"/>
              <a:sym typeface="Comfortaa"/>
            </a:endParaRPr>
          </a:p>
        </p:txBody>
      </p:sp>
      <p:sp>
        <p:nvSpPr>
          <p:cNvPr id="199" name="Google Shape;199;p27"/>
          <p:cNvSpPr txBox="1"/>
          <p:nvPr/>
        </p:nvSpPr>
        <p:spPr>
          <a:xfrm>
            <a:off x="5450825" y="3666550"/>
            <a:ext cx="24195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Returning Visitors</a:t>
            </a:r>
            <a:endParaRPr sz="1200">
              <a:latin typeface="Comfortaa"/>
              <a:ea typeface="Comfortaa"/>
              <a:cs typeface="Comfortaa"/>
              <a:sym typeface="Comfortaa"/>
            </a:endParaRPr>
          </a:p>
        </p:txBody>
      </p:sp>
      <p:pic>
        <p:nvPicPr>
          <p:cNvPr id="200" name="Google Shape;200;p27"/>
          <p:cNvPicPr preferRelativeResize="0"/>
          <p:nvPr/>
        </p:nvPicPr>
        <p:blipFill>
          <a:blip r:embed="rId5">
            <a:alphaModFix/>
          </a:blip>
          <a:stretch>
            <a:fillRect/>
          </a:stretch>
        </p:blipFill>
        <p:spPr>
          <a:xfrm>
            <a:off x="0" y="-113683"/>
            <a:ext cx="9144001" cy="11260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nvSpPr>
        <p:spPr>
          <a:xfrm>
            <a:off x="56425" y="3761250"/>
            <a:ext cx="4381800" cy="679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Most of the Customers are from Region “1”..... I.e.  38.77% and Only 6.25% of the customers are Generating Revenue.</a:t>
            </a:r>
            <a:endParaRPr sz="1200">
              <a:latin typeface="Comfortaa"/>
              <a:ea typeface="Comfortaa"/>
              <a:cs typeface="Comfortaa"/>
              <a:sym typeface="Comfortaa"/>
            </a:endParaRPr>
          </a:p>
        </p:txBody>
      </p:sp>
      <p:pic>
        <p:nvPicPr>
          <p:cNvPr id="206" name="Google Shape;206;p28"/>
          <p:cNvPicPr preferRelativeResize="0"/>
          <p:nvPr/>
        </p:nvPicPr>
        <p:blipFill>
          <a:blip r:embed="rId3">
            <a:alphaModFix/>
          </a:blip>
          <a:stretch>
            <a:fillRect/>
          </a:stretch>
        </p:blipFill>
        <p:spPr>
          <a:xfrm>
            <a:off x="539570" y="825250"/>
            <a:ext cx="3173025" cy="2758675"/>
          </a:xfrm>
          <a:prstGeom prst="rect">
            <a:avLst/>
          </a:prstGeom>
          <a:noFill/>
          <a:ln>
            <a:noFill/>
          </a:ln>
        </p:spPr>
      </p:pic>
      <p:pic>
        <p:nvPicPr>
          <p:cNvPr id="207" name="Google Shape;207;p28"/>
          <p:cNvPicPr preferRelativeResize="0"/>
          <p:nvPr/>
        </p:nvPicPr>
        <p:blipFill>
          <a:blip r:embed="rId4">
            <a:alphaModFix/>
          </a:blip>
          <a:stretch>
            <a:fillRect/>
          </a:stretch>
        </p:blipFill>
        <p:spPr>
          <a:xfrm>
            <a:off x="4334825" y="1773984"/>
            <a:ext cx="4606576" cy="2935717"/>
          </a:xfrm>
          <a:prstGeom prst="rect">
            <a:avLst/>
          </a:prstGeom>
          <a:noFill/>
          <a:ln>
            <a:noFill/>
          </a:ln>
        </p:spPr>
      </p:pic>
      <p:sp>
        <p:nvSpPr>
          <p:cNvPr id="208" name="Google Shape;208;p28"/>
          <p:cNvSpPr txBox="1"/>
          <p:nvPr/>
        </p:nvSpPr>
        <p:spPr>
          <a:xfrm>
            <a:off x="375702" y="204700"/>
            <a:ext cx="3828000" cy="8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33333"/>
                </a:solidFill>
                <a:latin typeface="Comfortaa"/>
                <a:ea typeface="Comfortaa"/>
                <a:cs typeface="Comfortaa"/>
                <a:sym typeface="Comfortaa"/>
              </a:rPr>
              <a:t>Percentage of Revenue Region records : </a:t>
            </a:r>
            <a:endParaRPr b="1" sz="1800">
              <a:solidFill>
                <a:srgbClr val="333333"/>
              </a:solidFill>
              <a:latin typeface="Comfortaa"/>
              <a:ea typeface="Comfortaa"/>
              <a:cs typeface="Comfortaa"/>
              <a:sym typeface="Comfortaa"/>
            </a:endParaRPr>
          </a:p>
          <a:p>
            <a:pPr indent="0" lvl="0" marL="0" rtl="0" algn="l">
              <a:spcBef>
                <a:spcPts val="0"/>
              </a:spcBef>
              <a:spcAft>
                <a:spcPts val="0"/>
              </a:spcAft>
              <a:buNone/>
            </a:pPr>
            <a:r>
              <a:t/>
            </a:r>
            <a:endParaRPr b="1"/>
          </a:p>
        </p:txBody>
      </p:sp>
      <p:sp>
        <p:nvSpPr>
          <p:cNvPr id="209" name="Google Shape;209;p28"/>
          <p:cNvSpPr txBox="1"/>
          <p:nvPr/>
        </p:nvSpPr>
        <p:spPr>
          <a:xfrm>
            <a:off x="4334825" y="435825"/>
            <a:ext cx="4330500" cy="101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33333"/>
                </a:solidFill>
                <a:latin typeface="Comfortaa"/>
                <a:ea typeface="Comfortaa"/>
                <a:cs typeface="Comfortaa"/>
                <a:sym typeface="Comfortaa"/>
              </a:rPr>
              <a:t>Percentage of Revenue Generating and not generating in Region.</a:t>
            </a:r>
            <a:endParaRPr b="1" sz="1200">
              <a:solidFill>
                <a:srgbClr val="333333"/>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b="1" sz="1200">
              <a:solidFill>
                <a:srgbClr val="333333"/>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Char char="●"/>
            </a:pPr>
            <a:r>
              <a:rPr lang="en" sz="1200">
                <a:latin typeface="Comfortaa"/>
                <a:ea typeface="Comfortaa"/>
                <a:cs typeface="Comfortaa"/>
                <a:sym typeface="Comfortaa"/>
              </a:rPr>
              <a:t>Less customers are from Region 5</a:t>
            </a:r>
            <a:endParaRPr b="1" sz="1200">
              <a:latin typeface="Comfortaa"/>
              <a:ea typeface="Comfortaa"/>
              <a:cs typeface="Comfortaa"/>
              <a:sym typeface="Comfortaa"/>
            </a:endParaRPr>
          </a:p>
          <a:p>
            <a:pPr indent="0" lvl="0" marL="0" rtl="0" algn="l">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nvSpPr>
        <p:spPr>
          <a:xfrm>
            <a:off x="547400" y="4152000"/>
            <a:ext cx="7333200" cy="578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sz="1200">
                <a:latin typeface="Comfortaa"/>
                <a:ea typeface="Comfortaa"/>
                <a:cs typeface="Comfortaa"/>
                <a:sym typeface="Comfortaa"/>
              </a:rPr>
              <a:t>There are 160 days which are special days and weekends and conversion rate count of customer to generate revenue is 9.</a:t>
            </a:r>
            <a:endParaRPr sz="1200">
              <a:latin typeface="Comfortaa"/>
              <a:ea typeface="Comfortaa"/>
              <a:cs typeface="Comfortaa"/>
              <a:sym typeface="Comfortaa"/>
            </a:endParaRPr>
          </a:p>
        </p:txBody>
      </p:sp>
      <p:pic>
        <p:nvPicPr>
          <p:cNvPr id="215" name="Google Shape;215;p29"/>
          <p:cNvPicPr preferRelativeResize="0"/>
          <p:nvPr/>
        </p:nvPicPr>
        <p:blipFill>
          <a:blip r:embed="rId3">
            <a:alphaModFix/>
          </a:blip>
          <a:stretch>
            <a:fillRect/>
          </a:stretch>
        </p:blipFill>
        <p:spPr>
          <a:xfrm>
            <a:off x="320325" y="304800"/>
            <a:ext cx="4616600" cy="2876324"/>
          </a:xfrm>
          <a:prstGeom prst="rect">
            <a:avLst/>
          </a:prstGeom>
          <a:noFill/>
          <a:ln>
            <a:noFill/>
          </a:ln>
        </p:spPr>
      </p:pic>
      <p:pic>
        <p:nvPicPr>
          <p:cNvPr id="216" name="Google Shape;216;p29"/>
          <p:cNvPicPr preferRelativeResize="0"/>
          <p:nvPr/>
        </p:nvPicPr>
        <p:blipFill>
          <a:blip r:embed="rId4">
            <a:alphaModFix/>
          </a:blip>
          <a:stretch>
            <a:fillRect/>
          </a:stretch>
        </p:blipFill>
        <p:spPr>
          <a:xfrm>
            <a:off x="4472150" y="1961113"/>
            <a:ext cx="4047425" cy="1221275"/>
          </a:xfrm>
          <a:prstGeom prst="rect">
            <a:avLst/>
          </a:prstGeom>
          <a:noFill/>
          <a:ln>
            <a:noFill/>
          </a:ln>
        </p:spPr>
      </p:pic>
      <p:sp>
        <p:nvSpPr>
          <p:cNvPr id="217" name="Google Shape;217;p29"/>
          <p:cNvSpPr txBox="1"/>
          <p:nvPr/>
        </p:nvSpPr>
        <p:spPr>
          <a:xfrm>
            <a:off x="919225" y="3398000"/>
            <a:ext cx="33153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Weekend-Special day Count</a:t>
            </a:r>
            <a:endParaRPr sz="1200">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0"/>
          <p:cNvPicPr preferRelativeResize="0"/>
          <p:nvPr/>
        </p:nvPicPr>
        <p:blipFill>
          <a:blip r:embed="rId3">
            <a:alphaModFix/>
          </a:blip>
          <a:stretch>
            <a:fillRect/>
          </a:stretch>
        </p:blipFill>
        <p:spPr>
          <a:xfrm>
            <a:off x="113600" y="1179150"/>
            <a:ext cx="4358374" cy="3371500"/>
          </a:xfrm>
          <a:prstGeom prst="rect">
            <a:avLst/>
          </a:prstGeom>
          <a:noFill/>
          <a:ln>
            <a:noFill/>
          </a:ln>
        </p:spPr>
      </p:pic>
      <p:sp>
        <p:nvSpPr>
          <p:cNvPr id="223" name="Google Shape;223;p30"/>
          <p:cNvSpPr txBox="1"/>
          <p:nvPr/>
        </p:nvSpPr>
        <p:spPr>
          <a:xfrm>
            <a:off x="419775" y="247875"/>
            <a:ext cx="26751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Visits Based analysis:</a:t>
            </a:r>
            <a:endParaRPr b="1">
              <a:solidFill>
                <a:schemeClr val="dk1"/>
              </a:solidFill>
              <a:latin typeface="Comfortaa"/>
              <a:ea typeface="Comfortaa"/>
              <a:cs typeface="Comfortaa"/>
              <a:sym typeface="Comfortaa"/>
            </a:endParaRPr>
          </a:p>
        </p:txBody>
      </p:sp>
      <p:sp>
        <p:nvSpPr>
          <p:cNvPr id="224" name="Google Shape;224;p30"/>
          <p:cNvSpPr txBox="1"/>
          <p:nvPr/>
        </p:nvSpPr>
        <p:spPr>
          <a:xfrm>
            <a:off x="4833200" y="1060850"/>
            <a:ext cx="3545100" cy="927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V</a:t>
            </a:r>
            <a:r>
              <a:rPr b="1" lang="en" sz="1200">
                <a:latin typeface="Comfortaa"/>
                <a:ea typeface="Comfortaa"/>
                <a:cs typeface="Comfortaa"/>
                <a:sym typeface="Comfortaa"/>
              </a:rPr>
              <a:t>isits</a:t>
            </a:r>
            <a:r>
              <a:rPr b="1" lang="en" sz="1200">
                <a:latin typeface="Comfortaa"/>
                <a:ea typeface="Comfortaa"/>
                <a:cs typeface="Comfortaa"/>
                <a:sym typeface="Comfortaa"/>
              </a:rPr>
              <a:t>  from the Traffic type :</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Max from Traffic Type “2”</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Min from Traffic Type “16,17 etc”</a:t>
            </a:r>
            <a:endParaRPr b="1" sz="1200">
              <a:latin typeface="Comfortaa"/>
              <a:ea typeface="Comfortaa"/>
              <a:cs typeface="Comfortaa"/>
              <a:sym typeface="Comfortaa"/>
            </a:endParaRPr>
          </a:p>
        </p:txBody>
      </p:sp>
      <p:sp>
        <p:nvSpPr>
          <p:cNvPr id="225" name="Google Shape;225;p30"/>
          <p:cNvSpPr txBox="1"/>
          <p:nvPr/>
        </p:nvSpPr>
        <p:spPr>
          <a:xfrm>
            <a:off x="583925" y="3595750"/>
            <a:ext cx="3545100" cy="137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latin typeface="Comfortaa"/>
              <a:ea typeface="Comfortaa"/>
              <a:cs typeface="Comfortaa"/>
              <a:sym typeface="Comfortaa"/>
            </a:endParaRPr>
          </a:p>
        </p:txBody>
      </p:sp>
      <p:pic>
        <p:nvPicPr>
          <p:cNvPr id="226" name="Google Shape;226;p30"/>
          <p:cNvPicPr preferRelativeResize="0"/>
          <p:nvPr/>
        </p:nvPicPr>
        <p:blipFill>
          <a:blip r:embed="rId4">
            <a:alphaModFix/>
          </a:blip>
          <a:stretch>
            <a:fillRect/>
          </a:stretch>
        </p:blipFill>
        <p:spPr>
          <a:xfrm>
            <a:off x="4471975" y="1741350"/>
            <a:ext cx="4551999" cy="3227200"/>
          </a:xfrm>
          <a:prstGeom prst="rect">
            <a:avLst/>
          </a:prstGeom>
          <a:noFill/>
          <a:ln>
            <a:noFill/>
          </a:ln>
        </p:spPr>
      </p:pic>
      <p:pic>
        <p:nvPicPr>
          <p:cNvPr id="227" name="Google Shape;227;p30"/>
          <p:cNvPicPr preferRelativeResize="0"/>
          <p:nvPr/>
        </p:nvPicPr>
        <p:blipFill>
          <a:blip r:embed="rId5">
            <a:alphaModFix/>
          </a:blip>
          <a:stretch>
            <a:fillRect/>
          </a:stretch>
        </p:blipFill>
        <p:spPr>
          <a:xfrm>
            <a:off x="61825" y="-108308"/>
            <a:ext cx="9144001" cy="11260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nvSpPr>
        <p:spPr>
          <a:xfrm>
            <a:off x="5628925" y="661000"/>
            <a:ext cx="3181200" cy="10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233" name="Google Shape;233;p31"/>
          <p:cNvSpPr txBox="1"/>
          <p:nvPr/>
        </p:nvSpPr>
        <p:spPr>
          <a:xfrm>
            <a:off x="712675" y="3635550"/>
            <a:ext cx="3625200" cy="1084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Revenue Generating visitor are </a:t>
            </a:r>
            <a:r>
              <a:rPr b="1" lang="en" sz="1200">
                <a:latin typeface="Comfortaa"/>
                <a:ea typeface="Comfortaa"/>
                <a:cs typeface="Comfortaa"/>
                <a:sym typeface="Comfortaa"/>
              </a:rPr>
              <a:t>visiting</a:t>
            </a:r>
            <a:r>
              <a:rPr b="1" lang="en" sz="1200">
                <a:latin typeface="Comfortaa"/>
                <a:ea typeface="Comfortaa"/>
                <a:cs typeface="Comfortaa"/>
                <a:sym typeface="Comfortaa"/>
              </a:rPr>
              <a:t> more product related pages.</a:t>
            </a:r>
            <a:endParaRPr b="1" sz="1200">
              <a:latin typeface="Comfortaa"/>
              <a:ea typeface="Comfortaa"/>
              <a:cs typeface="Comfortaa"/>
              <a:sym typeface="Comfortaa"/>
            </a:endParaRPr>
          </a:p>
          <a:p>
            <a:pPr indent="0" lvl="0" marL="457200" rtl="0" algn="l">
              <a:spcBef>
                <a:spcPts val="0"/>
              </a:spcBef>
              <a:spcAft>
                <a:spcPts val="0"/>
              </a:spcAft>
              <a:buNone/>
            </a:pPr>
            <a:r>
              <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Averagely</a:t>
            </a:r>
            <a:r>
              <a:rPr b="1" lang="en" sz="1200">
                <a:latin typeface="Comfortaa"/>
                <a:ea typeface="Comfortaa"/>
                <a:cs typeface="Comfortaa"/>
                <a:sym typeface="Comfortaa"/>
              </a:rPr>
              <a:t> it is high in </a:t>
            </a:r>
            <a:r>
              <a:rPr b="1" lang="en" sz="1200">
                <a:solidFill>
                  <a:srgbClr val="38761D"/>
                </a:solidFill>
                <a:latin typeface="Comfortaa"/>
                <a:ea typeface="Comfortaa"/>
                <a:cs typeface="Comfortaa"/>
                <a:sym typeface="Comfortaa"/>
              </a:rPr>
              <a:t>November</a:t>
            </a:r>
            <a:r>
              <a:rPr b="1" lang="en" sz="1200">
                <a:latin typeface="Comfortaa"/>
                <a:ea typeface="Comfortaa"/>
                <a:cs typeface="Comfortaa"/>
                <a:sym typeface="Comfortaa"/>
              </a:rPr>
              <a:t> and low in </a:t>
            </a:r>
            <a:r>
              <a:rPr b="1" lang="en" sz="1200">
                <a:solidFill>
                  <a:srgbClr val="FF0000"/>
                </a:solidFill>
                <a:latin typeface="Comfortaa"/>
                <a:ea typeface="Comfortaa"/>
                <a:cs typeface="Comfortaa"/>
                <a:sym typeface="Comfortaa"/>
              </a:rPr>
              <a:t>September</a:t>
            </a:r>
            <a:r>
              <a:rPr b="1" lang="en" sz="1200">
                <a:latin typeface="Comfortaa"/>
                <a:ea typeface="Comfortaa"/>
                <a:cs typeface="Comfortaa"/>
                <a:sym typeface="Comfortaa"/>
              </a:rPr>
              <a:t>.</a:t>
            </a:r>
            <a:endParaRPr b="1" sz="1200">
              <a:latin typeface="Comfortaa"/>
              <a:ea typeface="Comfortaa"/>
              <a:cs typeface="Comfortaa"/>
              <a:sym typeface="Comfortaa"/>
            </a:endParaRPr>
          </a:p>
        </p:txBody>
      </p:sp>
      <p:grpSp>
        <p:nvGrpSpPr>
          <p:cNvPr id="234" name="Google Shape;234;p31"/>
          <p:cNvGrpSpPr/>
          <p:nvPr/>
        </p:nvGrpSpPr>
        <p:grpSpPr>
          <a:xfrm>
            <a:off x="1527921" y="429976"/>
            <a:ext cx="5599036" cy="2895790"/>
            <a:chOff x="3800800" y="3330766"/>
            <a:chExt cx="5286099" cy="3347734"/>
          </a:xfrm>
        </p:grpSpPr>
        <p:pic>
          <p:nvPicPr>
            <p:cNvPr id="235" name="Google Shape;235;p31"/>
            <p:cNvPicPr preferRelativeResize="0"/>
            <p:nvPr/>
          </p:nvPicPr>
          <p:blipFill>
            <a:blip r:embed="rId3">
              <a:alphaModFix/>
            </a:blip>
            <a:stretch>
              <a:fillRect/>
            </a:stretch>
          </p:blipFill>
          <p:spPr>
            <a:xfrm>
              <a:off x="3800800" y="3330766"/>
              <a:ext cx="5286099" cy="3347734"/>
            </a:xfrm>
            <a:prstGeom prst="rect">
              <a:avLst/>
            </a:prstGeom>
            <a:noFill/>
            <a:ln>
              <a:noFill/>
            </a:ln>
          </p:spPr>
        </p:pic>
        <p:sp>
          <p:nvSpPr>
            <p:cNvPr id="236" name="Google Shape;236;p31"/>
            <p:cNvSpPr txBox="1"/>
            <p:nvPr/>
          </p:nvSpPr>
          <p:spPr>
            <a:xfrm>
              <a:off x="4211765" y="3694595"/>
              <a:ext cx="37344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Average Product related pages visited</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4"/>
          <p:cNvSpPr txBox="1"/>
          <p:nvPr/>
        </p:nvSpPr>
        <p:spPr>
          <a:xfrm>
            <a:off x="815425" y="225800"/>
            <a:ext cx="75522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Open Sans"/>
                <a:ea typeface="Open Sans"/>
                <a:cs typeface="Open Sans"/>
                <a:sym typeface="Open Sans"/>
              </a:rPr>
              <a:t>Predicting Customer Intention during Online  </a:t>
            </a:r>
            <a:endParaRPr b="1" sz="2400">
              <a:latin typeface="Open Sans"/>
              <a:ea typeface="Open Sans"/>
              <a:cs typeface="Open Sans"/>
              <a:sym typeface="Open Sans"/>
            </a:endParaRPr>
          </a:p>
          <a:p>
            <a:pPr indent="0" lvl="0" marL="0" rtl="0" algn="l">
              <a:spcBef>
                <a:spcPts val="0"/>
              </a:spcBef>
              <a:spcAft>
                <a:spcPts val="0"/>
              </a:spcAft>
              <a:buNone/>
            </a:pPr>
            <a:r>
              <a:rPr b="1" lang="en" sz="2400">
                <a:latin typeface="Open Sans"/>
                <a:ea typeface="Open Sans"/>
                <a:cs typeface="Open Sans"/>
                <a:sym typeface="Open Sans"/>
              </a:rPr>
              <a:t>                                  purchase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nvSpPr>
        <p:spPr>
          <a:xfrm>
            <a:off x="0" y="0"/>
            <a:ext cx="3000000" cy="7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Nunito"/>
              <a:ea typeface="Nunito"/>
              <a:cs typeface="Nunito"/>
              <a:sym typeface="Nunito"/>
            </a:endParaRPr>
          </a:p>
        </p:txBody>
      </p:sp>
      <p:pic>
        <p:nvPicPr>
          <p:cNvPr id="242" name="Google Shape;242;p32"/>
          <p:cNvPicPr preferRelativeResize="0"/>
          <p:nvPr/>
        </p:nvPicPr>
        <p:blipFill>
          <a:blip r:embed="rId3">
            <a:alphaModFix/>
          </a:blip>
          <a:stretch>
            <a:fillRect/>
          </a:stretch>
        </p:blipFill>
        <p:spPr>
          <a:xfrm>
            <a:off x="133051" y="406300"/>
            <a:ext cx="4830726" cy="3007025"/>
          </a:xfrm>
          <a:prstGeom prst="rect">
            <a:avLst/>
          </a:prstGeom>
          <a:noFill/>
          <a:ln>
            <a:noFill/>
          </a:ln>
        </p:spPr>
      </p:pic>
      <p:sp>
        <p:nvSpPr>
          <p:cNvPr id="243" name="Google Shape;243;p32"/>
          <p:cNvSpPr txBox="1"/>
          <p:nvPr/>
        </p:nvSpPr>
        <p:spPr>
          <a:xfrm>
            <a:off x="5585450" y="470150"/>
            <a:ext cx="2717400" cy="18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32"/>
          <p:cNvPicPr preferRelativeResize="0"/>
          <p:nvPr/>
        </p:nvPicPr>
        <p:blipFill>
          <a:blip r:embed="rId4">
            <a:alphaModFix/>
          </a:blip>
          <a:stretch>
            <a:fillRect/>
          </a:stretch>
        </p:blipFill>
        <p:spPr>
          <a:xfrm>
            <a:off x="5006439" y="604600"/>
            <a:ext cx="3875423" cy="2323090"/>
          </a:xfrm>
          <a:prstGeom prst="rect">
            <a:avLst/>
          </a:prstGeom>
          <a:noFill/>
          <a:ln>
            <a:noFill/>
          </a:ln>
        </p:spPr>
      </p:pic>
      <p:sp>
        <p:nvSpPr>
          <p:cNvPr id="245" name="Google Shape;245;p32"/>
          <p:cNvSpPr txBox="1"/>
          <p:nvPr/>
        </p:nvSpPr>
        <p:spPr>
          <a:xfrm>
            <a:off x="402800" y="3676875"/>
            <a:ext cx="7849500" cy="1218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Operating system Type 2  has highest customer visits when compared to other OS.</a:t>
            </a:r>
            <a:endParaRPr b="1" sz="1200">
              <a:latin typeface="Comfortaa"/>
              <a:ea typeface="Comfortaa"/>
              <a:cs typeface="Comfortaa"/>
              <a:sym typeface="Comfortaa"/>
            </a:endParaRPr>
          </a:p>
          <a:p>
            <a:pPr indent="0" lvl="0" marL="457200" rtl="0" algn="l">
              <a:spcBef>
                <a:spcPts val="0"/>
              </a:spcBef>
              <a:spcAft>
                <a:spcPts val="0"/>
              </a:spcAft>
              <a:buNone/>
            </a:pPr>
            <a:r>
              <a:t/>
            </a:r>
            <a:endParaRPr b="1" sz="1200">
              <a:latin typeface="Comfortaa"/>
              <a:ea typeface="Comfortaa"/>
              <a:cs typeface="Comfortaa"/>
              <a:sym typeface="Comfortaa"/>
            </a:endParaRPr>
          </a:p>
          <a:p>
            <a:pPr indent="-304800" lvl="0" marL="457200" rtl="0" algn="l">
              <a:spcBef>
                <a:spcPts val="0"/>
              </a:spcBef>
              <a:spcAft>
                <a:spcPts val="0"/>
              </a:spcAft>
              <a:buSzPts val="1200"/>
              <a:buFont typeface="Comfortaa"/>
              <a:buChar char="●"/>
            </a:pPr>
            <a:r>
              <a:rPr b="1" lang="en" sz="1200">
                <a:latin typeface="Comfortaa"/>
                <a:ea typeface="Comfortaa"/>
                <a:cs typeface="Comfortaa"/>
                <a:sym typeface="Comfortaa"/>
              </a:rPr>
              <a:t>Browser Type “2” is having highest customer visits </a:t>
            </a:r>
            <a:endParaRPr b="1" sz="1200">
              <a:latin typeface="Comfortaa"/>
              <a:ea typeface="Comfortaa"/>
              <a:cs typeface="Comfortaa"/>
              <a:sym typeface="Comfortaa"/>
            </a:endParaRPr>
          </a:p>
          <a:p>
            <a:pPr indent="0" lvl="0" marL="457200" rtl="0" algn="l">
              <a:spcBef>
                <a:spcPts val="0"/>
              </a:spcBef>
              <a:spcAft>
                <a:spcPts val="0"/>
              </a:spcAft>
              <a:buNone/>
            </a:pPr>
            <a:r>
              <a:t/>
            </a:r>
            <a:endParaRPr b="1" sz="1200">
              <a:latin typeface="Comfortaa"/>
              <a:ea typeface="Comfortaa"/>
              <a:cs typeface="Comfortaa"/>
              <a:sym typeface="Comfortaa"/>
            </a:endParaRPr>
          </a:p>
          <a:p>
            <a:pPr indent="0" lvl="0" marL="0" rtl="0" algn="l">
              <a:spcBef>
                <a:spcPts val="0"/>
              </a:spcBef>
              <a:spcAft>
                <a:spcPts val="0"/>
              </a:spcAft>
              <a:buNone/>
            </a:pPr>
            <a:r>
              <a:t/>
            </a:r>
            <a:endParaRPr b="1" sz="12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17250" y="69300"/>
            <a:ext cx="8520600" cy="45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51" name="Google Shape;251;p33"/>
          <p:cNvSpPr/>
          <p:nvPr/>
        </p:nvSpPr>
        <p:spPr>
          <a:xfrm>
            <a:off x="3791775" y="2138800"/>
            <a:ext cx="1744200" cy="16548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3"/>
          <p:cNvSpPr txBox="1"/>
          <p:nvPr/>
        </p:nvSpPr>
        <p:spPr>
          <a:xfrm>
            <a:off x="4031850" y="2669950"/>
            <a:ext cx="14088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Model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     Building</a:t>
            </a:r>
            <a:endParaRPr b="1">
              <a:latin typeface="Open Sans"/>
              <a:ea typeface="Open Sans"/>
              <a:cs typeface="Open Sans"/>
              <a:sym typeface="Open Sans"/>
            </a:endParaRPr>
          </a:p>
        </p:txBody>
      </p:sp>
      <p:sp>
        <p:nvSpPr>
          <p:cNvPr id="253" name="Google Shape;253;p33"/>
          <p:cNvSpPr txBox="1"/>
          <p:nvPr/>
        </p:nvSpPr>
        <p:spPr>
          <a:xfrm>
            <a:off x="5847925" y="1442425"/>
            <a:ext cx="1408800" cy="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54" name="Google Shape;254;p33"/>
          <p:cNvSpPr txBox="1"/>
          <p:nvPr/>
        </p:nvSpPr>
        <p:spPr>
          <a:xfrm>
            <a:off x="6008450" y="1139301"/>
            <a:ext cx="13608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sp>
        <p:nvSpPr>
          <p:cNvPr id="255" name="Google Shape;255;p33"/>
          <p:cNvSpPr txBox="1"/>
          <p:nvPr/>
        </p:nvSpPr>
        <p:spPr>
          <a:xfrm>
            <a:off x="7755750" y="3713775"/>
            <a:ext cx="14088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sp>
        <p:nvSpPr>
          <p:cNvPr id="256" name="Google Shape;256;p33"/>
          <p:cNvSpPr txBox="1"/>
          <p:nvPr/>
        </p:nvSpPr>
        <p:spPr>
          <a:xfrm>
            <a:off x="7836900" y="4490825"/>
            <a:ext cx="12465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Statistical    </a:t>
            </a:r>
            <a:endParaRPr b="1">
              <a:solidFill>
                <a:srgbClr val="FFFFFF"/>
              </a:solidFill>
              <a:latin typeface="Open Sans"/>
              <a:ea typeface="Open Sans"/>
              <a:cs typeface="Open Sans"/>
              <a:sym typeface="Open Sans"/>
            </a:endParaRPr>
          </a:p>
          <a:p>
            <a:pPr indent="0" lvl="0" marL="0" rtl="0" algn="l">
              <a:spcBef>
                <a:spcPts val="0"/>
              </a:spcBef>
              <a:spcAft>
                <a:spcPts val="0"/>
              </a:spcAft>
              <a:buNone/>
            </a:pPr>
            <a:r>
              <a:rPr b="1" lang="en">
                <a:solidFill>
                  <a:srgbClr val="FFFFFF"/>
                </a:solidFill>
                <a:latin typeface="Open Sans"/>
                <a:ea typeface="Open Sans"/>
                <a:cs typeface="Open Sans"/>
                <a:sym typeface="Open Sans"/>
              </a:rPr>
              <a:t>    Tests</a:t>
            </a:r>
            <a:endParaRPr b="1">
              <a:solidFill>
                <a:srgbClr val="FFFFFF"/>
              </a:solidFill>
              <a:latin typeface="Open Sans"/>
              <a:ea typeface="Open Sans"/>
              <a:cs typeface="Open Sans"/>
              <a:sym typeface="Open Sans"/>
            </a:endParaRPr>
          </a:p>
        </p:txBody>
      </p:sp>
      <p:sp>
        <p:nvSpPr>
          <p:cNvPr id="257" name="Google Shape;257;p33"/>
          <p:cNvSpPr txBox="1"/>
          <p:nvPr/>
        </p:nvSpPr>
        <p:spPr>
          <a:xfrm>
            <a:off x="7012075" y="4379075"/>
            <a:ext cx="13608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a:t>
            </a:r>
            <a:endParaRPr b="1">
              <a:latin typeface="Open Sans"/>
              <a:ea typeface="Open Sans"/>
              <a:cs typeface="Open Sans"/>
              <a:sym typeface="Open Sans"/>
            </a:endParaRPr>
          </a:p>
        </p:txBody>
      </p:sp>
      <p:sp>
        <p:nvSpPr>
          <p:cNvPr id="258" name="Google Shape;258;p33"/>
          <p:cNvSpPr txBox="1"/>
          <p:nvPr/>
        </p:nvSpPr>
        <p:spPr>
          <a:xfrm>
            <a:off x="1227700" y="1328750"/>
            <a:ext cx="13608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Open Sans"/>
              <a:ea typeface="Open Sans"/>
              <a:cs typeface="Open Sans"/>
              <a:sym typeface="Open Sans"/>
            </a:endParaRPr>
          </a:p>
          <a:p>
            <a:pPr indent="0" lvl="0" marL="0" rtl="0" algn="l">
              <a:spcBef>
                <a:spcPts val="0"/>
              </a:spcBef>
              <a:spcAft>
                <a:spcPts val="0"/>
              </a:spcAft>
              <a:buNone/>
            </a:pPr>
            <a:r>
              <a:t/>
            </a:r>
            <a:endParaRPr b="1">
              <a:solidFill>
                <a:srgbClr val="FFFFFF"/>
              </a:solidFill>
              <a:latin typeface="Open Sans"/>
              <a:ea typeface="Open Sans"/>
              <a:cs typeface="Open Sans"/>
              <a:sym typeface="Open Sans"/>
            </a:endParaRPr>
          </a:p>
        </p:txBody>
      </p:sp>
      <p:sp>
        <p:nvSpPr>
          <p:cNvPr id="259" name="Google Shape;259;p33"/>
          <p:cNvSpPr/>
          <p:nvPr/>
        </p:nvSpPr>
        <p:spPr>
          <a:xfrm>
            <a:off x="3856850" y="936199"/>
            <a:ext cx="1492500" cy="7941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txBox="1"/>
          <p:nvPr/>
        </p:nvSpPr>
        <p:spPr>
          <a:xfrm>
            <a:off x="3939450" y="1104050"/>
            <a:ext cx="11964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Base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     Model</a:t>
            </a:r>
            <a:endParaRPr b="1">
              <a:latin typeface="Open Sans"/>
              <a:ea typeface="Open Sans"/>
              <a:cs typeface="Open Sans"/>
              <a:sym typeface="Open Sans"/>
            </a:endParaRPr>
          </a:p>
        </p:txBody>
      </p:sp>
      <p:sp>
        <p:nvSpPr>
          <p:cNvPr id="261" name="Google Shape;261;p33"/>
          <p:cNvSpPr/>
          <p:nvPr/>
        </p:nvSpPr>
        <p:spPr>
          <a:xfrm>
            <a:off x="5942600" y="1915663"/>
            <a:ext cx="1744200" cy="6780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Parameter     </a:t>
            </a:r>
            <a:endParaRPr b="1">
              <a:solidFill>
                <a:srgbClr val="FFFFFF"/>
              </a:solidFill>
              <a:latin typeface="Open Sans"/>
              <a:ea typeface="Open Sans"/>
              <a:cs typeface="Open Sans"/>
              <a:sym typeface="Open Sans"/>
            </a:endParaRPr>
          </a:p>
          <a:p>
            <a:pPr indent="0" lvl="0" marL="0" rtl="0" algn="l">
              <a:spcBef>
                <a:spcPts val="0"/>
              </a:spcBef>
              <a:spcAft>
                <a:spcPts val="0"/>
              </a:spcAft>
              <a:buNone/>
            </a:pPr>
            <a:r>
              <a:rPr b="1" lang="en">
                <a:solidFill>
                  <a:srgbClr val="FFFFFF"/>
                </a:solidFill>
                <a:latin typeface="Open Sans"/>
                <a:ea typeface="Open Sans"/>
                <a:cs typeface="Open Sans"/>
                <a:sym typeface="Open Sans"/>
              </a:rPr>
              <a:t>   Tuning</a:t>
            </a:r>
            <a:endParaRPr b="1">
              <a:solidFill>
                <a:srgbClr val="FFFFFF"/>
              </a:solidFill>
              <a:latin typeface="Open Sans"/>
              <a:ea typeface="Open Sans"/>
              <a:cs typeface="Open Sans"/>
              <a:sym typeface="Open Sans"/>
            </a:endParaRPr>
          </a:p>
        </p:txBody>
      </p:sp>
      <p:sp>
        <p:nvSpPr>
          <p:cNvPr id="262" name="Google Shape;262;p33"/>
          <p:cNvSpPr/>
          <p:nvPr/>
        </p:nvSpPr>
        <p:spPr>
          <a:xfrm>
            <a:off x="6037525" y="3521613"/>
            <a:ext cx="1576500" cy="6780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3795075" y="4308425"/>
            <a:ext cx="1744200" cy="6780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   Feature</a:t>
            </a:r>
            <a:endParaRPr b="1">
              <a:solidFill>
                <a:srgbClr val="FFFFFF"/>
              </a:solidFill>
              <a:latin typeface="Open Sans"/>
              <a:ea typeface="Open Sans"/>
              <a:cs typeface="Open Sans"/>
              <a:sym typeface="Open Sans"/>
            </a:endParaRPr>
          </a:p>
          <a:p>
            <a:pPr indent="0" lvl="0" marL="0" rtl="0" algn="l">
              <a:spcBef>
                <a:spcPts val="0"/>
              </a:spcBef>
              <a:spcAft>
                <a:spcPts val="0"/>
              </a:spcAft>
              <a:buNone/>
            </a:pPr>
            <a:r>
              <a:rPr b="1" lang="en">
                <a:solidFill>
                  <a:srgbClr val="FFFFFF"/>
                </a:solidFill>
                <a:latin typeface="Open Sans"/>
                <a:ea typeface="Open Sans"/>
                <a:cs typeface="Open Sans"/>
                <a:sym typeface="Open Sans"/>
              </a:rPr>
              <a:t>Importance</a:t>
            </a:r>
            <a:endParaRPr b="1">
              <a:solidFill>
                <a:srgbClr val="FFFFFF"/>
              </a:solidFill>
              <a:latin typeface="Open Sans"/>
              <a:ea typeface="Open Sans"/>
              <a:cs typeface="Open Sans"/>
              <a:sym typeface="Open Sans"/>
            </a:endParaRPr>
          </a:p>
        </p:txBody>
      </p:sp>
      <p:sp>
        <p:nvSpPr>
          <p:cNvPr id="264" name="Google Shape;264;p33"/>
          <p:cNvSpPr/>
          <p:nvPr/>
        </p:nvSpPr>
        <p:spPr>
          <a:xfrm>
            <a:off x="1538900" y="3321600"/>
            <a:ext cx="1576500" cy="6780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Outliers </a:t>
            </a:r>
            <a:endParaRPr b="1">
              <a:latin typeface="Open Sans"/>
              <a:ea typeface="Open Sans"/>
              <a:cs typeface="Open Sans"/>
              <a:sym typeface="Open Sans"/>
            </a:endParaRPr>
          </a:p>
        </p:txBody>
      </p:sp>
      <p:sp>
        <p:nvSpPr>
          <p:cNvPr id="265" name="Google Shape;265;p33"/>
          <p:cNvSpPr/>
          <p:nvPr/>
        </p:nvSpPr>
        <p:spPr>
          <a:xfrm>
            <a:off x="1617350" y="2020275"/>
            <a:ext cx="1576500" cy="6780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txBox="1"/>
          <p:nvPr/>
        </p:nvSpPr>
        <p:spPr>
          <a:xfrm>
            <a:off x="6126288" y="3635400"/>
            <a:ext cx="14925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a:t>
            </a:r>
            <a:r>
              <a:rPr b="1" lang="en">
                <a:latin typeface="Open Sans"/>
                <a:ea typeface="Open Sans"/>
                <a:cs typeface="Open Sans"/>
                <a:sym typeface="Open Sans"/>
              </a:rPr>
              <a:t>Challenges</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267" name="Google Shape;267;p33"/>
          <p:cNvCxnSpPr>
            <a:stCxn id="259" idx="4"/>
          </p:cNvCxnSpPr>
          <p:nvPr/>
        </p:nvCxnSpPr>
        <p:spPr>
          <a:xfrm>
            <a:off x="4603100" y="1730299"/>
            <a:ext cx="11100" cy="377700"/>
          </a:xfrm>
          <a:prstGeom prst="straightConnector1">
            <a:avLst/>
          </a:prstGeom>
          <a:noFill/>
          <a:ln cap="flat" cmpd="sng" w="38100">
            <a:solidFill>
              <a:srgbClr val="666666"/>
            </a:solidFill>
            <a:prstDash val="solid"/>
            <a:round/>
            <a:headEnd len="med" w="med" type="none"/>
            <a:tailEnd len="med" w="med" type="triangle"/>
          </a:ln>
        </p:spPr>
      </p:cxnSp>
      <p:cxnSp>
        <p:nvCxnSpPr>
          <p:cNvPr id="268" name="Google Shape;268;p33"/>
          <p:cNvCxnSpPr>
            <a:stCxn id="261" idx="2"/>
          </p:cNvCxnSpPr>
          <p:nvPr/>
        </p:nvCxnSpPr>
        <p:spPr>
          <a:xfrm flipH="1">
            <a:off x="5499200" y="2254663"/>
            <a:ext cx="443400" cy="281100"/>
          </a:xfrm>
          <a:prstGeom prst="straightConnector1">
            <a:avLst/>
          </a:prstGeom>
          <a:noFill/>
          <a:ln cap="flat" cmpd="sng" w="38100">
            <a:solidFill>
              <a:srgbClr val="666666"/>
            </a:solidFill>
            <a:prstDash val="solid"/>
            <a:round/>
            <a:headEnd len="med" w="med" type="none"/>
            <a:tailEnd len="med" w="med" type="triangle"/>
          </a:ln>
        </p:spPr>
      </p:cxnSp>
      <p:cxnSp>
        <p:nvCxnSpPr>
          <p:cNvPr id="269" name="Google Shape;269;p33"/>
          <p:cNvCxnSpPr>
            <a:stCxn id="263" idx="0"/>
          </p:cNvCxnSpPr>
          <p:nvPr/>
        </p:nvCxnSpPr>
        <p:spPr>
          <a:xfrm rot="10800000">
            <a:off x="4660575" y="3817025"/>
            <a:ext cx="6600" cy="491400"/>
          </a:xfrm>
          <a:prstGeom prst="straightConnector1">
            <a:avLst/>
          </a:prstGeom>
          <a:noFill/>
          <a:ln cap="flat" cmpd="sng" w="38100">
            <a:solidFill>
              <a:srgbClr val="666666"/>
            </a:solidFill>
            <a:prstDash val="solid"/>
            <a:round/>
            <a:headEnd len="med" w="med" type="none"/>
            <a:tailEnd len="med" w="med" type="triangle"/>
          </a:ln>
        </p:spPr>
      </p:cxnSp>
      <p:cxnSp>
        <p:nvCxnSpPr>
          <p:cNvPr id="270" name="Google Shape;270;p33"/>
          <p:cNvCxnSpPr>
            <a:stCxn id="265" idx="6"/>
          </p:cNvCxnSpPr>
          <p:nvPr/>
        </p:nvCxnSpPr>
        <p:spPr>
          <a:xfrm>
            <a:off x="3193850" y="2359275"/>
            <a:ext cx="525900" cy="419700"/>
          </a:xfrm>
          <a:prstGeom prst="straightConnector1">
            <a:avLst/>
          </a:prstGeom>
          <a:noFill/>
          <a:ln cap="flat" cmpd="sng" w="38100">
            <a:solidFill>
              <a:srgbClr val="666666"/>
            </a:solidFill>
            <a:prstDash val="solid"/>
            <a:round/>
            <a:headEnd len="med" w="med" type="none"/>
            <a:tailEnd len="med" w="med" type="triangle"/>
          </a:ln>
        </p:spPr>
      </p:cxnSp>
      <p:cxnSp>
        <p:nvCxnSpPr>
          <p:cNvPr id="271" name="Google Shape;271;p33"/>
          <p:cNvCxnSpPr>
            <a:stCxn id="264" idx="6"/>
          </p:cNvCxnSpPr>
          <p:nvPr/>
        </p:nvCxnSpPr>
        <p:spPr>
          <a:xfrm flipH="1" rot="10800000">
            <a:off x="3115400" y="3406200"/>
            <a:ext cx="570900" cy="254400"/>
          </a:xfrm>
          <a:prstGeom prst="straightConnector1">
            <a:avLst/>
          </a:prstGeom>
          <a:noFill/>
          <a:ln cap="flat" cmpd="sng" w="38100">
            <a:solidFill>
              <a:srgbClr val="666666"/>
            </a:solidFill>
            <a:prstDash val="solid"/>
            <a:round/>
            <a:headEnd len="med" w="med" type="none"/>
            <a:tailEnd len="med" w="med" type="triangle"/>
          </a:ln>
        </p:spPr>
      </p:cxnSp>
      <p:sp>
        <p:nvSpPr>
          <p:cNvPr id="272" name="Google Shape;272;p33"/>
          <p:cNvSpPr txBox="1"/>
          <p:nvPr/>
        </p:nvSpPr>
        <p:spPr>
          <a:xfrm>
            <a:off x="8209100" y="3258400"/>
            <a:ext cx="13608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73" name="Google Shape;273;p33"/>
          <p:cNvSpPr txBox="1"/>
          <p:nvPr/>
        </p:nvSpPr>
        <p:spPr>
          <a:xfrm>
            <a:off x="1868900" y="2020275"/>
            <a:ext cx="12465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pen Sans"/>
                <a:ea typeface="Open Sans"/>
                <a:cs typeface="Open Sans"/>
                <a:sym typeface="Open Sans"/>
              </a:rPr>
              <a:t>   Feature Engineering</a:t>
            </a:r>
            <a:endParaRPr b="1">
              <a:solidFill>
                <a:srgbClr val="FFFFFF"/>
              </a:solidFill>
              <a:latin typeface="Open Sans"/>
              <a:ea typeface="Open Sans"/>
              <a:cs typeface="Open Sans"/>
              <a:sym typeface="Open Sans"/>
            </a:endParaRPr>
          </a:p>
        </p:txBody>
      </p:sp>
      <p:pic>
        <p:nvPicPr>
          <p:cNvPr id="274" name="Google Shape;274;p33"/>
          <p:cNvPicPr preferRelativeResize="0"/>
          <p:nvPr/>
        </p:nvPicPr>
        <p:blipFill>
          <a:blip r:embed="rId3">
            <a:alphaModFix/>
          </a:blip>
          <a:stretch>
            <a:fillRect/>
          </a:stretch>
        </p:blipFill>
        <p:spPr>
          <a:xfrm>
            <a:off x="0" y="-91250"/>
            <a:ext cx="9144001" cy="965200"/>
          </a:xfrm>
          <a:prstGeom prst="rect">
            <a:avLst/>
          </a:prstGeom>
          <a:noFill/>
          <a:ln>
            <a:noFill/>
          </a:ln>
        </p:spPr>
      </p:pic>
      <p:cxnSp>
        <p:nvCxnSpPr>
          <p:cNvPr id="275" name="Google Shape;275;p33"/>
          <p:cNvCxnSpPr>
            <a:stCxn id="262" idx="2"/>
          </p:cNvCxnSpPr>
          <p:nvPr/>
        </p:nvCxnSpPr>
        <p:spPr>
          <a:xfrm rot="10800000">
            <a:off x="5579425" y="3582813"/>
            <a:ext cx="458100" cy="277800"/>
          </a:xfrm>
          <a:prstGeom prst="straightConnector1">
            <a:avLst/>
          </a:prstGeom>
          <a:noFill/>
          <a:ln cap="flat" cmpd="sng" w="38100">
            <a:solidFill>
              <a:srgbClr val="666666"/>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34"/>
          <p:cNvPicPr preferRelativeResize="0"/>
          <p:nvPr/>
        </p:nvPicPr>
        <p:blipFill rotWithShape="1">
          <a:blip r:embed="rId3">
            <a:alphaModFix/>
          </a:blip>
          <a:srcRect b="0" l="5871" r="14351" t="0"/>
          <a:stretch/>
        </p:blipFill>
        <p:spPr>
          <a:xfrm>
            <a:off x="776950" y="2102275"/>
            <a:ext cx="4770475" cy="2298400"/>
          </a:xfrm>
          <a:prstGeom prst="rect">
            <a:avLst/>
          </a:prstGeom>
          <a:noFill/>
          <a:ln>
            <a:noFill/>
          </a:ln>
        </p:spPr>
      </p:pic>
      <p:grpSp>
        <p:nvGrpSpPr>
          <p:cNvPr id="281" name="Google Shape;281;p34"/>
          <p:cNvGrpSpPr/>
          <p:nvPr/>
        </p:nvGrpSpPr>
        <p:grpSpPr>
          <a:xfrm>
            <a:off x="305675" y="196275"/>
            <a:ext cx="8645950" cy="1776775"/>
            <a:chOff x="318025" y="196275"/>
            <a:chExt cx="8645950" cy="1776775"/>
          </a:xfrm>
        </p:grpSpPr>
        <p:sp>
          <p:nvSpPr>
            <p:cNvPr id="282" name="Google Shape;282;p34"/>
            <p:cNvSpPr txBox="1"/>
            <p:nvPr/>
          </p:nvSpPr>
          <p:spPr>
            <a:xfrm>
              <a:off x="380075" y="196275"/>
              <a:ext cx="85839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A86E8"/>
                  </a:solidFill>
                </a:rPr>
                <a:t>                                                    Modelling</a:t>
              </a:r>
              <a:r>
                <a:rPr b="1" lang="en" sz="1800">
                  <a:solidFill>
                    <a:srgbClr val="4A86E8"/>
                  </a:solidFill>
                </a:rPr>
                <a:t> :</a:t>
              </a:r>
              <a:endParaRPr b="1" sz="1800">
                <a:solidFill>
                  <a:srgbClr val="4A86E8"/>
                </a:solidFill>
              </a:endParaRPr>
            </a:p>
          </p:txBody>
        </p:sp>
        <p:sp>
          <p:nvSpPr>
            <p:cNvPr id="283" name="Google Shape;283;p34"/>
            <p:cNvSpPr txBox="1"/>
            <p:nvPr/>
          </p:nvSpPr>
          <p:spPr>
            <a:xfrm>
              <a:off x="318025" y="395650"/>
              <a:ext cx="6835500" cy="157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sz="1800"/>
                <a:t>Logistic Regression as the Base model</a:t>
              </a:r>
              <a:endParaRPr sz="1800"/>
            </a:p>
            <a:p>
              <a:pPr indent="-342900" lvl="0" marL="457200" rtl="0" algn="l">
                <a:spcBef>
                  <a:spcPts val="0"/>
                </a:spcBef>
                <a:spcAft>
                  <a:spcPts val="0"/>
                </a:spcAft>
                <a:buSzPts val="1800"/>
                <a:buChar char="●"/>
              </a:pPr>
              <a:r>
                <a:rPr lang="en" sz="1800"/>
                <a:t>Flow chart explains the underlying steps in model creations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grpSp>
      <p:pic>
        <p:nvPicPr>
          <p:cNvPr id="284" name="Google Shape;284;p34"/>
          <p:cNvPicPr preferRelativeResize="0"/>
          <p:nvPr/>
        </p:nvPicPr>
        <p:blipFill>
          <a:blip r:embed="rId4">
            <a:alphaModFix/>
          </a:blip>
          <a:stretch>
            <a:fillRect/>
          </a:stretch>
        </p:blipFill>
        <p:spPr>
          <a:xfrm>
            <a:off x="56650" y="-8"/>
            <a:ext cx="9144001" cy="1126067"/>
          </a:xfrm>
          <a:prstGeom prst="rect">
            <a:avLst/>
          </a:prstGeom>
          <a:noFill/>
          <a:ln>
            <a:noFill/>
          </a:ln>
        </p:spPr>
      </p:pic>
      <p:sp>
        <p:nvSpPr>
          <p:cNvPr id="285" name="Google Shape;285;p34"/>
          <p:cNvSpPr txBox="1"/>
          <p:nvPr/>
        </p:nvSpPr>
        <p:spPr>
          <a:xfrm>
            <a:off x="5679475" y="2153300"/>
            <a:ext cx="3253500" cy="227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Accuracy: 88.03%</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Precision:  72.2%</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Recall:  38.4%</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F1_score: 49.8%</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Cohen’s Kappa : 45.6%</a:t>
            </a:r>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5"/>
          <p:cNvSpPr txBox="1"/>
          <p:nvPr/>
        </p:nvSpPr>
        <p:spPr>
          <a:xfrm>
            <a:off x="526750" y="1397150"/>
            <a:ext cx="5907900" cy="3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Char char="●"/>
            </a:pPr>
            <a:r>
              <a:rPr b="1" lang="en">
                <a:latin typeface="Comfortaa"/>
                <a:ea typeface="Comfortaa"/>
                <a:cs typeface="Comfortaa"/>
                <a:sym typeface="Comfortaa"/>
              </a:rPr>
              <a:t>Unde</a:t>
            </a:r>
            <a:r>
              <a:rPr b="1" lang="en">
                <a:latin typeface="Comfortaa"/>
                <a:ea typeface="Comfortaa"/>
                <a:cs typeface="Comfortaa"/>
                <a:sym typeface="Comfortaa"/>
              </a:rPr>
              <a:t>rstanding the Domain </a:t>
            </a:r>
            <a:endParaRPr b="1">
              <a:latin typeface="Comfortaa"/>
              <a:ea typeface="Comfortaa"/>
              <a:cs typeface="Comfortaa"/>
              <a:sym typeface="Comfortaa"/>
            </a:endParaRPr>
          </a:p>
          <a:p>
            <a:pPr indent="0" lvl="0" marL="457200" rtl="0" algn="l">
              <a:spcBef>
                <a:spcPts val="0"/>
              </a:spcBef>
              <a:spcAft>
                <a:spcPts val="0"/>
              </a:spcAft>
              <a:buNone/>
            </a:pPr>
            <a:r>
              <a:t/>
            </a:r>
            <a:endParaRPr b="1">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b="1" lang="en">
                <a:latin typeface="Comfortaa"/>
                <a:ea typeface="Comfortaa"/>
                <a:cs typeface="Comfortaa"/>
                <a:sym typeface="Comfortaa"/>
              </a:rPr>
              <a:t>Dealing with Outliers /</a:t>
            </a:r>
            <a:r>
              <a:rPr b="1" lang="en">
                <a:latin typeface="Comfortaa"/>
                <a:ea typeface="Comfortaa"/>
                <a:cs typeface="Comfortaa"/>
                <a:sym typeface="Comfortaa"/>
              </a:rPr>
              <a:t>Extreme</a:t>
            </a:r>
            <a:r>
              <a:rPr b="1" lang="en">
                <a:latin typeface="Comfortaa"/>
                <a:ea typeface="Comfortaa"/>
                <a:cs typeface="Comfortaa"/>
                <a:sym typeface="Comfortaa"/>
              </a:rPr>
              <a:t> Values</a:t>
            </a:r>
            <a:endParaRPr b="1">
              <a:latin typeface="Comfortaa"/>
              <a:ea typeface="Comfortaa"/>
              <a:cs typeface="Comfortaa"/>
              <a:sym typeface="Comfortaa"/>
            </a:endParaRPr>
          </a:p>
          <a:p>
            <a:pPr indent="0" lvl="0" marL="457200" rtl="0" algn="l">
              <a:spcBef>
                <a:spcPts val="0"/>
              </a:spcBef>
              <a:spcAft>
                <a:spcPts val="0"/>
              </a:spcAft>
              <a:buNone/>
            </a:pPr>
            <a:r>
              <a:t/>
            </a:r>
            <a:endParaRPr b="1">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b="1" lang="en">
                <a:latin typeface="Comfortaa"/>
                <a:ea typeface="Comfortaa"/>
                <a:cs typeface="Comfortaa"/>
                <a:sym typeface="Comfortaa"/>
              </a:rPr>
              <a:t>Presence of high skewness in the data </a:t>
            </a:r>
            <a:endParaRPr b="1">
              <a:latin typeface="Comfortaa"/>
              <a:ea typeface="Comfortaa"/>
              <a:cs typeface="Comfortaa"/>
              <a:sym typeface="Comfortaa"/>
            </a:endParaRPr>
          </a:p>
          <a:p>
            <a:pPr indent="0" lvl="0" marL="457200" rtl="0" algn="l">
              <a:spcBef>
                <a:spcPts val="0"/>
              </a:spcBef>
              <a:spcAft>
                <a:spcPts val="0"/>
              </a:spcAft>
              <a:buNone/>
            </a:pPr>
            <a:r>
              <a:t/>
            </a:r>
            <a:endParaRPr b="1">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b="1" lang="en">
                <a:latin typeface="Comfortaa"/>
                <a:ea typeface="Comfortaa"/>
                <a:cs typeface="Comfortaa"/>
                <a:sym typeface="Comfortaa"/>
              </a:rPr>
              <a:t>High </a:t>
            </a:r>
            <a:r>
              <a:rPr b="1" lang="en">
                <a:latin typeface="Comfortaa"/>
                <a:ea typeface="Comfortaa"/>
                <a:cs typeface="Comfortaa"/>
                <a:sym typeface="Comfortaa"/>
              </a:rPr>
              <a:t>imbalance</a:t>
            </a:r>
            <a:r>
              <a:rPr b="1" lang="en">
                <a:latin typeface="Comfortaa"/>
                <a:ea typeface="Comfortaa"/>
                <a:cs typeface="Comfortaa"/>
                <a:sym typeface="Comfortaa"/>
              </a:rPr>
              <a:t> in the target variable.</a:t>
            </a:r>
            <a:endParaRPr b="1">
              <a:latin typeface="Comfortaa"/>
              <a:ea typeface="Comfortaa"/>
              <a:cs typeface="Comfortaa"/>
              <a:sym typeface="Comfortaa"/>
            </a:endParaRPr>
          </a:p>
          <a:p>
            <a:pPr indent="0" lvl="0" marL="457200" rtl="0" algn="l">
              <a:spcBef>
                <a:spcPts val="0"/>
              </a:spcBef>
              <a:spcAft>
                <a:spcPts val="0"/>
              </a:spcAft>
              <a:buNone/>
            </a:pPr>
            <a:r>
              <a:t/>
            </a:r>
            <a:endParaRPr b="1">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b="1" lang="en">
                <a:latin typeface="Comfortaa"/>
                <a:ea typeface="Comfortaa"/>
                <a:cs typeface="Comfortaa"/>
                <a:sym typeface="Comfortaa"/>
              </a:rPr>
              <a:t>Base model gave  us very low F1 score</a:t>
            </a:r>
            <a:endParaRPr b="1">
              <a:latin typeface="Comfortaa"/>
              <a:ea typeface="Comfortaa"/>
              <a:cs typeface="Comfortaa"/>
              <a:sym typeface="Comfortaa"/>
            </a:endParaRPr>
          </a:p>
        </p:txBody>
      </p:sp>
      <p:pic>
        <p:nvPicPr>
          <p:cNvPr id="291" name="Google Shape;291;p35"/>
          <p:cNvPicPr preferRelativeResize="0"/>
          <p:nvPr/>
        </p:nvPicPr>
        <p:blipFill>
          <a:blip r:embed="rId3">
            <a:alphaModFix/>
          </a:blip>
          <a:stretch>
            <a:fillRect/>
          </a:stretch>
        </p:blipFill>
        <p:spPr>
          <a:xfrm>
            <a:off x="0" y="-8"/>
            <a:ext cx="9144001" cy="11260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6236500" y="956375"/>
            <a:ext cx="2595600" cy="25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97" name="Google Shape;297;p36"/>
          <p:cNvSpPr txBox="1"/>
          <p:nvPr>
            <p:ph idx="1" type="body"/>
          </p:nvPr>
        </p:nvSpPr>
        <p:spPr>
          <a:xfrm>
            <a:off x="6292750" y="1044775"/>
            <a:ext cx="2539500" cy="302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t>The p_value for Region variable is greater than 0.05 so it is not significant in Predicting Target Variable (Revenue), Except Region Variable remaining all variables are having p_value less than 0.05</a:t>
            </a:r>
            <a:endParaRPr sz="1500"/>
          </a:p>
        </p:txBody>
      </p:sp>
      <p:sp>
        <p:nvSpPr>
          <p:cNvPr id="298" name="Google Shape;298;p36"/>
          <p:cNvSpPr txBox="1"/>
          <p:nvPr/>
        </p:nvSpPr>
        <p:spPr>
          <a:xfrm>
            <a:off x="585575" y="0"/>
            <a:ext cx="59214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2 Sample t-test &amp; Chi-SQuare Test For Independence</a:t>
            </a:r>
            <a:endParaRPr b="1">
              <a:latin typeface="Open Sans"/>
              <a:ea typeface="Open Sans"/>
              <a:cs typeface="Open Sans"/>
              <a:sym typeface="Open Sans"/>
            </a:endParaRPr>
          </a:p>
        </p:txBody>
      </p:sp>
      <p:pic>
        <p:nvPicPr>
          <p:cNvPr id="299" name="Google Shape;299;p36"/>
          <p:cNvPicPr preferRelativeResize="0"/>
          <p:nvPr/>
        </p:nvPicPr>
        <p:blipFill>
          <a:blip r:embed="rId3">
            <a:alphaModFix/>
          </a:blip>
          <a:stretch>
            <a:fillRect/>
          </a:stretch>
        </p:blipFill>
        <p:spPr>
          <a:xfrm>
            <a:off x="1127600" y="670850"/>
            <a:ext cx="4875925" cy="3842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37"/>
          <p:cNvPicPr preferRelativeResize="0"/>
          <p:nvPr/>
        </p:nvPicPr>
        <p:blipFill>
          <a:blip r:embed="rId3">
            <a:alphaModFix/>
          </a:blip>
          <a:stretch>
            <a:fillRect/>
          </a:stretch>
        </p:blipFill>
        <p:spPr>
          <a:xfrm>
            <a:off x="799625" y="403823"/>
            <a:ext cx="6947524" cy="1316675"/>
          </a:xfrm>
          <a:prstGeom prst="rect">
            <a:avLst/>
          </a:prstGeom>
          <a:noFill/>
          <a:ln>
            <a:noFill/>
          </a:ln>
        </p:spPr>
      </p:pic>
      <p:sp>
        <p:nvSpPr>
          <p:cNvPr id="305" name="Google Shape;305;p37"/>
          <p:cNvSpPr txBox="1"/>
          <p:nvPr/>
        </p:nvSpPr>
        <p:spPr>
          <a:xfrm>
            <a:off x="1260025" y="2219125"/>
            <a:ext cx="5604300" cy="19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Outlier treatment:</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IQR is used to treat the outliers.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Upper fence= Q3+1.5(IQR)</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Lower Fence=Q1-1.5(IQR)</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After treating the outliers we saw 54.24% of data is getting lost</a:t>
            </a:r>
            <a:endParaRPr sz="12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38"/>
          <p:cNvPicPr preferRelativeResize="0"/>
          <p:nvPr/>
        </p:nvPicPr>
        <p:blipFill>
          <a:blip r:embed="rId3">
            <a:alphaModFix/>
          </a:blip>
          <a:stretch>
            <a:fillRect/>
          </a:stretch>
        </p:blipFill>
        <p:spPr>
          <a:xfrm>
            <a:off x="56250" y="144667"/>
            <a:ext cx="9144001" cy="1126067"/>
          </a:xfrm>
          <a:prstGeom prst="rect">
            <a:avLst/>
          </a:prstGeom>
          <a:noFill/>
          <a:ln>
            <a:noFill/>
          </a:ln>
        </p:spPr>
      </p:pic>
      <p:sp>
        <p:nvSpPr>
          <p:cNvPr id="311" name="Google Shape;311;p38"/>
          <p:cNvSpPr txBox="1"/>
          <p:nvPr/>
        </p:nvSpPr>
        <p:spPr>
          <a:xfrm>
            <a:off x="425950" y="1430525"/>
            <a:ext cx="8462700" cy="358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Administrative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Adminsitrative_Duration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Informational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Informational_Duration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Product Related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ProductRelated_Duration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Bounce_Rates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ExitRates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PageValues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On the above features we have done Feature engineering, we created categories in it by this way we have dealt with the Extreme Values/Outliers and skewness.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9"/>
          <p:cNvSpPr txBox="1"/>
          <p:nvPr>
            <p:ph type="title"/>
          </p:nvPr>
        </p:nvSpPr>
        <p:spPr>
          <a:xfrm flipH="1" rot="10800000">
            <a:off x="311700" y="-259925"/>
            <a:ext cx="8520600" cy="6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317" name="Google Shape;317;p39"/>
          <p:cNvSpPr txBox="1"/>
          <p:nvPr>
            <p:ph idx="1" type="body"/>
          </p:nvPr>
        </p:nvSpPr>
        <p:spPr>
          <a:xfrm>
            <a:off x="311700" y="76200"/>
            <a:ext cx="8520600" cy="499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 </a:t>
            </a:r>
            <a:endParaRPr/>
          </a:p>
        </p:txBody>
      </p:sp>
      <p:pic>
        <p:nvPicPr>
          <p:cNvPr id="318" name="Google Shape;318;p39"/>
          <p:cNvPicPr preferRelativeResize="0"/>
          <p:nvPr/>
        </p:nvPicPr>
        <p:blipFill>
          <a:blip r:embed="rId3">
            <a:alphaModFix/>
          </a:blip>
          <a:stretch>
            <a:fillRect/>
          </a:stretch>
        </p:blipFill>
        <p:spPr>
          <a:xfrm>
            <a:off x="99275" y="135650"/>
            <a:ext cx="2327800" cy="1262250"/>
          </a:xfrm>
          <a:prstGeom prst="rect">
            <a:avLst/>
          </a:prstGeom>
          <a:noFill/>
          <a:ln>
            <a:noFill/>
          </a:ln>
        </p:spPr>
      </p:pic>
      <p:pic>
        <p:nvPicPr>
          <p:cNvPr id="319" name="Google Shape;319;p39"/>
          <p:cNvPicPr preferRelativeResize="0"/>
          <p:nvPr/>
        </p:nvPicPr>
        <p:blipFill>
          <a:blip r:embed="rId4">
            <a:alphaModFix/>
          </a:blip>
          <a:stretch>
            <a:fillRect/>
          </a:stretch>
        </p:blipFill>
        <p:spPr>
          <a:xfrm>
            <a:off x="2894674" y="108024"/>
            <a:ext cx="2417675" cy="1317900"/>
          </a:xfrm>
          <a:prstGeom prst="rect">
            <a:avLst/>
          </a:prstGeom>
          <a:noFill/>
          <a:ln>
            <a:noFill/>
          </a:ln>
        </p:spPr>
      </p:pic>
      <p:pic>
        <p:nvPicPr>
          <p:cNvPr id="320" name="Google Shape;320;p39"/>
          <p:cNvPicPr preferRelativeResize="0"/>
          <p:nvPr/>
        </p:nvPicPr>
        <p:blipFill>
          <a:blip r:embed="rId5">
            <a:alphaModFix/>
          </a:blip>
          <a:stretch>
            <a:fillRect/>
          </a:stretch>
        </p:blipFill>
        <p:spPr>
          <a:xfrm>
            <a:off x="6029950" y="80376"/>
            <a:ext cx="2705525" cy="1373175"/>
          </a:xfrm>
          <a:prstGeom prst="rect">
            <a:avLst/>
          </a:prstGeom>
          <a:noFill/>
          <a:ln>
            <a:noFill/>
          </a:ln>
        </p:spPr>
      </p:pic>
      <p:pic>
        <p:nvPicPr>
          <p:cNvPr id="321" name="Google Shape;321;p39"/>
          <p:cNvPicPr preferRelativeResize="0"/>
          <p:nvPr/>
        </p:nvPicPr>
        <p:blipFill>
          <a:blip r:embed="rId6">
            <a:alphaModFix/>
          </a:blip>
          <a:stretch>
            <a:fillRect/>
          </a:stretch>
        </p:blipFill>
        <p:spPr>
          <a:xfrm>
            <a:off x="311700" y="1632725"/>
            <a:ext cx="2475561" cy="2452425"/>
          </a:xfrm>
          <a:prstGeom prst="rect">
            <a:avLst/>
          </a:prstGeom>
          <a:noFill/>
          <a:ln>
            <a:noFill/>
          </a:ln>
        </p:spPr>
      </p:pic>
      <p:pic>
        <p:nvPicPr>
          <p:cNvPr id="322" name="Google Shape;322;p39"/>
          <p:cNvPicPr preferRelativeResize="0"/>
          <p:nvPr/>
        </p:nvPicPr>
        <p:blipFill>
          <a:blip r:embed="rId7">
            <a:alphaModFix/>
          </a:blip>
          <a:stretch>
            <a:fillRect/>
          </a:stretch>
        </p:blipFill>
        <p:spPr>
          <a:xfrm>
            <a:off x="3026725" y="1805675"/>
            <a:ext cx="2417675" cy="2254975"/>
          </a:xfrm>
          <a:prstGeom prst="rect">
            <a:avLst/>
          </a:prstGeom>
          <a:noFill/>
          <a:ln>
            <a:noFill/>
          </a:ln>
        </p:spPr>
      </p:pic>
      <p:pic>
        <p:nvPicPr>
          <p:cNvPr id="323" name="Google Shape;323;p39"/>
          <p:cNvPicPr preferRelativeResize="0"/>
          <p:nvPr/>
        </p:nvPicPr>
        <p:blipFill>
          <a:blip r:embed="rId8">
            <a:alphaModFix/>
          </a:blip>
          <a:stretch>
            <a:fillRect/>
          </a:stretch>
        </p:blipFill>
        <p:spPr>
          <a:xfrm>
            <a:off x="5764100" y="1731450"/>
            <a:ext cx="2752593" cy="2254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flipH="1" rot="10800000">
            <a:off x="311700" y="-284125"/>
            <a:ext cx="8520600" cy="1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329" name="Google Shape;329;p40"/>
          <p:cNvSpPr txBox="1"/>
          <p:nvPr>
            <p:ph idx="1" type="body"/>
          </p:nvPr>
        </p:nvSpPr>
        <p:spPr>
          <a:xfrm>
            <a:off x="5811175" y="54700"/>
            <a:ext cx="3021300" cy="367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We have assigned the order to the months as per the </a:t>
            </a:r>
            <a:r>
              <a:rPr lang="en">
                <a:solidFill>
                  <a:srgbClr val="000000"/>
                </a:solidFill>
              </a:rPr>
              <a:t>conversion</a:t>
            </a:r>
            <a:r>
              <a:rPr lang="en">
                <a:solidFill>
                  <a:srgbClr val="000000"/>
                </a:solidFill>
              </a:rPr>
              <a:t> rate of </a:t>
            </a:r>
            <a:r>
              <a:rPr lang="en">
                <a:solidFill>
                  <a:srgbClr val="000000"/>
                </a:solidFill>
              </a:rPr>
              <a:t>revenue</a:t>
            </a:r>
            <a:r>
              <a:rPr lang="en">
                <a:solidFill>
                  <a:srgbClr val="000000"/>
                </a:solidFill>
              </a:rPr>
              <a:t> generated</a:t>
            </a:r>
            <a:endParaRPr>
              <a:solidFill>
                <a:srgbClr val="000000"/>
              </a:solidFill>
            </a:endParaRPr>
          </a:p>
        </p:txBody>
      </p:sp>
      <p:pic>
        <p:nvPicPr>
          <p:cNvPr id="330" name="Google Shape;330;p40"/>
          <p:cNvPicPr preferRelativeResize="0"/>
          <p:nvPr/>
        </p:nvPicPr>
        <p:blipFill>
          <a:blip r:embed="rId3">
            <a:alphaModFix/>
          </a:blip>
          <a:stretch>
            <a:fillRect/>
          </a:stretch>
        </p:blipFill>
        <p:spPr>
          <a:xfrm>
            <a:off x="136000" y="0"/>
            <a:ext cx="5675175" cy="5019850"/>
          </a:xfrm>
          <a:prstGeom prst="rect">
            <a:avLst/>
          </a:prstGeom>
          <a:noFill/>
          <a:ln>
            <a:noFill/>
          </a:ln>
        </p:spPr>
      </p:pic>
      <p:sp>
        <p:nvSpPr>
          <p:cNvPr id="331" name="Google Shape;331;p40"/>
          <p:cNvSpPr txBox="1"/>
          <p:nvPr/>
        </p:nvSpPr>
        <p:spPr>
          <a:xfrm>
            <a:off x="5947175" y="4253275"/>
            <a:ext cx="29673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32" name="Google Shape;332;p40"/>
          <p:cNvSpPr txBox="1"/>
          <p:nvPr/>
        </p:nvSpPr>
        <p:spPr>
          <a:xfrm>
            <a:off x="5675075" y="3677700"/>
            <a:ext cx="3239400" cy="11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33" name="Google Shape;333;p40"/>
          <p:cNvPicPr preferRelativeResize="0"/>
          <p:nvPr/>
        </p:nvPicPr>
        <p:blipFill>
          <a:blip r:embed="rId4">
            <a:alphaModFix/>
          </a:blip>
          <a:stretch>
            <a:fillRect/>
          </a:stretch>
        </p:blipFill>
        <p:spPr>
          <a:xfrm>
            <a:off x="6468038" y="3903663"/>
            <a:ext cx="1552575" cy="923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41"/>
          <p:cNvPicPr preferRelativeResize="0"/>
          <p:nvPr/>
        </p:nvPicPr>
        <p:blipFill>
          <a:blip r:embed="rId3">
            <a:alphaModFix/>
          </a:blip>
          <a:stretch>
            <a:fillRect/>
          </a:stretch>
        </p:blipFill>
        <p:spPr>
          <a:xfrm>
            <a:off x="146313" y="320150"/>
            <a:ext cx="8851374" cy="1779675"/>
          </a:xfrm>
          <a:prstGeom prst="rect">
            <a:avLst/>
          </a:prstGeom>
          <a:noFill/>
          <a:ln>
            <a:noFill/>
          </a:ln>
        </p:spPr>
      </p:pic>
      <p:sp>
        <p:nvSpPr>
          <p:cNvPr id="339" name="Google Shape;339;p41"/>
          <p:cNvSpPr txBox="1"/>
          <p:nvPr/>
        </p:nvSpPr>
        <p:spPr>
          <a:xfrm>
            <a:off x="919225" y="2313550"/>
            <a:ext cx="5845800" cy="15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Before Feature extraction model has very drastic scores.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Accuracy wise they are good but recall score is too low. Which means underfit models.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To Deal with the above problems we followed differents steps in training algorithm like...</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152400" y="152400"/>
            <a:ext cx="4270710" cy="4838700"/>
          </a:xfrm>
          <a:prstGeom prst="rect">
            <a:avLst/>
          </a:prstGeom>
          <a:noFill/>
          <a:ln>
            <a:noFill/>
          </a:ln>
        </p:spPr>
      </p:pic>
      <p:sp>
        <p:nvSpPr>
          <p:cNvPr id="81" name="Google Shape;81;p15"/>
          <p:cNvSpPr txBox="1"/>
          <p:nvPr/>
        </p:nvSpPr>
        <p:spPr>
          <a:xfrm>
            <a:off x="4533150" y="764150"/>
            <a:ext cx="27588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2" name="Google Shape;82;p15"/>
          <p:cNvSpPr txBox="1"/>
          <p:nvPr/>
        </p:nvSpPr>
        <p:spPr>
          <a:xfrm>
            <a:off x="4423100" y="627200"/>
            <a:ext cx="22665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D9EEB"/>
                </a:solidFill>
                <a:latin typeface="Times New Roman"/>
                <a:ea typeface="Times New Roman"/>
                <a:cs typeface="Times New Roman"/>
                <a:sym typeface="Times New Roman"/>
              </a:rPr>
              <a:t>Introduction</a:t>
            </a:r>
            <a:endParaRPr sz="2400">
              <a:solidFill>
                <a:srgbClr val="6D9EEB"/>
              </a:solidFill>
              <a:latin typeface="Open Sans"/>
              <a:ea typeface="Open Sans"/>
              <a:cs typeface="Open Sans"/>
              <a:sym typeface="Open Sans"/>
            </a:endParaRPr>
          </a:p>
        </p:txBody>
      </p:sp>
      <p:sp>
        <p:nvSpPr>
          <p:cNvPr id="83" name="Google Shape;83;p15"/>
          <p:cNvSpPr txBox="1"/>
          <p:nvPr/>
        </p:nvSpPr>
        <p:spPr>
          <a:xfrm>
            <a:off x="4620425" y="1357475"/>
            <a:ext cx="16938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4" name="Google Shape;84;p15"/>
          <p:cNvSpPr txBox="1"/>
          <p:nvPr/>
        </p:nvSpPr>
        <p:spPr>
          <a:xfrm>
            <a:off x="4438650" y="1308475"/>
            <a:ext cx="41574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AA84F"/>
                </a:solidFill>
                <a:latin typeface="Times New Roman"/>
                <a:ea typeface="Times New Roman"/>
                <a:cs typeface="Times New Roman"/>
                <a:sym typeface="Times New Roman"/>
              </a:rPr>
              <a:t>Problem Statement</a:t>
            </a:r>
            <a:endParaRPr sz="2400">
              <a:solidFill>
                <a:srgbClr val="6AA84F"/>
              </a:solidFill>
              <a:latin typeface="Open Sans"/>
              <a:ea typeface="Open Sans"/>
              <a:cs typeface="Open Sans"/>
              <a:sym typeface="Open Sans"/>
            </a:endParaRPr>
          </a:p>
        </p:txBody>
      </p:sp>
      <p:sp>
        <p:nvSpPr>
          <p:cNvPr id="85" name="Google Shape;85;p15"/>
          <p:cNvSpPr txBox="1"/>
          <p:nvPr/>
        </p:nvSpPr>
        <p:spPr>
          <a:xfrm>
            <a:off x="4594200" y="2002775"/>
            <a:ext cx="28215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86" name="Google Shape;86;p15"/>
          <p:cNvSpPr txBox="1"/>
          <p:nvPr/>
        </p:nvSpPr>
        <p:spPr>
          <a:xfrm>
            <a:off x="4438650" y="1902900"/>
            <a:ext cx="41574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FF"/>
                </a:solidFill>
                <a:latin typeface="Times New Roman"/>
                <a:ea typeface="Times New Roman"/>
                <a:cs typeface="Times New Roman"/>
                <a:sym typeface="Times New Roman"/>
              </a:rPr>
              <a:t>EDA using Tableau</a:t>
            </a:r>
            <a:endParaRPr sz="2400">
              <a:solidFill>
                <a:srgbClr val="FF00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Open Sans"/>
              <a:ea typeface="Open Sans"/>
              <a:cs typeface="Open Sans"/>
              <a:sym typeface="Open Sans"/>
            </a:endParaRPr>
          </a:p>
        </p:txBody>
      </p:sp>
      <p:sp>
        <p:nvSpPr>
          <p:cNvPr id="87" name="Google Shape;87;p15"/>
          <p:cNvSpPr txBox="1"/>
          <p:nvPr/>
        </p:nvSpPr>
        <p:spPr>
          <a:xfrm>
            <a:off x="4481825" y="2527175"/>
            <a:ext cx="46623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A64D79"/>
                </a:solidFill>
                <a:latin typeface="Times New Roman"/>
                <a:ea typeface="Times New Roman"/>
                <a:cs typeface="Times New Roman"/>
                <a:sym typeface="Times New Roman"/>
              </a:rPr>
              <a:t>Modelling &amp; </a:t>
            </a:r>
            <a:r>
              <a:rPr lang="en" sz="2400">
                <a:solidFill>
                  <a:srgbClr val="A64D79"/>
                </a:solidFill>
                <a:latin typeface="Times New Roman"/>
                <a:ea typeface="Times New Roman"/>
                <a:cs typeface="Times New Roman"/>
                <a:sym typeface="Times New Roman"/>
              </a:rPr>
              <a:t>Evaluation metrics</a:t>
            </a:r>
            <a:endParaRPr sz="2400">
              <a:solidFill>
                <a:srgbClr val="A64D79"/>
              </a:solidFill>
              <a:latin typeface="Open Sans"/>
              <a:ea typeface="Open Sans"/>
              <a:cs typeface="Open Sans"/>
              <a:sym typeface="Open Sans"/>
            </a:endParaRPr>
          </a:p>
        </p:txBody>
      </p:sp>
      <p:sp>
        <p:nvSpPr>
          <p:cNvPr id="88" name="Google Shape;88;p15"/>
          <p:cNvSpPr txBox="1"/>
          <p:nvPr/>
        </p:nvSpPr>
        <p:spPr>
          <a:xfrm>
            <a:off x="4481825" y="3201250"/>
            <a:ext cx="25689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1C232"/>
                </a:solidFill>
                <a:latin typeface="Times New Roman"/>
                <a:ea typeface="Times New Roman"/>
                <a:cs typeface="Times New Roman"/>
                <a:sym typeface="Times New Roman"/>
              </a:rPr>
              <a:t>Challenges</a:t>
            </a:r>
            <a:endParaRPr sz="2400">
              <a:solidFill>
                <a:srgbClr val="F1C232"/>
              </a:solidFill>
              <a:latin typeface="Open Sans"/>
              <a:ea typeface="Open Sans"/>
              <a:cs typeface="Open Sans"/>
              <a:sym typeface="Open Sans"/>
            </a:endParaRPr>
          </a:p>
        </p:txBody>
      </p:sp>
      <p:sp>
        <p:nvSpPr>
          <p:cNvPr id="89" name="Google Shape;89;p15"/>
          <p:cNvSpPr txBox="1"/>
          <p:nvPr/>
        </p:nvSpPr>
        <p:spPr>
          <a:xfrm>
            <a:off x="4438650" y="3825525"/>
            <a:ext cx="43464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D85C6"/>
                </a:solidFill>
                <a:latin typeface="Times New Roman"/>
                <a:ea typeface="Times New Roman"/>
                <a:cs typeface="Times New Roman"/>
                <a:sym typeface="Times New Roman"/>
              </a:rPr>
              <a:t>Suggestions and Conclusion</a:t>
            </a:r>
            <a:endParaRPr sz="2400">
              <a:solidFill>
                <a:srgbClr val="3D85C6"/>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Google Shape;344;p42"/>
          <p:cNvPicPr preferRelativeResize="0"/>
          <p:nvPr/>
        </p:nvPicPr>
        <p:blipFill>
          <a:blip r:embed="rId3">
            <a:alphaModFix/>
          </a:blip>
          <a:stretch>
            <a:fillRect/>
          </a:stretch>
        </p:blipFill>
        <p:spPr>
          <a:xfrm>
            <a:off x="175575" y="40275"/>
            <a:ext cx="8427899" cy="837625"/>
          </a:xfrm>
          <a:prstGeom prst="rect">
            <a:avLst/>
          </a:prstGeom>
          <a:noFill/>
          <a:ln>
            <a:noFill/>
          </a:ln>
        </p:spPr>
      </p:pic>
      <p:sp>
        <p:nvSpPr>
          <p:cNvPr id="345" name="Google Shape;345;p42"/>
          <p:cNvSpPr txBox="1"/>
          <p:nvPr/>
        </p:nvSpPr>
        <p:spPr>
          <a:xfrm>
            <a:off x="958675" y="3372850"/>
            <a:ext cx="68841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Before Upsampling, Count of Label 1 :                       After</a:t>
            </a:r>
            <a:r>
              <a:rPr lang="en" sz="1200">
                <a:latin typeface="Open Sans"/>
                <a:ea typeface="Open Sans"/>
                <a:cs typeface="Open Sans"/>
                <a:sym typeface="Open Sans"/>
              </a:rPr>
              <a:t> Upsampling, Count of Label 1 :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Before Upsampling, Count of Label 2 :                       After Upsampling, Count of Label 2 :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p:txBody>
      </p:sp>
      <p:sp>
        <p:nvSpPr>
          <p:cNvPr id="346" name="Google Shape;346;p42"/>
          <p:cNvSpPr txBox="1"/>
          <p:nvPr/>
        </p:nvSpPr>
        <p:spPr>
          <a:xfrm>
            <a:off x="958675" y="4135450"/>
            <a:ext cx="69918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SMOTE (Synthetic Minority Over-sampling Technique)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   It's the process of creating a new minority classes from the dataset.</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   The training set is balanced.</a:t>
            </a:r>
            <a:endParaRPr sz="12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47" name="Google Shape;347;p42"/>
          <p:cNvPicPr preferRelativeResize="0"/>
          <p:nvPr/>
        </p:nvPicPr>
        <p:blipFill>
          <a:blip r:embed="rId4">
            <a:alphaModFix/>
          </a:blip>
          <a:stretch>
            <a:fillRect/>
          </a:stretch>
        </p:blipFill>
        <p:spPr>
          <a:xfrm>
            <a:off x="4054700" y="808025"/>
            <a:ext cx="3060600" cy="1834250"/>
          </a:xfrm>
          <a:prstGeom prst="rect">
            <a:avLst/>
          </a:prstGeom>
          <a:noFill/>
          <a:ln>
            <a:noFill/>
          </a:ln>
        </p:spPr>
      </p:pic>
      <p:pic>
        <p:nvPicPr>
          <p:cNvPr id="348" name="Google Shape;348;p42"/>
          <p:cNvPicPr preferRelativeResize="0"/>
          <p:nvPr/>
        </p:nvPicPr>
        <p:blipFill>
          <a:blip r:embed="rId5">
            <a:alphaModFix/>
          </a:blip>
          <a:stretch>
            <a:fillRect/>
          </a:stretch>
        </p:blipFill>
        <p:spPr>
          <a:xfrm>
            <a:off x="1457625" y="808030"/>
            <a:ext cx="3060600" cy="18342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Google Shape;353;p43"/>
          <p:cNvPicPr preferRelativeResize="0"/>
          <p:nvPr/>
        </p:nvPicPr>
        <p:blipFill>
          <a:blip r:embed="rId3">
            <a:alphaModFix/>
          </a:blip>
          <a:stretch>
            <a:fillRect/>
          </a:stretch>
        </p:blipFill>
        <p:spPr>
          <a:xfrm>
            <a:off x="472350" y="268950"/>
            <a:ext cx="4485250" cy="3525125"/>
          </a:xfrm>
          <a:prstGeom prst="rect">
            <a:avLst/>
          </a:prstGeom>
          <a:noFill/>
          <a:ln>
            <a:noFill/>
          </a:ln>
        </p:spPr>
      </p:pic>
      <p:sp>
        <p:nvSpPr>
          <p:cNvPr id="354" name="Google Shape;354;p43"/>
          <p:cNvSpPr txBox="1"/>
          <p:nvPr/>
        </p:nvSpPr>
        <p:spPr>
          <a:xfrm>
            <a:off x="5557225" y="413750"/>
            <a:ext cx="2736300" cy="25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Train</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Validation(dev)</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Test</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Methodology</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355" name="Google Shape;355;p43"/>
          <p:cNvPicPr preferRelativeResize="0"/>
          <p:nvPr/>
        </p:nvPicPr>
        <p:blipFill>
          <a:blip r:embed="rId4">
            <a:alphaModFix/>
          </a:blip>
          <a:stretch>
            <a:fillRect/>
          </a:stretch>
        </p:blipFill>
        <p:spPr>
          <a:xfrm>
            <a:off x="3744350" y="2411900"/>
            <a:ext cx="4434549" cy="245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Google Shape;360;p44"/>
          <p:cNvPicPr preferRelativeResize="0"/>
          <p:nvPr/>
        </p:nvPicPr>
        <p:blipFill>
          <a:blip r:embed="rId3">
            <a:alphaModFix/>
          </a:blip>
          <a:stretch>
            <a:fillRect/>
          </a:stretch>
        </p:blipFill>
        <p:spPr>
          <a:xfrm>
            <a:off x="801600" y="1385475"/>
            <a:ext cx="7715099" cy="2818975"/>
          </a:xfrm>
          <a:prstGeom prst="rect">
            <a:avLst/>
          </a:prstGeom>
          <a:noFill/>
          <a:ln>
            <a:noFill/>
          </a:ln>
        </p:spPr>
      </p:pic>
      <p:sp>
        <p:nvSpPr>
          <p:cNvPr id="361" name="Google Shape;361;p44"/>
          <p:cNvSpPr txBox="1"/>
          <p:nvPr/>
        </p:nvSpPr>
        <p:spPr>
          <a:xfrm>
            <a:off x="1892150" y="300775"/>
            <a:ext cx="47862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Model </a:t>
            </a:r>
            <a:r>
              <a:rPr lang="en">
                <a:latin typeface="Open Sans"/>
                <a:ea typeface="Open Sans"/>
                <a:cs typeface="Open Sans"/>
                <a:sym typeface="Open Sans"/>
              </a:rPr>
              <a:t>Comparisons</a:t>
            </a:r>
            <a:endParaRPr>
              <a:latin typeface="Open Sans"/>
              <a:ea typeface="Open Sans"/>
              <a:cs typeface="Open Sans"/>
              <a:sym typeface="Open Sans"/>
            </a:endParaRPr>
          </a:p>
        </p:txBody>
      </p:sp>
      <p:pic>
        <p:nvPicPr>
          <p:cNvPr id="362" name="Google Shape;362;p44"/>
          <p:cNvPicPr preferRelativeResize="0"/>
          <p:nvPr/>
        </p:nvPicPr>
        <p:blipFill>
          <a:blip r:embed="rId4">
            <a:alphaModFix/>
          </a:blip>
          <a:stretch>
            <a:fillRect/>
          </a:stretch>
        </p:blipFill>
        <p:spPr>
          <a:xfrm>
            <a:off x="32300" y="0"/>
            <a:ext cx="8839201" cy="12276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45"/>
          <p:cNvPicPr preferRelativeResize="0"/>
          <p:nvPr/>
        </p:nvPicPr>
        <p:blipFill>
          <a:blip r:embed="rId3">
            <a:alphaModFix/>
          </a:blip>
          <a:stretch>
            <a:fillRect/>
          </a:stretch>
        </p:blipFill>
        <p:spPr>
          <a:xfrm>
            <a:off x="668825" y="451925"/>
            <a:ext cx="4642624" cy="2935775"/>
          </a:xfrm>
          <a:prstGeom prst="rect">
            <a:avLst/>
          </a:prstGeom>
          <a:noFill/>
          <a:ln>
            <a:noFill/>
          </a:ln>
        </p:spPr>
      </p:pic>
      <p:sp>
        <p:nvSpPr>
          <p:cNvPr id="368" name="Google Shape;368;p45"/>
          <p:cNvSpPr txBox="1"/>
          <p:nvPr/>
        </p:nvSpPr>
        <p:spPr>
          <a:xfrm>
            <a:off x="5949100" y="784950"/>
            <a:ext cx="1818000" cy="14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Confusion Matrix:</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b="1" lang="en" sz="1800"/>
              <a:t>[ 1961,  123 ]</a:t>
            </a:r>
            <a:endParaRPr b="1" sz="1800"/>
          </a:p>
          <a:p>
            <a:pPr indent="0" lvl="0" marL="0" rtl="0" algn="l">
              <a:spcBef>
                <a:spcPts val="0"/>
              </a:spcBef>
              <a:spcAft>
                <a:spcPts val="0"/>
              </a:spcAft>
              <a:buNone/>
            </a:pPr>
            <a:r>
              <a:t/>
            </a:r>
            <a:endParaRPr b="1" sz="1800"/>
          </a:p>
          <a:p>
            <a:pPr indent="0" lvl="0" marL="0" marR="101600" rtl="0" algn="l">
              <a:lnSpc>
                <a:spcPct val="121429"/>
              </a:lnSpc>
              <a:spcBef>
                <a:spcPts val="0"/>
              </a:spcBef>
              <a:spcAft>
                <a:spcPts val="0"/>
              </a:spcAft>
              <a:buNone/>
            </a:pPr>
            <a:r>
              <a:rPr b="1" lang="en" sz="1800"/>
              <a:t> [ 138, 1113  </a:t>
            </a:r>
            <a:r>
              <a:rPr b="1" lang="en" sz="1800"/>
              <a:t>]</a:t>
            </a:r>
            <a:endParaRPr b="1" sz="1800"/>
          </a:p>
          <a:p>
            <a:pPr indent="0" lvl="0" marL="0" marR="101600" rtl="0" algn="l">
              <a:lnSpc>
                <a:spcPct val="121429"/>
              </a:lnSpc>
              <a:spcBef>
                <a:spcPts val="0"/>
              </a:spcBef>
              <a:spcAft>
                <a:spcPts val="0"/>
              </a:spcAft>
              <a:buNone/>
            </a:pPr>
            <a:r>
              <a:t/>
            </a:r>
            <a:endParaRPr b="1" sz="1800">
              <a:solidFill>
                <a:srgbClr val="999999"/>
              </a:solidFill>
            </a:endParaRPr>
          </a:p>
          <a:p>
            <a:pPr indent="0" lvl="0" marL="0" marR="101600" rtl="0" algn="l">
              <a:lnSpc>
                <a:spcPct val="121429"/>
              </a:lnSpc>
              <a:spcBef>
                <a:spcPts val="0"/>
              </a:spcBef>
              <a:spcAft>
                <a:spcPts val="0"/>
              </a:spcAft>
              <a:buNone/>
            </a:pPr>
            <a:r>
              <a:t/>
            </a:r>
            <a:endParaRPr b="1" sz="1800">
              <a:solidFill>
                <a:srgbClr val="999999"/>
              </a:solidFill>
            </a:endParaRPr>
          </a:p>
          <a:p>
            <a:pPr indent="0" lvl="0" marL="101600" marR="101600" rtl="0" algn="l">
              <a:lnSpc>
                <a:spcPct val="121429"/>
              </a:lnSpc>
              <a:spcBef>
                <a:spcPts val="0"/>
              </a:spcBef>
              <a:spcAft>
                <a:spcPts val="0"/>
              </a:spcAft>
              <a:buNone/>
            </a:pPr>
            <a:r>
              <a:t/>
            </a:r>
            <a:endParaRPr sz="1050">
              <a:solidFill>
                <a:srgbClr val="303F9F"/>
              </a:solidFill>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369" name="Google Shape;369;p45"/>
          <p:cNvSpPr txBox="1"/>
          <p:nvPr/>
        </p:nvSpPr>
        <p:spPr>
          <a:xfrm>
            <a:off x="1532700" y="3676625"/>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AUC =92%</a:t>
            </a:r>
            <a:endParaRPr>
              <a:latin typeface="Open Sans"/>
              <a:ea typeface="Open Sans"/>
              <a:cs typeface="Open Sans"/>
              <a:sym typeface="Open Sans"/>
            </a:endParaRPr>
          </a:p>
        </p:txBody>
      </p:sp>
      <p:sp>
        <p:nvSpPr>
          <p:cNvPr id="370" name="Google Shape;370;p45"/>
          <p:cNvSpPr txBox="1"/>
          <p:nvPr/>
        </p:nvSpPr>
        <p:spPr>
          <a:xfrm>
            <a:off x="6695025" y="3554375"/>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121425" y="0"/>
            <a:ext cx="3772325" cy="5032424"/>
          </a:xfrm>
          <a:prstGeom prst="rect">
            <a:avLst/>
          </a:prstGeom>
          <a:noFill/>
          <a:ln>
            <a:noFill/>
          </a:ln>
        </p:spPr>
      </p:pic>
      <p:sp>
        <p:nvSpPr>
          <p:cNvPr id="376" name="Google Shape;376;p46"/>
          <p:cNvSpPr txBox="1"/>
          <p:nvPr/>
        </p:nvSpPr>
        <p:spPr>
          <a:xfrm>
            <a:off x="4265600" y="330500"/>
            <a:ext cx="4255200" cy="27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The most important  features that are useful to predict the customer intention are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solidFill>
                  <a:srgbClr val="FF0000"/>
                </a:solidFill>
                <a:latin typeface="Open Sans"/>
                <a:ea typeface="Open Sans"/>
                <a:cs typeface="Open Sans"/>
                <a:sym typeface="Open Sans"/>
              </a:rPr>
              <a:t>       </a:t>
            </a:r>
            <a:r>
              <a:rPr b="1" lang="en">
                <a:solidFill>
                  <a:srgbClr val="FF0000"/>
                </a:solidFill>
                <a:latin typeface="Open Sans"/>
                <a:ea typeface="Open Sans"/>
                <a:cs typeface="Open Sans"/>
                <a:sym typeface="Open Sans"/>
              </a:rPr>
              <a:t>Page values</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       Month </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rPr b="1" lang="en">
                <a:solidFill>
                  <a:srgbClr val="FF0000"/>
                </a:solidFill>
                <a:latin typeface="Open Sans"/>
                <a:ea typeface="Open Sans"/>
                <a:cs typeface="Open Sans"/>
                <a:sym typeface="Open Sans"/>
              </a:rPr>
              <a:t>       Product related pages</a:t>
            </a:r>
            <a:endParaRPr b="1">
              <a:solidFill>
                <a:srgbClr val="FF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pic>
        <p:nvPicPr>
          <p:cNvPr id="381" name="Google Shape;381;p47"/>
          <p:cNvPicPr preferRelativeResize="0"/>
          <p:nvPr/>
        </p:nvPicPr>
        <p:blipFill>
          <a:blip r:embed="rId3">
            <a:alphaModFix/>
          </a:blip>
          <a:stretch>
            <a:fillRect/>
          </a:stretch>
        </p:blipFill>
        <p:spPr>
          <a:xfrm>
            <a:off x="90575" y="0"/>
            <a:ext cx="8839201" cy="1088531"/>
          </a:xfrm>
          <a:prstGeom prst="rect">
            <a:avLst/>
          </a:prstGeom>
          <a:noFill/>
          <a:ln>
            <a:noFill/>
          </a:ln>
        </p:spPr>
      </p:pic>
      <p:sp>
        <p:nvSpPr>
          <p:cNvPr id="382" name="Google Shape;382;p47"/>
          <p:cNvSpPr txBox="1"/>
          <p:nvPr/>
        </p:nvSpPr>
        <p:spPr>
          <a:xfrm>
            <a:off x="1202675" y="1353225"/>
            <a:ext cx="6615000" cy="354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Personalised experience to be provided to the New Users along with discounts &amp; Cashbacks  for first time users to garner interest among New Users.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Partner with websites where traffic type is high such as customized credit cards with reward points, gift vouchers etc so that customer gives Repeat Business. Implement similar strategy with other websites where traffic type can be Increased.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Change the look &amp; feel of website with Minimum Navigations  and more relevant content to users which creates interest to the buyer so that exit rates and bounce rates can be minimized.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Plan for Special Day Events on weekends as conversion rates for Special day events are relatively less on weekdays compared to weekends.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6" name="Shape 386"/>
        <p:cNvGrpSpPr/>
        <p:nvPr/>
      </p:nvGrpSpPr>
      <p:grpSpPr>
        <a:xfrm>
          <a:off x="0" y="0"/>
          <a:ext cx="0" cy="0"/>
          <a:chOff x="0" y="0"/>
          <a:chExt cx="0" cy="0"/>
        </a:xfrm>
      </p:grpSpPr>
      <p:sp>
        <p:nvSpPr>
          <p:cNvPr id="387" name="Google Shape;387;p48"/>
          <p:cNvSpPr txBox="1"/>
          <p:nvPr>
            <p:ph type="title"/>
          </p:nvPr>
        </p:nvSpPr>
        <p:spPr>
          <a:xfrm>
            <a:off x="311700" y="3824550"/>
            <a:ext cx="85206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Thank you!</a:t>
            </a:r>
            <a:endParaRPr>
              <a:solidFill>
                <a:srgbClr val="FFFFFF"/>
              </a:solidFill>
            </a:endParaRPr>
          </a:p>
        </p:txBody>
      </p:sp>
      <p:sp>
        <p:nvSpPr>
          <p:cNvPr id="388" name="Google Shape;388;p48"/>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474150" y="552275"/>
            <a:ext cx="1762500" cy="862500"/>
          </a:xfrm>
          <a:prstGeom prst="rect">
            <a:avLst/>
          </a:prstGeom>
        </p:spPr>
        <p:txBody>
          <a:bodyPr anchorCtr="0" anchor="ctr" bIns="91425" lIns="91425" spcFirstLastPara="1" rIns="91425" wrap="square" tIns="91425">
            <a:noAutofit/>
          </a:bodyPr>
          <a:lstStyle/>
          <a:p>
            <a:pPr indent="0" lvl="0" marL="0" rtl="0" algn="l">
              <a:lnSpc>
                <a:spcPct val="128470"/>
              </a:lnSpc>
              <a:spcBef>
                <a:spcPts val="0"/>
              </a:spcBef>
              <a:spcAft>
                <a:spcPts val="2400"/>
              </a:spcAft>
              <a:buClr>
                <a:schemeClr val="dk1"/>
              </a:buClr>
              <a:buSzPts val="1100"/>
              <a:buFont typeface="Arial"/>
              <a:buNone/>
            </a:pPr>
            <a:r>
              <a:rPr lang="en" sz="1400">
                <a:latin typeface="Comfortaa"/>
                <a:ea typeface="Comfortaa"/>
                <a:cs typeface="Comfortaa"/>
                <a:sym typeface="Comfortaa"/>
              </a:rPr>
              <a:t>                           </a:t>
            </a:r>
            <a:endParaRPr b="1" sz="1800">
              <a:latin typeface="Comfortaa"/>
              <a:ea typeface="Comfortaa"/>
              <a:cs typeface="Comfortaa"/>
              <a:sym typeface="Comfortaa"/>
            </a:endParaRPr>
          </a:p>
        </p:txBody>
      </p:sp>
      <p:sp>
        <p:nvSpPr>
          <p:cNvPr id="95" name="Google Shape;95;p16"/>
          <p:cNvSpPr txBox="1"/>
          <p:nvPr>
            <p:ph idx="1" type="body"/>
          </p:nvPr>
        </p:nvSpPr>
        <p:spPr>
          <a:xfrm>
            <a:off x="526950" y="754125"/>
            <a:ext cx="8090100" cy="39705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400">
                <a:solidFill>
                  <a:srgbClr val="3D85C6"/>
                </a:solidFill>
                <a:latin typeface="Comfortaa"/>
                <a:ea typeface="Comfortaa"/>
                <a:cs typeface="Comfortaa"/>
                <a:sym typeface="Comfortaa"/>
              </a:rPr>
              <a:t>Introduction</a:t>
            </a:r>
            <a:r>
              <a:rPr b="1" lang="en" sz="1400">
                <a:solidFill>
                  <a:srgbClr val="3D85C6"/>
                </a:solidFill>
                <a:latin typeface="Comfortaa"/>
                <a:ea typeface="Comfortaa"/>
                <a:cs typeface="Comfortaa"/>
                <a:sym typeface="Comfortaa"/>
              </a:rPr>
              <a:t>       </a:t>
            </a:r>
            <a:endParaRPr b="1" sz="1400">
              <a:solidFill>
                <a:srgbClr val="3D85C6"/>
              </a:solidFill>
              <a:latin typeface="Comfortaa"/>
              <a:ea typeface="Comfortaa"/>
              <a:cs typeface="Comfortaa"/>
              <a:sym typeface="Comfortaa"/>
            </a:endParaRPr>
          </a:p>
          <a:p>
            <a:pPr indent="0" lvl="0" marL="457200" rtl="0" algn="l">
              <a:spcBef>
                <a:spcPts val="1100"/>
              </a:spcBef>
              <a:spcAft>
                <a:spcPts val="0"/>
              </a:spcAft>
              <a:buNone/>
            </a:pPr>
            <a:r>
              <a:t/>
            </a:r>
            <a:endParaRPr>
              <a:solidFill>
                <a:srgbClr val="333333"/>
              </a:solidFill>
              <a:latin typeface="Times New Roman"/>
              <a:ea typeface="Times New Roman"/>
              <a:cs typeface="Times New Roman"/>
              <a:sym typeface="Times New Roman"/>
            </a:endParaRPr>
          </a:p>
          <a:p>
            <a:pPr indent="-342900" lvl="0" marL="457200" rtl="0" algn="l">
              <a:spcBef>
                <a:spcPts val="1100"/>
              </a:spcBef>
              <a:spcAft>
                <a:spcPts val="0"/>
              </a:spcAft>
              <a:buClr>
                <a:srgbClr val="333333"/>
              </a:buClr>
              <a:buSzPts val="1800"/>
              <a:buFont typeface="Times New Roman"/>
              <a:buChar char="●"/>
            </a:pPr>
            <a:r>
              <a:rPr lang="en">
                <a:solidFill>
                  <a:srgbClr val="333333"/>
                </a:solidFill>
                <a:latin typeface="Times New Roman"/>
                <a:ea typeface="Times New Roman"/>
                <a:cs typeface="Times New Roman"/>
                <a:sym typeface="Times New Roman"/>
              </a:rPr>
              <a:t>Online shopping is the easy solution for busy life in today’s world.</a:t>
            </a:r>
            <a:endParaRPr>
              <a:solidFill>
                <a:srgbClr val="333333"/>
              </a:solidFill>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Char char="●"/>
            </a:pPr>
            <a:r>
              <a:rPr lang="en">
                <a:solidFill>
                  <a:srgbClr val="333333"/>
                </a:solidFill>
                <a:latin typeface="Times New Roman"/>
                <a:ea typeface="Times New Roman"/>
                <a:cs typeface="Times New Roman"/>
                <a:sym typeface="Times New Roman"/>
              </a:rPr>
              <a:t> In the past decade, there had been a massive change in the way of customer’s shopping.</a:t>
            </a:r>
            <a:endParaRPr>
              <a:solidFill>
                <a:srgbClr val="333333"/>
              </a:solidFill>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Char char="●"/>
            </a:pPr>
            <a:r>
              <a:rPr lang="en">
                <a:solidFill>
                  <a:srgbClr val="333333"/>
                </a:solidFill>
                <a:latin typeface="Times New Roman"/>
                <a:ea typeface="Times New Roman"/>
                <a:cs typeface="Times New Roman"/>
                <a:sym typeface="Times New Roman"/>
              </a:rPr>
              <a:t> Despite consumers’ continuation to buy from a physical store, the users or buyers feel very convenient </a:t>
            </a:r>
            <a:endParaRPr>
              <a:solidFill>
                <a:srgbClr val="333333"/>
              </a:solidFill>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Char char="●"/>
            </a:pPr>
            <a:r>
              <a:rPr lang="en">
                <a:solidFill>
                  <a:srgbClr val="333333"/>
                </a:solidFill>
                <a:latin typeface="Times New Roman"/>
                <a:ea typeface="Times New Roman"/>
                <a:cs typeface="Times New Roman"/>
                <a:sym typeface="Times New Roman"/>
              </a:rPr>
              <a:t> Online shopping saves crucial time for modern people because they get so busy that they cannot or unwilling to spend much time shopping.</a:t>
            </a:r>
            <a:endParaRPr>
              <a:solidFill>
                <a:srgbClr val="333333"/>
              </a:solidFill>
              <a:latin typeface="Times New Roman"/>
              <a:ea typeface="Times New Roman"/>
              <a:cs typeface="Times New Roman"/>
              <a:sym typeface="Times New Roman"/>
            </a:endParaRPr>
          </a:p>
          <a:p>
            <a:pPr indent="0" lvl="0" marL="0" rtl="0" algn="ctr">
              <a:spcBef>
                <a:spcPts val="1100"/>
              </a:spcBef>
              <a:spcAft>
                <a:spcPts val="1600"/>
              </a:spcAft>
              <a:buNone/>
            </a:pPr>
            <a:r>
              <a:t/>
            </a:r>
            <a:endParaRPr sz="1200">
              <a:latin typeface="Comfortaa"/>
              <a:ea typeface="Comfortaa"/>
              <a:cs typeface="Comfortaa"/>
              <a:sym typeface="Comfortaa"/>
            </a:endParaRPr>
          </a:p>
        </p:txBody>
      </p:sp>
      <p:pic>
        <p:nvPicPr>
          <p:cNvPr id="96" name="Google Shape;96;p16"/>
          <p:cNvPicPr preferRelativeResize="0"/>
          <p:nvPr/>
        </p:nvPicPr>
        <p:blipFill>
          <a:blip r:embed="rId3">
            <a:alphaModFix/>
          </a:blip>
          <a:stretch>
            <a:fillRect/>
          </a:stretch>
        </p:blipFill>
        <p:spPr>
          <a:xfrm>
            <a:off x="0" y="74725"/>
            <a:ext cx="9144001" cy="115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flipH="1" rot="10800000">
            <a:off x="386075" y="252825"/>
            <a:ext cx="8446200" cy="10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txBox="1"/>
          <p:nvPr>
            <p:ph idx="1" type="body"/>
          </p:nvPr>
        </p:nvSpPr>
        <p:spPr>
          <a:xfrm>
            <a:off x="152400" y="1412600"/>
            <a:ext cx="8679900" cy="349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 People often spend a lot of time browsing through online shopping websites, but the conversion rate into purchases is low. </a:t>
            </a:r>
            <a:endParaRPr>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Determine the likelihood of purchase based on the given features in the dataset. </a:t>
            </a:r>
            <a:endParaRPr>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dataset consists of feature vectors belonging to  online sessions. </a:t>
            </a:r>
            <a:endParaRPr>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purpose of this project is to identify user behaviour patterns to effectively understand features that influence the sales.</a:t>
            </a:r>
            <a:endParaRPr>
              <a:latin typeface="Times New Roman"/>
              <a:ea typeface="Times New Roman"/>
              <a:cs typeface="Times New Roman"/>
              <a:sym typeface="Times New Roman"/>
            </a:endParaRPr>
          </a:p>
        </p:txBody>
      </p:sp>
      <p:pic>
        <p:nvPicPr>
          <p:cNvPr id="103" name="Google Shape;103;p17"/>
          <p:cNvPicPr preferRelativeResize="0"/>
          <p:nvPr/>
        </p:nvPicPr>
        <p:blipFill>
          <a:blip r:embed="rId3">
            <a:alphaModFix/>
          </a:blip>
          <a:stretch>
            <a:fillRect/>
          </a:stretch>
        </p:blipFill>
        <p:spPr>
          <a:xfrm>
            <a:off x="152400" y="152400"/>
            <a:ext cx="8679901" cy="12055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152400" y="152400"/>
            <a:ext cx="8520600" cy="120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8"/>
          <p:cNvSpPr txBox="1"/>
          <p:nvPr>
            <p:ph idx="1" type="body"/>
          </p:nvPr>
        </p:nvSpPr>
        <p:spPr>
          <a:xfrm>
            <a:off x="311700" y="1630450"/>
            <a:ext cx="8520600" cy="3178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Purpose of this project is to identify user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behaviour patterns to effectively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understand features that influence the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purchasing decisions</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To identify the list of attributes that are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finally converting into revenues by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building classification models using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existing data</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To provide personalized User experience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to the users once they login to the portal.</a:t>
            </a:r>
            <a:endParaRPr>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ctr">
              <a:spcBef>
                <a:spcPts val="0"/>
              </a:spcBef>
              <a:spcAft>
                <a:spcPts val="1600"/>
              </a:spcAft>
              <a:buNone/>
            </a:pPr>
            <a:r>
              <a:t/>
            </a:r>
            <a:endParaRPr/>
          </a:p>
        </p:txBody>
      </p:sp>
      <p:pic>
        <p:nvPicPr>
          <p:cNvPr id="110" name="Google Shape;110;p18"/>
          <p:cNvPicPr preferRelativeResize="0"/>
          <p:nvPr/>
        </p:nvPicPr>
        <p:blipFill>
          <a:blip r:embed="rId3">
            <a:alphaModFix/>
          </a:blip>
          <a:stretch>
            <a:fillRect/>
          </a:stretch>
        </p:blipFill>
        <p:spPr>
          <a:xfrm>
            <a:off x="232050" y="152325"/>
            <a:ext cx="8679901" cy="1205542"/>
          </a:xfrm>
          <a:prstGeom prst="rect">
            <a:avLst/>
          </a:prstGeom>
          <a:noFill/>
          <a:ln>
            <a:noFill/>
          </a:ln>
        </p:spPr>
      </p:pic>
      <p:pic>
        <p:nvPicPr>
          <p:cNvPr id="111" name="Google Shape;111;p18"/>
          <p:cNvPicPr preferRelativeResize="0"/>
          <p:nvPr/>
        </p:nvPicPr>
        <p:blipFill>
          <a:blip r:embed="rId4">
            <a:alphaModFix/>
          </a:blip>
          <a:stretch>
            <a:fillRect/>
          </a:stretch>
        </p:blipFill>
        <p:spPr>
          <a:xfrm>
            <a:off x="4822850" y="1508400"/>
            <a:ext cx="4135950" cy="309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152400"/>
            <a:ext cx="85206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17" name="Google Shape;117;p19"/>
          <p:cNvSpPr txBox="1"/>
          <p:nvPr>
            <p:ph idx="1" type="body"/>
          </p:nvPr>
        </p:nvSpPr>
        <p:spPr>
          <a:xfrm>
            <a:off x="311700" y="814075"/>
            <a:ext cx="8520600" cy="41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666666"/>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dataset consists of feature vectors belonging to 12,330 sessions.</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Comfortaa"/>
              <a:buChar char="●"/>
            </a:pPr>
            <a:r>
              <a:rPr lang="en">
                <a:solidFill>
                  <a:srgbClr val="000000"/>
                </a:solidFill>
                <a:latin typeface="Times New Roman"/>
                <a:ea typeface="Times New Roman"/>
                <a:cs typeface="Times New Roman"/>
                <a:sym typeface="Times New Roman"/>
              </a:rPr>
              <a:t>The dataset was formed so that each session would belong to a different user in a 1-year period to avoid any tendency to a specific campaign, special day, user profile, or period.</a:t>
            </a:r>
            <a:endParaRPr>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dataset consists of 8 numerical and 10 categorical attributes.</a:t>
            </a:r>
            <a:endParaRPr>
              <a:solidFill>
                <a:srgbClr val="000000"/>
              </a:solidFill>
              <a:latin typeface="Times New Roman"/>
              <a:ea typeface="Times New Roman"/>
              <a:cs typeface="Times New Roman"/>
              <a:sym typeface="Times New Roman"/>
            </a:endParaRPr>
          </a:p>
        </p:txBody>
      </p:sp>
      <p:pic>
        <p:nvPicPr>
          <p:cNvPr id="118" name="Google Shape;118;p19"/>
          <p:cNvPicPr preferRelativeResize="0"/>
          <p:nvPr/>
        </p:nvPicPr>
        <p:blipFill>
          <a:blip r:embed="rId3">
            <a:alphaModFix/>
          </a:blip>
          <a:stretch>
            <a:fillRect/>
          </a:stretch>
        </p:blipFill>
        <p:spPr>
          <a:xfrm>
            <a:off x="311700" y="152400"/>
            <a:ext cx="8520601" cy="100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111275"/>
            <a:ext cx="85206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124" name="Google Shape;124;p20"/>
          <p:cNvSpPr txBox="1"/>
          <p:nvPr>
            <p:ph idx="1" type="body"/>
          </p:nvPr>
        </p:nvSpPr>
        <p:spPr>
          <a:xfrm>
            <a:off x="311700" y="111275"/>
            <a:ext cx="8520600" cy="47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25" name="Google Shape;125;p20"/>
          <p:cNvPicPr preferRelativeResize="0"/>
          <p:nvPr/>
        </p:nvPicPr>
        <p:blipFill>
          <a:blip r:embed="rId3">
            <a:alphaModFix/>
          </a:blip>
          <a:stretch>
            <a:fillRect/>
          </a:stretch>
        </p:blipFill>
        <p:spPr>
          <a:xfrm>
            <a:off x="3157525" y="1221000"/>
            <a:ext cx="2828925" cy="1186950"/>
          </a:xfrm>
          <a:prstGeom prst="rect">
            <a:avLst/>
          </a:prstGeom>
          <a:noFill/>
          <a:ln>
            <a:noFill/>
          </a:ln>
        </p:spPr>
      </p:pic>
      <p:pic>
        <p:nvPicPr>
          <p:cNvPr id="126" name="Google Shape;126;p20"/>
          <p:cNvPicPr preferRelativeResize="0"/>
          <p:nvPr/>
        </p:nvPicPr>
        <p:blipFill>
          <a:blip r:embed="rId4">
            <a:alphaModFix/>
          </a:blip>
          <a:stretch>
            <a:fillRect/>
          </a:stretch>
        </p:blipFill>
        <p:spPr>
          <a:xfrm>
            <a:off x="3157525" y="2571750"/>
            <a:ext cx="2828925" cy="1063275"/>
          </a:xfrm>
          <a:prstGeom prst="rect">
            <a:avLst/>
          </a:prstGeom>
          <a:noFill/>
          <a:ln>
            <a:noFill/>
          </a:ln>
        </p:spPr>
      </p:pic>
      <p:cxnSp>
        <p:nvCxnSpPr>
          <p:cNvPr id="127" name="Google Shape;127;p20"/>
          <p:cNvCxnSpPr>
            <a:stCxn id="126" idx="2"/>
            <a:endCxn id="128" idx="0"/>
          </p:cNvCxnSpPr>
          <p:nvPr/>
        </p:nvCxnSpPr>
        <p:spPr>
          <a:xfrm flipH="1">
            <a:off x="2132088" y="3635025"/>
            <a:ext cx="2439900" cy="1063500"/>
          </a:xfrm>
          <a:prstGeom prst="straightConnector1">
            <a:avLst/>
          </a:prstGeom>
          <a:noFill/>
          <a:ln cap="flat" cmpd="sng" w="9525">
            <a:solidFill>
              <a:srgbClr val="000000"/>
            </a:solidFill>
            <a:prstDash val="solid"/>
            <a:round/>
            <a:headEnd len="med" w="med" type="none"/>
            <a:tailEnd len="med" w="med" type="none"/>
          </a:ln>
        </p:spPr>
      </p:cxnSp>
      <p:cxnSp>
        <p:nvCxnSpPr>
          <p:cNvPr id="129" name="Google Shape;129;p20"/>
          <p:cNvCxnSpPr>
            <a:stCxn id="126" idx="2"/>
            <a:endCxn id="130" idx="0"/>
          </p:cNvCxnSpPr>
          <p:nvPr/>
        </p:nvCxnSpPr>
        <p:spPr>
          <a:xfrm>
            <a:off x="4571988" y="3635025"/>
            <a:ext cx="2761200" cy="1063500"/>
          </a:xfrm>
          <a:prstGeom prst="straightConnector1">
            <a:avLst/>
          </a:prstGeom>
          <a:noFill/>
          <a:ln cap="flat" cmpd="sng" w="9525">
            <a:solidFill>
              <a:srgbClr val="000000"/>
            </a:solidFill>
            <a:prstDash val="solid"/>
            <a:round/>
            <a:headEnd len="med" w="med" type="none"/>
            <a:tailEnd len="med" w="med" type="none"/>
          </a:ln>
        </p:spPr>
      </p:cxnSp>
      <p:cxnSp>
        <p:nvCxnSpPr>
          <p:cNvPr id="131" name="Google Shape;131;p20"/>
          <p:cNvCxnSpPr>
            <a:stCxn id="125" idx="2"/>
            <a:endCxn id="126" idx="0"/>
          </p:cNvCxnSpPr>
          <p:nvPr/>
        </p:nvCxnSpPr>
        <p:spPr>
          <a:xfrm>
            <a:off x="4571988" y="2407950"/>
            <a:ext cx="0" cy="1638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0"/>
          <p:cNvSpPr txBox="1"/>
          <p:nvPr/>
        </p:nvSpPr>
        <p:spPr>
          <a:xfrm>
            <a:off x="1062250" y="4260150"/>
            <a:ext cx="21579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3" name="Google Shape;133;p20"/>
          <p:cNvSpPr/>
          <p:nvPr/>
        </p:nvSpPr>
        <p:spPr>
          <a:xfrm>
            <a:off x="816250" y="3894713"/>
            <a:ext cx="2649900" cy="9369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1034200" y="4108138"/>
            <a:ext cx="22140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r>
              <a:rPr b="1" lang="en" sz="1800">
                <a:solidFill>
                  <a:srgbClr val="FFFFFF"/>
                </a:solidFill>
                <a:latin typeface="Open Sans"/>
                <a:ea typeface="Open Sans"/>
                <a:cs typeface="Open Sans"/>
                <a:sym typeface="Open Sans"/>
              </a:rPr>
              <a:t>8 numerical</a:t>
            </a:r>
            <a:endParaRPr b="1" sz="1800">
              <a:solidFill>
                <a:srgbClr val="FFFFFF"/>
              </a:solidFill>
              <a:latin typeface="Open Sans"/>
              <a:ea typeface="Open Sans"/>
              <a:cs typeface="Open Sans"/>
              <a:sym typeface="Open Sans"/>
            </a:endParaRPr>
          </a:p>
        </p:txBody>
      </p:sp>
      <p:sp>
        <p:nvSpPr>
          <p:cNvPr id="135" name="Google Shape;135;p20"/>
          <p:cNvSpPr/>
          <p:nvPr/>
        </p:nvSpPr>
        <p:spPr>
          <a:xfrm>
            <a:off x="5986450" y="3894713"/>
            <a:ext cx="2649900" cy="9369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nvSpPr>
        <p:spPr>
          <a:xfrm>
            <a:off x="5986450" y="4108150"/>
            <a:ext cx="23145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a:t>
            </a:r>
            <a:r>
              <a:rPr b="1" lang="en" sz="1800">
                <a:solidFill>
                  <a:srgbClr val="FFFFFF"/>
                </a:solidFill>
                <a:latin typeface="Open Sans"/>
                <a:ea typeface="Open Sans"/>
                <a:cs typeface="Open Sans"/>
                <a:sym typeface="Open Sans"/>
              </a:rPr>
              <a:t>10 categorical</a:t>
            </a:r>
            <a:endParaRPr b="1" sz="1800">
              <a:solidFill>
                <a:srgbClr val="FFFFFF"/>
              </a:solidFill>
              <a:latin typeface="Open Sans"/>
              <a:ea typeface="Open Sans"/>
              <a:cs typeface="Open Sans"/>
              <a:sym typeface="Open Sans"/>
            </a:endParaRPr>
          </a:p>
        </p:txBody>
      </p:sp>
      <p:pic>
        <p:nvPicPr>
          <p:cNvPr id="137" name="Google Shape;137;p20"/>
          <p:cNvPicPr preferRelativeResize="0"/>
          <p:nvPr/>
        </p:nvPicPr>
        <p:blipFill>
          <a:blip r:embed="rId5">
            <a:alphaModFix/>
          </a:blip>
          <a:stretch>
            <a:fillRect/>
          </a:stretch>
        </p:blipFill>
        <p:spPr>
          <a:xfrm>
            <a:off x="311700" y="152400"/>
            <a:ext cx="8520601" cy="100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flipH="1" rot="10800000">
            <a:off x="311700" y="67125"/>
            <a:ext cx="8520600" cy="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pic>
        <p:nvPicPr>
          <p:cNvPr id="143" name="Google Shape;143;p21"/>
          <p:cNvPicPr preferRelativeResize="0"/>
          <p:nvPr/>
        </p:nvPicPr>
        <p:blipFill>
          <a:blip r:embed="rId3">
            <a:alphaModFix/>
          </a:blip>
          <a:stretch>
            <a:fillRect/>
          </a:stretch>
        </p:blipFill>
        <p:spPr>
          <a:xfrm>
            <a:off x="201575" y="950200"/>
            <a:ext cx="8277225" cy="4037725"/>
          </a:xfrm>
          <a:prstGeom prst="rect">
            <a:avLst/>
          </a:prstGeom>
          <a:noFill/>
          <a:ln>
            <a:noFill/>
          </a:ln>
        </p:spPr>
      </p:pic>
      <p:pic>
        <p:nvPicPr>
          <p:cNvPr id="144" name="Google Shape;144;p21"/>
          <p:cNvPicPr preferRelativeResize="0"/>
          <p:nvPr/>
        </p:nvPicPr>
        <p:blipFill>
          <a:blip r:embed="rId4">
            <a:alphaModFix/>
          </a:blip>
          <a:stretch>
            <a:fillRect/>
          </a:stretch>
        </p:blipFill>
        <p:spPr>
          <a:xfrm>
            <a:off x="61975" y="-175858"/>
            <a:ext cx="9144001" cy="11260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