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2" r:id="rId5"/>
    <p:sldId id="261" r:id="rId6"/>
    <p:sldId id="270" r:id="rId7"/>
    <p:sldId id="267" r:id="rId8"/>
    <p:sldId id="271" r:id="rId9"/>
    <p:sldId id="265" r:id="rId10"/>
    <p:sldId id="272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841" autoAdjust="0"/>
  </p:normalViewPr>
  <p:slideViewPr>
    <p:cSldViewPr snapToGrid="0">
      <p:cViewPr varScale="1">
        <p:scale>
          <a:sx n="56" d="100"/>
          <a:sy n="56" d="100"/>
        </p:scale>
        <p:origin x="106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电压测量数据为模拟邀请赛指标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2018/9/22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5.xml"/><Relationship Id="rId7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2.vml"/><Relationship Id="rId6" Type="http://schemas.openxmlformats.org/officeDocument/2006/relationships/tags" Target="../tags/tag39.xml"/><Relationship Id="rId11" Type="http://schemas.openxmlformats.org/officeDocument/2006/relationships/image" Target="../media/image5.wmf"/><Relationship Id="rId5" Type="http://schemas.openxmlformats.org/officeDocument/2006/relationships/tags" Target="../tags/tag38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7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oleObject" Target="../embeddings/oleObject4.bin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11.png"/><Relationship Id="rId2" Type="http://schemas.openxmlformats.org/officeDocument/2006/relationships/tags" Target="../tags/tag40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image" Target="../media/image8.wmf"/><Relationship Id="rId5" Type="http://schemas.openxmlformats.org/officeDocument/2006/relationships/tags" Target="../tags/tag43.xml"/><Relationship Id="rId10" Type="http://schemas.openxmlformats.org/officeDocument/2006/relationships/oleObject" Target="../embeddings/oleObject3.bin"/><Relationship Id="rId4" Type="http://schemas.openxmlformats.org/officeDocument/2006/relationships/tags" Target="../tags/tag42.xml"/><Relationship Id="rId9" Type="http://schemas.openxmlformats.org/officeDocument/2006/relationships/image" Target="../media/image10.png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6.xml"/><Relationship Id="rId7" Type="http://schemas.openxmlformats.org/officeDocument/2006/relationships/image" Target="../media/image12.wmf"/><Relationship Id="rId2" Type="http://schemas.openxmlformats.org/officeDocument/2006/relationships/tags" Target="../tags/tag4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数字万用表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615440" y="450119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					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2018年9月21日星期五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677670" y="1938020"/>
            <a:ext cx="5693410" cy="1531620"/>
          </a:xfrm>
          <a:prstGeom prst="rect">
            <a:avLst/>
          </a:prstGeom>
          <a:noFill/>
        </p:spPr>
        <p:txBody>
          <a:bodyPr wrap="square" lIns="90000" tIns="46800" rIns="90000" bIns="46800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低频段</a:t>
            </a: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采集一个周期内的数据，直接进行有有效值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高频段</a:t>
            </a: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集成有效值计算芯片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AD637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可以直接计算交流有效值</a:t>
            </a: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注意发挥要求，信号存在直流偏置</a:t>
            </a: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28600"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2029777"/>
            <a:ext cx="0" cy="2373313"/>
          </a:xfrm>
          <a:prstGeom prst="line">
            <a:avLst/>
          </a:prstGeom>
          <a:ln w="19050">
            <a:solidFill>
              <a:schemeClr val="accent2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46321" y="584300"/>
            <a:ext cx="3916154" cy="730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交流有效值测量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验收要求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3577590" y="748030"/>
          <a:ext cx="6874510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 row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设计报告</a:t>
                      </a:r>
                      <a:endParaRPr lang="en-US" altLang="en-US" sz="2200" b="1"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应包括的项目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分数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系统方案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比较与选择方案描述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理论分析与计算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测量方案选取元器件参数计算提高精度的措施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电路与程序设计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电路设计程序设计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测试方案和测试结果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测试方案及测试条件测试结果完整性测试结果分析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设计报告结构及规范性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摘要正文结构图表的规范性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55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基本要求</a:t>
                      </a:r>
                      <a:endParaRPr lang="en-US" altLang="en-US" sz="2200" b="1">
                        <a:latin typeface="华文新魏" panose="02010800040101010101" charset="-122"/>
                        <a:ea typeface="华文新魏" panose="02010800040101010101" charset="-122"/>
                        <a:cs typeface="华文新魏" panose="0201080004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完成电阻测量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完成电容测量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完成电感测量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2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完成直流电压测量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6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完成直流电压测量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2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25">
                <a:tc row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200" b="1">
                          <a:latin typeface="华文新魏" panose="02010800040101010101" charset="-122"/>
                          <a:ea typeface="华文新魏" panose="02010800040101010101" charset="-122"/>
                          <a:cs typeface="华文新魏" panose="02010800040101010101" charset="-122"/>
                        </a:rPr>
                        <a:t>发挥要求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600" b="0">
                          <a:latin typeface="Calibri" panose="020F0502020204030204" charset="0"/>
                        </a:rPr>
                        <a:t> </a:t>
                      </a:r>
                      <a:endParaRPr lang="en-US" sz="6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完成发挥要求（1）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完成发挥要求（2）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完成发挥要求（3）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9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测量量程自动转换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26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896577" y="2774466"/>
            <a:ext cx="41021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题目要求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178935" y="2774434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417143" y="1943052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677987" y="1386720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rPr>
              <a:t>目录</a:t>
            </a:r>
          </a:p>
        </p:txBody>
      </p: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 flipV="1">
            <a:off x="1598295" y="1920240"/>
            <a:ext cx="1088390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896577" y="3541069"/>
            <a:ext cx="41021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推荐方案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4152900" y="352770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896577" y="4287352"/>
            <a:ext cx="41021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验收方式</a:t>
            </a: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178935" y="42873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题目要求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92755" y="893445"/>
            <a:ext cx="7841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设计并制作一台数字多用表，具有测量电阻、电容、电感，交流/直流电压功能，示意框图如下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325" y="2364740"/>
            <a:ext cx="4655820" cy="2362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140460" y="2107766"/>
            <a:ext cx="4626610" cy="0"/>
          </a:xfrm>
          <a:prstGeom prst="line">
            <a:avLst/>
          </a:prstGeom>
          <a:ln>
            <a:solidFill>
              <a:schemeClr val="accent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9"/>
          <p:cNvSpPr txBox="1"/>
          <p:nvPr>
            <p:custDataLst>
              <p:tags r:id="rId3"/>
            </p:custDataLst>
          </p:nvPr>
        </p:nvSpPr>
        <p:spPr>
          <a:xfrm>
            <a:off x="1210945" y="1585161"/>
            <a:ext cx="479488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>
                <a:latin typeface="+mj-lt"/>
                <a:ea typeface="+mj-ea"/>
                <a:cs typeface="+mj-cs"/>
              </a:rPr>
              <a:t>RLC</a:t>
            </a:r>
            <a:r>
              <a:rPr lang="zh-CN" altLang="en-US" sz="2400">
                <a:latin typeface="+mj-lt"/>
                <a:ea typeface="+mj-ea"/>
                <a:cs typeface="+mj-cs"/>
              </a:rPr>
              <a:t>测量</a:t>
            </a:r>
          </a:p>
        </p:txBody>
      </p:sp>
      <p:sp>
        <p:nvSpPr>
          <p:cNvPr id="4" name="文本框 30"/>
          <p:cNvSpPr txBox="1"/>
          <p:nvPr>
            <p:custDataLst>
              <p:tags r:id="rId4"/>
            </p:custDataLst>
          </p:nvPr>
        </p:nvSpPr>
        <p:spPr>
          <a:xfrm>
            <a:off x="1140460" y="2155825"/>
            <a:ext cx="4794885" cy="161036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电阻：测量范围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100Ω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1MΩ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电容：测量范围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100pF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10000pF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电感：测量范围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100μH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～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10mH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以上测量精度：</a:t>
            </a:r>
            <a:r>
              <a:rPr 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±5% </a:t>
            </a:r>
            <a:endParaRPr lang="en-US" altLang="en-US" sz="2400" b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2" name="椭圆 31"/>
          <p:cNvSpPr/>
          <p:nvPr>
            <p:custDataLst>
              <p:tags r:id="rId5"/>
            </p:custDataLst>
          </p:nvPr>
        </p:nvSpPr>
        <p:spPr>
          <a:xfrm>
            <a:off x="714375" y="183154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47" name="直接连接符 46"/>
          <p:cNvCxnSpPr/>
          <p:nvPr>
            <p:custDataLst>
              <p:tags r:id="rId6"/>
            </p:custDataLst>
          </p:nvPr>
        </p:nvCxnSpPr>
        <p:spPr>
          <a:xfrm>
            <a:off x="5547360" y="4610619"/>
            <a:ext cx="4626610" cy="0"/>
          </a:xfrm>
          <a:prstGeom prst="line">
            <a:avLst/>
          </a:prstGeom>
          <a:ln>
            <a:solidFill>
              <a:schemeClr val="accent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/>
          <p:cNvSpPr txBox="1"/>
          <p:nvPr>
            <p:custDataLst>
              <p:tags r:id="rId7"/>
            </p:custDataLst>
          </p:nvPr>
        </p:nvSpPr>
        <p:spPr>
          <a:xfrm>
            <a:off x="5547360" y="3999230"/>
            <a:ext cx="479488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>
                <a:latin typeface="+mj-lt"/>
                <a:ea typeface="+mj-ea"/>
                <a:cs typeface="+mj-cs"/>
              </a:rPr>
              <a:t>电压测量</a:t>
            </a:r>
          </a:p>
        </p:txBody>
      </p:sp>
      <p:sp>
        <p:nvSpPr>
          <p:cNvPr id="49" name="文本框 30"/>
          <p:cNvSpPr txBox="1"/>
          <p:nvPr>
            <p:custDataLst>
              <p:tags r:id="rId8"/>
            </p:custDataLst>
          </p:nvPr>
        </p:nvSpPr>
        <p:spPr>
          <a:xfrm>
            <a:off x="4693285" y="4721225"/>
            <a:ext cx="6617970" cy="105092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直流电压：测量范围0~15V测量精度±0.05%。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交流有效值：测量波形为正弦波，量程200mV、2V, 频率范围10Hz~100kHz，无直流偏置，输入阻抗大于10MΩ，测量精度±0.8%。 </a:t>
            </a:r>
          </a:p>
        </p:txBody>
      </p:sp>
      <p:sp>
        <p:nvSpPr>
          <p:cNvPr id="50" name="椭圆 49"/>
          <p:cNvSpPr/>
          <p:nvPr>
            <p:custDataLst>
              <p:tags r:id="rId9"/>
            </p:custDataLst>
          </p:nvPr>
        </p:nvSpPr>
        <p:spPr>
          <a:xfrm>
            <a:off x="4943475" y="414401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646321" y="584300"/>
            <a:ext cx="3916154" cy="730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基本要求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42150" y="1315085"/>
            <a:ext cx="40176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测量速度</a:t>
            </a:r>
            <a:r>
              <a:rPr lang="en-US"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≥2</a:t>
            </a:r>
            <a:r>
              <a:rPr lang="zh-CN"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r>
              <a:rPr lang="en-US"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/s</a:t>
            </a:r>
            <a:endParaRPr lang="en-US" altLang="en-US" sz="4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6321" y="584300"/>
            <a:ext cx="3916154" cy="730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发挥要求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21055" y="1696085"/>
            <a:ext cx="70034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测量范围：</a:t>
            </a:r>
          </a:p>
          <a:p>
            <a:pPr indent="0"/>
            <a:endParaRPr lang="en-US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4355" y="2552065"/>
            <a:ext cx="93745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电阻测量范围增加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0~100Ω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量程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基本要求中电阻测量精度提高为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交流电压波形为任意交流信号，最高次谐波不高于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100kHz,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存在直流偏置不大于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±500mV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交流电压档尽量拓宽频率范围，达到</a:t>
            </a:r>
            <a:r>
              <a:rPr lang="en-US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5MHz</a:t>
            </a: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本项满分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测量量程自动转换</a:t>
            </a:r>
            <a:endParaRPr lang="zh-CN" altLang="en-US" sz="28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参考方案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565" y="246380"/>
            <a:ext cx="3404870" cy="4027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160" y="1841500"/>
            <a:ext cx="5074920" cy="38112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5981700" y="1914179"/>
            <a:ext cx="0" cy="3353146"/>
          </a:xfrm>
          <a:prstGeom prst="line">
            <a:avLst/>
          </a:prstGeom>
          <a:ln w="19050">
            <a:solidFill>
              <a:schemeClr val="accent2">
                <a:lumMod val="7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3200"/>
              <a:t>电阻测量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直流电桥测电阻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5981700" y="1825625"/>
            <a:ext cx="5181600" cy="4351338"/>
          </a:xfrm>
        </p:spPr>
        <p:txBody>
          <a:bodyPr/>
          <a:lstStyle/>
          <a:p>
            <a:r>
              <a:rPr lang="zh-CN" altLang="en-US"/>
              <a:t>恒流源测电阻</a:t>
            </a:r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698" y="2849810"/>
            <a:ext cx="4206605" cy="1615580"/>
          </a:xfrm>
          <a:prstGeom prst="rect">
            <a:avLst/>
          </a:prstGeom>
        </p:spPr>
      </p:pic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1652270" y="4559935"/>
          <a:ext cx="3339465" cy="10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10" imgW="1117600" imgH="368300" progId="Equation.DSMT4">
                  <p:embed/>
                </p:oleObj>
              </mc:Choice>
              <mc:Fallback>
                <p:oleObj r:id="rId10" imgW="1117600" imgH="368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52270" y="4559935"/>
                        <a:ext cx="3339465" cy="1097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5" name="图片 2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370" y="2849880"/>
            <a:ext cx="3746500" cy="1029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5981700" y="1914179"/>
            <a:ext cx="0" cy="3353146"/>
          </a:xfrm>
          <a:prstGeom prst="line">
            <a:avLst/>
          </a:prstGeom>
          <a:ln w="19050">
            <a:solidFill>
              <a:schemeClr val="accent2">
                <a:lumMod val="75000"/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3200"/>
              <a:t>电容测量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NE555</a:t>
            </a:r>
            <a:r>
              <a:rPr lang="zh-CN" altLang="en-US"/>
              <a:t>震荡电路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5981700" y="1825625"/>
            <a:ext cx="5181600" cy="4351338"/>
          </a:xfrm>
        </p:spPr>
        <p:txBody>
          <a:bodyPr/>
          <a:lstStyle/>
          <a:p>
            <a:r>
              <a:rPr lang="zh-CN" altLang="en-US"/>
              <a:t>测量充电时间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845" y="2456815"/>
            <a:ext cx="3085370" cy="2752251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872807"/>
              </p:ext>
            </p:extLst>
          </p:nvPr>
        </p:nvGraphicFramePr>
        <p:xfrm>
          <a:off x="1977144" y="5345669"/>
          <a:ext cx="1777365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1104840" imgH="431640" progId="Equation.DSMT4">
                  <p:embed/>
                </p:oleObj>
              </mc:Choice>
              <mc:Fallback>
                <p:oleObj name="Equation" r:id="rId10" imgW="1104840" imgH="43164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7144" y="5345669"/>
                        <a:ext cx="1777365" cy="69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" name="图片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4835" y="2973705"/>
            <a:ext cx="3367405" cy="1468120"/>
          </a:xfrm>
          <a:prstGeom prst="rect">
            <a:avLst/>
          </a:prstGeom>
        </p:spPr>
      </p:pic>
      <p:graphicFrame>
        <p:nvGraphicFramePr>
          <p:cNvPr id="2" name="对象 -2147482621"/>
          <p:cNvGraphicFramePr>
            <a:graphicFrameLocks noChangeAspect="1"/>
          </p:cNvGraphicFramePr>
          <p:nvPr/>
        </p:nvGraphicFramePr>
        <p:xfrm>
          <a:off x="7501255" y="5104130"/>
          <a:ext cx="238125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13" imgW="1142365" imgH="330200" progId="Equation.3">
                  <p:embed/>
                </p:oleObj>
              </mc:Choice>
              <mc:Fallback>
                <p:oleObj r:id="rId13" imgW="1142365" imgH="330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01255" y="5104130"/>
                        <a:ext cx="2381250" cy="786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200"/>
              <a:t>电感测量</a:t>
            </a:r>
          </a:p>
        </p:txBody>
      </p:sp>
      <p:graphicFrame>
        <p:nvGraphicFramePr>
          <p:cNvPr id="3" name="对象 -21474826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4941"/>
              </p:ext>
            </p:extLst>
          </p:nvPr>
        </p:nvGraphicFramePr>
        <p:xfrm>
          <a:off x="7562623" y="2908944"/>
          <a:ext cx="197358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6" imgW="723900" imgH="419100" progId="Equation.DSMT4">
                  <p:embed/>
                </p:oleObj>
              </mc:Choice>
              <mc:Fallback>
                <p:oleObj r:id="rId6" imgW="7239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62623" y="2908944"/>
                        <a:ext cx="197358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97" y="1728768"/>
            <a:ext cx="4744526" cy="373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2*a*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08_2*i*4"/>
  <p:tag name="KSO_WM_TEMPLATE_CATEGORY" val="custom"/>
  <p:tag name="KSO_WM_TEMPLATE_INDEX" val="20187308"/>
  <p:tag name="KSO_WM_UNIT_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2_1"/>
  <p:tag name="KSO_WM_UNIT_ID" val="custom20187308_2*l_h_f*1_2_1"/>
  <p:tag name="KSO_WM_UNIT_LAYERLEVEL" val="1_1_1"/>
  <p:tag name="KSO_WM_UNIT_VALUE" val="15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2_1"/>
  <p:tag name="KSO_WM_UNIT_ID" val="custom20187308_2*l_h_i*1_2_1"/>
  <p:tag name="KSO_WM_UNIT_LAYERLEVEL" val="1_1_1"/>
  <p:tag name="KSO_WM_BEAUTIFY_FLAG" val="#wm#"/>
  <p:tag name="KSO_WM_DIAGRAM_GROUP_CODE" val="l1-1"/>
  <p:tag name="KSO_WM_UNIT_PRESET_TEXT" val="02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3_1"/>
  <p:tag name="KSO_WM_UNIT_ID" val="custom20187308_2*l_h_f*1_3_1"/>
  <p:tag name="KSO_WM_UNIT_LAYERLEVEL" val="1_1_1"/>
  <p:tag name="KSO_WM_UNIT_VALUE" val="15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3_1"/>
  <p:tag name="KSO_WM_UNIT_ID" val="custom20187308_2*l_h_i*1_3_1"/>
  <p:tag name="KSO_WM_UNIT_LAYERLEVEL" val="1_1_1"/>
  <p:tag name="KSO_WM_BEAUTIFY_FLAG" val="#wm#"/>
  <p:tag name="KSO_WM_DIAGRAM_GROUP_CODE" val="l1-1"/>
  <p:tag name="KSO_WM_UNIT_PRESET_TEXT" val="03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5"/>
  <p:tag name="KSO_WM_SLIDE_TYPE" val="text"/>
  <p:tag name="KSO_WM_SLIDE_SUBTYPE" val="diag"/>
  <p:tag name="KSO_WM_SLIDE_ITEM_CNT" val="2"/>
  <p:tag name="KSO_WM_SLIDE_INDEX" val="5"/>
  <p:tag name="KSO_WM_SLIDE_SIZE" val="772.3*305.075"/>
  <p:tag name="KSO_WM_SLIDE_POSITION" val="56.25*144.216"/>
  <p:tag name="KSO_WM_TAG_VERSION" val="1.0"/>
  <p:tag name="KSO_WM_BEAUTIFY_FLAG" val="#wm#"/>
  <p:tag name="KSO_WM_TEMPLATE_CATEGORY" val="custom"/>
  <p:tag name="KSO_WM_TEMPLATE_INDEX" val="20187308"/>
  <p:tag name="KSO_WM_SLIDE_LAYOUT" val="a_l"/>
  <p:tag name="KSO_WM_SLIDE_LAYOUT_CNT" val="1_1"/>
  <p:tag name="KSO_WM_DIAGRAM_GROUP_CODE" val="l1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1_1"/>
  <p:tag name="KSO_WM_UNIT_ID" val="custom20187308_5*l_h_i*1_1_1"/>
  <p:tag name="KSO_WM_UNIT_LAYERLEVEL" val="1_1_1"/>
  <p:tag name="KSO_WM_BEAUTIFY_FLAG" val="#wm#"/>
  <p:tag name="KSO_WM_DIAGRAM_GROUP_CODE" val="l1-2"/>
  <p:tag name="KSO_WM_UNIT_LINE_FORE_SCHEMECOLOR_INDEX" val="6"/>
  <p:tag name="KSO_WM_UNIT_LINE_FILL_TYPE" val="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a"/>
  <p:tag name="KSO_WM_UNIT_INDEX" val="1_1_1"/>
  <p:tag name="KSO_WM_UNIT_ID" val="custom20187308_5*l_h_a*1_1_1"/>
  <p:tag name="KSO_WM_UNIT_LAYERLEVEL" val="1_1_1"/>
  <p:tag name="KSO_WM_UNIT_VALUE" val="20"/>
  <p:tag name="KSO_WM_UNIT_HIGHLIGHT" val="0"/>
  <p:tag name="KSO_WM_UNIT_COMPATIBLE" val="0"/>
  <p:tag name="KSO_WM_UNIT_CLEAR" val="0"/>
  <p:tag name="KSO_WM_BEAUTIFY_FLAG" val="#wm#"/>
  <p:tag name="KSO_WM_DIAGRAM_GROUP_CODE" val="l1-2"/>
  <p:tag name="KSO_WM_UNIT_PRESET_TEXT" val="Lorem Ipsum Dolor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1_1"/>
  <p:tag name="KSO_WM_UNIT_ID" val="custom20187308_5*l_h_f*1_1_1"/>
  <p:tag name="KSO_WM_UNIT_LAYERLEVEL" val="1_1_1"/>
  <p:tag name="KSO_WM_UNIT_VALUE" val="66"/>
  <p:tag name="KSO_WM_UNIT_HIGHLIGHT" val="0"/>
  <p:tag name="KSO_WM_UNIT_COMPATIBLE" val="0"/>
  <p:tag name="KSO_WM_UNIT_CLEAR" val="0"/>
  <p:tag name="KSO_WM_BEAUTIFY_FLAG" val="#wm#"/>
  <p:tag name="KSO_WM_DIAGRAM_GROUP_CODE" val="l1-2"/>
  <p:tag name="KSO_WM_UNIT_PRESET_TEXT" val="Lorem ipsum dolor sit amet, consectetur adipisicing elit. Adjust the spacing to adapt to Chinese typesetting, use the reference line in PPT.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1_2"/>
  <p:tag name="KSO_WM_UNIT_ID" val="custom20187308_5*l_h_i*1_1_2"/>
  <p:tag name="KSO_WM_UNIT_LAYERLEVEL" val="1_1_1"/>
  <p:tag name="KSO_WM_BEAUTIFY_FLAG" val="#wm#"/>
  <p:tag name="KSO_WM_DIAGRAM_GROUP_CODE" val="l1-2"/>
  <p:tag name="KSO_WM_UNIT_PRESET_TEXT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2_1"/>
  <p:tag name="KSO_WM_UNIT_ID" val="custom20187308_5*l_h_i*1_2_1"/>
  <p:tag name="KSO_WM_UNIT_LAYERLEVEL" val="1_1_1"/>
  <p:tag name="KSO_WM_BEAUTIFY_FLAG" val="#wm#"/>
  <p:tag name="KSO_WM_DIAGRAM_GROUP_CODE" val="l1-2"/>
  <p:tag name="KSO_WM_UNIT_LINE_FORE_SCHEMECOLOR_INDEX" val="6"/>
  <p:tag name="KSO_WM_UNIT_LINE_FILL_TYPE" val="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a"/>
  <p:tag name="KSO_WM_UNIT_INDEX" val="1_2_1"/>
  <p:tag name="KSO_WM_UNIT_ID" val="custom20187308_5*l_h_a*1_2_1"/>
  <p:tag name="KSO_WM_UNIT_LAYERLEVEL" val="1_1_1"/>
  <p:tag name="KSO_WM_UNIT_VALUE" val="20"/>
  <p:tag name="KSO_WM_UNIT_HIGHLIGHT" val="0"/>
  <p:tag name="KSO_WM_UNIT_COMPATIBLE" val="0"/>
  <p:tag name="KSO_WM_UNIT_CLEAR" val="0"/>
  <p:tag name="KSO_WM_BEAUTIFY_FLAG" val="#wm#"/>
  <p:tag name="KSO_WM_DIAGRAM_GROUP_CODE" val="l1-2"/>
  <p:tag name="KSO_WM_UNIT_PRESET_TEXT" val="Lorem Ipsum Dolor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2_1"/>
  <p:tag name="KSO_WM_UNIT_ID" val="custom20187308_5*l_h_f*1_2_1"/>
  <p:tag name="KSO_WM_UNIT_LAYERLEVEL" val="1_1_1"/>
  <p:tag name="KSO_WM_UNIT_VALUE" val="66"/>
  <p:tag name="KSO_WM_UNIT_HIGHLIGHT" val="0"/>
  <p:tag name="KSO_WM_UNIT_COMPATIBLE" val="0"/>
  <p:tag name="KSO_WM_UNIT_CLEAR" val="0"/>
  <p:tag name="KSO_WM_BEAUTIFY_FLAG" val="#wm#"/>
  <p:tag name="KSO_WM_DIAGRAM_GROUP_CODE" val="l1-2"/>
  <p:tag name="KSO_WM_UNIT_PRESET_TEXT" val="Lorem ipsum dolor sit amet, consectetur adipisicing elit. Adjust the spacing to adapt to Chinese typesetting, use the reference line in PPT.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2_2"/>
  <p:tag name="KSO_WM_UNIT_ID" val="custom20187308_5*l_h_i*1_2_2"/>
  <p:tag name="KSO_WM_UNIT_LAYERLEVEL" val="1_1_1"/>
  <p:tag name="KSO_WM_BEAUTIFY_FLAG" val="#wm#"/>
  <p:tag name="KSO_WM_DIAGRAM_GROUP_CODE" val="l1-2"/>
  <p:tag name="KSO_WM_UNIT_PRESET_TEXT" val="2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5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itle only layout he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SLIDE_TYPE" val="text"/>
  <p:tag name="KSO_WM_SLIDE_SUBTYPE" val="diag"/>
  <p:tag name="KSO_WM_SLIDE_ITEM_CNT" val="1"/>
  <p:tag name="KSO_WM_SLIDE_INDEX" val="4"/>
  <p:tag name="KSO_WM_SLIDE_SIZE" val="411.1*152.95"/>
  <p:tag name="KSO_WM_SLIDE_POSITION" val="197.675*188.225"/>
  <p:tag name="KSO_WM_TAG_VERSION" val="1.0"/>
  <p:tag name="KSO_WM_BEAUTIFY_FLAG" val="#wm#"/>
  <p:tag name="KSO_WM_TEMPLATE_CATEGORY" val="custom"/>
  <p:tag name="KSO_WM_TEMPLATE_INDEX" val="20187308"/>
  <p:tag name="KSO_WM_SLIDE_LAYOUT" val="a_l"/>
  <p:tag name="KSO_WM_SLIDE_LAYOUT_CNT" val="1_1"/>
  <p:tag name="KSO_WM_DIAGRAM_GROUP_CODE" val="l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4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itle only layout her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SLIDE_TYPE" val="text"/>
  <p:tag name="KSO_WM_SLIDE_SUBTYPE" val="pureTxt"/>
  <p:tag name="KSO_WM_SLIDE_ITEM_CNT" val="2"/>
  <p:tag name="KSO_WM_SLIDE_INDEX" val="10"/>
  <p:tag name="KSO_WM_SLIDE_SIZE" val="828*465"/>
  <p:tag name="KSO_WM_SLIDE_POSITION" val="51*20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LIGHT" val="0"/>
  <p:tag name="KSO_WM_UNIT_COMPATIBLE" val="0"/>
  <p:tag name="KSO_WM_UNIT_CLEAR" val="0"/>
  <p:tag name="KSO_WM_UNIT_LAYERLEVEL" val="1"/>
  <p:tag name="KSO_WM_TAG_VERSION" val="1.0"/>
  <p:tag name="KSO_WM_BEAUTIFY_FLAG" val="#wm#"/>
  <p:tag name="KSO_WM_UNIT_TYPE" val="i"/>
  <p:tag name="KSO_WM_UNIT_ID" val="custom20187308_10*i*0"/>
  <p:tag name="KSO_WM_TEMPLATE_CATEGORY" val="custom"/>
  <p:tag name="KSO_WM_TEMPLATE_INDEX" val="20187308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10*a*1"/>
  <p:tag name="KSO_WM_UNIT_LAYERLEVEL" val="1"/>
  <p:tag name="KSO_WM_UNIT_VALUE" val="16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10*f*1"/>
  <p:tag name="KSO_WM_UNIT_LAYERLEVEL" val="1"/>
  <p:tag name="KSO_WM_UNIT_VALUE" val="17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Theme color makes PPT more convenient to change.Adjust the spacing to adapt to Chinesetypesetting, use the reference line in PP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f"/>
  <p:tag name="KSO_WM_UNIT_INDEX" val="2"/>
  <p:tag name="KSO_WM_UNIT_ID" val="custom20187308_10*f*2"/>
  <p:tag name="KSO_WM_UNIT_LAYERLEVEL" val="1"/>
  <p:tag name="KSO_WM_UNIT_VALUE" val="17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Theme color makes PPT more convenient to change.Adjust the spacing to adapt to Chinesetypesetting, use the reference line in PP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0"/>
  <p:tag name="KSO_WM_SLIDE_TYPE" val="text"/>
  <p:tag name="KSO_WM_SLIDE_SUBTYPE" val="pureTxt"/>
  <p:tag name="KSO_WM_SLIDE_ITEM_CNT" val="2"/>
  <p:tag name="KSO_WM_SLIDE_INDEX" val="10"/>
  <p:tag name="KSO_WM_SLIDE_SIZE" val="828*465"/>
  <p:tag name="KSO_WM_SLIDE_POSITION" val="51*20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LIGHT" val="0"/>
  <p:tag name="KSO_WM_UNIT_COMPATIBLE" val="0"/>
  <p:tag name="KSO_WM_UNIT_CLEAR" val="0"/>
  <p:tag name="KSO_WM_UNIT_LAYERLEVEL" val="1"/>
  <p:tag name="KSO_WM_TAG_VERSION" val="1.0"/>
  <p:tag name="KSO_WM_BEAUTIFY_FLAG" val="#wm#"/>
  <p:tag name="KSO_WM_UNIT_TYPE" val="i"/>
  <p:tag name="KSO_WM_UNIT_ID" val="custom20187308_10*i*0"/>
  <p:tag name="KSO_WM_TEMPLATE_CATEGORY" val="custom"/>
  <p:tag name="KSO_WM_TEMPLATE_INDEX" val="20187308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10*a*1"/>
  <p:tag name="KSO_WM_UNIT_LAYERLEVEL" val="1"/>
  <p:tag name="KSO_WM_UNIT_VALUE" val="16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10*f*1"/>
  <p:tag name="KSO_WM_UNIT_LAYERLEVEL" val="1"/>
  <p:tag name="KSO_WM_UNIT_VALUE" val="17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Theme color makes PPT more convenient to change.Adjust the spacing to adapt to Chinesetypesetting, use the reference line in PP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f"/>
  <p:tag name="KSO_WM_UNIT_INDEX" val="2"/>
  <p:tag name="KSO_WM_UNIT_ID" val="custom20187308_10*f*2"/>
  <p:tag name="KSO_WM_UNIT_LAYERLEVEL" val="1"/>
  <p:tag name="KSO_WM_UNIT_VALUE" val="17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Unified fonts make reading more fluent.Theme color makes PPT more convenient to change.Adjust the spacing to adapt to Chinesetypesetting, use the reference line in PP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8"/>
  <p:tag name="KSO_WM_SLIDE_TYPE" val="text"/>
  <p:tag name="KSO_WM_SLIDE_SUBTYPE" val="pureTxt"/>
  <p:tag name="KSO_WM_SLIDE_ITEM_CNT" val="1"/>
  <p:tag name="KSO_WM_SLIDE_INDEX" val="8"/>
  <p:tag name="KSO_WM_SLIDE_SIZE" val="828*465"/>
  <p:tag name="KSO_WM_SLIDE_POSITION" val="51*20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8*a*1"/>
  <p:tag name="KSO_WM_UNIT_LAYERLEVEL" val="1"/>
  <p:tag name="KSO_WM_UNIT_VALUE" val="16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itle only layout her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SLIDE_ID" val="custom20187308_9"/>
  <p:tag name="KSO_WM_SLIDE_INDEX" val="9"/>
  <p:tag name="KSO_WM_SLIDE_ITEM_CNT" val="1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50*46"/>
  <p:tag name="KSO_WM_SLIDE_SIZE" val="530*3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f"/>
  <p:tag name="KSO_WM_UNIT_INDEX" val="1"/>
  <p:tag name="KSO_WM_UNIT_ID" val="custom20187308_9*f*1"/>
  <p:tag name="KSO_WM_UNIT_LAYERLEVEL" val="1"/>
  <p:tag name="KSO_WM_UNIT_VALUE" val="189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upporting text here.&#10;You can use the icon library to filter and replace existing icon elements with one click.&#10;Unified fonts make reading more fluent.&#10;Supporting text here.&#10;You can use the icon library to filter and replace existing icon elements with one click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08_9*i*1"/>
  <p:tag name="KSO_WM_TEMPLATE_CATEGORY" val="custom"/>
  <p:tag name="KSO_WM_TEMPLATE_INDEX" val="20187308"/>
  <p:tag name="KSO_WM_UNIT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9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itle only layout her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2"/>
  <p:tag name="KSO_WM_SLIDE_TYPE" val="contents"/>
  <p:tag name="KSO_WM_SLIDE_SUBTYPE" val="diag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1_1"/>
  <p:tag name="KSO_WM_UNIT_ID" val="custom20187308_2*l_h_f*1_1_1"/>
  <p:tag name="KSO_WM_UNIT_LAYERLEVEL" val="1_1_1"/>
  <p:tag name="KSO_WM_UNIT_VALUE" val="15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1_1"/>
  <p:tag name="KSO_WM_UNIT_ID" val="custom20187308_2*l_h_i*1_1_1"/>
  <p:tag name="KSO_WM_UNIT_LAYERLEVEL" val="1_1_1"/>
  <p:tag name="KSO_WM_BEAUTIFY_FLAG" val="#wm#"/>
  <p:tag name="KSO_WM_DIAGRAM_GROUP_CODE" val="l1-1"/>
  <p:tag name="KSO_WM_UNIT_PRESET_TEXT" val="0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301</Words>
  <Application>Microsoft Office PowerPoint</Application>
  <PresentationFormat>宽屏</PresentationFormat>
  <Paragraphs>112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Calibri</vt:lpstr>
      <vt:lpstr>Office 主题​​</vt:lpstr>
      <vt:lpstr>WPS 公式 3.0</vt:lpstr>
      <vt:lpstr>MathType 6.0 Equation</vt:lpstr>
      <vt:lpstr>Equation</vt:lpstr>
      <vt:lpstr>Microsoft 公式 3.0</vt:lpstr>
      <vt:lpstr>数字万用表</vt:lpstr>
      <vt:lpstr>PowerPoint 演示文稿</vt:lpstr>
      <vt:lpstr>题目要求</vt:lpstr>
      <vt:lpstr>PowerPoint 演示文稿</vt:lpstr>
      <vt:lpstr>PowerPoint 演示文稿</vt:lpstr>
      <vt:lpstr>参考方案</vt:lpstr>
      <vt:lpstr>电阻测量</vt:lpstr>
      <vt:lpstr>电容测量</vt:lpstr>
      <vt:lpstr>电感测量</vt:lpstr>
      <vt:lpstr>PowerPoint 演示文稿</vt:lpstr>
      <vt:lpstr>验收要求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数字万用表</dc:title>
  <dc:creator>linfeng bao</dc:creator>
  <cp:lastModifiedBy>bao linfeng</cp:lastModifiedBy>
  <cp:revision>6</cp:revision>
  <dcterms:created xsi:type="dcterms:W3CDTF">2018-09-21T00:51:00Z</dcterms:created>
  <dcterms:modified xsi:type="dcterms:W3CDTF">2018-09-22T01:12:40Z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