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Montserrat"/>
      <p:bold r:id="rId23"/>
      <p:boldItalic r:id="rId24"/>
    </p:embeddedFont>
    <p:embeddedFont>
      <p:font typeface="Montserrat Medium"/>
      <p:regular r:id="rId25"/>
      <p:bold r:id="rId26"/>
      <p:italic r:id="rId27"/>
      <p:boldItalic r:id="rId28"/>
    </p:embeddedFont>
    <p:embeddedFont>
      <p:font typeface="Quattrocento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3" roundtripDataSignature="AMtx7mi7rjijwsKwqyuX4KDdWAG37mmp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ontserrat-bold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Medium-bold.fntdata"/><Relationship Id="rId25" Type="http://schemas.openxmlformats.org/officeDocument/2006/relationships/font" Target="fonts/MontserratMedium-regular.fntdata"/><Relationship Id="rId28" Type="http://schemas.openxmlformats.org/officeDocument/2006/relationships/font" Target="fonts/MontserratMedium-boldItalic.fntdata"/><Relationship Id="rId27" Type="http://schemas.openxmlformats.org/officeDocument/2006/relationships/font" Target="fonts/MontserratMedium-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Quattrocento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QuattrocentoSans-italic.fntdata"/><Relationship Id="rId30" Type="http://schemas.openxmlformats.org/officeDocument/2006/relationships/font" Target="fonts/QuattrocentoSans-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Quattrocento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4" name="Google Shape;7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4" name="Google Shape;14;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1" type="tx">
  <p:cSld name="TITLE_AND_BODY">
    <p:spTree>
      <p:nvGrpSpPr>
        <p:cNvPr id="68" name="Shape 68"/>
        <p:cNvGrpSpPr/>
        <p:nvPr/>
      </p:nvGrpSpPr>
      <p:grpSpPr>
        <a:xfrm>
          <a:off x="0" y="0"/>
          <a:ext cx="0" cy="0"/>
          <a:chOff x="0" y="0"/>
          <a:chExt cx="0" cy="0"/>
        </a:xfrm>
      </p:grpSpPr>
      <p:sp>
        <p:nvSpPr>
          <p:cNvPr id="69" name="Google Shape;69;p24"/>
          <p:cNvSpPr txBox="1"/>
          <p:nvPr>
            <p:ph type="title"/>
          </p:nvPr>
        </p:nvSpPr>
        <p:spPr>
          <a:xfrm>
            <a:off x="686311" y="1384674"/>
            <a:ext cx="7778100" cy="1532400"/>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0"/>
              </a:spcBef>
              <a:spcAft>
                <a:spcPts val="0"/>
              </a:spcAft>
              <a:buSzPts val="4400"/>
              <a:buNone/>
              <a:defRPr b="0" i="0" sz="46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600" u="none" cap="none" strike="noStrike">
                <a:solidFill>
                  <a:schemeClr val="dk2"/>
                </a:solidFill>
                <a:latin typeface="Calibri"/>
                <a:ea typeface="Calibri"/>
                <a:cs typeface="Calibri"/>
                <a:sym typeface="Calibri"/>
              </a:defRPr>
            </a:lvl2pPr>
            <a:lvl3pPr lvl="2" marR="0" algn="ctr">
              <a:lnSpc>
                <a:spcPct val="100000"/>
              </a:lnSpc>
              <a:spcBef>
                <a:spcPts val="0"/>
              </a:spcBef>
              <a:spcAft>
                <a:spcPts val="0"/>
              </a:spcAft>
              <a:buSzPts val="1400"/>
              <a:buNone/>
              <a:defRPr b="0" i="0" sz="4600" u="none" cap="none" strike="noStrike">
                <a:solidFill>
                  <a:schemeClr val="dk2"/>
                </a:solidFill>
                <a:latin typeface="Calibri"/>
                <a:ea typeface="Calibri"/>
                <a:cs typeface="Calibri"/>
                <a:sym typeface="Calibri"/>
              </a:defRPr>
            </a:lvl3pPr>
            <a:lvl4pPr lvl="3" marR="0" algn="ctr">
              <a:lnSpc>
                <a:spcPct val="100000"/>
              </a:lnSpc>
              <a:spcBef>
                <a:spcPts val="0"/>
              </a:spcBef>
              <a:spcAft>
                <a:spcPts val="0"/>
              </a:spcAft>
              <a:buSzPts val="1400"/>
              <a:buNone/>
              <a:defRPr b="0" i="0" sz="4600" u="none" cap="none" strike="noStrike">
                <a:solidFill>
                  <a:schemeClr val="dk2"/>
                </a:solidFill>
                <a:latin typeface="Calibri"/>
                <a:ea typeface="Calibri"/>
                <a:cs typeface="Calibri"/>
                <a:sym typeface="Calibri"/>
              </a:defRPr>
            </a:lvl4pPr>
            <a:lvl5pPr lvl="4" marR="0" algn="ctr">
              <a:lnSpc>
                <a:spcPct val="100000"/>
              </a:lnSpc>
              <a:spcBef>
                <a:spcPts val="0"/>
              </a:spcBef>
              <a:spcAft>
                <a:spcPts val="0"/>
              </a:spcAft>
              <a:buSzPts val="1400"/>
              <a:buNone/>
              <a:defRPr b="0" i="0" sz="4600" u="none" cap="none" strike="noStrike">
                <a:solidFill>
                  <a:schemeClr val="dk2"/>
                </a:solidFill>
                <a:latin typeface="Calibri"/>
                <a:ea typeface="Calibri"/>
                <a:cs typeface="Calibri"/>
                <a:sym typeface="Calibri"/>
              </a:defRPr>
            </a:lvl5pPr>
            <a:lvl6pPr lvl="5" marR="0" algn="ctr">
              <a:lnSpc>
                <a:spcPct val="100000"/>
              </a:lnSpc>
              <a:spcBef>
                <a:spcPts val="0"/>
              </a:spcBef>
              <a:spcAft>
                <a:spcPts val="0"/>
              </a:spcAft>
              <a:buSzPts val="1400"/>
              <a:buNone/>
              <a:defRPr b="0" i="0" sz="4600" u="none" cap="none" strike="noStrike">
                <a:latin typeface="Calibri"/>
                <a:ea typeface="Calibri"/>
                <a:cs typeface="Calibri"/>
                <a:sym typeface="Calibri"/>
              </a:defRPr>
            </a:lvl6pPr>
            <a:lvl7pPr lvl="6" marR="0" algn="ctr">
              <a:lnSpc>
                <a:spcPct val="100000"/>
              </a:lnSpc>
              <a:spcBef>
                <a:spcPts val="0"/>
              </a:spcBef>
              <a:spcAft>
                <a:spcPts val="0"/>
              </a:spcAft>
              <a:buSzPts val="1400"/>
              <a:buNone/>
              <a:defRPr b="0" i="0" sz="4600" u="none" cap="none" strike="noStrike">
                <a:latin typeface="Calibri"/>
                <a:ea typeface="Calibri"/>
                <a:cs typeface="Calibri"/>
                <a:sym typeface="Calibri"/>
              </a:defRPr>
            </a:lvl7pPr>
            <a:lvl8pPr lvl="7" marR="0" algn="ctr">
              <a:lnSpc>
                <a:spcPct val="100000"/>
              </a:lnSpc>
              <a:spcBef>
                <a:spcPts val="0"/>
              </a:spcBef>
              <a:spcAft>
                <a:spcPts val="0"/>
              </a:spcAft>
              <a:buSzPts val="1400"/>
              <a:buNone/>
              <a:defRPr b="0" i="0" sz="4600" u="none" cap="none" strike="noStrike">
                <a:latin typeface="Calibri"/>
                <a:ea typeface="Calibri"/>
                <a:cs typeface="Calibri"/>
                <a:sym typeface="Calibri"/>
              </a:defRPr>
            </a:lvl8pPr>
            <a:lvl9pPr lvl="8" marR="0" algn="ctr">
              <a:lnSpc>
                <a:spcPct val="100000"/>
              </a:lnSpc>
              <a:spcBef>
                <a:spcPts val="0"/>
              </a:spcBef>
              <a:spcAft>
                <a:spcPts val="0"/>
              </a:spcAft>
              <a:buSzPts val="1400"/>
              <a:buNone/>
              <a:defRPr b="0" i="0" sz="4600" u="none" cap="none" strike="noStrike">
                <a:latin typeface="Calibri"/>
                <a:ea typeface="Calibri"/>
                <a:cs typeface="Calibri"/>
                <a:sym typeface="Calibri"/>
              </a:defRPr>
            </a:lvl9pPr>
          </a:lstStyle>
          <a:p/>
        </p:txBody>
      </p:sp>
      <p:sp>
        <p:nvSpPr>
          <p:cNvPr id="70" name="Google Shape;70;p24"/>
          <p:cNvSpPr txBox="1"/>
          <p:nvPr>
            <p:ph idx="1" type="body"/>
          </p:nvPr>
        </p:nvSpPr>
        <p:spPr>
          <a:xfrm>
            <a:off x="1372621" y="2917101"/>
            <a:ext cx="6405600" cy="2226300"/>
          </a:xfrm>
          <a:prstGeom prst="rect">
            <a:avLst/>
          </a:prstGeom>
          <a:noFill/>
          <a:ln>
            <a:noFill/>
          </a:ln>
        </p:spPr>
        <p:txBody>
          <a:bodyPr anchorCtr="0" anchor="t" bIns="47925" lIns="47925" spcFirstLastPara="1" rIns="47925" wrap="square" tIns="47925">
            <a:noAutofit/>
          </a:bodyPr>
          <a:lstStyle>
            <a:lvl1pPr indent="-228600" lvl="0" marL="457200" algn="ctr">
              <a:lnSpc>
                <a:spcPct val="100000"/>
              </a:lnSpc>
              <a:spcBef>
                <a:spcPts val="738"/>
              </a:spcBef>
              <a:spcAft>
                <a:spcPts val="0"/>
              </a:spcAft>
              <a:buClr>
                <a:srgbClr val="888888"/>
              </a:buClr>
              <a:buSzPts val="3300"/>
              <a:buFont typeface="Arial"/>
              <a:buNone/>
              <a:defRPr>
                <a:solidFill>
                  <a:srgbClr val="888888"/>
                </a:solidFill>
                <a:latin typeface="Arial"/>
                <a:ea typeface="Arial"/>
                <a:cs typeface="Arial"/>
                <a:sym typeface="Arial"/>
              </a:defRPr>
            </a:lvl1pPr>
            <a:lvl2pPr indent="-342900" lvl="1" marL="914400" algn="l">
              <a:lnSpc>
                <a:spcPct val="100000"/>
              </a:lnSpc>
              <a:spcBef>
                <a:spcPts val="738"/>
              </a:spcBef>
              <a:spcAft>
                <a:spcPts val="0"/>
              </a:spcAft>
              <a:buClr>
                <a:schemeClr val="dk1"/>
              </a:buClr>
              <a:buSzPts val="1800"/>
              <a:buChar char="–"/>
              <a:defRPr/>
            </a:lvl2pPr>
            <a:lvl3pPr indent="-342900" lvl="2" marL="1371600" algn="l">
              <a:lnSpc>
                <a:spcPct val="100000"/>
              </a:lnSpc>
              <a:spcBef>
                <a:spcPts val="738"/>
              </a:spcBef>
              <a:spcAft>
                <a:spcPts val="0"/>
              </a:spcAft>
              <a:buClr>
                <a:schemeClr val="dk1"/>
              </a:buClr>
              <a:buSzPts val="1800"/>
              <a:buChar char="•"/>
              <a:defRPr/>
            </a:lvl3pPr>
            <a:lvl4pPr indent="-342900" lvl="3" marL="1828800" algn="l">
              <a:lnSpc>
                <a:spcPct val="100000"/>
              </a:lnSpc>
              <a:spcBef>
                <a:spcPts val="738"/>
              </a:spcBef>
              <a:spcAft>
                <a:spcPts val="0"/>
              </a:spcAft>
              <a:buClr>
                <a:schemeClr val="dk1"/>
              </a:buClr>
              <a:buSzPts val="1800"/>
              <a:buChar char="–"/>
              <a:defRPr/>
            </a:lvl4pPr>
            <a:lvl5pPr indent="-342900" lvl="4" marL="2286000" algn="l">
              <a:lnSpc>
                <a:spcPct val="100000"/>
              </a:lnSpc>
              <a:spcBef>
                <a:spcPts val="738"/>
              </a:spcBef>
              <a:spcAft>
                <a:spcPts val="0"/>
              </a:spcAft>
              <a:buClr>
                <a:schemeClr val="dk1"/>
              </a:buClr>
              <a:buSzPts val="1800"/>
              <a:buChar char="»"/>
              <a:defRPr/>
            </a:lvl5pPr>
            <a:lvl6pPr indent="-342900" lvl="5" marL="2743200" algn="l">
              <a:lnSpc>
                <a:spcPct val="100000"/>
              </a:lnSpc>
              <a:spcBef>
                <a:spcPts val="735"/>
              </a:spcBef>
              <a:spcAft>
                <a:spcPts val="0"/>
              </a:spcAft>
              <a:buSzPts val="1800"/>
              <a:buChar char="•"/>
              <a:defRPr/>
            </a:lvl6pPr>
            <a:lvl7pPr indent="-342900" lvl="6" marL="3200400" algn="l">
              <a:lnSpc>
                <a:spcPct val="100000"/>
              </a:lnSpc>
              <a:spcBef>
                <a:spcPts val="735"/>
              </a:spcBef>
              <a:spcAft>
                <a:spcPts val="0"/>
              </a:spcAft>
              <a:buSzPts val="1800"/>
              <a:buChar char="•"/>
              <a:defRPr/>
            </a:lvl7pPr>
            <a:lvl8pPr indent="-342900" lvl="7" marL="3657600" algn="l">
              <a:lnSpc>
                <a:spcPct val="100000"/>
              </a:lnSpc>
              <a:spcBef>
                <a:spcPts val="735"/>
              </a:spcBef>
              <a:spcAft>
                <a:spcPts val="0"/>
              </a:spcAft>
              <a:buSzPts val="1800"/>
              <a:buChar char="•"/>
              <a:defRPr/>
            </a:lvl8pPr>
            <a:lvl9pPr indent="-342900" lvl="8" marL="4114800" algn="l">
              <a:lnSpc>
                <a:spcPct val="100000"/>
              </a:lnSpc>
              <a:spcBef>
                <a:spcPts val="735"/>
              </a:spcBef>
              <a:spcAft>
                <a:spcPts val="0"/>
              </a:spcAft>
              <a:buSzPts val="1800"/>
              <a:buChar char="•"/>
              <a:defRPr/>
            </a:lvl9pPr>
          </a:lstStyle>
          <a:p/>
        </p:txBody>
      </p:sp>
      <p:sp>
        <p:nvSpPr>
          <p:cNvPr id="71" name="Google Shape;71;p24"/>
          <p:cNvSpPr txBox="1"/>
          <p:nvPr>
            <p:ph idx="12" type="sldNum"/>
          </p:nvPr>
        </p:nvSpPr>
        <p:spPr>
          <a:xfrm>
            <a:off x="6557962" y="4759325"/>
            <a:ext cx="2135100" cy="297000"/>
          </a:xfrm>
          <a:prstGeom prst="rect">
            <a:avLst/>
          </a:prstGeom>
          <a:noFill/>
          <a:ln>
            <a:noFill/>
          </a:ln>
        </p:spPr>
        <p:txBody>
          <a:bodyPr anchorCtr="0" anchor="ctr" bIns="47925" lIns="47925" spcFirstLastPara="1" rIns="47925" wrap="square" tIns="47925">
            <a:noAutofit/>
          </a:bodyPr>
          <a:lstStyle>
            <a:lvl1pPr indent="0" lvl="0" marL="0" marR="0" algn="r">
              <a:lnSpc>
                <a:spcPct val="100000"/>
              </a:lnSpc>
              <a:spcBef>
                <a:spcPts val="0"/>
              </a:spcBef>
              <a:spcAft>
                <a:spcPts val="0"/>
              </a:spcAft>
              <a:buClr>
                <a:srgbClr val="888888"/>
              </a:buClr>
              <a:buSzPts val="1300"/>
              <a:buFont typeface="Calibri"/>
              <a:buNone/>
              <a:defRPr b="0" i="0" sz="13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300"/>
              <a:buFont typeface="Calibri"/>
              <a:buNone/>
              <a:defRPr b="0" i="0" sz="13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300"/>
              <a:buFont typeface="Calibri"/>
              <a:buNone/>
              <a:defRPr b="0" i="0" sz="13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300"/>
              <a:buFont typeface="Calibri"/>
              <a:buNone/>
              <a:defRPr b="0" i="0" sz="13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300"/>
              <a:buFont typeface="Calibri"/>
              <a:buNone/>
              <a:defRPr b="0" i="0" sz="13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300"/>
              <a:buFont typeface="Calibri"/>
              <a:buNone/>
              <a:defRPr b="0" i="0" sz="13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300"/>
              <a:buFont typeface="Calibri"/>
              <a:buNone/>
              <a:defRPr b="0" i="0" sz="13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300"/>
              <a:buFont typeface="Calibri"/>
              <a:buNone/>
              <a:defRPr b="0" i="0" sz="13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300"/>
              <a:buFont typeface="Calibri"/>
              <a:buNone/>
              <a:defRPr b="0" i="0" sz="1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sz="12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7" name="Shape 17"/>
        <p:cNvGrpSpPr/>
        <p:nvPr/>
      </p:nvGrpSpPr>
      <p:grpSpPr>
        <a:xfrm>
          <a:off x="0" y="0"/>
          <a:ext cx="0" cy="0"/>
          <a:chOff x="0" y="0"/>
          <a:chExt cx="0" cy="0"/>
        </a:xfrm>
      </p:grpSpPr>
      <p:sp>
        <p:nvSpPr>
          <p:cNvPr id="18" name="Google Shape;18;p1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body"/>
          </p:nvPr>
        </p:nvSpPr>
        <p:spPr>
          <a:xfrm>
            <a:off x="457200" y="900113"/>
            <a:ext cx="4038600" cy="2545556"/>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20" name="Google Shape;20;p16"/>
          <p:cNvSpPr txBox="1"/>
          <p:nvPr>
            <p:ph idx="2" type="body"/>
          </p:nvPr>
        </p:nvSpPr>
        <p:spPr>
          <a:xfrm>
            <a:off x="4648200" y="900113"/>
            <a:ext cx="4038600" cy="2545556"/>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21" name="Google Shape;21;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4" name="Shape 24"/>
        <p:cNvGrpSpPr/>
        <p:nvPr/>
      </p:nvGrpSpPr>
      <p:grpSpPr>
        <a:xfrm>
          <a:off x="0" y="0"/>
          <a:ext cx="0" cy="0"/>
          <a:chOff x="0" y="0"/>
          <a:chExt cx="0" cy="0"/>
        </a:xfrm>
      </p:grpSpPr>
      <p:sp>
        <p:nvSpPr>
          <p:cNvPr id="25" name="Google Shape;25;p1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7"/>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27" name="Google Shape;27;p17"/>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28" name="Google Shape;28;p17"/>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29" name="Google Shape;29;p17"/>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0" name="Google Shape;30;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33" name="Shape 33"/>
        <p:cNvGrpSpPr/>
        <p:nvPr/>
      </p:nvGrpSpPr>
      <p:grpSpPr>
        <a:xfrm>
          <a:off x="0" y="0"/>
          <a:ext cx="0" cy="0"/>
          <a:chOff x="0" y="0"/>
          <a:chExt cx="0" cy="0"/>
        </a:xfrm>
      </p:grpSpPr>
      <p:sp>
        <p:nvSpPr>
          <p:cNvPr id="34" name="Google Shape;34;p1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38" name="Shape 38"/>
        <p:cNvGrpSpPr/>
        <p:nvPr/>
      </p:nvGrpSpPr>
      <p:grpSpPr>
        <a:xfrm>
          <a:off x="0" y="0"/>
          <a:ext cx="0" cy="0"/>
          <a:chOff x="0" y="0"/>
          <a:chExt cx="0" cy="0"/>
        </a:xfrm>
      </p:grpSpPr>
      <p:sp>
        <p:nvSpPr>
          <p:cNvPr id="39" name="Google Shape;39;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2" name="Shape 42"/>
        <p:cNvGrpSpPr/>
        <p:nvPr/>
      </p:nvGrpSpPr>
      <p:grpSpPr>
        <a:xfrm>
          <a:off x="0" y="0"/>
          <a:ext cx="0" cy="0"/>
          <a:chOff x="0" y="0"/>
          <a:chExt cx="0" cy="0"/>
        </a:xfrm>
      </p:grpSpPr>
      <p:sp>
        <p:nvSpPr>
          <p:cNvPr id="43" name="Google Shape;43;p20"/>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0"/>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5" name="Google Shape;45;p20"/>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6" name="Google Shape;46;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49" name="Shape 49"/>
        <p:cNvGrpSpPr/>
        <p:nvPr/>
      </p:nvGrpSpPr>
      <p:grpSpPr>
        <a:xfrm>
          <a:off x="0" y="0"/>
          <a:ext cx="0" cy="0"/>
          <a:chOff x="0" y="0"/>
          <a:chExt cx="0" cy="0"/>
        </a:xfrm>
      </p:grpSpPr>
      <p:sp>
        <p:nvSpPr>
          <p:cNvPr id="50" name="Google Shape;50;p21"/>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1"/>
          <p:cNvSpPr/>
          <p:nvPr>
            <p:ph idx="2" type="pic"/>
          </p:nvPr>
        </p:nvSpPr>
        <p:spPr>
          <a:xfrm>
            <a:off x="1792288" y="459581"/>
            <a:ext cx="5486400" cy="3086100"/>
          </a:xfrm>
          <a:prstGeom prst="rect">
            <a:avLst/>
          </a:prstGeom>
          <a:noFill/>
          <a:ln>
            <a:noFill/>
          </a:ln>
        </p:spPr>
      </p:sp>
      <p:sp>
        <p:nvSpPr>
          <p:cNvPr id="52" name="Google Shape;52;p21"/>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3" name="Google Shape;53;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56" name="Shape 56"/>
        <p:cNvGrpSpPr/>
        <p:nvPr/>
      </p:nvGrpSpPr>
      <p:grpSpPr>
        <a:xfrm>
          <a:off x="0" y="0"/>
          <a:ext cx="0" cy="0"/>
          <a:chOff x="0" y="0"/>
          <a:chExt cx="0" cy="0"/>
        </a:xfrm>
      </p:grpSpPr>
      <p:sp>
        <p:nvSpPr>
          <p:cNvPr id="57" name="Google Shape;57;p2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2"/>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9" name="Google Shape;59;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2" name="Shape 62"/>
        <p:cNvGrpSpPr/>
        <p:nvPr/>
      </p:nvGrpSpPr>
      <p:grpSpPr>
        <a:xfrm>
          <a:off x="0" y="0"/>
          <a:ext cx="0" cy="0"/>
          <a:chOff x="0" y="0"/>
          <a:chExt cx="0" cy="0"/>
        </a:xfrm>
      </p:grpSpPr>
      <p:sp>
        <p:nvSpPr>
          <p:cNvPr id="63" name="Google Shape;63;p23"/>
          <p:cNvSpPr txBox="1"/>
          <p:nvPr>
            <p:ph type="title"/>
          </p:nvPr>
        </p:nvSpPr>
        <p:spPr>
          <a:xfrm rot="5400000">
            <a:off x="6012656" y="771525"/>
            <a:ext cx="3290888"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3"/>
          <p:cNvSpPr txBox="1"/>
          <p:nvPr>
            <p:ph idx="1" type="body"/>
          </p:nvPr>
        </p:nvSpPr>
        <p:spPr>
          <a:xfrm rot="5400000">
            <a:off x="1821656" y="-1209675"/>
            <a:ext cx="3290888"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5" name="Google Shape;65;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21.png"/><Relationship Id="rId5"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
          <p:cNvPicPr preferRelativeResize="0"/>
          <p:nvPr/>
        </p:nvPicPr>
        <p:blipFill rotWithShape="1">
          <a:blip r:embed="rId3">
            <a:alphaModFix/>
          </a:blip>
          <a:srcRect b="13376" l="0" r="0" t="46281"/>
          <a:stretch/>
        </p:blipFill>
        <p:spPr>
          <a:xfrm>
            <a:off x="0" y="-319088"/>
            <a:ext cx="9144000" cy="5543551"/>
          </a:xfrm>
          <a:prstGeom prst="rect">
            <a:avLst/>
          </a:prstGeom>
          <a:noFill/>
          <a:ln>
            <a:noFill/>
          </a:ln>
        </p:spPr>
      </p:pic>
      <p:sp>
        <p:nvSpPr>
          <p:cNvPr id="77" name="Google Shape;77;p1"/>
          <p:cNvSpPr/>
          <p:nvPr/>
        </p:nvSpPr>
        <p:spPr>
          <a:xfrm rot="-5400000">
            <a:off x="1800150" y="-1966986"/>
            <a:ext cx="5543700" cy="9144000"/>
          </a:xfrm>
          <a:prstGeom prst="rect">
            <a:avLst/>
          </a:prstGeom>
          <a:solidFill>
            <a:srgbClr val="002060">
              <a:alpha val="5490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25" u="none" cap="none" strike="noStrike">
              <a:solidFill>
                <a:schemeClr val="lt1"/>
              </a:solidFill>
              <a:latin typeface="Arial"/>
              <a:ea typeface="Arial"/>
              <a:cs typeface="Arial"/>
              <a:sym typeface="Arial"/>
            </a:endParaRPr>
          </a:p>
        </p:txBody>
      </p:sp>
      <p:sp>
        <p:nvSpPr>
          <p:cNvPr id="78" name="Google Shape;78;p1"/>
          <p:cNvSpPr txBox="1"/>
          <p:nvPr/>
        </p:nvSpPr>
        <p:spPr>
          <a:xfrm>
            <a:off x="550799" y="1375087"/>
            <a:ext cx="8042400" cy="1077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5000"/>
              <a:buFont typeface="Arial"/>
              <a:buNone/>
            </a:pPr>
            <a:r>
              <a:rPr b="1" i="0" lang="es-AR" sz="3600" u="none" cap="none" strike="noStrike">
                <a:solidFill>
                  <a:srgbClr val="FFFFFF"/>
                </a:solidFill>
                <a:latin typeface="Montserrat"/>
                <a:ea typeface="Montserrat"/>
                <a:cs typeface="Montserrat"/>
                <a:sym typeface="Montserrat"/>
              </a:rPr>
              <a:t>Retrasos de vuelos</a:t>
            </a:r>
            <a:endParaRPr/>
          </a:p>
          <a:p>
            <a:pPr indent="0" lvl="0" marL="0" marR="0" rtl="0" algn="ctr">
              <a:lnSpc>
                <a:spcPct val="100000"/>
              </a:lnSpc>
              <a:spcBef>
                <a:spcPts val="0"/>
              </a:spcBef>
              <a:spcAft>
                <a:spcPts val="0"/>
              </a:spcAft>
              <a:buClr>
                <a:srgbClr val="FFFFFF"/>
              </a:buClr>
              <a:buSzPts val="5000"/>
              <a:buFont typeface="Arial"/>
              <a:buNone/>
            </a:pPr>
            <a:r>
              <a:rPr b="1" i="0" lang="es-AR" sz="1400" u="none" cap="none" strike="noStrike">
                <a:solidFill>
                  <a:srgbClr val="FFFFFF"/>
                </a:solidFill>
                <a:latin typeface="Montserrat"/>
                <a:ea typeface="Montserrat"/>
                <a:cs typeface="Montserrat"/>
                <a:sym typeface="Montserrat"/>
              </a:rPr>
              <a:t>Análisis: Aeropuerto Internacional Ezeiza</a:t>
            </a:r>
            <a:endParaRPr/>
          </a:p>
          <a:p>
            <a:pPr indent="0" lvl="0" marL="0" marR="0" rtl="0" algn="ctr">
              <a:lnSpc>
                <a:spcPct val="100000"/>
              </a:lnSpc>
              <a:spcBef>
                <a:spcPts val="0"/>
              </a:spcBef>
              <a:spcAft>
                <a:spcPts val="0"/>
              </a:spcAft>
              <a:buClr>
                <a:srgbClr val="FFFFFF"/>
              </a:buClr>
              <a:buSzPts val="5000"/>
              <a:buFont typeface="Arial"/>
              <a:buNone/>
            </a:pPr>
            <a:r>
              <a:rPr b="1" i="0" lang="es-AR" sz="1400" u="none" cap="none" strike="noStrike">
                <a:solidFill>
                  <a:srgbClr val="FFFFFF"/>
                </a:solidFill>
                <a:latin typeface="Montserrat"/>
                <a:ea typeface="Montserrat"/>
                <a:cs typeface="Montserrat"/>
                <a:sym typeface="Montserrat"/>
              </a:rPr>
              <a:t>Buenos Aires </a:t>
            </a:r>
            <a:endParaRPr/>
          </a:p>
          <a:p>
            <a:pPr indent="0" lvl="0" marL="0" marR="0" rtl="0" algn="ctr">
              <a:lnSpc>
                <a:spcPct val="100000"/>
              </a:lnSpc>
              <a:spcBef>
                <a:spcPts val="0"/>
              </a:spcBef>
              <a:spcAft>
                <a:spcPts val="0"/>
              </a:spcAft>
              <a:buClr>
                <a:srgbClr val="FFFFFF"/>
              </a:buClr>
              <a:buSzPts val="5000"/>
              <a:buFont typeface="Arial"/>
              <a:buNone/>
            </a:pPr>
            <a:r>
              <a:rPr b="1" i="0" lang="es-AR" sz="1400" u="none" cap="none" strike="noStrike">
                <a:solidFill>
                  <a:srgbClr val="FFFFFF"/>
                </a:solidFill>
                <a:latin typeface="Montserrat"/>
                <a:ea typeface="Montserrat"/>
                <a:cs typeface="Montserrat"/>
                <a:sym typeface="Montserrat"/>
              </a:rPr>
              <a:t>Argentina.</a:t>
            </a:r>
            <a:endParaRPr/>
          </a:p>
          <a:p>
            <a:pPr indent="0" lvl="0" marL="0" marR="0" rtl="0" algn="ctr">
              <a:lnSpc>
                <a:spcPct val="100000"/>
              </a:lnSpc>
              <a:spcBef>
                <a:spcPts val="0"/>
              </a:spcBef>
              <a:spcAft>
                <a:spcPts val="0"/>
              </a:spcAft>
              <a:buClr>
                <a:srgbClr val="FFFFFF"/>
              </a:buClr>
              <a:buSzPts val="5000"/>
              <a:buFont typeface="Arial"/>
              <a:buNone/>
            </a:pPr>
            <a:r>
              <a:t/>
            </a:r>
            <a:endParaRPr b="1" i="0" sz="3600" u="none" cap="none" strike="noStrike">
              <a:solidFill>
                <a:srgbClr val="FFFFFF"/>
              </a:solidFill>
              <a:latin typeface="Montserrat"/>
              <a:ea typeface="Montserrat"/>
              <a:cs typeface="Montserrat"/>
              <a:sym typeface="Montserrat"/>
            </a:endParaRPr>
          </a:p>
          <a:p>
            <a:pPr indent="0" lvl="0" marL="0" marR="0" rtl="0" algn="ctr">
              <a:lnSpc>
                <a:spcPct val="100000"/>
              </a:lnSpc>
              <a:spcBef>
                <a:spcPts val="0"/>
              </a:spcBef>
              <a:spcAft>
                <a:spcPts val="0"/>
              </a:spcAft>
              <a:buClr>
                <a:srgbClr val="FFFFFF"/>
              </a:buClr>
              <a:buSzPts val="5000"/>
              <a:buFont typeface="Arial"/>
              <a:buNone/>
            </a:pPr>
            <a:r>
              <a:t/>
            </a:r>
            <a:endParaRPr b="1" i="0" sz="2800" u="none" cap="none" strike="noStrike">
              <a:solidFill>
                <a:srgbClr val="FFFFFF"/>
              </a:solidFill>
              <a:latin typeface="Montserrat"/>
              <a:ea typeface="Montserrat"/>
              <a:cs typeface="Montserrat"/>
              <a:sym typeface="Montserrat"/>
            </a:endParaRPr>
          </a:p>
        </p:txBody>
      </p:sp>
      <p:sp>
        <p:nvSpPr>
          <p:cNvPr id="79" name="Google Shape;79;p1"/>
          <p:cNvSpPr txBox="1"/>
          <p:nvPr/>
        </p:nvSpPr>
        <p:spPr>
          <a:xfrm>
            <a:off x="1602900" y="3994058"/>
            <a:ext cx="5938200" cy="1077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80" name="Google Shape;80;p1"/>
          <p:cNvSpPr txBox="1"/>
          <p:nvPr/>
        </p:nvSpPr>
        <p:spPr>
          <a:xfrm>
            <a:off x="550799" y="3817620"/>
            <a:ext cx="80424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chemeClr val="lt1"/>
                </a:solidFill>
                <a:latin typeface="Arial"/>
                <a:ea typeface="Arial"/>
                <a:cs typeface="Arial"/>
                <a:sym typeface="Arial"/>
              </a:rPr>
              <a:t>Fernando Gomez                                                                                           Guillermo Oyarbide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0"/>
          <p:cNvSpPr txBox="1"/>
          <p:nvPr/>
        </p:nvSpPr>
        <p:spPr>
          <a:xfrm>
            <a:off x="2419938" y="1095349"/>
            <a:ext cx="30649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2400" u="none" cap="none" strike="noStrike">
                <a:solidFill>
                  <a:schemeClr val="lt1"/>
                </a:solidFill>
                <a:latin typeface="Montserrat Medium"/>
                <a:ea typeface="Montserrat Medium"/>
                <a:cs typeface="Montserrat Medium"/>
                <a:sym typeface="Montserrat Medium"/>
              </a:rPr>
              <a:t>1</a:t>
            </a:r>
            <a:endParaRPr b="0" i="0" sz="2400" u="none" cap="none" strike="noStrike">
              <a:solidFill>
                <a:schemeClr val="lt1"/>
              </a:solidFill>
              <a:latin typeface="Montserrat Medium"/>
              <a:ea typeface="Montserrat Medium"/>
              <a:cs typeface="Montserrat Medium"/>
              <a:sym typeface="Montserrat Medium"/>
            </a:endParaRPr>
          </a:p>
        </p:txBody>
      </p:sp>
      <p:sp>
        <p:nvSpPr>
          <p:cNvPr id="178" name="Google Shape;178;p10"/>
          <p:cNvSpPr txBox="1"/>
          <p:nvPr/>
        </p:nvSpPr>
        <p:spPr>
          <a:xfrm>
            <a:off x="2686045" y="2309875"/>
            <a:ext cx="37382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2400" u="none" cap="none" strike="noStrike">
                <a:solidFill>
                  <a:schemeClr val="lt1"/>
                </a:solidFill>
                <a:latin typeface="Montserrat Medium"/>
                <a:ea typeface="Montserrat Medium"/>
                <a:cs typeface="Montserrat Medium"/>
                <a:sym typeface="Montserrat Medium"/>
              </a:rPr>
              <a:t>2</a:t>
            </a:r>
            <a:endParaRPr b="0" i="0" sz="2400" u="none" cap="none" strike="noStrike">
              <a:solidFill>
                <a:schemeClr val="lt1"/>
              </a:solidFill>
              <a:latin typeface="Montserrat Medium"/>
              <a:ea typeface="Montserrat Medium"/>
              <a:cs typeface="Montserrat Medium"/>
              <a:sym typeface="Montserrat Medium"/>
            </a:endParaRPr>
          </a:p>
        </p:txBody>
      </p:sp>
      <p:sp>
        <p:nvSpPr>
          <p:cNvPr id="179" name="Google Shape;179;p10"/>
          <p:cNvSpPr txBox="1"/>
          <p:nvPr/>
        </p:nvSpPr>
        <p:spPr>
          <a:xfrm>
            <a:off x="2385473" y="3545940"/>
            <a:ext cx="37542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2400" u="none" cap="none" strike="noStrike">
                <a:solidFill>
                  <a:schemeClr val="lt1"/>
                </a:solidFill>
                <a:latin typeface="Montserrat Medium"/>
                <a:ea typeface="Montserrat Medium"/>
                <a:cs typeface="Montserrat Medium"/>
                <a:sym typeface="Montserrat Medium"/>
              </a:rPr>
              <a:t>3</a:t>
            </a:r>
            <a:endParaRPr b="0" i="0" sz="2400" u="none" cap="none" strike="noStrike">
              <a:solidFill>
                <a:schemeClr val="lt1"/>
              </a:solidFill>
              <a:latin typeface="Montserrat Medium"/>
              <a:ea typeface="Montserrat Medium"/>
              <a:cs typeface="Montserrat Medium"/>
              <a:sym typeface="Montserrat Medium"/>
            </a:endParaRPr>
          </a:p>
        </p:txBody>
      </p:sp>
      <p:sp>
        <p:nvSpPr>
          <p:cNvPr id="180" name="Google Shape;180;p10"/>
          <p:cNvSpPr txBox="1"/>
          <p:nvPr/>
        </p:nvSpPr>
        <p:spPr>
          <a:xfrm>
            <a:off x="490644" y="226"/>
            <a:ext cx="7454100" cy="492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AR" sz="1500" u="none" cap="none" strike="noStrike">
                <a:solidFill>
                  <a:srgbClr val="013672"/>
                </a:solidFill>
                <a:latin typeface="Montserrat"/>
                <a:ea typeface="Montserrat"/>
                <a:cs typeface="Montserrat"/>
                <a:sym typeface="Montserrat"/>
              </a:rPr>
              <a:t>Análisis Exploratorio</a:t>
            </a:r>
            <a:endParaRPr b="1" i="0" sz="1800" u="none" cap="none" strike="noStrike">
              <a:solidFill>
                <a:srgbClr val="013672"/>
              </a:solidFill>
              <a:latin typeface="Montserrat"/>
              <a:ea typeface="Montserrat"/>
              <a:cs typeface="Montserrat"/>
              <a:sym typeface="Montserrat"/>
            </a:endParaRPr>
          </a:p>
        </p:txBody>
      </p:sp>
      <p:sp>
        <p:nvSpPr>
          <p:cNvPr id="181" name="Google Shape;181;p10"/>
          <p:cNvSpPr/>
          <p:nvPr/>
        </p:nvSpPr>
        <p:spPr>
          <a:xfrm>
            <a:off x="3144" y="226"/>
            <a:ext cx="487500" cy="435300"/>
          </a:xfrm>
          <a:prstGeom prst="rect">
            <a:avLst/>
          </a:prstGeom>
          <a:solidFill>
            <a:srgbClr val="7030A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AR" sz="1400" u="none" cap="none" strike="noStrike">
                <a:solidFill>
                  <a:srgbClr val="FFFFFF"/>
                </a:solidFill>
                <a:latin typeface="Arial"/>
                <a:ea typeface="Arial"/>
                <a:cs typeface="Arial"/>
                <a:sym typeface="Arial"/>
              </a:rPr>
              <a:t>4</a:t>
            </a:r>
            <a:endParaRPr b="1" i="0" sz="1400" u="none" cap="none" strike="noStrike">
              <a:solidFill>
                <a:srgbClr val="FFFFFF"/>
              </a:solidFill>
              <a:latin typeface="Arial"/>
              <a:ea typeface="Arial"/>
              <a:cs typeface="Arial"/>
              <a:sym typeface="Arial"/>
            </a:endParaRPr>
          </a:p>
        </p:txBody>
      </p:sp>
      <p:sp>
        <p:nvSpPr>
          <p:cNvPr id="182" name="Google Shape;182;p10"/>
          <p:cNvSpPr txBox="1"/>
          <p:nvPr/>
        </p:nvSpPr>
        <p:spPr>
          <a:xfrm>
            <a:off x="6391709" y="435526"/>
            <a:ext cx="2629321" cy="418576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400" u="none" cap="none" strike="noStrike">
                <a:solidFill>
                  <a:srgbClr val="A5A5A5"/>
                </a:solidFill>
                <a:latin typeface="Quattrocento Sans"/>
                <a:ea typeface="Quattrocento Sans"/>
                <a:cs typeface="Quattrocento Sans"/>
                <a:sym typeface="Quattrocento Sans"/>
              </a:rPr>
              <a:t>Retrasos vuelos y pasajeros</a:t>
            </a:r>
            <a:endParaRPr/>
          </a:p>
          <a:p>
            <a:pPr indent="0" lvl="0" marL="0" marR="0" rtl="0" algn="l">
              <a:lnSpc>
                <a:spcPct val="100000"/>
              </a:lnSpc>
              <a:spcBef>
                <a:spcPts val="0"/>
              </a:spcBef>
              <a:spcAft>
                <a:spcPts val="0"/>
              </a:spcAft>
              <a:buNone/>
            </a:pPr>
            <a:r>
              <a:t/>
            </a:r>
            <a:endParaRPr b="0" i="0" sz="1000" u="none" cap="none" strike="noStrike">
              <a:solidFill>
                <a:srgbClr val="A5A5A5"/>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rPr b="0" i="0" lang="es-AR" sz="1000" u="none" cap="none" strike="noStrike">
                <a:solidFill>
                  <a:srgbClr val="A5A5A5"/>
                </a:solidFill>
                <a:latin typeface="Quattrocento Sans"/>
                <a:ea typeface="Quattrocento Sans"/>
                <a:cs typeface="Quattrocento Sans"/>
                <a:sym typeface="Quattrocento Sans"/>
              </a:rPr>
              <a:t>El patrón se comparte, y en cuanto a los valores que se están manejando, pondera el 20% de retrasos por vuelos totales y asociados a pasajeros en embarque.</a:t>
            </a:r>
            <a:endParaRPr/>
          </a:p>
          <a:p>
            <a:pPr indent="0" lvl="0" marL="0" marR="0" rtl="0" algn="l">
              <a:lnSpc>
                <a:spcPct val="100000"/>
              </a:lnSpc>
              <a:spcBef>
                <a:spcPts val="0"/>
              </a:spcBef>
              <a:spcAft>
                <a:spcPts val="0"/>
              </a:spcAft>
              <a:buNone/>
            </a:pPr>
            <a:r>
              <a:t/>
            </a:r>
            <a:endParaRPr b="0" i="0" sz="1000" u="none" cap="none" strike="noStrike">
              <a:solidFill>
                <a:srgbClr val="A5A5A5"/>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rPr b="0" i="0" lang="es-AR" sz="1000" u="none" cap="none" strike="noStrike">
                <a:solidFill>
                  <a:srgbClr val="A5A5A5"/>
                </a:solidFill>
                <a:latin typeface="Quattrocento Sans"/>
                <a:ea typeface="Quattrocento Sans"/>
                <a:cs typeface="Quattrocento Sans"/>
                <a:sym typeface="Quattrocento Sans"/>
              </a:rPr>
              <a:t>También cabe destacar que hay muy pocos vuelos con una cantidad de pasajeros mayor a 400.</a:t>
            </a:r>
            <a:endParaRPr/>
          </a:p>
          <a:p>
            <a:pPr indent="0" lvl="0" marL="0" marR="0" rtl="0" algn="l">
              <a:lnSpc>
                <a:spcPct val="100000"/>
              </a:lnSpc>
              <a:spcBef>
                <a:spcPts val="0"/>
              </a:spcBef>
              <a:spcAft>
                <a:spcPts val="0"/>
              </a:spcAft>
              <a:buNone/>
            </a:pPr>
            <a:r>
              <a:t/>
            </a:r>
            <a:endParaRPr b="0" i="0" sz="1000" u="none" cap="none" strike="noStrike">
              <a:solidFill>
                <a:srgbClr val="A5A5A5"/>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t/>
            </a:r>
            <a:endParaRPr b="0" i="0" sz="1000" u="none" cap="none" strike="noStrike">
              <a:solidFill>
                <a:srgbClr val="A5A5A5"/>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rPr b="1" i="0" lang="es-AR" sz="1400" u="none" cap="none" strike="noStrike">
                <a:solidFill>
                  <a:srgbClr val="A5A5A5"/>
                </a:solidFill>
                <a:latin typeface="Quattrocento Sans"/>
                <a:ea typeface="Quattrocento Sans"/>
                <a:cs typeface="Quattrocento Sans"/>
                <a:sym typeface="Quattrocento Sans"/>
              </a:rPr>
              <a:t>Retrasos secuencia estacionamiento, vuelos.</a:t>
            </a:r>
            <a:endParaRPr/>
          </a:p>
          <a:p>
            <a:pPr indent="0" lvl="0" marL="0" marR="0" rtl="0" algn="l">
              <a:lnSpc>
                <a:spcPct val="100000"/>
              </a:lnSpc>
              <a:spcBef>
                <a:spcPts val="0"/>
              </a:spcBef>
              <a:spcAft>
                <a:spcPts val="0"/>
              </a:spcAft>
              <a:buNone/>
            </a:pPr>
            <a:r>
              <a:t/>
            </a:r>
            <a:endParaRPr b="1" i="0" sz="1400" u="none" cap="none" strike="noStrike">
              <a:solidFill>
                <a:srgbClr val="A5A5A5"/>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rPr b="0" i="0" lang="es-AR" sz="1000" u="none" cap="none" strike="noStrike">
                <a:solidFill>
                  <a:srgbClr val="A5A5A5"/>
                </a:solidFill>
                <a:latin typeface="Quattrocento Sans"/>
                <a:ea typeface="Quattrocento Sans"/>
                <a:cs typeface="Quattrocento Sans"/>
                <a:sym typeface="Quattrocento Sans"/>
              </a:rPr>
              <a:t> Se puede apreciar, de manera general, que a mayor cantidad de secuencias, mayor es también la tasa de vuelos que se retrasan con respecto a su horario original, los motivos que explican esto, seguramente una causa mecánica de la aeronave, o problemas en la tripulación.</a:t>
            </a:r>
            <a:endParaRPr/>
          </a:p>
          <a:p>
            <a:pPr indent="0" lvl="0" marL="0" marR="0" rtl="0" algn="l">
              <a:lnSpc>
                <a:spcPct val="100000"/>
              </a:lnSpc>
              <a:spcBef>
                <a:spcPts val="0"/>
              </a:spcBef>
              <a:spcAft>
                <a:spcPts val="0"/>
              </a:spcAft>
              <a:buNone/>
            </a:pPr>
            <a:r>
              <a:rPr b="0" i="0" lang="es-AR" sz="1000" u="none" cap="none" strike="noStrike">
                <a:solidFill>
                  <a:srgbClr val="A5A5A5"/>
                </a:solidFill>
                <a:latin typeface="Quattrocento Sans"/>
                <a:ea typeface="Quattrocento Sans"/>
                <a:cs typeface="Quattrocento Sans"/>
                <a:sym typeface="Quattrocento Sans"/>
              </a:rPr>
              <a:t>7 posiciones previas a la posición final se lleva el mayor porcentaje de vuelos retrasados, -pensemos en el rango de 5 a 8</a:t>
            </a:r>
            <a:endParaRPr b="0" i="0" sz="1400" u="none" cap="none" strike="noStrike">
              <a:solidFill>
                <a:srgbClr val="000000"/>
              </a:solidFill>
              <a:latin typeface="Arial"/>
              <a:ea typeface="Arial"/>
              <a:cs typeface="Arial"/>
              <a:sym typeface="Arial"/>
            </a:endParaRPr>
          </a:p>
        </p:txBody>
      </p:sp>
      <p:pic>
        <p:nvPicPr>
          <p:cNvPr id="183" name="Google Shape;183;p10"/>
          <p:cNvPicPr preferRelativeResize="0"/>
          <p:nvPr/>
        </p:nvPicPr>
        <p:blipFill rotWithShape="1">
          <a:blip r:embed="rId3">
            <a:alphaModFix/>
          </a:blip>
          <a:srcRect b="0" l="0" r="0" t="0"/>
          <a:stretch/>
        </p:blipFill>
        <p:spPr>
          <a:xfrm>
            <a:off x="223235" y="2635595"/>
            <a:ext cx="5952538" cy="2448645"/>
          </a:xfrm>
          <a:prstGeom prst="rect">
            <a:avLst/>
          </a:prstGeom>
          <a:noFill/>
          <a:ln>
            <a:noFill/>
          </a:ln>
        </p:spPr>
      </p:pic>
      <p:pic>
        <p:nvPicPr>
          <p:cNvPr id="184" name="Google Shape;184;p10"/>
          <p:cNvPicPr preferRelativeResize="0"/>
          <p:nvPr/>
        </p:nvPicPr>
        <p:blipFill rotWithShape="1">
          <a:blip r:embed="rId4">
            <a:alphaModFix/>
          </a:blip>
          <a:srcRect b="0" l="0" r="0" t="0"/>
          <a:stretch/>
        </p:blipFill>
        <p:spPr>
          <a:xfrm>
            <a:off x="122970" y="435526"/>
            <a:ext cx="5686716" cy="233601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1"/>
          <p:cNvSpPr txBox="1"/>
          <p:nvPr/>
        </p:nvSpPr>
        <p:spPr>
          <a:xfrm>
            <a:off x="2419938" y="1095349"/>
            <a:ext cx="30649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2400" u="none" cap="none" strike="noStrike">
                <a:solidFill>
                  <a:schemeClr val="lt1"/>
                </a:solidFill>
                <a:latin typeface="Montserrat Medium"/>
                <a:ea typeface="Montserrat Medium"/>
                <a:cs typeface="Montserrat Medium"/>
                <a:sym typeface="Montserrat Medium"/>
              </a:rPr>
              <a:t>1</a:t>
            </a:r>
            <a:endParaRPr b="0" i="0" sz="2400" u="none" cap="none" strike="noStrike">
              <a:solidFill>
                <a:schemeClr val="lt1"/>
              </a:solidFill>
              <a:latin typeface="Montserrat Medium"/>
              <a:ea typeface="Montserrat Medium"/>
              <a:cs typeface="Montserrat Medium"/>
              <a:sym typeface="Montserrat Medium"/>
            </a:endParaRPr>
          </a:p>
        </p:txBody>
      </p:sp>
      <p:sp>
        <p:nvSpPr>
          <p:cNvPr id="190" name="Google Shape;190;p11"/>
          <p:cNvSpPr txBox="1"/>
          <p:nvPr/>
        </p:nvSpPr>
        <p:spPr>
          <a:xfrm>
            <a:off x="2686045" y="2309875"/>
            <a:ext cx="37382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2400" u="none" cap="none" strike="noStrike">
                <a:solidFill>
                  <a:schemeClr val="lt1"/>
                </a:solidFill>
                <a:latin typeface="Montserrat Medium"/>
                <a:ea typeface="Montserrat Medium"/>
                <a:cs typeface="Montserrat Medium"/>
                <a:sym typeface="Montserrat Medium"/>
              </a:rPr>
              <a:t>2</a:t>
            </a:r>
            <a:endParaRPr b="0" i="0" sz="2400" u="none" cap="none" strike="noStrike">
              <a:solidFill>
                <a:schemeClr val="lt1"/>
              </a:solidFill>
              <a:latin typeface="Montserrat Medium"/>
              <a:ea typeface="Montserrat Medium"/>
              <a:cs typeface="Montserrat Medium"/>
              <a:sym typeface="Montserrat Medium"/>
            </a:endParaRPr>
          </a:p>
        </p:txBody>
      </p:sp>
      <p:sp>
        <p:nvSpPr>
          <p:cNvPr id="191" name="Google Shape;191;p11"/>
          <p:cNvSpPr txBox="1"/>
          <p:nvPr/>
        </p:nvSpPr>
        <p:spPr>
          <a:xfrm>
            <a:off x="2385473" y="3545940"/>
            <a:ext cx="37542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2400" u="none" cap="none" strike="noStrike">
                <a:solidFill>
                  <a:schemeClr val="lt1"/>
                </a:solidFill>
                <a:latin typeface="Montserrat Medium"/>
                <a:ea typeface="Montserrat Medium"/>
                <a:cs typeface="Montserrat Medium"/>
                <a:sym typeface="Montserrat Medium"/>
              </a:rPr>
              <a:t>3</a:t>
            </a:r>
            <a:endParaRPr b="0" i="0" sz="2400" u="none" cap="none" strike="noStrike">
              <a:solidFill>
                <a:schemeClr val="lt1"/>
              </a:solidFill>
              <a:latin typeface="Montserrat Medium"/>
              <a:ea typeface="Montserrat Medium"/>
              <a:cs typeface="Montserrat Medium"/>
              <a:sym typeface="Montserrat Medium"/>
            </a:endParaRPr>
          </a:p>
        </p:txBody>
      </p:sp>
      <p:sp>
        <p:nvSpPr>
          <p:cNvPr id="192" name="Google Shape;192;p11"/>
          <p:cNvSpPr txBox="1"/>
          <p:nvPr/>
        </p:nvSpPr>
        <p:spPr>
          <a:xfrm>
            <a:off x="490644" y="226"/>
            <a:ext cx="7454100" cy="492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AR" sz="1500" u="none" cap="none" strike="noStrike">
                <a:solidFill>
                  <a:srgbClr val="013672"/>
                </a:solidFill>
                <a:latin typeface="Montserrat"/>
                <a:ea typeface="Montserrat"/>
                <a:cs typeface="Montserrat"/>
                <a:sym typeface="Montserrat"/>
              </a:rPr>
              <a:t>Análisis Exploratorio</a:t>
            </a:r>
            <a:endParaRPr b="1" i="0" sz="1800" u="none" cap="none" strike="noStrike">
              <a:solidFill>
                <a:srgbClr val="013672"/>
              </a:solidFill>
              <a:latin typeface="Montserrat"/>
              <a:ea typeface="Montserrat"/>
              <a:cs typeface="Montserrat"/>
              <a:sym typeface="Montserrat"/>
            </a:endParaRPr>
          </a:p>
        </p:txBody>
      </p:sp>
      <p:sp>
        <p:nvSpPr>
          <p:cNvPr id="193" name="Google Shape;193;p11"/>
          <p:cNvSpPr/>
          <p:nvPr/>
        </p:nvSpPr>
        <p:spPr>
          <a:xfrm>
            <a:off x="3144" y="226"/>
            <a:ext cx="487500" cy="435300"/>
          </a:xfrm>
          <a:prstGeom prst="rect">
            <a:avLst/>
          </a:prstGeom>
          <a:solidFill>
            <a:srgbClr val="7030A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AR" sz="1400" u="none" cap="none" strike="noStrike">
                <a:solidFill>
                  <a:srgbClr val="FFFFFF"/>
                </a:solidFill>
                <a:latin typeface="Arial"/>
                <a:ea typeface="Arial"/>
                <a:cs typeface="Arial"/>
                <a:sym typeface="Arial"/>
              </a:rPr>
              <a:t>4</a:t>
            </a:r>
            <a:endParaRPr b="1" i="0" sz="1400" u="none" cap="none" strike="noStrike">
              <a:solidFill>
                <a:srgbClr val="FFFFFF"/>
              </a:solidFill>
              <a:latin typeface="Arial"/>
              <a:ea typeface="Arial"/>
              <a:cs typeface="Arial"/>
              <a:sym typeface="Arial"/>
            </a:endParaRPr>
          </a:p>
        </p:txBody>
      </p:sp>
      <p:pic>
        <p:nvPicPr>
          <p:cNvPr id="194" name="Google Shape;194;p11"/>
          <p:cNvPicPr preferRelativeResize="0"/>
          <p:nvPr/>
        </p:nvPicPr>
        <p:blipFill rotWithShape="1">
          <a:blip r:embed="rId3">
            <a:alphaModFix/>
          </a:blip>
          <a:srcRect b="0" l="0" r="0" t="0"/>
          <a:stretch/>
        </p:blipFill>
        <p:spPr>
          <a:xfrm>
            <a:off x="1734803" y="493126"/>
            <a:ext cx="7156116" cy="4420577"/>
          </a:xfrm>
          <a:prstGeom prst="rect">
            <a:avLst/>
          </a:prstGeom>
          <a:noFill/>
          <a:ln>
            <a:noFill/>
          </a:ln>
        </p:spPr>
      </p:pic>
      <p:sp>
        <p:nvSpPr>
          <p:cNvPr id="195" name="Google Shape;195;p11"/>
          <p:cNvSpPr txBox="1"/>
          <p:nvPr/>
        </p:nvSpPr>
        <p:spPr>
          <a:xfrm>
            <a:off x="97111" y="1870400"/>
            <a:ext cx="2629321" cy="153888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400" u="none" cap="none" strike="noStrike">
                <a:solidFill>
                  <a:srgbClr val="A5A5A5"/>
                </a:solidFill>
                <a:latin typeface="Quattrocento Sans"/>
                <a:ea typeface="Quattrocento Sans"/>
                <a:cs typeface="Quattrocento Sans"/>
                <a:sym typeface="Quattrocento Sans"/>
              </a:rPr>
              <a:t>Retrasos cabeceras de pistas</a:t>
            </a:r>
            <a:endParaRPr/>
          </a:p>
          <a:p>
            <a:pPr indent="0" lvl="0" marL="0" marR="0" rtl="0" algn="l">
              <a:lnSpc>
                <a:spcPct val="100000"/>
              </a:lnSpc>
              <a:spcBef>
                <a:spcPts val="0"/>
              </a:spcBef>
              <a:spcAft>
                <a:spcPts val="0"/>
              </a:spcAft>
              <a:buNone/>
            </a:pPr>
            <a:r>
              <a:t/>
            </a:r>
            <a:endParaRPr b="0" i="0" sz="1000" u="none" cap="none" strike="noStrike">
              <a:solidFill>
                <a:srgbClr val="A5A5A5"/>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rPr b="0" i="0" lang="es-AR" sz="1000" u="none" cap="none" strike="noStrike">
                <a:solidFill>
                  <a:srgbClr val="A5A5A5"/>
                </a:solidFill>
                <a:latin typeface="Quattrocento Sans"/>
                <a:ea typeface="Quattrocento Sans"/>
                <a:cs typeface="Quattrocento Sans"/>
                <a:sym typeface="Quattrocento Sans"/>
              </a:rPr>
              <a:t>*Las pista principal es la pista 11-29, la pista que mas se usa es desde la cabecera 11.</a:t>
            </a:r>
            <a:endParaRPr/>
          </a:p>
          <a:p>
            <a:pPr indent="0" lvl="0" marL="0" marR="0" rtl="0" algn="l">
              <a:lnSpc>
                <a:spcPct val="100000"/>
              </a:lnSpc>
              <a:spcBef>
                <a:spcPts val="0"/>
              </a:spcBef>
              <a:spcAft>
                <a:spcPts val="0"/>
              </a:spcAft>
              <a:buNone/>
            </a:pPr>
            <a:r>
              <a:rPr b="0" i="0" lang="es-AR" sz="1000" u="none" cap="none" strike="noStrike">
                <a:solidFill>
                  <a:srgbClr val="A5A5A5"/>
                </a:solidFill>
                <a:latin typeface="Quattrocento Sans"/>
                <a:ea typeface="Quattrocento Sans"/>
                <a:cs typeface="Quattrocento Sans"/>
                <a:sym typeface="Quattrocento Sans"/>
              </a:rPr>
              <a:t>En todos los casos el 20% corresponde a una operación con retraso sobre cada cabecera. (Todas las pistas</a:t>
            </a:r>
            <a:endParaRPr/>
          </a:p>
          <a:p>
            <a:pPr indent="0" lvl="0" marL="0" marR="0" rtl="0" algn="l">
              <a:lnSpc>
                <a:spcPct val="100000"/>
              </a:lnSpc>
              <a:spcBef>
                <a:spcPts val="0"/>
              </a:spcBef>
              <a:spcAft>
                <a:spcPts val="0"/>
              </a:spcAft>
              <a:buNone/>
            </a:pPr>
            <a:r>
              <a:t/>
            </a:r>
            <a:endParaRPr b="0" i="0" sz="1000" u="none" cap="none" strike="noStrike">
              <a:solidFill>
                <a:srgbClr val="A5A5A5"/>
              </a:solidFill>
              <a:latin typeface="Quattrocento Sans"/>
              <a:ea typeface="Quattrocento Sans"/>
              <a:cs typeface="Quattrocento Sans"/>
              <a:sym typeface="Quattrocento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2"/>
          <p:cNvSpPr txBox="1"/>
          <p:nvPr/>
        </p:nvSpPr>
        <p:spPr>
          <a:xfrm>
            <a:off x="2419938" y="1095349"/>
            <a:ext cx="30649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2400" u="none" cap="none" strike="noStrike">
                <a:solidFill>
                  <a:schemeClr val="lt1"/>
                </a:solidFill>
                <a:latin typeface="Montserrat Medium"/>
                <a:ea typeface="Montserrat Medium"/>
                <a:cs typeface="Montserrat Medium"/>
                <a:sym typeface="Montserrat Medium"/>
              </a:rPr>
              <a:t>1</a:t>
            </a:r>
            <a:endParaRPr b="0" i="0" sz="2400" u="none" cap="none" strike="noStrike">
              <a:solidFill>
                <a:schemeClr val="lt1"/>
              </a:solidFill>
              <a:latin typeface="Montserrat Medium"/>
              <a:ea typeface="Montserrat Medium"/>
              <a:cs typeface="Montserrat Medium"/>
              <a:sym typeface="Montserrat Medium"/>
            </a:endParaRPr>
          </a:p>
        </p:txBody>
      </p:sp>
      <p:sp>
        <p:nvSpPr>
          <p:cNvPr id="201" name="Google Shape;201;p12"/>
          <p:cNvSpPr txBox="1"/>
          <p:nvPr/>
        </p:nvSpPr>
        <p:spPr>
          <a:xfrm>
            <a:off x="2686045" y="2309875"/>
            <a:ext cx="37382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2400" u="none" cap="none" strike="noStrike">
                <a:solidFill>
                  <a:schemeClr val="lt1"/>
                </a:solidFill>
                <a:latin typeface="Montserrat Medium"/>
                <a:ea typeface="Montserrat Medium"/>
                <a:cs typeface="Montserrat Medium"/>
                <a:sym typeface="Montserrat Medium"/>
              </a:rPr>
              <a:t>2</a:t>
            </a:r>
            <a:endParaRPr b="0" i="0" sz="2400" u="none" cap="none" strike="noStrike">
              <a:solidFill>
                <a:schemeClr val="lt1"/>
              </a:solidFill>
              <a:latin typeface="Montserrat Medium"/>
              <a:ea typeface="Montserrat Medium"/>
              <a:cs typeface="Montserrat Medium"/>
              <a:sym typeface="Montserrat Medium"/>
            </a:endParaRPr>
          </a:p>
        </p:txBody>
      </p:sp>
      <p:sp>
        <p:nvSpPr>
          <p:cNvPr id="202" name="Google Shape;202;p12"/>
          <p:cNvSpPr txBox="1"/>
          <p:nvPr/>
        </p:nvSpPr>
        <p:spPr>
          <a:xfrm>
            <a:off x="2385473" y="3545940"/>
            <a:ext cx="37542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2400" u="none" cap="none" strike="noStrike">
                <a:solidFill>
                  <a:schemeClr val="lt1"/>
                </a:solidFill>
                <a:latin typeface="Montserrat Medium"/>
                <a:ea typeface="Montserrat Medium"/>
                <a:cs typeface="Montserrat Medium"/>
                <a:sym typeface="Montserrat Medium"/>
              </a:rPr>
              <a:t>3</a:t>
            </a:r>
            <a:endParaRPr b="0" i="0" sz="2400" u="none" cap="none" strike="noStrike">
              <a:solidFill>
                <a:schemeClr val="lt1"/>
              </a:solidFill>
              <a:latin typeface="Montserrat Medium"/>
              <a:ea typeface="Montserrat Medium"/>
              <a:cs typeface="Montserrat Medium"/>
              <a:sym typeface="Montserrat Medium"/>
            </a:endParaRPr>
          </a:p>
        </p:txBody>
      </p:sp>
      <p:sp>
        <p:nvSpPr>
          <p:cNvPr id="203" name="Google Shape;203;p12"/>
          <p:cNvSpPr txBox="1"/>
          <p:nvPr/>
        </p:nvSpPr>
        <p:spPr>
          <a:xfrm>
            <a:off x="490644" y="226"/>
            <a:ext cx="7454100" cy="492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AR" sz="1500" u="none" cap="none" strike="noStrike">
                <a:solidFill>
                  <a:srgbClr val="013672"/>
                </a:solidFill>
                <a:latin typeface="Montserrat"/>
                <a:ea typeface="Montserrat"/>
                <a:cs typeface="Montserrat"/>
                <a:sym typeface="Montserrat"/>
              </a:rPr>
              <a:t>Análisis Exploratorio</a:t>
            </a:r>
            <a:endParaRPr b="1" i="0" sz="1800" u="none" cap="none" strike="noStrike">
              <a:solidFill>
                <a:srgbClr val="013672"/>
              </a:solidFill>
              <a:latin typeface="Montserrat"/>
              <a:ea typeface="Montserrat"/>
              <a:cs typeface="Montserrat"/>
              <a:sym typeface="Montserrat"/>
            </a:endParaRPr>
          </a:p>
        </p:txBody>
      </p:sp>
      <p:sp>
        <p:nvSpPr>
          <p:cNvPr id="204" name="Google Shape;204;p12"/>
          <p:cNvSpPr/>
          <p:nvPr/>
        </p:nvSpPr>
        <p:spPr>
          <a:xfrm>
            <a:off x="3144" y="226"/>
            <a:ext cx="487500" cy="435300"/>
          </a:xfrm>
          <a:prstGeom prst="rect">
            <a:avLst/>
          </a:prstGeom>
          <a:solidFill>
            <a:srgbClr val="7030A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AR" sz="1400" u="none" cap="none" strike="noStrike">
                <a:solidFill>
                  <a:srgbClr val="FFFFFF"/>
                </a:solidFill>
                <a:latin typeface="Arial"/>
                <a:ea typeface="Arial"/>
                <a:cs typeface="Arial"/>
                <a:sym typeface="Arial"/>
              </a:rPr>
              <a:t>4</a:t>
            </a:r>
            <a:endParaRPr b="1" i="0" sz="1400" u="none" cap="none" strike="noStrike">
              <a:solidFill>
                <a:srgbClr val="FFFFFF"/>
              </a:solidFill>
              <a:latin typeface="Arial"/>
              <a:ea typeface="Arial"/>
              <a:cs typeface="Arial"/>
              <a:sym typeface="Arial"/>
            </a:endParaRPr>
          </a:p>
        </p:txBody>
      </p:sp>
      <p:grpSp>
        <p:nvGrpSpPr>
          <p:cNvPr id="205" name="Google Shape;205;p12"/>
          <p:cNvGrpSpPr/>
          <p:nvPr/>
        </p:nvGrpSpPr>
        <p:grpSpPr>
          <a:xfrm>
            <a:off x="246900" y="463350"/>
            <a:ext cx="8655059" cy="3414873"/>
            <a:chOff x="246895" y="703985"/>
            <a:chExt cx="8220210" cy="3225839"/>
          </a:xfrm>
        </p:grpSpPr>
        <p:pic>
          <p:nvPicPr>
            <p:cNvPr id="206" name="Google Shape;206;p12"/>
            <p:cNvPicPr preferRelativeResize="0"/>
            <p:nvPr/>
          </p:nvPicPr>
          <p:blipFill rotWithShape="1">
            <a:blip r:embed="rId3">
              <a:alphaModFix/>
            </a:blip>
            <a:srcRect b="0" l="0" r="0" t="0"/>
            <a:stretch/>
          </p:blipFill>
          <p:spPr>
            <a:xfrm>
              <a:off x="246895" y="703986"/>
              <a:ext cx="4935650" cy="1605889"/>
            </a:xfrm>
            <a:prstGeom prst="rect">
              <a:avLst/>
            </a:prstGeom>
            <a:noFill/>
            <a:ln>
              <a:noFill/>
            </a:ln>
          </p:spPr>
        </p:pic>
        <p:pic>
          <p:nvPicPr>
            <p:cNvPr id="207" name="Google Shape;207;p12"/>
            <p:cNvPicPr preferRelativeResize="0"/>
            <p:nvPr/>
          </p:nvPicPr>
          <p:blipFill rotWithShape="1">
            <a:blip r:embed="rId4">
              <a:alphaModFix/>
            </a:blip>
            <a:srcRect b="0" l="0" r="0" t="0"/>
            <a:stretch/>
          </p:blipFill>
          <p:spPr>
            <a:xfrm>
              <a:off x="275270" y="2309875"/>
              <a:ext cx="4935076" cy="1616436"/>
            </a:xfrm>
            <a:prstGeom prst="rect">
              <a:avLst/>
            </a:prstGeom>
            <a:noFill/>
            <a:ln>
              <a:noFill/>
            </a:ln>
          </p:spPr>
        </p:pic>
        <p:pic>
          <p:nvPicPr>
            <p:cNvPr id="208" name="Google Shape;208;p12"/>
            <p:cNvPicPr preferRelativeResize="0"/>
            <p:nvPr/>
          </p:nvPicPr>
          <p:blipFill rotWithShape="1">
            <a:blip r:embed="rId5">
              <a:alphaModFix/>
            </a:blip>
            <a:srcRect b="0" l="0" r="0" t="0"/>
            <a:stretch/>
          </p:blipFill>
          <p:spPr>
            <a:xfrm>
              <a:off x="5137206" y="703985"/>
              <a:ext cx="3329899" cy="3225839"/>
            </a:xfrm>
            <a:prstGeom prst="rect">
              <a:avLst/>
            </a:prstGeom>
            <a:noFill/>
            <a:ln>
              <a:noFill/>
            </a:ln>
          </p:spPr>
        </p:pic>
      </p:grpSp>
      <p:sp>
        <p:nvSpPr>
          <p:cNvPr id="209" name="Google Shape;209;p12"/>
          <p:cNvSpPr txBox="1"/>
          <p:nvPr/>
        </p:nvSpPr>
        <p:spPr>
          <a:xfrm>
            <a:off x="32523" y="3832445"/>
            <a:ext cx="3466468" cy="123110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400" u="none" cap="none" strike="noStrike">
                <a:solidFill>
                  <a:srgbClr val="A5A5A5"/>
                </a:solidFill>
                <a:latin typeface="Quattrocento Sans"/>
                <a:ea typeface="Quattrocento Sans"/>
                <a:cs typeface="Quattrocento Sans"/>
                <a:sym typeface="Quattrocento Sans"/>
              </a:rPr>
              <a:t>Retrasos parámetros meteorológicos</a:t>
            </a:r>
            <a:endParaRPr/>
          </a:p>
          <a:p>
            <a:pPr indent="0" lvl="0" marL="0" marR="0" rtl="0" algn="l">
              <a:lnSpc>
                <a:spcPct val="100000"/>
              </a:lnSpc>
              <a:spcBef>
                <a:spcPts val="0"/>
              </a:spcBef>
              <a:spcAft>
                <a:spcPts val="0"/>
              </a:spcAft>
              <a:buNone/>
            </a:pPr>
            <a:r>
              <a:rPr b="0" i="0" lang="es-AR" sz="1000" u="none" cap="none" strike="noStrike">
                <a:solidFill>
                  <a:srgbClr val="A5A5A5"/>
                </a:solidFill>
                <a:latin typeface="Quattrocento Sans"/>
                <a:ea typeface="Quattrocento Sans"/>
                <a:cs typeface="Quattrocento Sans"/>
                <a:sym typeface="Quattrocento Sans"/>
              </a:rPr>
              <a:t>Para este nivel de análisis, es probable que sea del tipo multivariado, es decir, que debamos incluir mas parámetros, con esto en detalle, los puntos de altas intensidades, deben signicar consideraciones importantes en la correlación con los minutos de retrasos</a:t>
            </a:r>
            <a:endParaRPr/>
          </a:p>
          <a:p>
            <a:pPr indent="0" lvl="0" marL="0" marR="0" rtl="0" algn="l">
              <a:lnSpc>
                <a:spcPct val="100000"/>
              </a:lnSpc>
              <a:spcBef>
                <a:spcPts val="0"/>
              </a:spcBef>
              <a:spcAft>
                <a:spcPts val="0"/>
              </a:spcAft>
              <a:buNone/>
            </a:pPr>
            <a:r>
              <a:t/>
            </a:r>
            <a:endParaRPr b="0" i="0" sz="1000" u="none" cap="none" strike="noStrike">
              <a:solidFill>
                <a:srgbClr val="A5A5A5"/>
              </a:solidFill>
              <a:latin typeface="Quattrocento Sans"/>
              <a:ea typeface="Quattrocento Sans"/>
              <a:cs typeface="Quattrocento Sans"/>
              <a:sym typeface="Quattrocento Sans"/>
            </a:endParaRPr>
          </a:p>
        </p:txBody>
      </p:sp>
      <p:sp>
        <p:nvSpPr>
          <p:cNvPr id="210" name="Google Shape;210;p12"/>
          <p:cNvSpPr txBox="1"/>
          <p:nvPr/>
        </p:nvSpPr>
        <p:spPr>
          <a:xfrm>
            <a:off x="3415511" y="3832445"/>
            <a:ext cx="3466468"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400" u="none" cap="none" strike="noStrike">
                <a:solidFill>
                  <a:srgbClr val="A5A5A5"/>
                </a:solidFill>
                <a:latin typeface="Quattrocento Sans"/>
                <a:ea typeface="Quattrocento Sans"/>
                <a:cs typeface="Quattrocento Sans"/>
                <a:sym typeface="Quattrocento Sans"/>
              </a:rPr>
              <a:t>Retrasos dirección viento</a:t>
            </a:r>
            <a:endParaRPr/>
          </a:p>
          <a:p>
            <a:pPr indent="0" lvl="0" marL="0" marR="0" rtl="0" algn="l">
              <a:lnSpc>
                <a:spcPct val="100000"/>
              </a:lnSpc>
              <a:spcBef>
                <a:spcPts val="0"/>
              </a:spcBef>
              <a:spcAft>
                <a:spcPts val="0"/>
              </a:spcAft>
              <a:buNone/>
            </a:pPr>
            <a:r>
              <a:rPr b="0" i="0" lang="es-AR" sz="1000" u="none" cap="none" strike="noStrike">
                <a:solidFill>
                  <a:srgbClr val="A5A5A5"/>
                </a:solidFill>
                <a:latin typeface="Quattrocento Sans"/>
                <a:ea typeface="Quattrocento Sans"/>
                <a:cs typeface="Quattrocento Sans"/>
                <a:sym typeface="Quattrocento Sans"/>
              </a:rPr>
              <a:t>Entendemos que los valores de minutos de retraso, se proyectan a "todas las direcciones del viento", sin embargo aquellos valores altos, nos dan una correlación, que seguramente en un análisis multivariado, podríamos asociarlo a las cabeceras, y a la velocidad del viento.</a:t>
            </a:r>
            <a:endParaRPr/>
          </a:p>
        </p:txBody>
      </p:sp>
      <p:sp>
        <p:nvSpPr>
          <p:cNvPr id="211" name="Google Shape;211;p12"/>
          <p:cNvSpPr txBox="1"/>
          <p:nvPr/>
        </p:nvSpPr>
        <p:spPr>
          <a:xfrm>
            <a:off x="6798499" y="3832445"/>
            <a:ext cx="2292490" cy="11387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400" u="none" cap="none" strike="noStrike">
                <a:solidFill>
                  <a:srgbClr val="A5A5A5"/>
                </a:solidFill>
                <a:latin typeface="Quattrocento Sans"/>
                <a:ea typeface="Quattrocento Sans"/>
                <a:cs typeface="Quattrocento Sans"/>
                <a:sym typeface="Quattrocento Sans"/>
              </a:rPr>
              <a:t>Retrasos intensidad lluvia</a:t>
            </a:r>
            <a:endParaRPr/>
          </a:p>
          <a:p>
            <a:pPr indent="0" lvl="0" marL="0" marR="0" rtl="0" algn="l">
              <a:lnSpc>
                <a:spcPct val="100000"/>
              </a:lnSpc>
              <a:spcBef>
                <a:spcPts val="0"/>
              </a:spcBef>
              <a:spcAft>
                <a:spcPts val="0"/>
              </a:spcAft>
              <a:buNone/>
            </a:pPr>
            <a:r>
              <a:rPr b="0" i="0" lang="es-AR" sz="1000" u="none" cap="none" strike="noStrike">
                <a:solidFill>
                  <a:srgbClr val="A5A5A5"/>
                </a:solidFill>
                <a:latin typeface="Quattrocento Sans"/>
                <a:ea typeface="Quattrocento Sans"/>
                <a:cs typeface="Quattrocento Sans"/>
                <a:sym typeface="Quattrocento Sans"/>
              </a:rPr>
              <a:t>los puntos de altas intensidades, deben signicar consideraciones importantes en la correlación con los minutos de retrasos.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3"/>
          <p:cNvSpPr txBox="1"/>
          <p:nvPr/>
        </p:nvSpPr>
        <p:spPr>
          <a:xfrm>
            <a:off x="2419938" y="1095349"/>
            <a:ext cx="30649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2400" u="none" cap="none" strike="noStrike">
                <a:solidFill>
                  <a:schemeClr val="lt1"/>
                </a:solidFill>
                <a:latin typeface="Montserrat Medium"/>
                <a:ea typeface="Montserrat Medium"/>
                <a:cs typeface="Montserrat Medium"/>
                <a:sym typeface="Montserrat Medium"/>
              </a:rPr>
              <a:t>1</a:t>
            </a:r>
            <a:endParaRPr b="0" i="0" sz="2400" u="none" cap="none" strike="noStrike">
              <a:solidFill>
                <a:schemeClr val="lt1"/>
              </a:solidFill>
              <a:latin typeface="Montserrat Medium"/>
              <a:ea typeface="Montserrat Medium"/>
              <a:cs typeface="Montserrat Medium"/>
              <a:sym typeface="Montserrat Medium"/>
            </a:endParaRPr>
          </a:p>
        </p:txBody>
      </p:sp>
      <p:sp>
        <p:nvSpPr>
          <p:cNvPr id="217" name="Google Shape;217;p13"/>
          <p:cNvSpPr txBox="1"/>
          <p:nvPr/>
        </p:nvSpPr>
        <p:spPr>
          <a:xfrm>
            <a:off x="2686045" y="2309875"/>
            <a:ext cx="37382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2400" u="none" cap="none" strike="noStrike">
                <a:solidFill>
                  <a:schemeClr val="lt1"/>
                </a:solidFill>
                <a:latin typeface="Montserrat Medium"/>
                <a:ea typeface="Montserrat Medium"/>
                <a:cs typeface="Montserrat Medium"/>
                <a:sym typeface="Montserrat Medium"/>
              </a:rPr>
              <a:t>2</a:t>
            </a:r>
            <a:endParaRPr b="0" i="0" sz="2400" u="none" cap="none" strike="noStrike">
              <a:solidFill>
                <a:schemeClr val="lt1"/>
              </a:solidFill>
              <a:latin typeface="Montserrat Medium"/>
              <a:ea typeface="Montserrat Medium"/>
              <a:cs typeface="Montserrat Medium"/>
              <a:sym typeface="Montserrat Medium"/>
            </a:endParaRPr>
          </a:p>
        </p:txBody>
      </p:sp>
      <p:sp>
        <p:nvSpPr>
          <p:cNvPr id="218" name="Google Shape;218;p13"/>
          <p:cNvSpPr txBox="1"/>
          <p:nvPr/>
        </p:nvSpPr>
        <p:spPr>
          <a:xfrm>
            <a:off x="2385473" y="3545940"/>
            <a:ext cx="37542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2400" u="none" cap="none" strike="noStrike">
                <a:solidFill>
                  <a:schemeClr val="lt1"/>
                </a:solidFill>
                <a:latin typeface="Montserrat Medium"/>
                <a:ea typeface="Montserrat Medium"/>
                <a:cs typeface="Montserrat Medium"/>
                <a:sym typeface="Montserrat Medium"/>
              </a:rPr>
              <a:t>3</a:t>
            </a:r>
            <a:endParaRPr b="0" i="0" sz="2400" u="none" cap="none" strike="noStrike">
              <a:solidFill>
                <a:schemeClr val="lt1"/>
              </a:solidFill>
              <a:latin typeface="Montserrat Medium"/>
              <a:ea typeface="Montserrat Medium"/>
              <a:cs typeface="Montserrat Medium"/>
              <a:sym typeface="Montserrat Medium"/>
            </a:endParaRPr>
          </a:p>
        </p:txBody>
      </p:sp>
      <p:sp>
        <p:nvSpPr>
          <p:cNvPr id="219" name="Google Shape;219;p13"/>
          <p:cNvSpPr txBox="1"/>
          <p:nvPr/>
        </p:nvSpPr>
        <p:spPr>
          <a:xfrm>
            <a:off x="490644" y="226"/>
            <a:ext cx="7454100" cy="492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AR" sz="1500" u="none" cap="none" strike="noStrike">
                <a:solidFill>
                  <a:srgbClr val="013672"/>
                </a:solidFill>
                <a:latin typeface="Montserrat"/>
                <a:ea typeface="Montserrat"/>
                <a:cs typeface="Montserrat"/>
                <a:sym typeface="Montserrat"/>
              </a:rPr>
              <a:t>Insights</a:t>
            </a:r>
            <a:endParaRPr b="1" i="0" sz="1500" u="none" cap="none" strike="noStrike">
              <a:solidFill>
                <a:srgbClr val="013672"/>
              </a:solidFill>
              <a:latin typeface="Montserrat"/>
              <a:ea typeface="Montserrat"/>
              <a:cs typeface="Montserrat"/>
              <a:sym typeface="Montserrat"/>
            </a:endParaRPr>
          </a:p>
        </p:txBody>
      </p:sp>
      <p:sp>
        <p:nvSpPr>
          <p:cNvPr id="220" name="Google Shape;220;p13"/>
          <p:cNvSpPr/>
          <p:nvPr/>
        </p:nvSpPr>
        <p:spPr>
          <a:xfrm>
            <a:off x="3144" y="0"/>
            <a:ext cx="487500" cy="435300"/>
          </a:xfrm>
          <a:prstGeom prst="rect">
            <a:avLst/>
          </a:prstGeom>
          <a:solidFill>
            <a:srgbClr val="92D05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AR" sz="1400" u="none" cap="none" strike="noStrike">
                <a:solidFill>
                  <a:srgbClr val="FFFFFF"/>
                </a:solidFill>
                <a:latin typeface="Arial"/>
                <a:ea typeface="Arial"/>
                <a:cs typeface="Arial"/>
                <a:sym typeface="Arial"/>
              </a:rPr>
              <a:t>5</a:t>
            </a:r>
            <a:endParaRPr b="1" i="0" sz="1400" u="none" cap="none" strike="noStrike">
              <a:solidFill>
                <a:srgbClr val="FFFFFF"/>
              </a:solidFill>
              <a:latin typeface="Arial"/>
              <a:ea typeface="Arial"/>
              <a:cs typeface="Arial"/>
              <a:sym typeface="Arial"/>
            </a:endParaRPr>
          </a:p>
        </p:txBody>
      </p:sp>
      <p:pic>
        <p:nvPicPr>
          <p:cNvPr id="221" name="Google Shape;221;p13"/>
          <p:cNvPicPr preferRelativeResize="0"/>
          <p:nvPr/>
        </p:nvPicPr>
        <p:blipFill rotWithShape="1">
          <a:blip r:embed="rId3">
            <a:alphaModFix/>
          </a:blip>
          <a:srcRect b="0" l="0" r="0" t="0"/>
          <a:stretch/>
        </p:blipFill>
        <p:spPr>
          <a:xfrm>
            <a:off x="8534400" y="4598446"/>
            <a:ext cx="609600" cy="545054"/>
          </a:xfrm>
          <a:prstGeom prst="rect">
            <a:avLst/>
          </a:prstGeom>
          <a:noFill/>
          <a:ln>
            <a:noFill/>
          </a:ln>
        </p:spPr>
      </p:pic>
      <p:pic>
        <p:nvPicPr>
          <p:cNvPr id="222" name="Google Shape;222;p13"/>
          <p:cNvPicPr preferRelativeResize="0"/>
          <p:nvPr/>
        </p:nvPicPr>
        <p:blipFill rotWithShape="1">
          <a:blip r:embed="rId4">
            <a:alphaModFix/>
          </a:blip>
          <a:srcRect b="0" l="0" r="0" t="0"/>
          <a:stretch/>
        </p:blipFill>
        <p:spPr>
          <a:xfrm>
            <a:off x="5932587" y="713876"/>
            <a:ext cx="2520837" cy="3970318"/>
          </a:xfrm>
          <a:prstGeom prst="rect">
            <a:avLst/>
          </a:prstGeom>
          <a:noFill/>
          <a:ln>
            <a:noFill/>
          </a:ln>
        </p:spPr>
      </p:pic>
      <p:sp>
        <p:nvSpPr>
          <p:cNvPr id="223" name="Google Shape;223;p13"/>
          <p:cNvSpPr txBox="1"/>
          <p:nvPr/>
        </p:nvSpPr>
        <p:spPr>
          <a:xfrm>
            <a:off x="679938" y="713876"/>
            <a:ext cx="5252649" cy="3970318"/>
          </a:xfrm>
          <a:prstGeom prst="rect">
            <a:avLst/>
          </a:prstGeom>
          <a:noFill/>
          <a:ln cap="flat" cmpd="sng" w="9525">
            <a:solidFill>
              <a:srgbClr val="92D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chemeClr val="dk1"/>
                </a:solidFill>
                <a:latin typeface="Quattrocento Sans"/>
                <a:ea typeface="Quattrocento Sans"/>
                <a:cs typeface="Quattrocento Sans"/>
                <a:sym typeface="Quattrocento Sans"/>
              </a:rPr>
              <a:t>1.- los valores de movimiento interno de posiciones, hasta llegar a la posición final, pueden generar retrasos</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rPr b="0" i="0" lang="es-AR" sz="1400" u="none" cap="none" strike="noStrike">
                <a:solidFill>
                  <a:schemeClr val="dk1"/>
                </a:solidFill>
                <a:latin typeface="Quattrocento Sans"/>
                <a:ea typeface="Quattrocento Sans"/>
                <a:cs typeface="Quattrocento Sans"/>
                <a:sym typeface="Quattrocento Sans"/>
              </a:rPr>
              <a:t>2.- las aerolíneas correlacionan con los minutos de retrasos</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rPr b="0" i="0" lang="es-AR" sz="1400" u="none" cap="none" strike="noStrike">
                <a:solidFill>
                  <a:schemeClr val="dk1"/>
                </a:solidFill>
                <a:latin typeface="Quattrocento Sans"/>
                <a:ea typeface="Quattrocento Sans"/>
                <a:cs typeface="Quattrocento Sans"/>
                <a:sym typeface="Quattrocento Sans"/>
              </a:rPr>
              <a:t>3.- las cabeceras correlacionan con todos los parámetros meteorológicos</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rPr b="0" i="0" lang="es-AR" sz="1400" u="none" cap="none" strike="noStrike">
                <a:solidFill>
                  <a:schemeClr val="dk1"/>
                </a:solidFill>
                <a:latin typeface="Quattrocento Sans"/>
                <a:ea typeface="Quattrocento Sans"/>
                <a:cs typeface="Quattrocento Sans"/>
                <a:sym typeface="Quattrocento Sans"/>
              </a:rPr>
              <a:t>4.- suponemos una multicorrelacion entre parámetros meteorológicos, cabeceras, aerolíneas y, secuencias de movimiento interno de posiciones de las aeronaves hasta antes de posicionarse a la operación final</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rPr b="0" i="0" lang="es-AR" sz="1400" u="none" cap="none" strike="noStrike">
                <a:solidFill>
                  <a:schemeClr val="dk1"/>
                </a:solidFill>
                <a:latin typeface="Quattrocento Sans"/>
                <a:ea typeface="Quattrocento Sans"/>
                <a:cs typeface="Quattrocento Sans"/>
                <a:sym typeface="Quattrocento Sans"/>
              </a:rPr>
              <a:t>5.- tasa de funcionamiento con retrasos de todas las pistas es de 20%</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rPr b="0" i="0" lang="es-AR" sz="1400" u="none" cap="none" strike="noStrike">
                <a:solidFill>
                  <a:schemeClr val="dk1"/>
                </a:solidFill>
                <a:latin typeface="Quattrocento Sans"/>
                <a:ea typeface="Quattrocento Sans"/>
                <a:cs typeface="Quattrocento Sans"/>
                <a:sym typeface="Quattrocento Sans"/>
              </a:rPr>
              <a:t>6.- en todos los casos los valores de correlación son muy bajos.</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descr="PWP_4549.jpg" id="85" name="Google Shape;85;p2"/>
          <p:cNvPicPr preferRelativeResize="0"/>
          <p:nvPr/>
        </p:nvPicPr>
        <p:blipFill rotWithShape="1">
          <a:blip r:embed="rId3">
            <a:alphaModFix/>
          </a:blip>
          <a:srcRect b="2745" l="841" r="117" t="12758"/>
          <a:stretch/>
        </p:blipFill>
        <p:spPr>
          <a:xfrm>
            <a:off x="-1" y="-10392"/>
            <a:ext cx="9154392" cy="5195455"/>
          </a:xfrm>
          <a:prstGeom prst="rect">
            <a:avLst/>
          </a:prstGeom>
          <a:noFill/>
          <a:ln>
            <a:noFill/>
          </a:ln>
        </p:spPr>
      </p:pic>
      <p:sp>
        <p:nvSpPr>
          <p:cNvPr id="86" name="Google Shape;86;p2"/>
          <p:cNvSpPr/>
          <p:nvPr/>
        </p:nvSpPr>
        <p:spPr>
          <a:xfrm>
            <a:off x="-21600" y="0"/>
            <a:ext cx="9165600" cy="5195400"/>
          </a:xfrm>
          <a:prstGeom prst="rect">
            <a:avLst/>
          </a:prstGeom>
          <a:solidFill>
            <a:srgbClr val="666666">
              <a:alpha val="40392"/>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
          <p:cNvSpPr txBox="1"/>
          <p:nvPr/>
        </p:nvSpPr>
        <p:spPr>
          <a:xfrm>
            <a:off x="417750" y="450306"/>
            <a:ext cx="4698600" cy="758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i="0" lang="es-AR" sz="2800" u="none" cap="none" strike="noStrike">
                <a:solidFill>
                  <a:srgbClr val="FFFFFF"/>
                </a:solidFill>
                <a:latin typeface="Montserrat"/>
                <a:ea typeface="Montserrat"/>
                <a:cs typeface="Montserrat"/>
                <a:sym typeface="Montserrat"/>
              </a:rPr>
              <a:t>indice</a:t>
            </a:r>
            <a:endParaRPr b="1" i="0" sz="1400" u="none" cap="none" strike="noStrike">
              <a:solidFill>
                <a:srgbClr val="000000"/>
              </a:solidFill>
              <a:latin typeface="Montserrat"/>
              <a:ea typeface="Montserrat"/>
              <a:cs typeface="Montserrat"/>
              <a:sym typeface="Montserrat"/>
            </a:endParaRPr>
          </a:p>
        </p:txBody>
      </p:sp>
      <p:sp>
        <p:nvSpPr>
          <p:cNvPr id="88" name="Google Shape;88;p2"/>
          <p:cNvSpPr txBox="1"/>
          <p:nvPr/>
        </p:nvSpPr>
        <p:spPr>
          <a:xfrm>
            <a:off x="896553" y="1306806"/>
            <a:ext cx="3881400" cy="435300"/>
          </a:xfrm>
          <a:prstGeom prst="rect">
            <a:avLst/>
          </a:prstGeom>
          <a:solidFill>
            <a:srgbClr val="023671">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AR" sz="1100" u="none" cap="none" strike="noStrike">
                <a:solidFill>
                  <a:schemeClr val="lt1"/>
                </a:solidFill>
                <a:latin typeface="Arial"/>
                <a:ea typeface="Arial"/>
                <a:cs typeface="Arial"/>
                <a:sym typeface="Arial"/>
              </a:rPr>
              <a:t>Contexto</a:t>
            </a:r>
            <a:endParaRPr b="0" i="0" sz="1100" u="none" cap="none" strike="noStrike">
              <a:solidFill>
                <a:schemeClr val="lt1"/>
              </a:solidFill>
              <a:latin typeface="Arial"/>
              <a:ea typeface="Arial"/>
              <a:cs typeface="Arial"/>
              <a:sym typeface="Arial"/>
            </a:endParaRPr>
          </a:p>
        </p:txBody>
      </p:sp>
      <p:sp>
        <p:nvSpPr>
          <p:cNvPr id="89" name="Google Shape;89;p2"/>
          <p:cNvSpPr txBox="1"/>
          <p:nvPr/>
        </p:nvSpPr>
        <p:spPr>
          <a:xfrm>
            <a:off x="896553" y="1833748"/>
            <a:ext cx="3881400" cy="435300"/>
          </a:xfrm>
          <a:prstGeom prst="rect">
            <a:avLst/>
          </a:prstGeom>
          <a:solidFill>
            <a:srgbClr val="BFB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AR" sz="1100" u="none" cap="none" strike="noStrike">
                <a:solidFill>
                  <a:srgbClr val="000000"/>
                </a:solidFill>
                <a:latin typeface="Arial"/>
                <a:ea typeface="Arial"/>
                <a:cs typeface="Arial"/>
                <a:sym typeface="Arial"/>
              </a:rPr>
              <a:t>Hipótesis</a:t>
            </a:r>
            <a:endParaRPr b="0" i="0" sz="1100" u="none" cap="none" strike="noStrike">
              <a:solidFill>
                <a:srgbClr val="000000"/>
              </a:solidFill>
              <a:latin typeface="Arial"/>
              <a:ea typeface="Arial"/>
              <a:cs typeface="Arial"/>
              <a:sym typeface="Arial"/>
            </a:endParaRPr>
          </a:p>
        </p:txBody>
      </p:sp>
      <p:sp>
        <p:nvSpPr>
          <p:cNvPr id="90" name="Google Shape;90;p2"/>
          <p:cNvSpPr txBox="1"/>
          <p:nvPr/>
        </p:nvSpPr>
        <p:spPr>
          <a:xfrm>
            <a:off x="896553" y="2368439"/>
            <a:ext cx="3881400" cy="435300"/>
          </a:xfrm>
          <a:prstGeom prst="rect">
            <a:avLst/>
          </a:prstGeom>
          <a:solidFill>
            <a:srgbClr val="BFB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AR" sz="1100" u="none" cap="none" strike="noStrike">
                <a:solidFill>
                  <a:srgbClr val="000000"/>
                </a:solidFill>
                <a:latin typeface="Arial"/>
                <a:ea typeface="Arial"/>
                <a:cs typeface="Arial"/>
                <a:sym typeface="Arial"/>
              </a:rPr>
              <a:t>Metadata</a:t>
            </a:r>
            <a:endParaRPr b="0" i="0" sz="1100" u="none" cap="none" strike="noStrike">
              <a:solidFill>
                <a:srgbClr val="000000"/>
              </a:solidFill>
              <a:latin typeface="Arial"/>
              <a:ea typeface="Arial"/>
              <a:cs typeface="Arial"/>
              <a:sym typeface="Arial"/>
            </a:endParaRPr>
          </a:p>
        </p:txBody>
      </p:sp>
      <p:sp>
        <p:nvSpPr>
          <p:cNvPr id="91" name="Google Shape;91;p2"/>
          <p:cNvSpPr txBox="1"/>
          <p:nvPr/>
        </p:nvSpPr>
        <p:spPr>
          <a:xfrm>
            <a:off x="896553" y="2895382"/>
            <a:ext cx="3881400" cy="435300"/>
          </a:xfrm>
          <a:prstGeom prst="rect">
            <a:avLst/>
          </a:prstGeom>
          <a:solidFill>
            <a:srgbClr val="BFB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AR" sz="1100" u="none" cap="none" strike="noStrike">
                <a:solidFill>
                  <a:srgbClr val="000000"/>
                </a:solidFill>
                <a:latin typeface="Arial"/>
                <a:ea typeface="Arial"/>
                <a:cs typeface="Arial"/>
                <a:sym typeface="Arial"/>
              </a:rPr>
              <a:t>Análisis Exploratorio</a:t>
            </a:r>
            <a:endParaRPr b="0" i="0" sz="1100" u="none" cap="none" strike="noStrike">
              <a:solidFill>
                <a:srgbClr val="000000"/>
              </a:solidFill>
              <a:latin typeface="Arial"/>
              <a:ea typeface="Arial"/>
              <a:cs typeface="Arial"/>
              <a:sym typeface="Arial"/>
            </a:endParaRPr>
          </a:p>
        </p:txBody>
      </p:sp>
      <p:sp>
        <p:nvSpPr>
          <p:cNvPr id="92" name="Google Shape;92;p2"/>
          <p:cNvSpPr/>
          <p:nvPr/>
        </p:nvSpPr>
        <p:spPr>
          <a:xfrm>
            <a:off x="417750" y="1306822"/>
            <a:ext cx="487500" cy="435300"/>
          </a:xfrm>
          <a:prstGeom prst="rect">
            <a:avLst/>
          </a:prstGeom>
          <a:solidFill>
            <a:srgbClr val="01367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AR" sz="1400" u="none" cap="none" strike="noStrike">
                <a:solidFill>
                  <a:srgbClr val="FFFFFF"/>
                </a:solidFill>
                <a:latin typeface="Arial"/>
                <a:ea typeface="Arial"/>
                <a:cs typeface="Arial"/>
                <a:sym typeface="Arial"/>
              </a:rPr>
              <a:t>1</a:t>
            </a:r>
            <a:endParaRPr b="1" i="0" sz="1400" u="none" cap="none" strike="noStrike">
              <a:solidFill>
                <a:srgbClr val="FFFFFF"/>
              </a:solidFill>
              <a:latin typeface="Arial"/>
              <a:ea typeface="Arial"/>
              <a:cs typeface="Arial"/>
              <a:sym typeface="Arial"/>
            </a:endParaRPr>
          </a:p>
        </p:txBody>
      </p:sp>
      <p:sp>
        <p:nvSpPr>
          <p:cNvPr id="93" name="Google Shape;93;p2"/>
          <p:cNvSpPr/>
          <p:nvPr/>
        </p:nvSpPr>
        <p:spPr>
          <a:xfrm>
            <a:off x="417750" y="2373622"/>
            <a:ext cx="487500" cy="435300"/>
          </a:xfrm>
          <a:prstGeom prst="rect">
            <a:avLst/>
          </a:prstGeom>
          <a:solidFill>
            <a:srgbClr val="00B0F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AR" sz="1400" u="none" cap="none" strike="noStrike">
                <a:solidFill>
                  <a:srgbClr val="FFFFFF"/>
                </a:solidFill>
                <a:latin typeface="Arial"/>
                <a:ea typeface="Arial"/>
                <a:cs typeface="Arial"/>
                <a:sym typeface="Arial"/>
              </a:rPr>
              <a:t>3</a:t>
            </a:r>
            <a:endParaRPr b="1" i="0" sz="1400" u="none" cap="none" strike="noStrike">
              <a:solidFill>
                <a:srgbClr val="FFFFFF"/>
              </a:solidFill>
              <a:latin typeface="Arial"/>
              <a:ea typeface="Arial"/>
              <a:cs typeface="Arial"/>
              <a:sym typeface="Arial"/>
            </a:endParaRPr>
          </a:p>
        </p:txBody>
      </p:sp>
      <p:sp>
        <p:nvSpPr>
          <p:cNvPr id="94" name="Google Shape;94;p2"/>
          <p:cNvSpPr/>
          <p:nvPr/>
        </p:nvSpPr>
        <p:spPr>
          <a:xfrm>
            <a:off x="417750" y="2907022"/>
            <a:ext cx="487500" cy="435300"/>
          </a:xfrm>
          <a:prstGeom prst="rect">
            <a:avLst/>
          </a:prstGeom>
          <a:solidFill>
            <a:srgbClr val="7030A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AR" sz="1400" u="none" cap="none" strike="noStrike">
                <a:solidFill>
                  <a:srgbClr val="FFFFFF"/>
                </a:solidFill>
                <a:latin typeface="Arial"/>
                <a:ea typeface="Arial"/>
                <a:cs typeface="Arial"/>
                <a:sym typeface="Arial"/>
              </a:rPr>
              <a:t>4</a:t>
            </a:r>
            <a:endParaRPr b="1" i="0" sz="1400" u="none" cap="none" strike="noStrike">
              <a:solidFill>
                <a:srgbClr val="FFFFFF"/>
              </a:solidFill>
              <a:latin typeface="Arial"/>
              <a:ea typeface="Arial"/>
              <a:cs typeface="Arial"/>
              <a:sym typeface="Arial"/>
            </a:endParaRPr>
          </a:p>
        </p:txBody>
      </p:sp>
      <p:sp>
        <p:nvSpPr>
          <p:cNvPr id="95" name="Google Shape;95;p2"/>
          <p:cNvSpPr/>
          <p:nvPr/>
        </p:nvSpPr>
        <p:spPr>
          <a:xfrm>
            <a:off x="417750" y="1840222"/>
            <a:ext cx="487500" cy="435300"/>
          </a:xfrm>
          <a:prstGeom prst="rect">
            <a:avLst/>
          </a:prstGeom>
          <a:solidFill>
            <a:srgbClr val="0070C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AR" sz="1400" u="none" cap="none" strike="noStrike">
                <a:solidFill>
                  <a:srgbClr val="FFFFFF"/>
                </a:solidFill>
                <a:latin typeface="Arial"/>
                <a:ea typeface="Arial"/>
                <a:cs typeface="Arial"/>
                <a:sym typeface="Arial"/>
              </a:rPr>
              <a:t>2</a:t>
            </a:r>
            <a:endParaRPr b="1" i="0" sz="1400" u="none" cap="none" strike="noStrike">
              <a:solidFill>
                <a:srgbClr val="FFFFFF"/>
              </a:solidFill>
              <a:latin typeface="Arial"/>
              <a:ea typeface="Arial"/>
              <a:cs typeface="Arial"/>
              <a:sym typeface="Arial"/>
            </a:endParaRPr>
          </a:p>
        </p:txBody>
      </p:sp>
      <p:sp>
        <p:nvSpPr>
          <p:cNvPr id="96" name="Google Shape;96;p2"/>
          <p:cNvSpPr txBox="1"/>
          <p:nvPr/>
        </p:nvSpPr>
        <p:spPr>
          <a:xfrm>
            <a:off x="905250" y="3440422"/>
            <a:ext cx="3881400" cy="435300"/>
          </a:xfrm>
          <a:prstGeom prst="rect">
            <a:avLst/>
          </a:prstGeom>
          <a:solidFill>
            <a:srgbClr val="BFB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AR" sz="1100" u="none" cap="none" strike="noStrike">
                <a:solidFill>
                  <a:srgbClr val="000000"/>
                </a:solidFill>
                <a:latin typeface="Arial"/>
                <a:ea typeface="Arial"/>
                <a:cs typeface="Arial"/>
                <a:sym typeface="Arial"/>
              </a:rPr>
              <a:t>Insights</a:t>
            </a:r>
            <a:endParaRPr b="0" i="0" sz="1100" u="none" cap="none" strike="noStrike">
              <a:solidFill>
                <a:srgbClr val="000000"/>
              </a:solidFill>
              <a:latin typeface="Arial"/>
              <a:ea typeface="Arial"/>
              <a:cs typeface="Arial"/>
              <a:sym typeface="Arial"/>
            </a:endParaRPr>
          </a:p>
        </p:txBody>
      </p:sp>
      <p:sp>
        <p:nvSpPr>
          <p:cNvPr id="97" name="Google Shape;97;p2"/>
          <p:cNvSpPr/>
          <p:nvPr/>
        </p:nvSpPr>
        <p:spPr>
          <a:xfrm>
            <a:off x="426447" y="3452062"/>
            <a:ext cx="487500" cy="435300"/>
          </a:xfrm>
          <a:prstGeom prst="rect">
            <a:avLst/>
          </a:prstGeom>
          <a:solidFill>
            <a:srgbClr val="92D05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AR" sz="1400" u="none" cap="none" strike="noStrike">
                <a:solidFill>
                  <a:srgbClr val="FFFFFF"/>
                </a:solidFill>
                <a:latin typeface="Arial"/>
                <a:ea typeface="Arial"/>
                <a:cs typeface="Arial"/>
                <a:sym typeface="Arial"/>
              </a:rPr>
              <a:t>5</a:t>
            </a:r>
            <a:endParaRPr b="1" i="0" sz="1400" u="none" cap="none" strike="noStrike">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nvSpPr>
        <p:spPr>
          <a:xfrm>
            <a:off x="490644" y="226"/>
            <a:ext cx="7454100" cy="492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s-AR" sz="1500" u="none" cap="none" strike="noStrike">
                <a:solidFill>
                  <a:srgbClr val="003876"/>
                </a:solidFill>
                <a:latin typeface="Montserrat"/>
                <a:ea typeface="Montserrat"/>
                <a:cs typeface="Montserrat"/>
                <a:sym typeface="Montserrat"/>
              </a:rPr>
              <a:t>contexto</a:t>
            </a:r>
            <a:endParaRPr b="1" i="0" sz="1800" u="none" cap="none" strike="noStrike">
              <a:solidFill>
                <a:srgbClr val="003876"/>
              </a:solidFill>
              <a:latin typeface="Montserrat"/>
              <a:ea typeface="Montserrat"/>
              <a:cs typeface="Montserrat"/>
              <a:sym typeface="Montserrat"/>
            </a:endParaRPr>
          </a:p>
        </p:txBody>
      </p:sp>
      <p:sp>
        <p:nvSpPr>
          <p:cNvPr id="103" name="Google Shape;103;p3"/>
          <p:cNvSpPr/>
          <p:nvPr/>
        </p:nvSpPr>
        <p:spPr>
          <a:xfrm>
            <a:off x="3144" y="226"/>
            <a:ext cx="487500" cy="492900"/>
          </a:xfrm>
          <a:prstGeom prst="rect">
            <a:avLst/>
          </a:prstGeom>
          <a:solidFill>
            <a:srgbClr val="01367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AR" sz="1400" u="none" cap="none" strike="noStrike">
                <a:solidFill>
                  <a:srgbClr val="FFFFFF"/>
                </a:solidFill>
                <a:latin typeface="Arial"/>
                <a:ea typeface="Arial"/>
                <a:cs typeface="Arial"/>
                <a:sym typeface="Arial"/>
              </a:rPr>
              <a:t>1</a:t>
            </a:r>
            <a:endParaRPr b="1" i="0" sz="1400" u="none" cap="none" strike="noStrike">
              <a:solidFill>
                <a:srgbClr val="FFFFFF"/>
              </a:solidFill>
              <a:latin typeface="Arial"/>
              <a:ea typeface="Arial"/>
              <a:cs typeface="Arial"/>
              <a:sym typeface="Arial"/>
            </a:endParaRPr>
          </a:p>
        </p:txBody>
      </p:sp>
      <p:sp>
        <p:nvSpPr>
          <p:cNvPr id="104" name="Google Shape;104;p3"/>
          <p:cNvSpPr txBox="1"/>
          <p:nvPr/>
        </p:nvSpPr>
        <p:spPr>
          <a:xfrm>
            <a:off x="354330" y="754380"/>
            <a:ext cx="2034540" cy="22672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200" u="none" cap="none" strike="noStrike">
                <a:solidFill>
                  <a:srgbClr val="979797"/>
                </a:solidFill>
                <a:latin typeface="Quattrocento Sans"/>
                <a:ea typeface="Quattrocento Sans"/>
                <a:cs typeface="Quattrocento Sans"/>
                <a:sym typeface="Quattrocento Sans"/>
              </a:rPr>
              <a:t>CONTEXTO COMERCIAL</a:t>
            </a:r>
            <a:endParaRPr/>
          </a:p>
          <a:p>
            <a:pPr indent="0" lvl="0" marL="0" marR="0" rtl="0" algn="l">
              <a:lnSpc>
                <a:spcPct val="100000"/>
              </a:lnSpc>
              <a:spcBef>
                <a:spcPts val="0"/>
              </a:spcBef>
              <a:spcAft>
                <a:spcPts val="0"/>
              </a:spcAft>
              <a:buNone/>
            </a:pPr>
            <a:r>
              <a:rPr b="0" i="0" lang="es-AR" sz="1200" u="none" cap="none" strike="noStrike">
                <a:solidFill>
                  <a:srgbClr val="979797"/>
                </a:solidFill>
                <a:latin typeface="Quattrocento Sans"/>
                <a:ea typeface="Quattrocento Sans"/>
                <a:cs typeface="Quattrocento Sans"/>
                <a:sym typeface="Quattrocento Sans"/>
              </a:rPr>
              <a:t> </a:t>
            </a:r>
            <a:endParaRPr/>
          </a:p>
          <a:p>
            <a:pPr indent="0" lvl="0" marL="0" marR="0" rtl="0" algn="l">
              <a:lnSpc>
                <a:spcPct val="100000"/>
              </a:lnSpc>
              <a:spcBef>
                <a:spcPts val="0"/>
              </a:spcBef>
              <a:spcAft>
                <a:spcPts val="0"/>
              </a:spcAft>
              <a:buNone/>
            </a:pPr>
            <a:r>
              <a:rPr b="0" i="0" lang="es-AR" sz="1200" u="none" cap="none" strike="noStrike">
                <a:solidFill>
                  <a:srgbClr val="979797"/>
                </a:solidFill>
                <a:latin typeface="Quattrocento Sans"/>
                <a:ea typeface="Quattrocento Sans"/>
                <a:cs typeface="Quattrocento Sans"/>
                <a:sym typeface="Quattrocento Sans"/>
              </a:rPr>
              <a:t>El Aeropuerto Internacional de Ezeiza está experimentando una creciente cantidad de reclamos por parte de sus pasajeros debido a los retrasos en los horarios de sus vuelos.</a:t>
            </a:r>
            <a:endParaRPr/>
          </a:p>
          <a:p>
            <a:pPr indent="0" lvl="0" marL="0" marR="0" rtl="0" algn="l">
              <a:lnSpc>
                <a:spcPct val="100000"/>
              </a:lnSpc>
              <a:spcBef>
                <a:spcPts val="400"/>
              </a:spcBef>
              <a:spcAft>
                <a:spcPts val="0"/>
              </a:spcAft>
              <a:buNone/>
            </a:pPr>
            <a:r>
              <a:rPr b="0" i="0" lang="es-AR" sz="1800" u="none" cap="none" strike="noStrike">
                <a:solidFill>
                  <a:srgbClr val="000000"/>
                </a:solidFill>
                <a:latin typeface="Quattrocento Sans"/>
                <a:ea typeface="Quattrocento Sans"/>
                <a:cs typeface="Quattrocento Sans"/>
                <a:sym typeface="Quattrocento Sans"/>
              </a:rPr>
              <a:t> </a:t>
            </a:r>
            <a:endParaRPr/>
          </a:p>
        </p:txBody>
      </p:sp>
      <p:pic>
        <p:nvPicPr>
          <p:cNvPr id="105" name="Google Shape;105;p3"/>
          <p:cNvPicPr preferRelativeResize="0"/>
          <p:nvPr/>
        </p:nvPicPr>
        <p:blipFill rotWithShape="1">
          <a:blip r:embed="rId3">
            <a:alphaModFix/>
          </a:blip>
          <a:srcRect b="0" l="0" r="0" t="0"/>
          <a:stretch/>
        </p:blipFill>
        <p:spPr>
          <a:xfrm>
            <a:off x="8562895" y="4614789"/>
            <a:ext cx="581105" cy="528711"/>
          </a:xfrm>
          <a:prstGeom prst="rect">
            <a:avLst/>
          </a:prstGeom>
          <a:noFill/>
          <a:ln>
            <a:noFill/>
          </a:ln>
        </p:spPr>
      </p:pic>
      <p:sp>
        <p:nvSpPr>
          <p:cNvPr id="106" name="Google Shape;106;p3"/>
          <p:cNvSpPr txBox="1"/>
          <p:nvPr/>
        </p:nvSpPr>
        <p:spPr>
          <a:xfrm>
            <a:off x="2537460" y="754380"/>
            <a:ext cx="2034540" cy="29546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200" u="none" cap="none" strike="noStrike">
                <a:solidFill>
                  <a:srgbClr val="979797"/>
                </a:solidFill>
                <a:latin typeface="Quattrocento Sans"/>
                <a:ea typeface="Quattrocento Sans"/>
                <a:cs typeface="Quattrocento Sans"/>
                <a:sym typeface="Quattrocento Sans"/>
              </a:rPr>
              <a:t>CONTEXTO NORMATIVO</a:t>
            </a:r>
            <a:endParaRPr/>
          </a:p>
          <a:p>
            <a:pPr indent="0" lvl="0" marL="0" marR="0" rtl="0" algn="l">
              <a:lnSpc>
                <a:spcPct val="100000"/>
              </a:lnSpc>
              <a:spcBef>
                <a:spcPts val="0"/>
              </a:spcBef>
              <a:spcAft>
                <a:spcPts val="0"/>
              </a:spcAft>
              <a:buNone/>
            </a:pPr>
            <a:r>
              <a:rPr b="0" i="0" lang="es-AR" sz="1200" u="none" cap="none" strike="noStrike">
                <a:solidFill>
                  <a:srgbClr val="979797"/>
                </a:solidFill>
                <a:latin typeface="Quattrocento Sans"/>
                <a:ea typeface="Quattrocento Sans"/>
                <a:cs typeface="Quattrocento Sans"/>
                <a:sym typeface="Quattrocento Sans"/>
              </a:rPr>
              <a:t> </a:t>
            </a:r>
            <a:endParaRPr/>
          </a:p>
          <a:p>
            <a:pPr indent="0" lvl="0" marL="0" marR="0" rtl="0" algn="l">
              <a:lnSpc>
                <a:spcPct val="100000"/>
              </a:lnSpc>
              <a:spcBef>
                <a:spcPts val="0"/>
              </a:spcBef>
              <a:spcAft>
                <a:spcPts val="0"/>
              </a:spcAft>
              <a:buNone/>
            </a:pPr>
            <a:r>
              <a:rPr b="0" i="0" lang="es-AR" sz="1200" u="none" cap="none" strike="noStrike">
                <a:solidFill>
                  <a:srgbClr val="979797"/>
                </a:solidFill>
                <a:latin typeface="Quattrocento Sans"/>
                <a:ea typeface="Quattrocento Sans"/>
                <a:cs typeface="Quattrocento Sans"/>
                <a:sym typeface="Quattrocento Sans"/>
              </a:rPr>
              <a:t>Derechos del pasajero/ANAC: ADMINISTRACION NACIONAL DE AVIACION CIVIL ARGENTINA</a:t>
            </a:r>
            <a:endParaRPr/>
          </a:p>
          <a:p>
            <a:pPr indent="0" lvl="0" marL="0" marR="0" rtl="0" algn="l">
              <a:lnSpc>
                <a:spcPct val="100000"/>
              </a:lnSpc>
              <a:spcBef>
                <a:spcPts val="0"/>
              </a:spcBef>
              <a:spcAft>
                <a:spcPts val="0"/>
              </a:spcAft>
              <a:buNone/>
            </a:pPr>
            <a:r>
              <a:rPr b="0" i="0" lang="es-AR" sz="1200" u="none" cap="none" strike="noStrike">
                <a:solidFill>
                  <a:srgbClr val="979797"/>
                </a:solidFill>
                <a:latin typeface="Quattrocento Sans"/>
                <a:ea typeface="Quattrocento Sans"/>
                <a:cs typeface="Quattrocento Sans"/>
                <a:sym typeface="Quattrocento Sans"/>
              </a:rPr>
              <a:t> </a:t>
            </a:r>
            <a:endParaRPr/>
          </a:p>
          <a:p>
            <a:pPr indent="0" lvl="0" marL="0" marR="0" rtl="0" algn="l">
              <a:lnSpc>
                <a:spcPct val="100000"/>
              </a:lnSpc>
              <a:spcBef>
                <a:spcPts val="0"/>
              </a:spcBef>
              <a:spcAft>
                <a:spcPts val="0"/>
              </a:spcAft>
              <a:buNone/>
            </a:pPr>
            <a:r>
              <a:rPr b="0" i="0" lang="es-AR" sz="1200" u="none" cap="none" strike="noStrike">
                <a:solidFill>
                  <a:srgbClr val="979797"/>
                </a:solidFill>
                <a:latin typeface="Quattrocento Sans"/>
                <a:ea typeface="Quattrocento Sans"/>
                <a:cs typeface="Quattrocento Sans"/>
                <a:sym typeface="Quattrocento Sans"/>
              </a:rPr>
              <a:t>Derechos que asisten al pasajero por incumplimiento de horarios, itinerarios, cancelación de vuelos y denegación de embarque.</a:t>
            </a:r>
            <a:endParaRPr/>
          </a:p>
          <a:p>
            <a:pPr indent="0" lvl="0" marL="0" marR="0" rtl="0" algn="l">
              <a:lnSpc>
                <a:spcPct val="100000"/>
              </a:lnSpc>
              <a:spcBef>
                <a:spcPts val="0"/>
              </a:spcBef>
              <a:spcAft>
                <a:spcPts val="0"/>
              </a:spcAft>
              <a:buNone/>
            </a:pPr>
            <a:r>
              <a:rPr b="0" i="0" lang="es-AR" sz="1800" u="none" cap="none" strike="noStrike">
                <a:solidFill>
                  <a:srgbClr val="000000"/>
                </a:solidFill>
                <a:latin typeface="Quattrocento Sans"/>
                <a:ea typeface="Quattrocento Sans"/>
                <a:cs typeface="Quattrocento Sans"/>
                <a:sym typeface="Quattrocento Sans"/>
              </a:rPr>
              <a:t> </a:t>
            </a:r>
            <a:endParaRPr/>
          </a:p>
        </p:txBody>
      </p:sp>
      <p:sp>
        <p:nvSpPr>
          <p:cNvPr id="107" name="Google Shape;107;p3"/>
          <p:cNvSpPr txBox="1"/>
          <p:nvPr/>
        </p:nvSpPr>
        <p:spPr>
          <a:xfrm>
            <a:off x="4720592" y="754380"/>
            <a:ext cx="2034540" cy="25853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200" u="none" cap="none" strike="noStrike">
                <a:solidFill>
                  <a:srgbClr val="979797"/>
                </a:solidFill>
                <a:latin typeface="Quattrocento Sans"/>
                <a:ea typeface="Quattrocento Sans"/>
                <a:cs typeface="Quattrocento Sans"/>
                <a:sym typeface="Quattrocento Sans"/>
              </a:rPr>
              <a:t>PROBLEMA COMERCIAL</a:t>
            </a:r>
            <a:endParaRPr/>
          </a:p>
          <a:p>
            <a:pPr indent="0" lvl="0" marL="0" marR="0" rtl="0" algn="l">
              <a:lnSpc>
                <a:spcPct val="100000"/>
              </a:lnSpc>
              <a:spcBef>
                <a:spcPts val="0"/>
              </a:spcBef>
              <a:spcAft>
                <a:spcPts val="0"/>
              </a:spcAft>
              <a:buNone/>
            </a:pPr>
            <a:r>
              <a:rPr b="0" i="0" lang="es-AR" sz="1200" u="none" cap="none" strike="noStrike">
                <a:solidFill>
                  <a:srgbClr val="979797"/>
                </a:solidFill>
                <a:latin typeface="Quattrocento Sans"/>
                <a:ea typeface="Quattrocento Sans"/>
                <a:cs typeface="Quattrocento Sans"/>
                <a:sym typeface="Quattrocento Sans"/>
              </a:rPr>
              <a:t> </a:t>
            </a:r>
            <a:endParaRPr/>
          </a:p>
          <a:p>
            <a:pPr indent="0" lvl="0" marL="0" marR="0" rtl="0" algn="l">
              <a:lnSpc>
                <a:spcPct val="100000"/>
              </a:lnSpc>
              <a:spcBef>
                <a:spcPts val="0"/>
              </a:spcBef>
              <a:spcAft>
                <a:spcPts val="0"/>
              </a:spcAft>
              <a:buNone/>
            </a:pPr>
            <a:r>
              <a:rPr b="0" i="0" lang="es-AR" sz="1200" u="none" cap="none" strike="noStrike">
                <a:solidFill>
                  <a:srgbClr val="979797"/>
                </a:solidFill>
                <a:latin typeface="Quattrocento Sans"/>
                <a:ea typeface="Quattrocento Sans"/>
                <a:cs typeface="Quattrocento Sans"/>
                <a:sym typeface="Quattrocento Sans"/>
              </a:rPr>
              <a:t>Nuestra tarea es manipular los datos brindados para generar visualizaciones que nos permitan determinar las razones por las cuales un vuelo que parte del aeropuerto de EZE puede llegar a presentar un retraso en su horario programado. </a:t>
            </a:r>
            <a:endParaRPr/>
          </a:p>
          <a:p>
            <a:pPr indent="0" lvl="0" marL="0" marR="0" rtl="0" algn="l">
              <a:lnSpc>
                <a:spcPct val="100000"/>
              </a:lnSpc>
              <a:spcBef>
                <a:spcPts val="0"/>
              </a:spcBef>
              <a:spcAft>
                <a:spcPts val="0"/>
              </a:spcAft>
              <a:buNone/>
            </a:pPr>
            <a:r>
              <a:rPr b="0" i="0" lang="es-AR" sz="1800" u="none" cap="none" strike="noStrike">
                <a:solidFill>
                  <a:srgbClr val="000000"/>
                </a:solidFill>
                <a:latin typeface="Quattrocento Sans"/>
                <a:ea typeface="Quattrocento Sans"/>
                <a:cs typeface="Quattrocento Sans"/>
                <a:sym typeface="Quattrocento Sans"/>
              </a:rPr>
              <a:t> </a:t>
            </a:r>
            <a:endParaRPr/>
          </a:p>
        </p:txBody>
      </p:sp>
      <p:sp>
        <p:nvSpPr>
          <p:cNvPr id="108" name="Google Shape;108;p3"/>
          <p:cNvSpPr txBox="1"/>
          <p:nvPr/>
        </p:nvSpPr>
        <p:spPr>
          <a:xfrm>
            <a:off x="6818911" y="754380"/>
            <a:ext cx="2034540" cy="33342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200" u="none" cap="none" strike="noStrike">
                <a:solidFill>
                  <a:srgbClr val="979797"/>
                </a:solidFill>
                <a:latin typeface="Quattrocento Sans"/>
                <a:ea typeface="Quattrocento Sans"/>
                <a:cs typeface="Quattrocento Sans"/>
                <a:sym typeface="Quattrocento Sans"/>
              </a:rPr>
              <a:t>CONTEXTO ANALÍTICO</a:t>
            </a:r>
            <a:endParaRPr/>
          </a:p>
          <a:p>
            <a:pPr indent="0" lvl="0" marL="0" marR="0" rtl="0" algn="l">
              <a:lnSpc>
                <a:spcPct val="100000"/>
              </a:lnSpc>
              <a:spcBef>
                <a:spcPts val="0"/>
              </a:spcBef>
              <a:spcAft>
                <a:spcPts val="0"/>
              </a:spcAft>
              <a:buNone/>
            </a:pPr>
            <a:r>
              <a:t/>
            </a:r>
            <a:endParaRPr b="0" i="0" sz="1200" u="none" cap="none" strike="noStrike">
              <a:solidFill>
                <a:srgbClr val="979797"/>
              </a:solidFill>
              <a:latin typeface="Quattrocento Sans"/>
              <a:ea typeface="Quattrocento Sans"/>
              <a:cs typeface="Quattrocento Sans"/>
              <a:sym typeface="Quattrocento Sans"/>
            </a:endParaRPr>
          </a:p>
          <a:p>
            <a:pPr indent="0" lvl="0" marL="0" marR="0" rtl="0" algn="l">
              <a:lnSpc>
                <a:spcPct val="100000"/>
              </a:lnSpc>
              <a:spcBef>
                <a:spcPts val="400"/>
              </a:spcBef>
              <a:spcAft>
                <a:spcPts val="0"/>
              </a:spcAft>
              <a:buNone/>
            </a:pPr>
            <a:r>
              <a:rPr b="0" i="0" lang="es-AR" sz="1200" u="none" cap="none" strike="noStrike">
                <a:solidFill>
                  <a:srgbClr val="979797"/>
                </a:solidFill>
                <a:latin typeface="Quattrocento Sans"/>
                <a:ea typeface="Quattrocento Sans"/>
                <a:cs typeface="Quattrocento Sans"/>
                <a:sym typeface="Quattrocento Sans"/>
              </a:rPr>
              <a:t>Se nos proporciona un archivo llamado "Datos de Vuelos.csv" donde figura información de todos los vuelos (arribos o partidas) del Aeropuerto Internacional de Ezeiza (EZE) desde el año 2019 a la fecha -En junio 2022-. </a:t>
            </a:r>
            <a:endParaRPr/>
          </a:p>
          <a:p>
            <a:pPr indent="0" lvl="0" marL="0" marR="0" rtl="0" algn="l">
              <a:lnSpc>
                <a:spcPct val="100000"/>
              </a:lnSpc>
              <a:spcBef>
                <a:spcPts val="400"/>
              </a:spcBef>
              <a:spcAft>
                <a:spcPts val="0"/>
              </a:spcAft>
              <a:buNone/>
            </a:pPr>
            <a:r>
              <a:rPr b="0" i="0" lang="es-AR" sz="1200" u="none" cap="none" strike="noStrike">
                <a:solidFill>
                  <a:srgbClr val="979797"/>
                </a:solidFill>
                <a:latin typeface="Quattrocento Sans"/>
                <a:ea typeface="Quattrocento Sans"/>
                <a:cs typeface="Quattrocento Sans"/>
                <a:sym typeface="Quattrocento Sans"/>
              </a:rPr>
              <a:t>Se nos da como condición para considerar como "retrasado“ cuando éste supera en 15 minutos su horario de partida programado.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nvSpPr>
        <p:spPr>
          <a:xfrm>
            <a:off x="490644" y="226"/>
            <a:ext cx="7454100" cy="492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s-AR" sz="1500" u="none" cap="none" strike="noStrike">
                <a:solidFill>
                  <a:srgbClr val="003876"/>
                </a:solidFill>
                <a:latin typeface="Montserrat"/>
                <a:ea typeface="Montserrat"/>
                <a:cs typeface="Montserrat"/>
                <a:sym typeface="Montserrat"/>
              </a:rPr>
              <a:t>Contexto/Cuestiones</a:t>
            </a:r>
            <a:endParaRPr b="1" i="0" sz="1800" u="none" cap="none" strike="noStrike">
              <a:solidFill>
                <a:srgbClr val="003876"/>
              </a:solidFill>
              <a:latin typeface="Montserrat"/>
              <a:ea typeface="Montserrat"/>
              <a:cs typeface="Montserrat"/>
              <a:sym typeface="Montserrat"/>
            </a:endParaRPr>
          </a:p>
        </p:txBody>
      </p:sp>
      <p:sp>
        <p:nvSpPr>
          <p:cNvPr id="114" name="Google Shape;114;p4"/>
          <p:cNvSpPr/>
          <p:nvPr/>
        </p:nvSpPr>
        <p:spPr>
          <a:xfrm>
            <a:off x="3144" y="226"/>
            <a:ext cx="487500" cy="492900"/>
          </a:xfrm>
          <a:prstGeom prst="rect">
            <a:avLst/>
          </a:prstGeom>
          <a:solidFill>
            <a:srgbClr val="01367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AR" sz="1400" u="none" cap="none" strike="noStrike">
                <a:solidFill>
                  <a:srgbClr val="FFFFFF"/>
                </a:solidFill>
                <a:latin typeface="Arial"/>
                <a:ea typeface="Arial"/>
                <a:cs typeface="Arial"/>
                <a:sym typeface="Arial"/>
              </a:rPr>
              <a:t>1</a:t>
            </a:r>
            <a:endParaRPr b="1" i="0" sz="1400" u="none" cap="none" strike="noStrike">
              <a:solidFill>
                <a:srgbClr val="FFFFFF"/>
              </a:solidFill>
              <a:latin typeface="Arial"/>
              <a:ea typeface="Arial"/>
              <a:cs typeface="Arial"/>
              <a:sym typeface="Arial"/>
            </a:endParaRPr>
          </a:p>
        </p:txBody>
      </p:sp>
      <p:pic>
        <p:nvPicPr>
          <p:cNvPr id="115" name="Google Shape;115;p4"/>
          <p:cNvPicPr preferRelativeResize="0"/>
          <p:nvPr/>
        </p:nvPicPr>
        <p:blipFill rotWithShape="1">
          <a:blip r:embed="rId3">
            <a:alphaModFix/>
          </a:blip>
          <a:srcRect b="0" l="0" r="0" t="0"/>
          <a:stretch/>
        </p:blipFill>
        <p:spPr>
          <a:xfrm>
            <a:off x="8562895" y="4614789"/>
            <a:ext cx="581105" cy="528711"/>
          </a:xfrm>
          <a:prstGeom prst="rect">
            <a:avLst/>
          </a:prstGeom>
          <a:noFill/>
          <a:ln>
            <a:noFill/>
          </a:ln>
        </p:spPr>
      </p:pic>
      <p:sp>
        <p:nvSpPr>
          <p:cNvPr id="116" name="Google Shape;116;p4"/>
          <p:cNvSpPr txBox="1"/>
          <p:nvPr/>
        </p:nvSpPr>
        <p:spPr>
          <a:xfrm>
            <a:off x="1062990" y="401686"/>
            <a:ext cx="7018020" cy="49244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200" u="none" cap="none" strike="noStrike">
                <a:solidFill>
                  <a:srgbClr val="979797"/>
                </a:solidFill>
                <a:latin typeface="Quattrocento Sans"/>
                <a:ea typeface="Quattrocento Sans"/>
                <a:cs typeface="Quattrocento Sans"/>
                <a:sym typeface="Quattrocento Sans"/>
              </a:rPr>
              <a:t>En una primera instancia se intentará dar respuesta a las siguientes preguntas:</a:t>
            </a:r>
            <a:endParaRPr/>
          </a:p>
          <a:p>
            <a:pPr indent="0" lvl="0" marL="0" marR="0" rtl="0" algn="l">
              <a:lnSpc>
                <a:spcPct val="100000"/>
              </a:lnSpc>
              <a:spcBef>
                <a:spcPts val="0"/>
              </a:spcBef>
              <a:spcAft>
                <a:spcPts val="0"/>
              </a:spcAft>
              <a:buNone/>
            </a:pPr>
            <a:r>
              <a:t/>
            </a:r>
            <a:endParaRPr b="1" i="0" sz="1200" u="none" cap="none" strike="noStrike">
              <a:solidFill>
                <a:srgbClr val="979797"/>
              </a:solidFill>
              <a:latin typeface="Quattrocento Sans"/>
              <a:ea typeface="Quattrocento Sans"/>
              <a:cs typeface="Quattrocento Sans"/>
              <a:sym typeface="Quattrocento Sans"/>
            </a:endParaRPr>
          </a:p>
          <a:p>
            <a:pPr indent="-76200" lvl="0" marL="0" marR="0" rtl="0" algn="l">
              <a:lnSpc>
                <a:spcPct val="100000"/>
              </a:lnSpc>
              <a:spcBef>
                <a:spcPts val="0"/>
              </a:spcBef>
              <a:spcAft>
                <a:spcPts val="0"/>
              </a:spcAft>
              <a:buClr>
                <a:srgbClr val="000000"/>
              </a:buClr>
              <a:buSzPts val="1200"/>
              <a:buFont typeface="Arial"/>
              <a:buChar char="•"/>
            </a:pPr>
            <a:r>
              <a:rPr b="0" i="0" lang="es-AR" sz="1200" u="none" cap="none" strike="noStrike">
                <a:solidFill>
                  <a:srgbClr val="979797"/>
                </a:solidFill>
                <a:latin typeface="Quattrocento Sans"/>
                <a:ea typeface="Quattrocento Sans"/>
                <a:cs typeface="Quattrocento Sans"/>
                <a:sym typeface="Quattrocento Sans"/>
              </a:rPr>
              <a:t>¿Cómo ha fluctuado la cantidad de vuelos totales y retrasados en los últimos años? ¿Han aumentado efectivamente los retrasos?</a:t>
            </a:r>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979797"/>
              </a:solidFill>
              <a:latin typeface="Quattrocento Sans"/>
              <a:ea typeface="Quattrocento Sans"/>
              <a:cs typeface="Quattrocento Sans"/>
              <a:sym typeface="Quattrocento Sans"/>
            </a:endParaRPr>
          </a:p>
          <a:p>
            <a:pPr indent="-76200" lvl="0" marL="0" marR="0" rtl="0" algn="l">
              <a:lnSpc>
                <a:spcPct val="100000"/>
              </a:lnSpc>
              <a:spcBef>
                <a:spcPts val="0"/>
              </a:spcBef>
              <a:spcAft>
                <a:spcPts val="0"/>
              </a:spcAft>
              <a:buClr>
                <a:srgbClr val="000000"/>
              </a:buClr>
              <a:buSzPts val="1200"/>
              <a:buFont typeface="Arial"/>
              <a:buChar char="•"/>
            </a:pPr>
            <a:r>
              <a:rPr b="0" i="0" lang="es-AR" sz="1200" u="none" cap="none" strike="noStrike">
                <a:solidFill>
                  <a:srgbClr val="979797"/>
                </a:solidFill>
                <a:latin typeface="Quattrocento Sans"/>
                <a:ea typeface="Quattrocento Sans"/>
                <a:cs typeface="Quattrocento Sans"/>
                <a:sym typeface="Quattrocento Sans"/>
              </a:rPr>
              <a:t>Para una semana en particular, ¿hay algún día que presente mayor cantidad de vuelos retrasados? ¿Hay una diferencia marcada entre los días de semana y los fines de semana?</a:t>
            </a:r>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979797"/>
              </a:solidFill>
              <a:latin typeface="Quattrocento Sans"/>
              <a:ea typeface="Quattrocento Sans"/>
              <a:cs typeface="Quattrocento Sans"/>
              <a:sym typeface="Quattrocento Sans"/>
            </a:endParaRPr>
          </a:p>
          <a:p>
            <a:pPr indent="-76200" lvl="0" marL="0" marR="0" rtl="0" algn="l">
              <a:lnSpc>
                <a:spcPct val="100000"/>
              </a:lnSpc>
              <a:spcBef>
                <a:spcPts val="0"/>
              </a:spcBef>
              <a:spcAft>
                <a:spcPts val="0"/>
              </a:spcAft>
              <a:buClr>
                <a:srgbClr val="000000"/>
              </a:buClr>
              <a:buSzPts val="1200"/>
              <a:buFont typeface="Arial"/>
              <a:buChar char="•"/>
            </a:pPr>
            <a:r>
              <a:rPr b="0" i="0" lang="es-AR" sz="1200" u="none" cap="none" strike="noStrike">
                <a:solidFill>
                  <a:srgbClr val="979797"/>
                </a:solidFill>
                <a:latin typeface="Quattrocento Sans"/>
                <a:ea typeface="Quattrocento Sans"/>
                <a:cs typeface="Quattrocento Sans"/>
                <a:sym typeface="Quattrocento Sans"/>
              </a:rPr>
              <a:t>Para un día típico de funcionamiento del aeropuerto, ¿hay algún horario o franja horaria que presente una mayor cantidad de vuelos retrasados?</a:t>
            </a:r>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979797"/>
              </a:solidFill>
              <a:latin typeface="Quattrocento Sans"/>
              <a:ea typeface="Quattrocento Sans"/>
              <a:cs typeface="Quattrocento Sans"/>
              <a:sym typeface="Quattrocento Sans"/>
            </a:endParaRPr>
          </a:p>
          <a:p>
            <a:pPr indent="-76200" lvl="0" marL="0" marR="0" rtl="0" algn="l">
              <a:lnSpc>
                <a:spcPct val="100000"/>
              </a:lnSpc>
              <a:spcBef>
                <a:spcPts val="0"/>
              </a:spcBef>
              <a:spcAft>
                <a:spcPts val="0"/>
              </a:spcAft>
              <a:buClr>
                <a:srgbClr val="000000"/>
              </a:buClr>
              <a:buSzPts val="1200"/>
              <a:buFont typeface="Arial"/>
              <a:buChar char="•"/>
            </a:pPr>
            <a:r>
              <a:rPr b="0" i="0" lang="es-AR" sz="1200" u="none" cap="none" strike="noStrike">
                <a:solidFill>
                  <a:srgbClr val="979797"/>
                </a:solidFill>
                <a:latin typeface="Quattrocento Sans"/>
                <a:ea typeface="Quattrocento Sans"/>
                <a:cs typeface="Quattrocento Sans"/>
                <a:sym typeface="Quattrocento Sans"/>
              </a:rPr>
              <a:t>¿Hay alguna aerolínea que opere dentro del aeropuerto que esté generando una mayor cantidad de vuelos retrasados que el resto?</a:t>
            </a:r>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979797"/>
              </a:solidFill>
              <a:latin typeface="Quattrocento Sans"/>
              <a:ea typeface="Quattrocento Sans"/>
              <a:cs typeface="Quattrocento Sans"/>
              <a:sym typeface="Quattrocento Sans"/>
            </a:endParaRPr>
          </a:p>
          <a:p>
            <a:pPr indent="-76200" lvl="0" marL="0" marR="0" rtl="0" algn="l">
              <a:lnSpc>
                <a:spcPct val="100000"/>
              </a:lnSpc>
              <a:spcBef>
                <a:spcPts val="0"/>
              </a:spcBef>
              <a:spcAft>
                <a:spcPts val="0"/>
              </a:spcAft>
              <a:buClr>
                <a:srgbClr val="000000"/>
              </a:buClr>
              <a:buSzPts val="1200"/>
              <a:buFont typeface="Arial"/>
              <a:buChar char="•"/>
            </a:pPr>
            <a:r>
              <a:rPr b="0" i="0" lang="es-AR" sz="1200" u="none" cap="none" strike="noStrike">
                <a:solidFill>
                  <a:srgbClr val="979797"/>
                </a:solidFill>
                <a:latin typeface="Quattrocento Sans"/>
                <a:ea typeface="Quattrocento Sans"/>
                <a:cs typeface="Quattrocento Sans"/>
                <a:sym typeface="Quattrocento Sans"/>
              </a:rPr>
              <a:t>¿Cuál es la proporción de vuelos retrasados por aeropuerto de destino? ¿Hay algún aeropuerto en particular donde exista una mayor probabilidad de que un vuelo saliente se retrase?</a:t>
            </a:r>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979797"/>
              </a:solidFill>
              <a:latin typeface="Quattrocento Sans"/>
              <a:ea typeface="Quattrocento Sans"/>
              <a:cs typeface="Quattrocento Sans"/>
              <a:sym typeface="Quattrocento Sans"/>
            </a:endParaRPr>
          </a:p>
          <a:p>
            <a:pPr indent="-76200" lvl="0" marL="0" marR="0" rtl="0" algn="l">
              <a:lnSpc>
                <a:spcPct val="100000"/>
              </a:lnSpc>
              <a:spcBef>
                <a:spcPts val="0"/>
              </a:spcBef>
              <a:spcAft>
                <a:spcPts val="0"/>
              </a:spcAft>
              <a:buClr>
                <a:srgbClr val="000000"/>
              </a:buClr>
              <a:buSzPts val="1200"/>
              <a:buFont typeface="Arial"/>
              <a:buChar char="•"/>
            </a:pPr>
            <a:r>
              <a:rPr b="0" i="0" lang="es-AR" sz="1200" u="none" cap="none" strike="noStrike">
                <a:solidFill>
                  <a:srgbClr val="979797"/>
                </a:solidFill>
                <a:latin typeface="Quattrocento Sans"/>
                <a:ea typeface="Quattrocento Sans"/>
                <a:cs typeface="Quattrocento Sans"/>
                <a:sym typeface="Quattrocento Sans"/>
              </a:rPr>
              <a:t>El número de pasajeros dentro del avión, ¿tiene influencia en la probabilidad de que un vuelo se retrase?</a:t>
            </a:r>
            <a:endParaRPr/>
          </a:p>
          <a:p>
            <a:pPr indent="0" lvl="0" marL="0" marR="0" rtl="0" algn="l">
              <a:lnSpc>
                <a:spcPct val="100000"/>
              </a:lnSpc>
              <a:spcBef>
                <a:spcPts val="0"/>
              </a:spcBef>
              <a:spcAft>
                <a:spcPts val="0"/>
              </a:spcAft>
              <a:buNone/>
            </a:pPr>
            <a:r>
              <a:t/>
            </a:r>
            <a:endParaRPr b="0" i="0" sz="1200" u="none" cap="none" strike="noStrike">
              <a:solidFill>
                <a:srgbClr val="979797"/>
              </a:solidFill>
              <a:latin typeface="Quattrocento Sans"/>
              <a:ea typeface="Quattrocento Sans"/>
              <a:cs typeface="Quattrocento Sans"/>
              <a:sym typeface="Quattrocento Sans"/>
            </a:endParaRPr>
          </a:p>
          <a:p>
            <a:pPr indent="-76200" lvl="0" marL="0" marR="0" rtl="0" algn="l">
              <a:lnSpc>
                <a:spcPct val="100000"/>
              </a:lnSpc>
              <a:spcBef>
                <a:spcPts val="0"/>
              </a:spcBef>
              <a:spcAft>
                <a:spcPts val="0"/>
              </a:spcAft>
              <a:buClr>
                <a:srgbClr val="000000"/>
              </a:buClr>
              <a:buSzPts val="1200"/>
              <a:buFont typeface="Arial"/>
              <a:buChar char="•"/>
            </a:pPr>
            <a:r>
              <a:rPr b="0" i="0" lang="es-AR" sz="1200" u="none" cap="none" strike="noStrike">
                <a:solidFill>
                  <a:srgbClr val="979797"/>
                </a:solidFill>
                <a:latin typeface="Quattrocento Sans"/>
                <a:ea typeface="Quattrocento Sans"/>
                <a:cs typeface="Quattrocento Sans"/>
                <a:sym typeface="Quattrocento Sans"/>
              </a:rPr>
              <a:t>¿Y la cantidad de secuencias? ¿Tiene influencia?</a:t>
            </a:r>
            <a:endParaRPr/>
          </a:p>
          <a:p>
            <a:pPr indent="0" lvl="0" marL="0" marR="0" rtl="0" algn="l">
              <a:lnSpc>
                <a:spcPct val="100000"/>
              </a:lnSpc>
              <a:spcBef>
                <a:spcPts val="0"/>
              </a:spcBef>
              <a:spcAft>
                <a:spcPts val="0"/>
              </a:spcAft>
              <a:buNone/>
            </a:pPr>
            <a:r>
              <a:t/>
            </a:r>
            <a:endParaRPr b="0" i="0" sz="1200" u="none" cap="none" strike="noStrike">
              <a:solidFill>
                <a:srgbClr val="979797"/>
              </a:solidFill>
              <a:latin typeface="Quattrocento Sans"/>
              <a:ea typeface="Quattrocento Sans"/>
              <a:cs typeface="Quattrocento Sans"/>
              <a:sym typeface="Quattrocento Sans"/>
            </a:endParaRPr>
          </a:p>
          <a:p>
            <a:pPr indent="-76200" lvl="0" marL="0" marR="0" rtl="0" algn="l">
              <a:lnSpc>
                <a:spcPct val="100000"/>
              </a:lnSpc>
              <a:spcBef>
                <a:spcPts val="0"/>
              </a:spcBef>
              <a:spcAft>
                <a:spcPts val="0"/>
              </a:spcAft>
              <a:buClr>
                <a:srgbClr val="000000"/>
              </a:buClr>
              <a:buSzPts val="1200"/>
              <a:buFont typeface="Arial"/>
              <a:buChar char="•"/>
            </a:pPr>
            <a:r>
              <a:rPr b="0" i="0" lang="es-AR" sz="1200" u="none" cap="none" strike="noStrike">
                <a:solidFill>
                  <a:srgbClr val="979797"/>
                </a:solidFill>
                <a:latin typeface="Quattrocento Sans"/>
                <a:ea typeface="Quattrocento Sans"/>
                <a:cs typeface="Quattrocento Sans"/>
                <a:sym typeface="Quattrocento Sans"/>
              </a:rPr>
              <a:t>¿Qué otros datos podemos incorporar para mejorar nuestro dataset de análisis? ¿Es factible tener en cuenta la meteorología?</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nvSpPr>
        <p:spPr>
          <a:xfrm>
            <a:off x="490644" y="226"/>
            <a:ext cx="8653356" cy="492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AR" sz="1500" u="none" cap="none" strike="noStrike">
                <a:solidFill>
                  <a:srgbClr val="003876"/>
                </a:solidFill>
                <a:latin typeface="Montserrat"/>
                <a:ea typeface="Montserrat"/>
                <a:cs typeface="Montserrat"/>
                <a:sym typeface="Montserrat"/>
              </a:rPr>
              <a:t>Hipótesis</a:t>
            </a:r>
            <a:endParaRPr b="1" i="0" sz="1200" u="none" cap="none" strike="noStrike">
              <a:solidFill>
                <a:srgbClr val="003876"/>
              </a:solidFill>
              <a:latin typeface="Montserrat"/>
              <a:ea typeface="Montserrat"/>
              <a:cs typeface="Montserrat"/>
              <a:sym typeface="Montserrat"/>
            </a:endParaRPr>
          </a:p>
        </p:txBody>
      </p:sp>
      <p:sp>
        <p:nvSpPr>
          <p:cNvPr id="122" name="Google Shape;122;p5"/>
          <p:cNvSpPr txBox="1"/>
          <p:nvPr/>
        </p:nvSpPr>
        <p:spPr>
          <a:xfrm>
            <a:off x="240943" y="708217"/>
            <a:ext cx="4364180" cy="34566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200" u="none" cap="none" strike="noStrike">
              <a:solidFill>
                <a:srgbClr val="003876"/>
              </a:solidFill>
              <a:latin typeface="Arial"/>
              <a:ea typeface="Arial"/>
              <a:cs typeface="Arial"/>
              <a:sym typeface="Arial"/>
            </a:endParaRPr>
          </a:p>
        </p:txBody>
      </p:sp>
      <p:sp>
        <p:nvSpPr>
          <p:cNvPr id="123" name="Google Shape;123;p5"/>
          <p:cNvSpPr/>
          <p:nvPr/>
        </p:nvSpPr>
        <p:spPr>
          <a:xfrm>
            <a:off x="9006" y="-7462"/>
            <a:ext cx="487500" cy="435300"/>
          </a:xfrm>
          <a:prstGeom prst="rect">
            <a:avLst/>
          </a:prstGeom>
          <a:solidFill>
            <a:srgbClr val="0070C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AR" sz="1400" u="none" cap="none" strike="noStrike">
                <a:solidFill>
                  <a:srgbClr val="FFFFFF"/>
                </a:solidFill>
                <a:latin typeface="Arial"/>
                <a:ea typeface="Arial"/>
                <a:cs typeface="Arial"/>
                <a:sym typeface="Arial"/>
              </a:rPr>
              <a:t>2</a:t>
            </a:r>
            <a:endParaRPr b="1" i="0" sz="1400" u="none" cap="none" strike="noStrike">
              <a:solidFill>
                <a:srgbClr val="FFFFFF"/>
              </a:solidFill>
              <a:latin typeface="Arial"/>
              <a:ea typeface="Arial"/>
              <a:cs typeface="Arial"/>
              <a:sym typeface="Arial"/>
            </a:endParaRPr>
          </a:p>
        </p:txBody>
      </p:sp>
      <p:pic>
        <p:nvPicPr>
          <p:cNvPr id="124" name="Google Shape;124;p5"/>
          <p:cNvPicPr preferRelativeResize="0"/>
          <p:nvPr/>
        </p:nvPicPr>
        <p:blipFill rotWithShape="1">
          <a:blip r:embed="rId3">
            <a:alphaModFix/>
          </a:blip>
          <a:srcRect b="0" l="0" r="0" t="0"/>
          <a:stretch/>
        </p:blipFill>
        <p:spPr>
          <a:xfrm>
            <a:off x="8616204" y="4650600"/>
            <a:ext cx="527796" cy="492900"/>
          </a:xfrm>
          <a:prstGeom prst="rect">
            <a:avLst/>
          </a:prstGeom>
          <a:noFill/>
          <a:ln>
            <a:noFill/>
          </a:ln>
        </p:spPr>
      </p:pic>
      <p:sp>
        <p:nvSpPr>
          <p:cNvPr id="125" name="Google Shape;125;p5"/>
          <p:cNvSpPr txBox="1"/>
          <p:nvPr/>
        </p:nvSpPr>
        <p:spPr>
          <a:xfrm>
            <a:off x="664236" y="427838"/>
            <a:ext cx="1417320"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400" u="none" cap="none" strike="noStrike">
                <a:solidFill>
                  <a:srgbClr val="A5A5A5"/>
                </a:solidFill>
                <a:latin typeface="Roboto"/>
                <a:ea typeface="Roboto"/>
                <a:cs typeface="Roboto"/>
                <a:sym typeface="Roboto"/>
              </a:rPr>
              <a:t>HIPOTESIS 0</a:t>
            </a:r>
            <a:endParaRPr/>
          </a:p>
          <a:p>
            <a:pPr indent="0" lvl="0" marL="0" marR="0" rtl="0" algn="l">
              <a:lnSpc>
                <a:spcPct val="100000"/>
              </a:lnSpc>
              <a:spcBef>
                <a:spcPts val="0"/>
              </a:spcBef>
              <a:spcAft>
                <a:spcPts val="0"/>
              </a:spcAft>
              <a:buNone/>
            </a:pPr>
            <a:r>
              <a:rPr b="0" i="0" lang="es-AR" sz="1400" u="none" cap="none" strike="noStrike">
                <a:solidFill>
                  <a:srgbClr val="A5A5A5"/>
                </a:solidFill>
                <a:latin typeface="Roboto"/>
                <a:ea typeface="Roboto"/>
                <a:cs typeface="Roboto"/>
                <a:sym typeface="Roboto"/>
              </a:rPr>
              <a:t>Hay cierta </a:t>
            </a:r>
            <a:r>
              <a:rPr b="1" i="1" lang="es-AR" sz="1400" u="none" cap="none" strike="noStrike">
                <a:solidFill>
                  <a:srgbClr val="A5A5A5"/>
                </a:solidFill>
                <a:latin typeface="Roboto"/>
                <a:ea typeface="Roboto"/>
                <a:cs typeface="Roboto"/>
                <a:sym typeface="Roboto"/>
              </a:rPr>
              <a:t>estacionalidad</a:t>
            </a:r>
            <a:r>
              <a:rPr b="1" i="0" lang="es-AR" sz="1400" u="none" cap="none" strike="noStrike">
                <a:solidFill>
                  <a:srgbClr val="A5A5A5"/>
                </a:solidFill>
                <a:latin typeface="Roboto"/>
                <a:ea typeface="Roboto"/>
                <a:cs typeface="Roboto"/>
                <a:sym typeface="Roboto"/>
              </a:rPr>
              <a:t> </a:t>
            </a:r>
            <a:r>
              <a:rPr b="0" i="0" lang="es-AR" sz="1400" u="none" cap="none" strike="noStrike">
                <a:solidFill>
                  <a:srgbClr val="A5A5A5"/>
                </a:solidFill>
                <a:latin typeface="Roboto"/>
                <a:ea typeface="Roboto"/>
                <a:cs typeface="Roboto"/>
                <a:sym typeface="Roboto"/>
              </a:rPr>
              <a:t>en los retrasos. Es posible que se repitan año a año, mes a mes o día a día</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6" name="Google Shape;126;p5"/>
          <p:cNvSpPr txBox="1"/>
          <p:nvPr/>
        </p:nvSpPr>
        <p:spPr>
          <a:xfrm>
            <a:off x="2258670" y="427838"/>
            <a:ext cx="1417320" cy="37548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400" u="none" cap="none" strike="noStrike">
                <a:solidFill>
                  <a:srgbClr val="A5A5A5"/>
                </a:solidFill>
                <a:latin typeface="Roboto"/>
                <a:ea typeface="Roboto"/>
                <a:cs typeface="Roboto"/>
                <a:sym typeface="Roboto"/>
              </a:rPr>
              <a:t>HIPOTESIS 1</a:t>
            </a:r>
            <a:endParaRPr/>
          </a:p>
          <a:p>
            <a:pPr indent="0" lvl="0" marL="0" marR="0" rtl="0" algn="l">
              <a:lnSpc>
                <a:spcPct val="100000"/>
              </a:lnSpc>
              <a:spcBef>
                <a:spcPts val="0"/>
              </a:spcBef>
              <a:spcAft>
                <a:spcPts val="0"/>
              </a:spcAft>
              <a:buNone/>
            </a:pPr>
            <a:r>
              <a:rPr b="0" i="0" lang="es-AR" sz="1400" u="none" cap="none" strike="noStrike">
                <a:solidFill>
                  <a:srgbClr val="A5A5A5"/>
                </a:solidFill>
                <a:latin typeface="Roboto"/>
                <a:ea typeface="Roboto"/>
                <a:cs typeface="Roboto"/>
                <a:sym typeface="Roboto"/>
              </a:rPr>
              <a:t>De ser cierto la H0, debido a la </a:t>
            </a:r>
            <a:r>
              <a:rPr b="1" i="1" lang="es-AR" sz="1400" u="none" cap="none" strike="noStrike">
                <a:solidFill>
                  <a:srgbClr val="A5A5A5"/>
                </a:solidFill>
                <a:latin typeface="Roboto"/>
                <a:ea typeface="Roboto"/>
                <a:cs typeface="Roboto"/>
                <a:sym typeface="Roboto"/>
              </a:rPr>
              <a:t>pandemia</a:t>
            </a:r>
            <a:r>
              <a:rPr b="1" i="0" lang="es-AR" sz="1400" u="none" cap="none" strike="noStrike">
                <a:solidFill>
                  <a:srgbClr val="A5A5A5"/>
                </a:solidFill>
                <a:latin typeface="Roboto"/>
                <a:ea typeface="Roboto"/>
                <a:cs typeface="Roboto"/>
                <a:sym typeface="Roboto"/>
              </a:rPr>
              <a:t>, </a:t>
            </a:r>
            <a:r>
              <a:rPr b="0" i="0" lang="es-AR" sz="1400" u="none" cap="none" strike="noStrike">
                <a:solidFill>
                  <a:srgbClr val="A5A5A5"/>
                </a:solidFill>
                <a:latin typeface="Roboto"/>
                <a:ea typeface="Roboto"/>
                <a:cs typeface="Roboto"/>
                <a:sym typeface="Roboto"/>
              </a:rPr>
              <a:t>situación atípica del movimiento aeronáutico, es posible que la </a:t>
            </a:r>
            <a:r>
              <a:rPr b="1" i="1" lang="es-AR" sz="1400" u="none" cap="none" strike="noStrike">
                <a:solidFill>
                  <a:srgbClr val="A5A5A5"/>
                </a:solidFill>
                <a:latin typeface="Roboto"/>
                <a:ea typeface="Roboto"/>
                <a:cs typeface="Roboto"/>
                <a:sym typeface="Roboto"/>
              </a:rPr>
              <a:t>postpandemia</a:t>
            </a:r>
            <a:r>
              <a:rPr b="0" i="1" lang="es-AR" sz="1400" u="none" cap="none" strike="noStrike">
                <a:solidFill>
                  <a:srgbClr val="A5A5A5"/>
                </a:solidFill>
                <a:latin typeface="Roboto"/>
                <a:ea typeface="Roboto"/>
                <a:cs typeface="Roboto"/>
                <a:sym typeface="Roboto"/>
              </a:rPr>
              <a:t> </a:t>
            </a:r>
            <a:r>
              <a:rPr b="0" i="0" lang="es-AR" sz="1400" u="none" cap="none" strike="noStrike">
                <a:solidFill>
                  <a:srgbClr val="A5A5A5"/>
                </a:solidFill>
                <a:latin typeface="Roboto"/>
                <a:ea typeface="Roboto"/>
                <a:cs typeface="Roboto"/>
                <a:sym typeface="Roboto"/>
              </a:rPr>
              <a:t>(año 2022), tenga un mismo patrón en la curvas que reflejen estacionalidad</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7" name="Google Shape;127;p5"/>
          <p:cNvSpPr txBox="1"/>
          <p:nvPr/>
        </p:nvSpPr>
        <p:spPr>
          <a:xfrm>
            <a:off x="3853104" y="427838"/>
            <a:ext cx="1417320" cy="418576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400" u="none" cap="none" strike="noStrike">
                <a:solidFill>
                  <a:srgbClr val="A5A5A5"/>
                </a:solidFill>
                <a:latin typeface="Roboto"/>
                <a:ea typeface="Roboto"/>
                <a:cs typeface="Roboto"/>
                <a:sym typeface="Roboto"/>
              </a:rPr>
              <a:t>HIPOTESIS 2</a:t>
            </a:r>
            <a:endParaRPr/>
          </a:p>
          <a:p>
            <a:pPr indent="0" lvl="0" marL="0" marR="0" rtl="0" algn="l">
              <a:lnSpc>
                <a:spcPct val="100000"/>
              </a:lnSpc>
              <a:spcBef>
                <a:spcPts val="0"/>
              </a:spcBef>
              <a:spcAft>
                <a:spcPts val="0"/>
              </a:spcAft>
              <a:buNone/>
            </a:pPr>
            <a:r>
              <a:rPr b="0" i="0" lang="es-AR" sz="1400" u="none" cap="none" strike="noStrike">
                <a:solidFill>
                  <a:srgbClr val="A5A5A5"/>
                </a:solidFill>
                <a:latin typeface="Roboto"/>
                <a:ea typeface="Roboto"/>
                <a:cs typeface="Roboto"/>
                <a:sym typeface="Roboto"/>
              </a:rPr>
              <a:t>Ciertas </a:t>
            </a:r>
            <a:r>
              <a:rPr b="1" i="1" lang="es-AR" sz="1400" u="none" cap="none" strike="noStrike">
                <a:solidFill>
                  <a:srgbClr val="A5A5A5"/>
                </a:solidFill>
                <a:latin typeface="Roboto"/>
                <a:ea typeface="Roboto"/>
                <a:cs typeface="Roboto"/>
                <a:sym typeface="Roboto"/>
              </a:rPr>
              <a:t>compañías</a:t>
            </a:r>
            <a:r>
              <a:rPr b="0" i="0" lang="es-AR" sz="1400" u="none" cap="none" strike="noStrike">
                <a:solidFill>
                  <a:srgbClr val="A5A5A5"/>
                </a:solidFill>
                <a:latin typeface="Roboto"/>
                <a:ea typeface="Roboto"/>
                <a:cs typeface="Roboto"/>
                <a:sym typeface="Roboto"/>
              </a:rPr>
              <a:t> por sus estructuras, lideran el </a:t>
            </a:r>
            <a:r>
              <a:rPr b="1" i="1" lang="es-AR" sz="1400" u="none" cap="none" strike="noStrike">
                <a:solidFill>
                  <a:srgbClr val="A5A5A5"/>
                </a:solidFill>
                <a:latin typeface="Roboto"/>
                <a:ea typeface="Roboto"/>
                <a:cs typeface="Roboto"/>
                <a:sym typeface="Roboto"/>
              </a:rPr>
              <a:t>ranking de retrasos</a:t>
            </a:r>
            <a:r>
              <a:rPr b="0" i="0" lang="es-AR" sz="1400" u="none" cap="none" strike="noStrike">
                <a:solidFill>
                  <a:srgbClr val="A5A5A5"/>
                </a:solidFill>
                <a:latin typeface="Roboto"/>
                <a:ea typeface="Roboto"/>
                <a:cs typeface="Roboto"/>
                <a:sym typeface="Roboto"/>
              </a:rPr>
              <a:t>, a menos que logren una mejora continua, no podrán superarse y conservaran dicha anormalidad de servicio.</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8" name="Google Shape;128;p5"/>
          <p:cNvSpPr txBox="1"/>
          <p:nvPr/>
        </p:nvSpPr>
        <p:spPr>
          <a:xfrm>
            <a:off x="5447538" y="427838"/>
            <a:ext cx="1417320" cy="31085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400" u="none" cap="none" strike="noStrike">
                <a:solidFill>
                  <a:srgbClr val="A5A5A5"/>
                </a:solidFill>
                <a:latin typeface="Roboto"/>
                <a:ea typeface="Roboto"/>
                <a:cs typeface="Roboto"/>
                <a:sym typeface="Roboto"/>
              </a:rPr>
              <a:t>HIPOTESIS 3</a:t>
            </a:r>
            <a:endParaRPr/>
          </a:p>
          <a:p>
            <a:pPr indent="0" lvl="0" marL="0" marR="0" rtl="0" algn="l">
              <a:lnSpc>
                <a:spcPct val="100000"/>
              </a:lnSpc>
              <a:spcBef>
                <a:spcPts val="0"/>
              </a:spcBef>
              <a:spcAft>
                <a:spcPts val="0"/>
              </a:spcAft>
              <a:buNone/>
            </a:pPr>
            <a:r>
              <a:rPr b="0" i="0" lang="es-AR" sz="1400" u="none" cap="none" strike="noStrike">
                <a:solidFill>
                  <a:srgbClr val="A5A5A5"/>
                </a:solidFill>
                <a:latin typeface="Roboto"/>
                <a:ea typeface="Roboto"/>
                <a:cs typeface="Roboto"/>
                <a:sym typeface="Roboto"/>
              </a:rPr>
              <a:t>Aquellas aeronaves de mayor permanencia y </a:t>
            </a:r>
            <a:r>
              <a:rPr b="1" i="1" lang="es-AR" sz="1400" u="none" cap="none" strike="noStrike">
                <a:solidFill>
                  <a:srgbClr val="A5A5A5"/>
                </a:solidFill>
                <a:latin typeface="Roboto"/>
                <a:ea typeface="Roboto"/>
                <a:cs typeface="Roboto"/>
                <a:sym typeface="Roboto"/>
              </a:rPr>
              <a:t>rotación de posiciones </a:t>
            </a:r>
            <a:r>
              <a:rPr b="0" i="0" lang="es-AR" sz="1400" u="none" cap="none" strike="noStrike">
                <a:solidFill>
                  <a:srgbClr val="A5A5A5"/>
                </a:solidFill>
                <a:latin typeface="Roboto"/>
                <a:ea typeface="Roboto"/>
                <a:cs typeface="Roboto"/>
                <a:sym typeface="Roboto"/>
              </a:rPr>
              <a:t>[MaxSeq], antes de su partida, tienen mas probabilidades de retrasos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9" name="Google Shape;129;p5"/>
          <p:cNvSpPr txBox="1"/>
          <p:nvPr/>
        </p:nvSpPr>
        <p:spPr>
          <a:xfrm>
            <a:off x="7041973" y="427838"/>
            <a:ext cx="1417320" cy="3323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400" u="none" cap="none" strike="noStrike">
                <a:solidFill>
                  <a:srgbClr val="A5A5A5"/>
                </a:solidFill>
                <a:latin typeface="Roboto"/>
                <a:ea typeface="Roboto"/>
                <a:cs typeface="Roboto"/>
                <a:sym typeface="Roboto"/>
              </a:rPr>
              <a:t>HIPOTESIS 4</a:t>
            </a:r>
            <a:endParaRPr/>
          </a:p>
          <a:p>
            <a:pPr indent="0" lvl="0" marL="0" marR="0" rtl="0" algn="l">
              <a:lnSpc>
                <a:spcPct val="100000"/>
              </a:lnSpc>
              <a:spcBef>
                <a:spcPts val="0"/>
              </a:spcBef>
              <a:spcAft>
                <a:spcPts val="0"/>
              </a:spcAft>
              <a:buNone/>
            </a:pPr>
            <a:r>
              <a:rPr b="1" i="1" lang="es-AR" sz="1400" u="none" cap="none" strike="noStrike">
                <a:solidFill>
                  <a:srgbClr val="A5A5A5"/>
                </a:solidFill>
                <a:latin typeface="Roboto"/>
                <a:ea typeface="Roboto"/>
                <a:cs typeface="Roboto"/>
                <a:sym typeface="Roboto"/>
              </a:rPr>
              <a:t>Propuesta: de adquirir nuevos datos que mejoren el dataset original, de podrá tener otro tipo de análisis que mejore el existente, ejemplo, meteorología</a:t>
            </a:r>
            <a:r>
              <a:rPr b="1" i="0" lang="es-AR" sz="1400" u="none" cap="none" strike="noStrike">
                <a:solidFill>
                  <a:srgbClr val="A5A5A5"/>
                </a:solidFill>
                <a:latin typeface="Roboto"/>
                <a:ea typeface="Roboto"/>
                <a:cs typeface="Roboto"/>
                <a:sym typeface="Roboto"/>
              </a:rPr>
              <a: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6"/>
          <p:cNvSpPr txBox="1"/>
          <p:nvPr/>
        </p:nvSpPr>
        <p:spPr>
          <a:xfrm>
            <a:off x="490644" y="226"/>
            <a:ext cx="8653356" cy="492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AR" sz="1500" u="none" cap="none" strike="noStrike">
                <a:solidFill>
                  <a:srgbClr val="003876"/>
                </a:solidFill>
                <a:latin typeface="Montserrat"/>
                <a:ea typeface="Montserrat"/>
                <a:cs typeface="Montserrat"/>
                <a:sym typeface="Montserrat"/>
              </a:rPr>
              <a:t>Metadata</a:t>
            </a:r>
            <a:endParaRPr b="1" i="0" sz="1200" u="none" cap="none" strike="noStrike">
              <a:solidFill>
                <a:srgbClr val="003876"/>
              </a:solidFill>
              <a:latin typeface="Montserrat"/>
              <a:ea typeface="Montserrat"/>
              <a:cs typeface="Montserrat"/>
              <a:sym typeface="Montserrat"/>
            </a:endParaRPr>
          </a:p>
        </p:txBody>
      </p:sp>
      <p:sp>
        <p:nvSpPr>
          <p:cNvPr id="135" name="Google Shape;135;p6"/>
          <p:cNvSpPr/>
          <p:nvPr/>
        </p:nvSpPr>
        <p:spPr>
          <a:xfrm>
            <a:off x="-4290" y="0"/>
            <a:ext cx="487500" cy="435300"/>
          </a:xfrm>
          <a:prstGeom prst="rect">
            <a:avLst/>
          </a:prstGeom>
          <a:solidFill>
            <a:srgbClr val="00B0F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AR" sz="1400" u="none" cap="none" strike="noStrike">
                <a:solidFill>
                  <a:srgbClr val="FFFFFF"/>
                </a:solidFill>
                <a:latin typeface="Arial"/>
                <a:ea typeface="Arial"/>
                <a:cs typeface="Arial"/>
                <a:sym typeface="Arial"/>
              </a:rPr>
              <a:t>3</a:t>
            </a:r>
            <a:endParaRPr b="1" i="0" sz="1400" u="none" cap="none" strike="noStrike">
              <a:solidFill>
                <a:srgbClr val="FFFFFF"/>
              </a:solidFill>
              <a:latin typeface="Arial"/>
              <a:ea typeface="Arial"/>
              <a:cs typeface="Arial"/>
              <a:sym typeface="Arial"/>
            </a:endParaRPr>
          </a:p>
        </p:txBody>
      </p:sp>
      <p:pic>
        <p:nvPicPr>
          <p:cNvPr id="136" name="Google Shape;136;p6"/>
          <p:cNvPicPr preferRelativeResize="0"/>
          <p:nvPr/>
        </p:nvPicPr>
        <p:blipFill rotWithShape="1">
          <a:blip r:embed="rId3">
            <a:alphaModFix/>
          </a:blip>
          <a:srcRect b="0" l="0" r="0" t="0"/>
          <a:stretch/>
        </p:blipFill>
        <p:spPr>
          <a:xfrm>
            <a:off x="8625158" y="4650600"/>
            <a:ext cx="518842" cy="492900"/>
          </a:xfrm>
          <a:prstGeom prst="rect">
            <a:avLst/>
          </a:prstGeom>
          <a:noFill/>
          <a:ln>
            <a:noFill/>
          </a:ln>
        </p:spPr>
      </p:pic>
      <p:pic>
        <p:nvPicPr>
          <p:cNvPr id="137" name="Google Shape;137;p6"/>
          <p:cNvPicPr preferRelativeResize="0"/>
          <p:nvPr/>
        </p:nvPicPr>
        <p:blipFill rotWithShape="1">
          <a:blip r:embed="rId4">
            <a:alphaModFix/>
          </a:blip>
          <a:srcRect b="0" l="0" r="0" t="0"/>
          <a:stretch/>
        </p:blipFill>
        <p:spPr>
          <a:xfrm>
            <a:off x="1178094" y="435300"/>
            <a:ext cx="6441906" cy="2239735"/>
          </a:xfrm>
          <a:prstGeom prst="rect">
            <a:avLst/>
          </a:prstGeom>
          <a:noFill/>
          <a:ln>
            <a:noFill/>
          </a:ln>
        </p:spPr>
      </p:pic>
      <p:pic>
        <p:nvPicPr>
          <p:cNvPr id="138" name="Google Shape;138;p6"/>
          <p:cNvPicPr preferRelativeResize="0"/>
          <p:nvPr/>
        </p:nvPicPr>
        <p:blipFill rotWithShape="1">
          <a:blip r:embed="rId5">
            <a:alphaModFix/>
          </a:blip>
          <a:srcRect b="0" l="0" r="0" t="0"/>
          <a:stretch/>
        </p:blipFill>
        <p:spPr>
          <a:xfrm>
            <a:off x="1178094" y="2675035"/>
            <a:ext cx="6441906" cy="217642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7"/>
          <p:cNvSpPr/>
          <p:nvPr/>
        </p:nvSpPr>
        <p:spPr>
          <a:xfrm>
            <a:off x="-4290" y="0"/>
            <a:ext cx="487500" cy="435300"/>
          </a:xfrm>
          <a:prstGeom prst="rect">
            <a:avLst/>
          </a:prstGeom>
          <a:solidFill>
            <a:srgbClr val="00B0F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AR" sz="1400" u="none" cap="none" strike="noStrike">
                <a:solidFill>
                  <a:srgbClr val="FFFFFF"/>
                </a:solidFill>
                <a:latin typeface="Arial"/>
                <a:ea typeface="Arial"/>
                <a:cs typeface="Arial"/>
                <a:sym typeface="Arial"/>
              </a:rPr>
              <a:t>3</a:t>
            </a:r>
            <a:endParaRPr b="1" i="0" sz="1400" u="none" cap="none" strike="noStrike">
              <a:solidFill>
                <a:srgbClr val="FFFFFF"/>
              </a:solidFill>
              <a:latin typeface="Arial"/>
              <a:ea typeface="Arial"/>
              <a:cs typeface="Arial"/>
              <a:sym typeface="Arial"/>
            </a:endParaRPr>
          </a:p>
        </p:txBody>
      </p:sp>
      <p:pic>
        <p:nvPicPr>
          <p:cNvPr id="144" name="Google Shape;144;p7"/>
          <p:cNvPicPr preferRelativeResize="0"/>
          <p:nvPr/>
        </p:nvPicPr>
        <p:blipFill rotWithShape="1">
          <a:blip r:embed="rId3">
            <a:alphaModFix/>
          </a:blip>
          <a:srcRect b="0" l="0" r="0" t="0"/>
          <a:stretch/>
        </p:blipFill>
        <p:spPr>
          <a:xfrm>
            <a:off x="8625158" y="4650600"/>
            <a:ext cx="518842" cy="492900"/>
          </a:xfrm>
          <a:prstGeom prst="rect">
            <a:avLst/>
          </a:prstGeom>
          <a:noFill/>
          <a:ln>
            <a:noFill/>
          </a:ln>
        </p:spPr>
      </p:pic>
      <p:pic>
        <p:nvPicPr>
          <p:cNvPr id="145" name="Google Shape;145;p7"/>
          <p:cNvPicPr preferRelativeResize="0"/>
          <p:nvPr/>
        </p:nvPicPr>
        <p:blipFill rotWithShape="1">
          <a:blip r:embed="rId4">
            <a:alphaModFix/>
          </a:blip>
          <a:srcRect b="0" l="0" r="0" t="0"/>
          <a:stretch/>
        </p:blipFill>
        <p:spPr>
          <a:xfrm>
            <a:off x="1428779" y="2774385"/>
            <a:ext cx="6040553" cy="2368889"/>
          </a:xfrm>
          <a:prstGeom prst="rect">
            <a:avLst/>
          </a:prstGeom>
          <a:noFill/>
          <a:ln>
            <a:noFill/>
          </a:ln>
        </p:spPr>
      </p:pic>
      <p:pic>
        <p:nvPicPr>
          <p:cNvPr id="146" name="Google Shape;146;p7"/>
          <p:cNvPicPr preferRelativeResize="0"/>
          <p:nvPr/>
        </p:nvPicPr>
        <p:blipFill rotWithShape="1">
          <a:blip r:embed="rId5">
            <a:alphaModFix/>
          </a:blip>
          <a:srcRect b="0" l="0" r="0" t="0"/>
          <a:stretch/>
        </p:blipFill>
        <p:spPr>
          <a:xfrm>
            <a:off x="1252109" y="246676"/>
            <a:ext cx="6133430" cy="2549473"/>
          </a:xfrm>
          <a:prstGeom prst="rect">
            <a:avLst/>
          </a:prstGeom>
          <a:noFill/>
          <a:ln>
            <a:noFill/>
          </a:ln>
        </p:spPr>
      </p:pic>
      <p:sp>
        <p:nvSpPr>
          <p:cNvPr id="147" name="Google Shape;147;p7"/>
          <p:cNvSpPr txBox="1"/>
          <p:nvPr/>
        </p:nvSpPr>
        <p:spPr>
          <a:xfrm>
            <a:off x="490644" y="226"/>
            <a:ext cx="8653356" cy="492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AR" sz="1500" u="none" cap="none" strike="noStrike">
                <a:solidFill>
                  <a:srgbClr val="003876"/>
                </a:solidFill>
                <a:latin typeface="Montserrat"/>
                <a:ea typeface="Montserrat"/>
                <a:cs typeface="Montserrat"/>
                <a:sym typeface="Montserrat"/>
              </a:rPr>
              <a:t>Metadata</a:t>
            </a:r>
            <a:endParaRPr b="1" i="0" sz="1200" u="none" cap="none" strike="noStrike">
              <a:solidFill>
                <a:srgbClr val="003876"/>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8"/>
          <p:cNvSpPr txBox="1"/>
          <p:nvPr/>
        </p:nvSpPr>
        <p:spPr>
          <a:xfrm>
            <a:off x="2419938" y="1095349"/>
            <a:ext cx="30649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2400" u="none" cap="none" strike="noStrike">
                <a:solidFill>
                  <a:schemeClr val="lt1"/>
                </a:solidFill>
                <a:latin typeface="Montserrat Medium"/>
                <a:ea typeface="Montserrat Medium"/>
                <a:cs typeface="Montserrat Medium"/>
                <a:sym typeface="Montserrat Medium"/>
              </a:rPr>
              <a:t>1</a:t>
            </a:r>
            <a:endParaRPr b="0" i="0" sz="2400" u="none" cap="none" strike="noStrike">
              <a:solidFill>
                <a:schemeClr val="lt1"/>
              </a:solidFill>
              <a:latin typeface="Montserrat Medium"/>
              <a:ea typeface="Montserrat Medium"/>
              <a:cs typeface="Montserrat Medium"/>
              <a:sym typeface="Montserrat Medium"/>
            </a:endParaRPr>
          </a:p>
        </p:txBody>
      </p:sp>
      <p:sp>
        <p:nvSpPr>
          <p:cNvPr id="153" name="Google Shape;153;p8"/>
          <p:cNvSpPr txBox="1"/>
          <p:nvPr/>
        </p:nvSpPr>
        <p:spPr>
          <a:xfrm>
            <a:off x="2686045" y="2309875"/>
            <a:ext cx="37382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2400" u="none" cap="none" strike="noStrike">
                <a:solidFill>
                  <a:schemeClr val="lt1"/>
                </a:solidFill>
                <a:latin typeface="Montserrat Medium"/>
                <a:ea typeface="Montserrat Medium"/>
                <a:cs typeface="Montserrat Medium"/>
                <a:sym typeface="Montserrat Medium"/>
              </a:rPr>
              <a:t>2</a:t>
            </a:r>
            <a:endParaRPr b="0" i="0" sz="2400" u="none" cap="none" strike="noStrike">
              <a:solidFill>
                <a:schemeClr val="lt1"/>
              </a:solidFill>
              <a:latin typeface="Montserrat Medium"/>
              <a:ea typeface="Montserrat Medium"/>
              <a:cs typeface="Montserrat Medium"/>
              <a:sym typeface="Montserrat Medium"/>
            </a:endParaRPr>
          </a:p>
        </p:txBody>
      </p:sp>
      <p:sp>
        <p:nvSpPr>
          <p:cNvPr id="154" name="Google Shape;154;p8"/>
          <p:cNvSpPr txBox="1"/>
          <p:nvPr/>
        </p:nvSpPr>
        <p:spPr>
          <a:xfrm>
            <a:off x="2385473" y="3545940"/>
            <a:ext cx="37542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2400" u="none" cap="none" strike="noStrike">
                <a:solidFill>
                  <a:schemeClr val="lt1"/>
                </a:solidFill>
                <a:latin typeface="Montserrat Medium"/>
                <a:ea typeface="Montserrat Medium"/>
                <a:cs typeface="Montserrat Medium"/>
                <a:sym typeface="Montserrat Medium"/>
              </a:rPr>
              <a:t>3</a:t>
            </a:r>
            <a:endParaRPr b="0" i="0" sz="2400" u="none" cap="none" strike="noStrike">
              <a:solidFill>
                <a:schemeClr val="lt1"/>
              </a:solidFill>
              <a:latin typeface="Montserrat Medium"/>
              <a:ea typeface="Montserrat Medium"/>
              <a:cs typeface="Montserrat Medium"/>
              <a:sym typeface="Montserrat Medium"/>
            </a:endParaRPr>
          </a:p>
        </p:txBody>
      </p:sp>
      <p:sp>
        <p:nvSpPr>
          <p:cNvPr id="155" name="Google Shape;155;p8"/>
          <p:cNvSpPr txBox="1"/>
          <p:nvPr/>
        </p:nvSpPr>
        <p:spPr>
          <a:xfrm>
            <a:off x="490644" y="226"/>
            <a:ext cx="7454100" cy="492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AR" sz="1500" u="none" cap="none" strike="noStrike">
                <a:solidFill>
                  <a:srgbClr val="013672"/>
                </a:solidFill>
                <a:latin typeface="Montserrat"/>
                <a:ea typeface="Montserrat"/>
                <a:cs typeface="Montserrat"/>
                <a:sym typeface="Montserrat"/>
              </a:rPr>
              <a:t>Análisis Exploratorio</a:t>
            </a:r>
            <a:endParaRPr b="1" i="0" sz="1800" u="none" cap="none" strike="noStrike">
              <a:solidFill>
                <a:srgbClr val="013672"/>
              </a:solidFill>
              <a:latin typeface="Montserrat"/>
              <a:ea typeface="Montserrat"/>
              <a:cs typeface="Montserrat"/>
              <a:sym typeface="Montserrat"/>
            </a:endParaRPr>
          </a:p>
        </p:txBody>
      </p:sp>
      <p:sp>
        <p:nvSpPr>
          <p:cNvPr id="156" name="Google Shape;156;p8"/>
          <p:cNvSpPr/>
          <p:nvPr/>
        </p:nvSpPr>
        <p:spPr>
          <a:xfrm>
            <a:off x="3144" y="226"/>
            <a:ext cx="487500" cy="435300"/>
          </a:xfrm>
          <a:prstGeom prst="rect">
            <a:avLst/>
          </a:prstGeom>
          <a:solidFill>
            <a:srgbClr val="7030A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AR" sz="1400" u="none" cap="none" strike="noStrike">
                <a:solidFill>
                  <a:srgbClr val="FFFFFF"/>
                </a:solidFill>
                <a:latin typeface="Arial"/>
                <a:ea typeface="Arial"/>
                <a:cs typeface="Arial"/>
                <a:sym typeface="Arial"/>
              </a:rPr>
              <a:t>4</a:t>
            </a:r>
            <a:endParaRPr b="1" i="0" sz="1400" u="none" cap="none" strike="noStrike">
              <a:solidFill>
                <a:srgbClr val="FFFFFF"/>
              </a:solidFill>
              <a:latin typeface="Arial"/>
              <a:ea typeface="Arial"/>
              <a:cs typeface="Arial"/>
              <a:sym typeface="Arial"/>
            </a:endParaRPr>
          </a:p>
        </p:txBody>
      </p:sp>
      <p:pic>
        <p:nvPicPr>
          <p:cNvPr id="157" name="Google Shape;157;p8"/>
          <p:cNvPicPr preferRelativeResize="0"/>
          <p:nvPr/>
        </p:nvPicPr>
        <p:blipFill rotWithShape="1">
          <a:blip r:embed="rId3">
            <a:alphaModFix/>
          </a:blip>
          <a:srcRect b="0" l="0" r="0" t="0"/>
          <a:stretch/>
        </p:blipFill>
        <p:spPr>
          <a:xfrm>
            <a:off x="246894" y="498538"/>
            <a:ext cx="5556029" cy="2279117"/>
          </a:xfrm>
          <a:prstGeom prst="rect">
            <a:avLst/>
          </a:prstGeom>
          <a:noFill/>
          <a:ln>
            <a:noFill/>
          </a:ln>
        </p:spPr>
      </p:pic>
      <p:pic>
        <p:nvPicPr>
          <p:cNvPr id="158" name="Google Shape;158;p8"/>
          <p:cNvPicPr preferRelativeResize="0"/>
          <p:nvPr/>
        </p:nvPicPr>
        <p:blipFill rotWithShape="1">
          <a:blip r:embed="rId4">
            <a:alphaModFix/>
          </a:blip>
          <a:srcRect b="0" l="0" r="0" t="0"/>
          <a:stretch/>
        </p:blipFill>
        <p:spPr>
          <a:xfrm>
            <a:off x="544224" y="2700427"/>
            <a:ext cx="2333221" cy="2279117"/>
          </a:xfrm>
          <a:prstGeom prst="rect">
            <a:avLst/>
          </a:prstGeom>
          <a:noFill/>
          <a:ln>
            <a:noFill/>
          </a:ln>
        </p:spPr>
      </p:pic>
      <p:pic>
        <p:nvPicPr>
          <p:cNvPr id="159" name="Google Shape;159;p8"/>
          <p:cNvPicPr preferRelativeResize="0"/>
          <p:nvPr/>
        </p:nvPicPr>
        <p:blipFill rotWithShape="1">
          <a:blip r:embed="rId5">
            <a:alphaModFix/>
          </a:blip>
          <a:srcRect b="0" l="0" r="0" t="0"/>
          <a:stretch/>
        </p:blipFill>
        <p:spPr>
          <a:xfrm>
            <a:off x="3374002" y="2700427"/>
            <a:ext cx="2333221" cy="2286288"/>
          </a:xfrm>
          <a:prstGeom prst="rect">
            <a:avLst/>
          </a:prstGeom>
          <a:noFill/>
          <a:ln>
            <a:noFill/>
          </a:ln>
        </p:spPr>
      </p:pic>
      <p:sp>
        <p:nvSpPr>
          <p:cNvPr id="160" name="Google Shape;160;p8"/>
          <p:cNvSpPr txBox="1"/>
          <p:nvPr/>
        </p:nvSpPr>
        <p:spPr>
          <a:xfrm>
            <a:off x="5802923" y="435526"/>
            <a:ext cx="2629321" cy="48013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400" u="none" cap="none" strike="noStrike">
                <a:solidFill>
                  <a:srgbClr val="A5A5A5"/>
                </a:solidFill>
                <a:latin typeface="Quattrocento Sans"/>
                <a:ea typeface="Quattrocento Sans"/>
                <a:cs typeface="Quattrocento Sans"/>
                <a:sym typeface="Quattrocento Sans"/>
              </a:rPr>
              <a:t>Retrasos días de las semana</a:t>
            </a:r>
            <a:endParaRPr/>
          </a:p>
          <a:p>
            <a:pPr indent="0" lvl="0" marL="0" marR="0" rtl="0" algn="l">
              <a:lnSpc>
                <a:spcPct val="100000"/>
              </a:lnSpc>
              <a:spcBef>
                <a:spcPts val="0"/>
              </a:spcBef>
              <a:spcAft>
                <a:spcPts val="0"/>
              </a:spcAft>
              <a:buNone/>
            </a:pPr>
            <a:r>
              <a:t/>
            </a:r>
            <a:endParaRPr b="0" i="0" sz="1000" u="none" cap="none" strike="noStrike">
              <a:solidFill>
                <a:srgbClr val="A5A5A5"/>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rPr b="0" i="0" lang="es-AR" sz="1000" u="none" cap="none" strike="noStrike">
                <a:solidFill>
                  <a:srgbClr val="A5A5A5"/>
                </a:solidFill>
                <a:latin typeface="Quattrocento Sans"/>
                <a:ea typeface="Quattrocento Sans"/>
                <a:cs typeface="Quattrocento Sans"/>
                <a:sym typeface="Quattrocento Sans"/>
              </a:rPr>
              <a:t>los Lunes y los Viernes. Como primera aproximación, un motivo detrás de esto podría ser que los empleados del aeropuerto y de las aerolíneas estén más "relajados“.</a:t>
            </a:r>
            <a:endParaRPr/>
          </a:p>
          <a:p>
            <a:pPr indent="0" lvl="0" marL="0" marR="0" rtl="0" algn="l">
              <a:lnSpc>
                <a:spcPct val="100000"/>
              </a:lnSpc>
              <a:spcBef>
                <a:spcPts val="0"/>
              </a:spcBef>
              <a:spcAft>
                <a:spcPts val="0"/>
              </a:spcAft>
              <a:buNone/>
            </a:pPr>
            <a:r>
              <a:t/>
            </a:r>
            <a:endParaRPr b="0" i="0" sz="1000" u="none" cap="none" strike="noStrike">
              <a:solidFill>
                <a:srgbClr val="A5A5A5"/>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rPr b="0" i="0" lang="es-AR" sz="1000" u="none" cap="none" strike="noStrike">
                <a:solidFill>
                  <a:srgbClr val="A5A5A5"/>
                </a:solidFill>
                <a:latin typeface="Quattrocento Sans"/>
                <a:ea typeface="Quattrocento Sans"/>
                <a:cs typeface="Quattrocento Sans"/>
                <a:sym typeface="Quattrocento Sans"/>
              </a:rPr>
              <a:t>indudablemente, el estudio de negocio de las compañías áreas, se favorece desde el punto de vista turístico, fin de semana, comienzo de semana.</a:t>
            </a:r>
            <a:endParaRPr/>
          </a:p>
          <a:p>
            <a:pPr indent="0" lvl="0" marL="0" marR="0" rtl="0" algn="l">
              <a:lnSpc>
                <a:spcPct val="100000"/>
              </a:lnSpc>
              <a:spcBef>
                <a:spcPts val="0"/>
              </a:spcBef>
              <a:spcAft>
                <a:spcPts val="0"/>
              </a:spcAft>
              <a:buNone/>
            </a:pPr>
            <a:r>
              <a:t/>
            </a:r>
            <a:endParaRPr b="0" i="0" sz="1000" u="none" cap="none" strike="noStrike">
              <a:solidFill>
                <a:srgbClr val="A5A5A5"/>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rPr b="1" i="0" lang="es-AR" sz="1400" u="none" cap="none" strike="noStrike">
                <a:solidFill>
                  <a:srgbClr val="A5A5A5"/>
                </a:solidFill>
                <a:latin typeface="Quattrocento Sans"/>
                <a:ea typeface="Quattrocento Sans"/>
                <a:cs typeface="Quattrocento Sans"/>
                <a:sym typeface="Quattrocento Sans"/>
              </a:rPr>
              <a:t>Retrasos en las horas del día</a:t>
            </a:r>
            <a:endParaRPr/>
          </a:p>
          <a:p>
            <a:pPr indent="0" lvl="0" marL="0" marR="0" rtl="0" algn="l">
              <a:lnSpc>
                <a:spcPct val="100000"/>
              </a:lnSpc>
              <a:spcBef>
                <a:spcPts val="0"/>
              </a:spcBef>
              <a:spcAft>
                <a:spcPts val="0"/>
              </a:spcAft>
              <a:buNone/>
            </a:pPr>
            <a:r>
              <a:t/>
            </a:r>
            <a:endParaRPr b="1" i="0" sz="1400" u="none" cap="none" strike="noStrike">
              <a:solidFill>
                <a:srgbClr val="A5A5A5"/>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rPr b="0" i="0" lang="es-AR" sz="1000" u="none" cap="none" strike="noStrike">
                <a:solidFill>
                  <a:srgbClr val="A5A5A5"/>
                </a:solidFill>
                <a:latin typeface="Quattrocento Sans"/>
                <a:ea typeface="Quattrocento Sans"/>
                <a:cs typeface="Quattrocento Sans"/>
                <a:sym typeface="Quattrocento Sans"/>
              </a:rPr>
              <a:t>sí se distingue polígonos cuyos vértices se encuentran entre las distintas horas del día</a:t>
            </a:r>
            <a:endParaRPr/>
          </a:p>
          <a:p>
            <a:pPr indent="0" lvl="0" marL="0" marR="0" rtl="0" algn="l">
              <a:lnSpc>
                <a:spcPct val="100000"/>
              </a:lnSpc>
              <a:spcBef>
                <a:spcPts val="0"/>
              </a:spcBef>
              <a:spcAft>
                <a:spcPts val="0"/>
              </a:spcAft>
              <a:buNone/>
            </a:pPr>
            <a:r>
              <a:t/>
            </a:r>
            <a:endParaRPr b="0" i="0" sz="1000" u="none" cap="none" strike="noStrike">
              <a:solidFill>
                <a:srgbClr val="A5A5A5"/>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rPr b="0" i="0" lang="es-AR" sz="1000" u="none" cap="none" strike="noStrike">
                <a:solidFill>
                  <a:srgbClr val="A5A5A5"/>
                </a:solidFill>
                <a:latin typeface="Quattrocento Sans"/>
                <a:ea typeface="Quattrocento Sans"/>
                <a:cs typeface="Quattrocento Sans"/>
                <a:sym typeface="Quattrocento Sans"/>
              </a:rPr>
              <a:t> Se puede señalar que, de manera general, el aeropuerto tiene sus picos de trabajo entre las 6 y las 8 hs, entre las 11 y las 13 hs y entre las 21 y las 23 hs. </a:t>
            </a:r>
            <a:endParaRPr/>
          </a:p>
          <a:p>
            <a:pPr indent="0" lvl="0" marL="0" marR="0" rtl="0" algn="l">
              <a:lnSpc>
                <a:spcPct val="100000"/>
              </a:lnSpc>
              <a:spcBef>
                <a:spcPts val="0"/>
              </a:spcBef>
              <a:spcAft>
                <a:spcPts val="0"/>
              </a:spcAft>
              <a:buNone/>
            </a:pPr>
            <a:r>
              <a:t/>
            </a:r>
            <a:endParaRPr b="0" i="0" sz="1000" u="none" cap="none" strike="noStrike">
              <a:solidFill>
                <a:srgbClr val="A5A5A5"/>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rPr b="0" i="0" lang="es-AR" sz="1000" u="none" cap="none" strike="noStrike">
                <a:solidFill>
                  <a:srgbClr val="A5A5A5"/>
                </a:solidFill>
                <a:latin typeface="Quattrocento Sans"/>
                <a:ea typeface="Quattrocento Sans"/>
                <a:cs typeface="Quattrocento Sans"/>
                <a:sym typeface="Quattrocento Sans"/>
              </a:rPr>
              <a:t>Esta mayor cantidad de vuelos repercute claramente en la cantidad de retrasos, ya que en el gráfico podemos observar los mismos picos en las mismas franjas horarias.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9"/>
          <p:cNvSpPr txBox="1"/>
          <p:nvPr/>
        </p:nvSpPr>
        <p:spPr>
          <a:xfrm>
            <a:off x="2419938" y="1095349"/>
            <a:ext cx="30649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2400" u="none" cap="none" strike="noStrike">
                <a:solidFill>
                  <a:schemeClr val="lt1"/>
                </a:solidFill>
                <a:latin typeface="Montserrat Medium"/>
                <a:ea typeface="Montserrat Medium"/>
                <a:cs typeface="Montserrat Medium"/>
                <a:sym typeface="Montserrat Medium"/>
              </a:rPr>
              <a:t>1</a:t>
            </a:r>
            <a:endParaRPr b="0" i="0" sz="2400" u="none" cap="none" strike="noStrike">
              <a:solidFill>
                <a:schemeClr val="lt1"/>
              </a:solidFill>
              <a:latin typeface="Montserrat Medium"/>
              <a:ea typeface="Montserrat Medium"/>
              <a:cs typeface="Montserrat Medium"/>
              <a:sym typeface="Montserrat Medium"/>
            </a:endParaRPr>
          </a:p>
        </p:txBody>
      </p:sp>
      <p:sp>
        <p:nvSpPr>
          <p:cNvPr id="166" name="Google Shape;166;p9"/>
          <p:cNvSpPr txBox="1"/>
          <p:nvPr/>
        </p:nvSpPr>
        <p:spPr>
          <a:xfrm>
            <a:off x="2686045" y="2309875"/>
            <a:ext cx="37382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2400" u="none" cap="none" strike="noStrike">
                <a:solidFill>
                  <a:schemeClr val="lt1"/>
                </a:solidFill>
                <a:latin typeface="Montserrat Medium"/>
                <a:ea typeface="Montserrat Medium"/>
                <a:cs typeface="Montserrat Medium"/>
                <a:sym typeface="Montserrat Medium"/>
              </a:rPr>
              <a:t>2</a:t>
            </a:r>
            <a:endParaRPr b="0" i="0" sz="2400" u="none" cap="none" strike="noStrike">
              <a:solidFill>
                <a:schemeClr val="lt1"/>
              </a:solidFill>
              <a:latin typeface="Montserrat Medium"/>
              <a:ea typeface="Montserrat Medium"/>
              <a:cs typeface="Montserrat Medium"/>
              <a:sym typeface="Montserrat Medium"/>
            </a:endParaRPr>
          </a:p>
        </p:txBody>
      </p:sp>
      <p:sp>
        <p:nvSpPr>
          <p:cNvPr id="167" name="Google Shape;167;p9"/>
          <p:cNvSpPr txBox="1"/>
          <p:nvPr/>
        </p:nvSpPr>
        <p:spPr>
          <a:xfrm>
            <a:off x="2385473" y="3545940"/>
            <a:ext cx="37542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2400" u="none" cap="none" strike="noStrike">
                <a:solidFill>
                  <a:schemeClr val="lt1"/>
                </a:solidFill>
                <a:latin typeface="Montserrat Medium"/>
                <a:ea typeface="Montserrat Medium"/>
                <a:cs typeface="Montserrat Medium"/>
                <a:sym typeface="Montserrat Medium"/>
              </a:rPr>
              <a:t>3</a:t>
            </a:r>
            <a:endParaRPr b="0" i="0" sz="2400" u="none" cap="none" strike="noStrike">
              <a:solidFill>
                <a:schemeClr val="lt1"/>
              </a:solidFill>
              <a:latin typeface="Montserrat Medium"/>
              <a:ea typeface="Montserrat Medium"/>
              <a:cs typeface="Montserrat Medium"/>
              <a:sym typeface="Montserrat Medium"/>
            </a:endParaRPr>
          </a:p>
        </p:txBody>
      </p:sp>
      <p:sp>
        <p:nvSpPr>
          <p:cNvPr id="168" name="Google Shape;168;p9"/>
          <p:cNvSpPr txBox="1"/>
          <p:nvPr/>
        </p:nvSpPr>
        <p:spPr>
          <a:xfrm>
            <a:off x="490644" y="226"/>
            <a:ext cx="7454100" cy="492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s-AR" sz="1500" u="none" cap="none" strike="noStrike">
                <a:solidFill>
                  <a:srgbClr val="013672"/>
                </a:solidFill>
                <a:latin typeface="Montserrat"/>
                <a:ea typeface="Montserrat"/>
                <a:cs typeface="Montserrat"/>
                <a:sym typeface="Montserrat"/>
              </a:rPr>
              <a:t>Análisis Exploratorio</a:t>
            </a:r>
            <a:endParaRPr b="1" i="0" sz="1800" u="none" cap="none" strike="noStrike">
              <a:solidFill>
                <a:srgbClr val="013672"/>
              </a:solidFill>
              <a:latin typeface="Montserrat"/>
              <a:ea typeface="Montserrat"/>
              <a:cs typeface="Montserrat"/>
              <a:sym typeface="Montserrat"/>
            </a:endParaRPr>
          </a:p>
        </p:txBody>
      </p:sp>
      <p:sp>
        <p:nvSpPr>
          <p:cNvPr id="169" name="Google Shape;169;p9"/>
          <p:cNvSpPr/>
          <p:nvPr/>
        </p:nvSpPr>
        <p:spPr>
          <a:xfrm>
            <a:off x="3144" y="226"/>
            <a:ext cx="487500" cy="435300"/>
          </a:xfrm>
          <a:prstGeom prst="rect">
            <a:avLst/>
          </a:prstGeom>
          <a:solidFill>
            <a:srgbClr val="7030A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AR" sz="1400" u="none" cap="none" strike="noStrike">
                <a:solidFill>
                  <a:srgbClr val="FFFFFF"/>
                </a:solidFill>
                <a:latin typeface="Arial"/>
                <a:ea typeface="Arial"/>
                <a:cs typeface="Arial"/>
                <a:sym typeface="Arial"/>
              </a:rPr>
              <a:t>4</a:t>
            </a:r>
            <a:endParaRPr b="1" i="0" sz="1400" u="none" cap="none" strike="noStrike">
              <a:solidFill>
                <a:srgbClr val="FFFFFF"/>
              </a:solidFill>
              <a:latin typeface="Arial"/>
              <a:ea typeface="Arial"/>
              <a:cs typeface="Arial"/>
              <a:sym typeface="Arial"/>
            </a:endParaRPr>
          </a:p>
        </p:txBody>
      </p:sp>
      <p:sp>
        <p:nvSpPr>
          <p:cNvPr id="170" name="Google Shape;170;p9"/>
          <p:cNvSpPr txBox="1"/>
          <p:nvPr/>
        </p:nvSpPr>
        <p:spPr>
          <a:xfrm>
            <a:off x="836714" y="612610"/>
            <a:ext cx="2629321" cy="40318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400" u="none" cap="none" strike="noStrike">
                <a:solidFill>
                  <a:srgbClr val="A5A5A5"/>
                </a:solidFill>
                <a:latin typeface="Quattrocento Sans"/>
                <a:ea typeface="Quattrocento Sans"/>
                <a:cs typeface="Quattrocento Sans"/>
                <a:sym typeface="Quattrocento Sans"/>
              </a:rPr>
              <a:t>Retrasos compañía aérea</a:t>
            </a:r>
            <a:endParaRPr/>
          </a:p>
          <a:p>
            <a:pPr indent="0" lvl="0" marL="0" marR="0" rtl="0" algn="l">
              <a:lnSpc>
                <a:spcPct val="100000"/>
              </a:lnSpc>
              <a:spcBef>
                <a:spcPts val="0"/>
              </a:spcBef>
              <a:spcAft>
                <a:spcPts val="0"/>
              </a:spcAft>
              <a:buNone/>
            </a:pPr>
            <a:r>
              <a:t/>
            </a:r>
            <a:endParaRPr b="0" i="0" sz="1000" u="none" cap="none" strike="noStrike">
              <a:solidFill>
                <a:srgbClr val="A5A5A5"/>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rPr b="0" i="0" lang="es-AR" sz="1000" u="none" cap="none" strike="noStrike">
                <a:solidFill>
                  <a:srgbClr val="A5A5A5"/>
                </a:solidFill>
                <a:latin typeface="Quattrocento Sans"/>
                <a:ea typeface="Quattrocento Sans"/>
                <a:cs typeface="Quattrocento Sans"/>
                <a:sym typeface="Quattrocento Sans"/>
              </a:rPr>
              <a:t>Se puede distinguir en este gráfico que hay cuatro aerolíneas (AIR CANADA, AIR NEW ZELAND, TURKISH AIRLINES y ETHIOPIAN AIRLINES) que presentan una cantidad de retrasos cada 100 vuelos realizados muy superior al resto (más de 30 retrasos cada 100 vuelos salientes de EZE).</a:t>
            </a:r>
            <a:endParaRPr/>
          </a:p>
          <a:p>
            <a:pPr indent="0" lvl="0" marL="0" marR="0" rtl="0" algn="l">
              <a:lnSpc>
                <a:spcPct val="100000"/>
              </a:lnSpc>
              <a:spcBef>
                <a:spcPts val="0"/>
              </a:spcBef>
              <a:spcAft>
                <a:spcPts val="0"/>
              </a:spcAft>
              <a:buNone/>
            </a:pPr>
            <a:r>
              <a:t/>
            </a:r>
            <a:endParaRPr b="0" i="0" sz="1000" u="none" cap="none" strike="noStrike">
              <a:solidFill>
                <a:srgbClr val="A5A5A5"/>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t/>
            </a:r>
            <a:endParaRPr b="0" i="0" sz="1000" u="none" cap="none" strike="noStrike">
              <a:solidFill>
                <a:srgbClr val="A5A5A5"/>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t/>
            </a:r>
            <a:endParaRPr b="0" i="0" sz="1000" u="none" cap="none" strike="noStrike">
              <a:solidFill>
                <a:srgbClr val="A5A5A5"/>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t/>
            </a:r>
            <a:endParaRPr b="0" i="0" sz="1000" u="none" cap="none" strike="noStrike">
              <a:solidFill>
                <a:srgbClr val="A5A5A5"/>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rPr b="1" i="0" lang="es-AR" sz="1400" u="none" cap="none" strike="noStrike">
                <a:solidFill>
                  <a:srgbClr val="A5A5A5"/>
                </a:solidFill>
                <a:latin typeface="Quattrocento Sans"/>
                <a:ea typeface="Quattrocento Sans"/>
                <a:cs typeface="Quattrocento Sans"/>
                <a:sym typeface="Quattrocento Sans"/>
              </a:rPr>
              <a:t>Retrasos a aeropuertos de llegada</a:t>
            </a:r>
            <a:endParaRPr/>
          </a:p>
          <a:p>
            <a:pPr indent="0" lvl="0" marL="0" marR="0" rtl="0" algn="l">
              <a:lnSpc>
                <a:spcPct val="100000"/>
              </a:lnSpc>
              <a:spcBef>
                <a:spcPts val="0"/>
              </a:spcBef>
              <a:spcAft>
                <a:spcPts val="0"/>
              </a:spcAft>
              <a:buNone/>
            </a:pPr>
            <a:r>
              <a:t/>
            </a:r>
            <a:endParaRPr b="1" i="0" sz="1400" u="none" cap="none" strike="noStrike">
              <a:solidFill>
                <a:srgbClr val="A5A5A5"/>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rPr b="0" i="0" lang="es-AR" sz="1000" u="none" cap="none" strike="noStrike">
                <a:solidFill>
                  <a:srgbClr val="A5A5A5"/>
                </a:solidFill>
                <a:latin typeface="Quattrocento Sans"/>
                <a:ea typeface="Quattrocento Sans"/>
                <a:cs typeface="Quattrocento Sans"/>
                <a:sym typeface="Quattrocento Sans"/>
              </a:rPr>
              <a:t>Se puede distinguir en este gráfico que hay tres aeropuertos (TORONTO, AUCKLAND y ESTAMBUL) que presentan una cantidad de retrasos cada 100 vuelos superior al resto (35 o más retrasos cada 100 vuelos recibidos). Quitando estos aeropuertos, se distingue en este gráfico una progresiva disminución en la tasa de retrasos.</a:t>
            </a:r>
            <a:endParaRPr b="0" i="0" sz="1400" u="none" cap="none" strike="noStrike">
              <a:solidFill>
                <a:srgbClr val="000000"/>
              </a:solidFill>
              <a:latin typeface="Arial"/>
              <a:ea typeface="Arial"/>
              <a:cs typeface="Arial"/>
              <a:sym typeface="Arial"/>
            </a:endParaRPr>
          </a:p>
        </p:txBody>
      </p:sp>
      <p:pic>
        <p:nvPicPr>
          <p:cNvPr id="171" name="Google Shape;171;p9"/>
          <p:cNvPicPr preferRelativeResize="0"/>
          <p:nvPr/>
        </p:nvPicPr>
        <p:blipFill rotWithShape="1">
          <a:blip r:embed="rId3">
            <a:alphaModFix/>
          </a:blip>
          <a:srcRect b="0" l="0" r="0" t="0"/>
          <a:stretch/>
        </p:blipFill>
        <p:spPr>
          <a:xfrm>
            <a:off x="4205639" y="360715"/>
            <a:ext cx="3041606" cy="2154238"/>
          </a:xfrm>
          <a:prstGeom prst="rect">
            <a:avLst/>
          </a:prstGeom>
          <a:noFill/>
          <a:ln>
            <a:noFill/>
          </a:ln>
        </p:spPr>
      </p:pic>
      <p:pic>
        <p:nvPicPr>
          <p:cNvPr id="172" name="Google Shape;172;p9"/>
          <p:cNvPicPr preferRelativeResize="0"/>
          <p:nvPr/>
        </p:nvPicPr>
        <p:blipFill rotWithShape="1">
          <a:blip r:embed="rId4">
            <a:alphaModFix/>
          </a:blip>
          <a:srcRect b="0" l="0" r="0" t="0"/>
          <a:stretch/>
        </p:blipFill>
        <p:spPr>
          <a:xfrm>
            <a:off x="4715826" y="2628547"/>
            <a:ext cx="2675245" cy="22964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BASSO, Brenda</dc:creator>
</cp:coreProperties>
</file>