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1TCczqNYJJSCHugNUomWvzDu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1bd7e7bdd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a1bd7e7bdd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1bd7e7bdd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a1bd7e7bdd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1bd7e7bdd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a1bd7e7bdd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1bd7e7bdd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a1bd7e7bdd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1bd7e7b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a1bd7e7b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aaf9a5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62aaf9a5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aaf9a5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62aaf9a5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bd7e7b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a1bd7e7b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bd7e7b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a1bd7e7b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aclanthology.org/W19-3506/" TargetMode="External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sz="14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sz="14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sz="14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sz="14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i="0" lang="en" sz="145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Analisis </a:t>
            </a:r>
            <a:r>
              <a:rPr b="1" lang="en" sz="145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Hate Speech dan Abusive words</a:t>
            </a:r>
            <a:br>
              <a:rPr b="1" lang="en" sz="145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45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pada </a:t>
            </a:r>
            <a:r>
              <a:rPr b="1" lang="en" sz="145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user Twitter di Indonesia </a:t>
            </a:r>
            <a:r>
              <a:rPr b="1" i="0" lang="en" sz="145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menggunakan Descriptive Analytics</a:t>
            </a:r>
            <a:endParaRPr b="1" i="0" sz="145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sz="17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sz="13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sz="13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lang="en" sz="135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3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20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Ghozi Indra Waskita</a:t>
            </a:r>
            <a:endParaRPr sz="65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t/>
            </a:r>
            <a:endParaRPr b="1" sz="175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150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0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a1bd7e7bdd_0_1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2a1bd7e7bdd_0_1177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2a1bd7e7bdd_0_1177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3" name="Google Shape;153;g2a1bd7e7bdd_0_1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a1bd7e7bdd_0_1177"/>
          <p:cNvSpPr txBox="1"/>
          <p:nvPr/>
        </p:nvSpPr>
        <p:spPr>
          <a:xfrm>
            <a:off x="487625" y="531875"/>
            <a:ext cx="7686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2a1bd7e7bdd_0_1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22" y="942850"/>
            <a:ext cx="3047625" cy="267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a1bd7e7bdd_0_1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802" y="942850"/>
            <a:ext cx="3008664" cy="267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a1bd7e7bdd_0_11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322" y="942850"/>
            <a:ext cx="3047625" cy="267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a1bd7e7bdd_0_11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322" y="942850"/>
            <a:ext cx="3047625" cy="267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a1bd7e7bdd_0_1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600" y="1013125"/>
            <a:ext cx="3095349" cy="2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a1bd7e7bdd_0_1177"/>
          <p:cNvSpPr txBox="1"/>
          <p:nvPr/>
        </p:nvSpPr>
        <p:spPr>
          <a:xfrm>
            <a:off x="1131275" y="3944350"/>
            <a:ext cx="61692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yg ditujukan untuk individual sebanyak 2166 tweets, sedangkan </a:t>
            </a: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not-abusive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untuk individual berjumlah 1374 tweets.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yg ditujukan untuk </a:t>
            </a: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sebanyak 296 tweets, sedangkan </a:t>
            </a: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not-abusive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untuk individual berjumlah 8 tweets.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2a1bd7e7bdd_0_1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g2a1bd7e7bdd_0_1193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2a1bd7e7bdd_0_1193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8" name="Google Shape;168;g2a1bd7e7bdd_0_1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a1bd7e7bdd_0_1193"/>
          <p:cNvSpPr txBox="1"/>
          <p:nvPr/>
        </p:nvSpPr>
        <p:spPr>
          <a:xfrm>
            <a:off x="487625" y="531875"/>
            <a:ext cx="7686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2a1bd7e7bdd_0_1193"/>
          <p:cNvSpPr txBox="1"/>
          <p:nvPr/>
        </p:nvSpPr>
        <p:spPr>
          <a:xfrm>
            <a:off x="1207475" y="3639550"/>
            <a:ext cx="61692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yg ditujukan untuk kelompok atau </a:t>
            </a: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group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sebanyak 1096 tweets, sedangkan </a:t>
            </a: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not-abusive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berjumlah 882 tweets.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yg ditujukan untuk 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sebanyak 179 tweets, sedangkan </a:t>
            </a: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not-abusive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berjumlah 384 tweets.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g2a1bd7e7bdd_0_1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700" y="957400"/>
            <a:ext cx="3074424" cy="23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a1bd7e7bdd_0_1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9624" y="1056477"/>
            <a:ext cx="2884801" cy="2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a1bd7e7bdd_0_1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2a1bd7e7bdd_0_120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2a1bd7e7bdd_0_1209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0" name="Google Shape;180;g2a1bd7e7bdd_0_1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a1bd7e7bdd_0_1209"/>
          <p:cNvSpPr txBox="1"/>
          <p:nvPr/>
        </p:nvSpPr>
        <p:spPr>
          <a:xfrm>
            <a:off x="487625" y="531875"/>
            <a:ext cx="7686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2a1bd7e7bdd_0_1209"/>
          <p:cNvSpPr txBox="1"/>
          <p:nvPr/>
        </p:nvSpPr>
        <p:spPr>
          <a:xfrm>
            <a:off x="1207475" y="3639550"/>
            <a:ext cx="61692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yg ditujukan untuk kekerasan fisik sebanyak 317 tweets, sedangkan </a:t>
            </a: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not-abusive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berjumlah 5 tweets.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yg ditujukan untuk agama atau kepercayaan sebanyak 408 tweets, sedangkan </a:t>
            </a:r>
            <a:r>
              <a:rPr i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not-abusive word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berjumlah 381 tweets.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2a1bd7e7bdd_0_1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700" y="591525"/>
            <a:ext cx="3499400" cy="27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a1bd7e7bdd_0_1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9650" y="674425"/>
            <a:ext cx="3170675" cy="249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a1bd7e7bdd_0_1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g2a1bd7e7bdd_0_1224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2a1bd7e7bdd_0_1224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2" name="Google Shape;192;g2a1bd7e7bdd_0_1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a1bd7e7bdd_0_1224"/>
          <p:cNvSpPr txBox="1"/>
          <p:nvPr/>
        </p:nvSpPr>
        <p:spPr>
          <a:xfrm>
            <a:off x="487625" y="531875"/>
            <a:ext cx="7686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3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Pendahuluan</a:t>
            </a:r>
            <a:endParaRPr b="1" i="0" sz="1600" u="none" cap="none" strike="noStrik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Ujaran kebencian dan penggunaan bahasa abusif di media sosial menjadi isu yang semakin mendalam, terutama di platform seperti Twitter.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 era digital saat ini, pemahaman mendalam terhadap perilaku online menjadi sangat esensial untuk mempromosikan lingkungan online yang lebih positif.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Ujaran kebencian adalah ujaran langsung atau tidak langsung terhadap seseorang atau kelompok yang mengandung kebencian berdasarkan sesuatu yang melekat pada diri seseorang atau kelompok tersebut (Komnas HAM, 2015).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2a1bd7e7bdd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2a1bd7e7bdd_0_12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g2a1bd7e7bdd_0_12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6" name="Google Shape;76;g2a1bd7e7bdd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a1bd7e7bdd_0_12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Rumusan Masalah</a:t>
            </a:r>
            <a:endParaRPr b="1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Bagaimana karakteristik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hate speech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abusive words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user twitter di Indonesia ?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 saja kata-kata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hate speech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abusive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words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paling sering digunakan pada user twitter di Indonesia ?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Bagaimana distribusi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hate speech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abusive words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di antara pengguna Twitter di Indonesia?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262aaf9a523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g262aaf9a523_0_1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g262aaf9a523_0_19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5" name="Google Shape;85;g262aaf9a523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62aaf9a523_0_19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Tujuan Penelitian</a:t>
            </a:r>
            <a:endParaRPr b="1" i="0" u="none" cap="none" strike="noStrik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Memahami dan mengidentifikasi karakter pada dataset serta pola tren dalam penggunaan bahasa kontroversial dalam penggunaan twitter di Indonesia.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Mengidentifikasi kata-kata yang paling sering digunakan dalam konteks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hate speech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abusive words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Memberikan gambaran secara menyeluruh tentang perilaku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hate speech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abusive words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di Twitter Bahasa Indonesia.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4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4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Metode Penelitian</a:t>
            </a:r>
            <a:endParaRPr b="1" i="0" sz="1600" u="none" cap="none" strike="noStrik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pada penelitian ini bersumber dari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en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Multi-label Hate Speech and Abusive Language Detection in Indonesian Twitter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 (</a:t>
            </a:r>
            <a:r>
              <a:rPr i="1" lang="en" sz="12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Muhammad Okky Ibrohim, Indra Budi</a:t>
            </a:r>
            <a:r>
              <a:rPr lang="en" sz="120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 analisis yang dipakai dalam penelitian ini menggunakan Descriptive Analytics.</a:t>
            </a:r>
            <a:endParaRPr b="0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Crawling data Twitter menggunakan Twitter Search API yang diimplementasikan menggunakan Tweepy Library (</a:t>
            </a:r>
            <a:r>
              <a:rPr i="1" lang="en" sz="1200">
                <a:solidFill>
                  <a:srgbClr val="5F636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Muhammad Okky Ibrohim, Indra Budi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62aaf9a523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g262aaf9a523_0_28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g262aaf9a523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62aaf9a523_0_28"/>
          <p:cNvSpPr txBox="1"/>
          <p:nvPr/>
        </p:nvSpPr>
        <p:spPr>
          <a:xfrm>
            <a:off x="385950" y="77742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Deskripsi data</a:t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berformat csv (comma separated value)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Terdiri atas 13.169 baris dan 13 kolom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262aaf9a523_0_28"/>
          <p:cNvSpPr txBox="1"/>
          <p:nvPr/>
        </p:nvSpPr>
        <p:spPr>
          <a:xfrm>
            <a:off x="897475" y="877925"/>
            <a:ext cx="15000" cy="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g262aaf9a52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25" y="1200950"/>
            <a:ext cx="7315525" cy="20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a1bd7e7bdd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g2a1bd7e7bdd_0_20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" name="Google Shape;112;g2a1bd7e7bdd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a1bd7e7bdd_0_20"/>
          <p:cNvSpPr txBox="1"/>
          <p:nvPr/>
        </p:nvSpPr>
        <p:spPr>
          <a:xfrm>
            <a:off x="897475" y="877925"/>
            <a:ext cx="15000" cy="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g2a1bd7e7bdd_0_20"/>
          <p:cNvSpPr txBox="1"/>
          <p:nvPr/>
        </p:nvSpPr>
        <p:spPr>
          <a:xfrm>
            <a:off x="416125" y="55822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61A79"/>
                </a:solidFill>
                <a:latin typeface="Montserrat"/>
                <a:ea typeface="Montserrat"/>
                <a:cs typeface="Montserrat"/>
                <a:sym typeface="Montserrat"/>
              </a:rPr>
              <a:t>Deskripsi Kolom</a:t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Tweet: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yang dilakukan oleh user.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label klasifikasi tweet mengandung ujaran kebencian atau tidak.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Abusive: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 yang mengandung kata kasar.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HS_Individual: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yang mengandung ujaran kebencian thd individu.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HS_Group: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yang mengandung ujaran kebencian thd kelompok.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HS_Religion: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yang mengandung ujaran kebencian thd agama.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HS_Race: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yang mengandung ujaran kebencian thd ras.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HS_Physical: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yang mengandung ancaman atau kekerasan fisik.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HS_Gender: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yang mengandung ujaran kebencian thd gender.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HS_Other: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 atau cuitan yang mengandung ujaran kebencian thd aspek lain.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HS_Weak: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indikator tingkat kekuatan ujaran kebencian yang tergolong rendah.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HS_Moderate: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indikator tingkat kekuatan ujaran kebencian yang tergolong sedang.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HS_Strong: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indikator tingkat kekuatan ujaran kebencian yang tergolong tinggi.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g2a1bd7e7bdd_0_4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2a1bd7e7bdd_0_4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1" name="Google Shape;121;g2a1bd7e7bdd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a1bd7e7bdd_0_4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" name="Google Shape;123;g2a1bd7e7bdd_0_4"/>
          <p:cNvGrpSpPr/>
          <p:nvPr/>
        </p:nvGrpSpPr>
        <p:grpSpPr>
          <a:xfrm>
            <a:off x="1219200" y="1037589"/>
            <a:ext cx="2214600" cy="3141436"/>
            <a:chOff x="0" y="1189989"/>
            <a:chExt cx="2214600" cy="3141436"/>
          </a:xfrm>
        </p:grpSpPr>
        <p:sp>
          <p:nvSpPr>
            <p:cNvPr id="124" name="Google Shape;124;g2a1bd7e7bdd_0_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g2a1bd7e7bdd_0_4"/>
            <p:cNvSpPr txBox="1"/>
            <p:nvPr/>
          </p:nvSpPr>
          <p:spPr>
            <a:xfrm>
              <a:off x="138325" y="1980925"/>
              <a:ext cx="19080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71450" lvl="0" marL="1143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Dataset source from </a:t>
              </a:r>
              <a:r>
                <a:rPr lang="en" sz="900">
                  <a:latin typeface="Montserrat"/>
                  <a:ea typeface="Montserrat"/>
                  <a:cs typeface="Montserrat"/>
                  <a:sym typeface="Montserrat"/>
                </a:rPr>
                <a:t>https://aclanthology.org/W19-3506/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1143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Format data csv.</a:t>
              </a: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g2a1bd7e7bdd_0_4"/>
          <p:cNvGrpSpPr/>
          <p:nvPr/>
        </p:nvGrpSpPr>
        <p:grpSpPr>
          <a:xfrm>
            <a:off x="3057525" y="1037375"/>
            <a:ext cx="2064000" cy="3141650"/>
            <a:chOff x="1838325" y="1189775"/>
            <a:chExt cx="2064000" cy="3141650"/>
          </a:xfrm>
        </p:grpSpPr>
        <p:sp>
          <p:nvSpPr>
            <p:cNvPr id="127" name="Google Shape;127;g2a1bd7e7bdd_0_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g2a1bd7e7bdd_0_4"/>
            <p:cNvSpPr txBox="1"/>
            <p:nvPr/>
          </p:nvSpPr>
          <p:spPr>
            <a:xfrm>
              <a:off x="2093450" y="19809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71450" lvl="0" marL="1143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Check missing value dataset.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1143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Check duplicate data from dataset and remove.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1143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Remove unused data.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g2a1bd7e7bdd_0_4"/>
          <p:cNvGrpSpPr/>
          <p:nvPr/>
        </p:nvGrpSpPr>
        <p:grpSpPr>
          <a:xfrm>
            <a:off x="4735950" y="1037375"/>
            <a:ext cx="2064000" cy="3141650"/>
            <a:chOff x="3516750" y="1189775"/>
            <a:chExt cx="2064000" cy="3141650"/>
          </a:xfrm>
        </p:grpSpPr>
        <p:sp>
          <p:nvSpPr>
            <p:cNvPr id="130" name="Google Shape;130;g2a1bd7e7bdd_0_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g2a1bd7e7bdd_0_4"/>
            <p:cNvSpPr txBox="1"/>
            <p:nvPr/>
          </p:nvSpPr>
          <p:spPr>
            <a:xfrm>
              <a:off x="3739450" y="19809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71450" lvl="0" marL="1143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Descriptive Analytics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1143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Univariate Analysis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g2a1bd7e7bdd_0_4"/>
          <p:cNvGrpSpPr/>
          <p:nvPr/>
        </p:nvGrpSpPr>
        <p:grpSpPr>
          <a:xfrm>
            <a:off x="6414550" y="1037375"/>
            <a:ext cx="2064000" cy="3141650"/>
            <a:chOff x="5195350" y="1189775"/>
            <a:chExt cx="2064000" cy="3141650"/>
          </a:xfrm>
        </p:grpSpPr>
        <p:sp>
          <p:nvSpPr>
            <p:cNvPr id="133" name="Google Shape;133;g2a1bd7e7bdd_0_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7F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g2a1bd7e7bdd_0_4"/>
            <p:cNvSpPr txBox="1"/>
            <p:nvPr/>
          </p:nvSpPr>
          <p:spPr>
            <a:xfrm>
              <a:off x="5461650" y="19809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714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graphs, diagrams and other data visualizations.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Font typeface="Roboto"/>
                <a:buChar char="●"/>
              </a:pPr>
              <a:r>
                <a:rPr lang="en" sz="900">
                  <a:latin typeface="Roboto"/>
                  <a:ea typeface="Roboto"/>
                  <a:cs typeface="Roboto"/>
                  <a:sym typeface="Roboto"/>
                </a:rPr>
                <a:t>Communicate the result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7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7"/>
          <p:cNvSpPr txBox="1"/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Hasil dan Kesimpulan</a:t>
            </a:r>
            <a:endParaRPr b="0" i="0" sz="9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400" y="1314025"/>
            <a:ext cx="3795800" cy="29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4279825" y="1498750"/>
            <a:ext cx="29514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Distribusi dari </a:t>
            </a:r>
            <a:r>
              <a:rPr i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abusive content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menunjukkan bahwa: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 yang mengandung abusive sebanyak 38.4%.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Kata yang tidak mengandung abusive sebanyak 61.6 %.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