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Lato"/>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regular.fntdata"/><Relationship Id="rId21" Type="http://schemas.openxmlformats.org/officeDocument/2006/relationships/slide" Target="slides/slide17.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Lato-boldItalic.fnt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rm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17" name="Google Shape;17;p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20" name="Google Shape;20;p2"/>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5" name="Google Shape;75;p12"/>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6" name="Google Shape;76;p1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79" name="Google Shape;79;p12"/>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grpSp>
        <p:nvGrpSpPr>
          <p:cNvPr id="81" name="Google Shape;81;p13"/>
          <p:cNvGrpSpPr/>
          <p:nvPr/>
        </p:nvGrpSpPr>
        <p:grpSpPr>
          <a:xfrm>
            <a:off x="5608041" y="361628"/>
            <a:ext cx="3055900" cy="3861826"/>
            <a:chOff x="7477387" y="482170"/>
            <a:chExt cx="4074533" cy="5149101"/>
          </a:xfrm>
        </p:grpSpPr>
        <p:sp>
          <p:nvSpPr>
            <p:cNvPr id="82" name="Google Shape;82;p1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3"/>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p:nvPr>
            <p:ph idx="2" type="pic"/>
          </p:nvPr>
        </p:nvSpPr>
        <p:spPr>
          <a:xfrm>
            <a:off x="6093292" y="841907"/>
            <a:ext cx="2093378" cy="2899745"/>
          </a:xfrm>
          <a:prstGeom prst="rect">
            <a:avLst/>
          </a:prstGeom>
          <a:solidFill>
            <a:srgbClr val="D8D8D8"/>
          </a:solidFill>
          <a:ln>
            <a:noFill/>
          </a:ln>
        </p:spPr>
      </p:sp>
      <p:sp>
        <p:nvSpPr>
          <p:cNvPr id="86" name="Google Shape;86;p13"/>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7" name="Google Shape;87;p13"/>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90" name="Google Shape;90;p13"/>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4"/>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4"/>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4" name="Google Shape;94;p1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97" name="Google Shape;97;p14"/>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5"/>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5"/>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01" name="Google Shape;101;p1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104" name="Google Shape;104;p15"/>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1" name="Shape 21"/>
        <p:cNvGrpSpPr/>
        <p:nvPr/>
      </p:nvGrpSpPr>
      <p:grpSpPr>
        <a:xfrm>
          <a:off x="0" y="0"/>
          <a:ext cx="0" cy="0"/>
          <a:chOff x="0" y="0"/>
          <a:chExt cx="0" cy="0"/>
        </a:xfrm>
      </p:grpSpPr>
      <p:sp>
        <p:nvSpPr>
          <p:cNvPr id="22" name="Google Shape;22;p3"/>
          <p:cNvSpPr txBox="1"/>
          <p:nvPr>
            <p:ph idx="1" type="body"/>
          </p:nvPr>
        </p:nvSpPr>
        <p:spPr>
          <a:xfrm>
            <a:off x="720000" y="1327400"/>
            <a:ext cx="5699100" cy="2941500"/>
          </a:xfrm>
          <a:prstGeom prst="rect">
            <a:avLst/>
          </a:prstGeom>
          <a:noFill/>
          <a:ln>
            <a:noFill/>
          </a:ln>
        </p:spPr>
        <p:txBody>
          <a:bodyPr anchorCtr="0" anchor="t" bIns="91425" lIns="91425" spcFirstLastPara="1" rIns="91425" wrap="square" tIns="91425">
            <a:normAutofit/>
          </a:bodyPr>
          <a:lstStyle>
            <a:lvl1pPr indent="-317500" lvl="0" marL="457200" algn="l">
              <a:lnSpc>
                <a:spcPct val="200000"/>
              </a:lnSpc>
              <a:spcBef>
                <a:spcPts val="0"/>
              </a:spcBef>
              <a:spcAft>
                <a:spcPts val="0"/>
              </a:spcAft>
              <a:buSzPts val="1400"/>
              <a:buChar char="●"/>
              <a:defRPr sz="1400"/>
            </a:lvl1pPr>
            <a:lvl2pPr indent="-317500" lvl="1" marL="914400" algn="l">
              <a:lnSpc>
                <a:spcPct val="120000"/>
              </a:lnSpc>
              <a:spcBef>
                <a:spcPts val="0"/>
              </a:spcBef>
              <a:spcAft>
                <a:spcPts val="0"/>
              </a:spcAft>
              <a:buSzPts val="1400"/>
              <a:buChar char="○"/>
              <a:defRPr/>
            </a:lvl2pPr>
            <a:lvl3pPr indent="-317500" lvl="2" marL="1371600" algn="l">
              <a:lnSpc>
                <a:spcPct val="120000"/>
              </a:lnSpc>
              <a:spcBef>
                <a:spcPts val="0"/>
              </a:spcBef>
              <a:spcAft>
                <a:spcPts val="0"/>
              </a:spcAft>
              <a:buSzPts val="1400"/>
              <a:buChar char="■"/>
              <a:defRPr/>
            </a:lvl3pPr>
            <a:lvl4pPr indent="-317500" lvl="3" marL="1828800" algn="l">
              <a:lnSpc>
                <a:spcPct val="120000"/>
              </a:lnSpc>
              <a:spcBef>
                <a:spcPts val="0"/>
              </a:spcBef>
              <a:spcAft>
                <a:spcPts val="0"/>
              </a:spcAft>
              <a:buSzPts val="1400"/>
              <a:buChar char="●"/>
              <a:defRPr/>
            </a:lvl4pPr>
            <a:lvl5pPr indent="-317500" lvl="4" marL="2286000" algn="l">
              <a:lnSpc>
                <a:spcPct val="120000"/>
              </a:lnSpc>
              <a:spcBef>
                <a:spcPts val="0"/>
              </a:spcBef>
              <a:spcAft>
                <a:spcPts val="0"/>
              </a:spcAft>
              <a:buSzPts val="1400"/>
              <a:buChar char="○"/>
              <a:defRPr/>
            </a:lvl5pPr>
            <a:lvl6pPr indent="-317500" lvl="5" marL="2743200" algn="l">
              <a:lnSpc>
                <a:spcPct val="120000"/>
              </a:lnSpc>
              <a:spcBef>
                <a:spcPts val="0"/>
              </a:spcBef>
              <a:spcAft>
                <a:spcPts val="0"/>
              </a:spcAft>
              <a:buSzPts val="1400"/>
              <a:buChar char="■"/>
              <a:defRPr/>
            </a:lvl6pPr>
            <a:lvl7pPr indent="-317500" lvl="6" marL="3200400" algn="l">
              <a:lnSpc>
                <a:spcPct val="120000"/>
              </a:lnSpc>
              <a:spcBef>
                <a:spcPts val="0"/>
              </a:spcBef>
              <a:spcAft>
                <a:spcPts val="0"/>
              </a:spcAft>
              <a:buSzPts val="1400"/>
              <a:buChar char="●"/>
              <a:defRPr/>
            </a:lvl7pPr>
            <a:lvl8pPr indent="-317500" lvl="7" marL="3657600" algn="l">
              <a:lnSpc>
                <a:spcPct val="120000"/>
              </a:lnSpc>
              <a:spcBef>
                <a:spcPts val="0"/>
              </a:spcBef>
              <a:spcAft>
                <a:spcPts val="0"/>
              </a:spcAft>
              <a:buSzPts val="1400"/>
              <a:buChar char="○"/>
              <a:defRPr/>
            </a:lvl8pPr>
            <a:lvl9pPr indent="-317500" lvl="8" marL="4114800" algn="l">
              <a:lnSpc>
                <a:spcPct val="120000"/>
              </a:lnSpc>
              <a:spcBef>
                <a:spcPts val="0"/>
              </a:spcBef>
              <a:spcAft>
                <a:spcPts val="0"/>
              </a:spcAft>
              <a:buSzPts val="1400"/>
              <a:buChar char="■"/>
              <a:defRPr/>
            </a:lvl9pPr>
          </a:lstStyle>
          <a:p/>
        </p:txBody>
      </p:sp>
      <p:sp>
        <p:nvSpPr>
          <p:cNvPr id="23" name="Google Shape;23;p3"/>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chemeClr val="dk1"/>
              </a:buClr>
              <a:buSzPts val="3000"/>
              <a:buFont typeface="Lato"/>
              <a:buNone/>
              <a:defRPr>
                <a:latin typeface="Lato"/>
                <a:ea typeface="Lato"/>
                <a:cs typeface="Lato"/>
                <a:sym typeface="Lato"/>
              </a:defRPr>
            </a:lvl1pPr>
            <a:lvl2pPr lvl="1">
              <a:spcBef>
                <a:spcPts val="0"/>
              </a:spcBef>
              <a:spcAft>
                <a:spcPts val="0"/>
              </a:spcAft>
              <a:buSzPts val="2800"/>
              <a:buFont typeface="Lato"/>
              <a:buNone/>
              <a:defRPr>
                <a:latin typeface="Lato"/>
                <a:ea typeface="Lato"/>
                <a:cs typeface="Lato"/>
                <a:sym typeface="Lato"/>
              </a:defRPr>
            </a:lvl2pPr>
            <a:lvl3pPr lvl="2">
              <a:spcBef>
                <a:spcPts val="0"/>
              </a:spcBef>
              <a:spcAft>
                <a:spcPts val="0"/>
              </a:spcAft>
              <a:buSzPts val="2800"/>
              <a:buFont typeface="Lato"/>
              <a:buNone/>
              <a:defRPr>
                <a:latin typeface="Lato"/>
                <a:ea typeface="Lato"/>
                <a:cs typeface="Lato"/>
                <a:sym typeface="Lato"/>
              </a:defRPr>
            </a:lvl3pPr>
            <a:lvl4pPr lvl="3">
              <a:spcBef>
                <a:spcPts val="0"/>
              </a:spcBef>
              <a:spcAft>
                <a:spcPts val="0"/>
              </a:spcAft>
              <a:buSzPts val="2800"/>
              <a:buFont typeface="Lato"/>
              <a:buNone/>
              <a:defRPr>
                <a:latin typeface="Lato"/>
                <a:ea typeface="Lato"/>
                <a:cs typeface="Lato"/>
                <a:sym typeface="Lato"/>
              </a:defRPr>
            </a:lvl4pPr>
            <a:lvl5pPr lvl="4">
              <a:spcBef>
                <a:spcPts val="0"/>
              </a:spcBef>
              <a:spcAft>
                <a:spcPts val="0"/>
              </a:spcAft>
              <a:buSzPts val="2800"/>
              <a:buFont typeface="Lato"/>
              <a:buNone/>
              <a:defRPr>
                <a:latin typeface="Lato"/>
                <a:ea typeface="Lato"/>
                <a:cs typeface="Lato"/>
                <a:sym typeface="Lato"/>
              </a:defRPr>
            </a:lvl5pPr>
            <a:lvl6pPr lvl="5">
              <a:spcBef>
                <a:spcPts val="0"/>
              </a:spcBef>
              <a:spcAft>
                <a:spcPts val="0"/>
              </a:spcAft>
              <a:buSzPts val="2800"/>
              <a:buFont typeface="Lato"/>
              <a:buNone/>
              <a:defRPr>
                <a:latin typeface="Lato"/>
                <a:ea typeface="Lato"/>
                <a:cs typeface="Lato"/>
                <a:sym typeface="Lato"/>
              </a:defRPr>
            </a:lvl6pPr>
            <a:lvl7pPr lvl="6">
              <a:spcBef>
                <a:spcPts val="0"/>
              </a:spcBef>
              <a:spcAft>
                <a:spcPts val="0"/>
              </a:spcAft>
              <a:buSzPts val="2800"/>
              <a:buFont typeface="Lato"/>
              <a:buNone/>
              <a:defRPr>
                <a:latin typeface="Lato"/>
                <a:ea typeface="Lato"/>
                <a:cs typeface="Lato"/>
                <a:sym typeface="Lato"/>
              </a:defRPr>
            </a:lvl7pPr>
            <a:lvl8pPr lvl="7">
              <a:spcBef>
                <a:spcPts val="0"/>
              </a:spcBef>
              <a:spcAft>
                <a:spcPts val="0"/>
              </a:spcAft>
              <a:buSzPts val="2800"/>
              <a:buFont typeface="Lato"/>
              <a:buNone/>
              <a:defRPr>
                <a:latin typeface="Lato"/>
                <a:ea typeface="Lato"/>
                <a:cs typeface="Lato"/>
                <a:sym typeface="Lato"/>
              </a:defRPr>
            </a:lvl8pPr>
            <a:lvl9pPr lvl="8">
              <a:spcBef>
                <a:spcPts val="0"/>
              </a:spcBef>
              <a:spcAft>
                <a:spcPts val="0"/>
              </a:spcAft>
              <a:buSzPts val="2800"/>
              <a:buFont typeface="Lato"/>
              <a:buNone/>
              <a:defRPr>
                <a:latin typeface="Lato"/>
                <a:ea typeface="Lato"/>
                <a:cs typeface="Lato"/>
                <a:sym typeface="La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4" name="Shape 24"/>
        <p:cNvGrpSpPr/>
        <p:nvPr/>
      </p:nvGrpSpPr>
      <p:grpSpPr>
        <a:xfrm>
          <a:off x="0" y="0"/>
          <a:ext cx="0" cy="0"/>
          <a:chOff x="0" y="0"/>
          <a:chExt cx="0" cy="0"/>
        </a:xfrm>
      </p:grpSpPr>
      <p:sp>
        <p:nvSpPr>
          <p:cNvPr id="25" name="Google Shape;25;p4"/>
          <p:cNvSpPr txBox="1"/>
          <p:nvPr>
            <p:ph type="title"/>
          </p:nvPr>
        </p:nvSpPr>
        <p:spPr>
          <a:xfrm>
            <a:off x="4506450" y="1313323"/>
            <a:ext cx="3966000" cy="858900"/>
          </a:xfrm>
          <a:prstGeom prst="rect">
            <a:avLst/>
          </a:prstGeom>
          <a:noFill/>
          <a:ln>
            <a:noFill/>
          </a:ln>
        </p:spPr>
        <p:txBody>
          <a:bodyPr anchorCtr="0" anchor="ctr" bIns="91425" lIns="91425" spcFirstLastPara="1" rIns="91425" wrap="square" tIns="91425">
            <a:normAutofit/>
          </a:bodyPr>
          <a:lstStyle>
            <a:lvl1pPr lvl="0" algn="r">
              <a:lnSpc>
                <a:spcPct val="90000"/>
              </a:lnSpc>
              <a:spcBef>
                <a:spcPts val="0"/>
              </a:spcBef>
              <a:spcAft>
                <a:spcPts val="0"/>
              </a:spcAft>
              <a:buClr>
                <a:schemeClr val="dk1"/>
              </a:buClr>
              <a:buSzPts val="4200"/>
              <a:buFont typeface="Gill Sans"/>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algn="l">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fr"/>
              <a:t>‹#›</a:t>
            </a:fld>
            <a:endParaRPr/>
          </a:p>
        </p:txBody>
      </p:sp>
      <p:sp>
        <p:nvSpPr>
          <p:cNvPr id="27" name="Google Shape;27;p4"/>
          <p:cNvSpPr txBox="1"/>
          <p:nvPr>
            <p:ph idx="1" type="subTitle"/>
          </p:nvPr>
        </p:nvSpPr>
        <p:spPr>
          <a:xfrm>
            <a:off x="4789825" y="2107575"/>
            <a:ext cx="3682500" cy="15162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SzPts val="2100"/>
              <a:buNone/>
              <a:defRPr sz="1600">
                <a:latin typeface="Lato"/>
                <a:ea typeface="Lato"/>
                <a:cs typeface="Lato"/>
                <a:sym typeface="La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8" name="Shape 28"/>
        <p:cNvGrpSpPr/>
        <p:nvPr/>
      </p:nvGrpSpPr>
      <p:grpSpPr>
        <a:xfrm>
          <a:off x="0" y="0"/>
          <a:ext cx="0" cy="0"/>
          <a:chOff x="0" y="0"/>
          <a:chExt cx="0" cy="0"/>
        </a:xfrm>
      </p:grpSpPr>
      <p:sp>
        <p:nvSpPr>
          <p:cNvPr id="29" name="Google Shape;29;p5"/>
          <p:cNvSpPr txBox="1"/>
          <p:nvPr>
            <p:ph type="title"/>
          </p:nvPr>
        </p:nvSpPr>
        <p:spPr>
          <a:xfrm>
            <a:off x="1769250" y="1322550"/>
            <a:ext cx="5605500" cy="24984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Clr>
                <a:schemeClr val="dk1"/>
              </a:buClr>
              <a:buSzPts val="6500"/>
              <a:buFont typeface="Gill Sans"/>
              <a:buNone/>
              <a:defRPr sz="82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6"/>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3" name="Google Shape;33;p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36" name="Google Shape;36;p6"/>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40" name="Google Shape;40;p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43" name="Google Shape;43;p7"/>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7" name="Google Shape;47;p8"/>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8" name="Google Shape;48;p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51" name="Google Shape;51;p8"/>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5" name="Google Shape;55;p9"/>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6" name="Google Shape;56;p9"/>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7" name="Google Shape;57;p9"/>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8" name="Google Shape;58;p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61" name="Google Shape;61;p9"/>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0"/>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cxnSp>
        <p:nvCxnSpPr>
          <p:cNvPr id="67" name="Google Shape;67;p10"/>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8" name="Google Shape;8;p1"/>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
              <a:t>‹#›</a:t>
            </a:fld>
            <a:endParaRPr/>
          </a:p>
        </p:txBody>
      </p:sp>
      <p:cxnSp>
        <p:nvCxnSpPr>
          <p:cNvPr id="13" name="Google Shape;13;p1"/>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1813335" y="601724"/>
            <a:ext cx="6477805" cy="1906073"/>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4900"/>
              <a:buFont typeface="Gill Sans"/>
              <a:buNone/>
            </a:pPr>
            <a:r>
              <a:rPr lang="fr"/>
              <a:t>PRÉSENTATION </a:t>
            </a:r>
            <a:br>
              <a:rPr lang="fr"/>
            </a:br>
            <a:r>
              <a:rPr lang="fr"/>
              <a:t>DevHelp Website</a:t>
            </a:r>
            <a:endParaRPr/>
          </a:p>
        </p:txBody>
      </p:sp>
      <p:sp>
        <p:nvSpPr>
          <p:cNvPr id="110" name="Google Shape;110;p16"/>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300"/>
              <a:buNone/>
            </a:pPr>
            <a:r>
              <a:rPr lang="fr"/>
              <a:t>PAR KAMAL RHRABLA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06450" y="1313323"/>
            <a:ext cx="3966000" cy="858900"/>
          </a:xfrm>
          <a:prstGeom prst="rect">
            <a:avLst/>
          </a:prstGeom>
          <a:noFill/>
          <a:ln>
            <a:noFill/>
          </a:ln>
        </p:spPr>
        <p:txBody>
          <a:bodyPr anchorCtr="0" anchor="ctr" bIns="91425" lIns="91425" spcFirstLastPara="1" rIns="91425" wrap="square" tIns="91425">
            <a:normAutofit fontScale="90000"/>
          </a:bodyPr>
          <a:lstStyle/>
          <a:p>
            <a:pPr indent="0" lvl="0" marL="0" rtl="0" algn="r">
              <a:lnSpc>
                <a:spcPct val="90000"/>
              </a:lnSpc>
              <a:spcBef>
                <a:spcPts val="0"/>
              </a:spcBef>
              <a:spcAft>
                <a:spcPts val="0"/>
              </a:spcAft>
              <a:buClr>
                <a:schemeClr val="dk1"/>
              </a:buClr>
              <a:buSzPct val="116666"/>
              <a:buFont typeface="Gill Sans"/>
              <a:buNone/>
            </a:pPr>
            <a:r>
              <a:rPr lang="fr"/>
              <a:t>LES INTERFACES</a:t>
            </a:r>
            <a:br>
              <a:rPr lang="f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19999" y="1327400"/>
            <a:ext cx="6362725" cy="316620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fr"/>
              <a:t>ACCUEIL, QUESTION( ajouter, list, details…), DÉTAILS, CONNEXION, ENREGISTREMENT</a:t>
            </a:r>
            <a:endParaRPr/>
          </a:p>
        </p:txBody>
      </p:sp>
      <p:sp>
        <p:nvSpPr>
          <p:cNvPr id="166" name="Google Shape;166;p26"/>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LES INTERFACES DES UTILISATEURS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720000" y="1327400"/>
            <a:ext cx="5699100" cy="30603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1200"/>
              </a:spcBef>
              <a:spcAft>
                <a:spcPts val="1200"/>
              </a:spcAft>
              <a:buSzPts val="1400"/>
              <a:buNone/>
            </a:pPr>
            <a:r>
              <a:rPr lang="fr"/>
              <a:t>TABLEAU QUESTION, TABLEAU DE COMMENTAIRES, LISTES UTILISATEURS</a:t>
            </a:r>
            <a:endParaRPr/>
          </a:p>
        </p:txBody>
      </p:sp>
      <p:sp>
        <p:nvSpPr>
          <p:cNvPr id="172" name="Google Shape;172;p27"/>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INTERFACES D'ADMINISTRATION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169044" y="1313323"/>
            <a:ext cx="4303406" cy="858900"/>
          </a:xfrm>
          <a:prstGeom prst="rect">
            <a:avLst/>
          </a:prstGeom>
          <a:noFill/>
          <a:ln>
            <a:noFill/>
          </a:ln>
        </p:spPr>
        <p:txBody>
          <a:bodyPr anchorCtr="0" anchor="ctr" bIns="91425" lIns="91425" spcFirstLastPara="1" rIns="91425" wrap="square" tIns="91425">
            <a:normAutofit fontScale="90000"/>
          </a:bodyPr>
          <a:lstStyle/>
          <a:p>
            <a:pPr indent="0" lvl="0" marL="0" rtl="0" algn="r">
              <a:lnSpc>
                <a:spcPct val="90000"/>
              </a:lnSpc>
              <a:spcBef>
                <a:spcPts val="0"/>
              </a:spcBef>
              <a:spcAft>
                <a:spcPts val="0"/>
              </a:spcAft>
              <a:buClr>
                <a:schemeClr val="dk1"/>
              </a:buClr>
              <a:buSzPct val="116666"/>
              <a:buFont typeface="Gill Sans"/>
              <a:buNone/>
            </a:pPr>
            <a:r>
              <a:rPr lang="fr"/>
              <a:t>TECHNOLOGIE UTILISÉE POUR CRÉER LE SITE WEB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695850" y="988650"/>
            <a:ext cx="5699100" cy="3166200"/>
          </a:xfrm>
          <a:prstGeom prst="rect">
            <a:avLst/>
          </a:prstGeom>
          <a:noFill/>
          <a:ln>
            <a:noFill/>
          </a:ln>
        </p:spPr>
        <p:txBody>
          <a:bodyPr anchorCtr="0" anchor="t" bIns="91425" lIns="91425" spcFirstLastPara="1" rIns="91425" wrap="square" tIns="91425">
            <a:normAutofit lnSpcReduction="20000"/>
          </a:bodyPr>
          <a:lstStyle/>
          <a:p>
            <a:pPr indent="0" lvl="0" marL="139700" rtl="0" algn="l">
              <a:lnSpc>
                <a:spcPct val="200000"/>
              </a:lnSpc>
              <a:spcBef>
                <a:spcPts val="0"/>
              </a:spcBef>
              <a:spcAft>
                <a:spcPts val="0"/>
              </a:spcAft>
              <a:buSzPts val="1514"/>
              <a:buNone/>
            </a:pPr>
            <a:r>
              <a:rPr b="1" lang="fr"/>
              <a:t>HTML :</a:t>
            </a:r>
            <a:endParaRPr/>
          </a:p>
          <a:p>
            <a:pPr indent="0" lvl="0" marL="139700" rtl="0" algn="l">
              <a:lnSpc>
                <a:spcPct val="200000"/>
              </a:lnSpc>
              <a:spcBef>
                <a:spcPts val="0"/>
              </a:spcBef>
              <a:spcAft>
                <a:spcPts val="0"/>
              </a:spcAft>
              <a:buSzPts val="1514"/>
              <a:buNone/>
            </a:pPr>
            <a:r>
              <a:rPr lang="fr"/>
              <a:t>est le langage de description de la structure des pages Web. </a:t>
            </a:r>
            <a:endParaRPr/>
          </a:p>
          <a:p>
            <a:pPr indent="0" lvl="0" marL="139700" rtl="0" algn="l">
              <a:lnSpc>
                <a:spcPct val="200000"/>
              </a:lnSpc>
              <a:spcBef>
                <a:spcPts val="0"/>
              </a:spcBef>
              <a:spcAft>
                <a:spcPts val="0"/>
              </a:spcAft>
              <a:buSzPts val="1514"/>
              <a:buNone/>
            </a:pPr>
            <a:r>
              <a:rPr b="1" lang="fr"/>
              <a:t>CSS : </a:t>
            </a:r>
            <a:endParaRPr/>
          </a:p>
          <a:p>
            <a:pPr indent="0" lvl="0" marL="139700" rtl="0" algn="l">
              <a:lnSpc>
                <a:spcPct val="200000"/>
              </a:lnSpc>
              <a:spcBef>
                <a:spcPts val="0"/>
              </a:spcBef>
              <a:spcAft>
                <a:spcPts val="0"/>
              </a:spcAft>
              <a:buSzPts val="1514"/>
              <a:buNone/>
            </a:pPr>
            <a:r>
              <a:rPr lang="fr"/>
              <a:t>est le langage utilisé pour décrire la présentation des pages Web, y compris les couleurs, la mise en page et les polices.</a:t>
            </a:r>
            <a:endParaRPr/>
          </a:p>
          <a:p>
            <a:pPr indent="0" lvl="0" marL="139700" rtl="0" algn="l">
              <a:lnSpc>
                <a:spcPct val="200000"/>
              </a:lnSpc>
              <a:spcBef>
                <a:spcPts val="0"/>
              </a:spcBef>
              <a:spcAft>
                <a:spcPts val="0"/>
              </a:spcAft>
              <a:buSzPts val="1514"/>
              <a:buNone/>
            </a:pPr>
            <a:r>
              <a:rPr b="1" lang="fr"/>
              <a:t>REACT</a:t>
            </a:r>
            <a:r>
              <a:rPr b="1" lang="fr"/>
              <a:t> JS :</a:t>
            </a:r>
            <a:endParaRPr/>
          </a:p>
          <a:p>
            <a:pPr indent="0" lvl="0" marL="139700" rtl="0" algn="l">
              <a:lnSpc>
                <a:spcPct val="200000"/>
              </a:lnSpc>
              <a:spcBef>
                <a:spcPts val="0"/>
              </a:spcBef>
              <a:spcAft>
                <a:spcPts val="0"/>
              </a:spcAft>
              <a:buSzPts val="1514"/>
              <a:buNone/>
            </a:pPr>
            <a:r>
              <a:rPr lang="fr"/>
              <a:t>React est une bibliothèque JavaScript frontale gratuite et open-source permettant de créer des interfaces utilisateur basées sur des composants. </a:t>
            </a:r>
            <a:endParaRPr/>
          </a:p>
        </p:txBody>
      </p:sp>
      <p:sp>
        <p:nvSpPr>
          <p:cNvPr id="183" name="Google Shape;183;p29"/>
          <p:cNvSpPr txBox="1"/>
          <p:nvPr>
            <p:ph type="title"/>
          </p:nvPr>
        </p:nvSpPr>
        <p:spPr>
          <a:xfrm>
            <a:off x="695850" y="336179"/>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1- FRONTEND :</a:t>
            </a:r>
            <a:endParaRPr/>
          </a:p>
        </p:txBody>
      </p:sp>
      <p:pic>
        <p:nvPicPr>
          <p:cNvPr descr="Logo, icon&#10;&#10;Description automatically generated" id="184" name="Google Shape;184;p29"/>
          <p:cNvPicPr preferRelativeResize="0"/>
          <p:nvPr/>
        </p:nvPicPr>
        <p:blipFill rotWithShape="1">
          <a:blip r:embed="rId3">
            <a:alphaModFix/>
          </a:blip>
          <a:srcRect b="0" l="0" r="0" t="0"/>
          <a:stretch/>
        </p:blipFill>
        <p:spPr>
          <a:xfrm>
            <a:off x="6046093" y="988650"/>
            <a:ext cx="1757303" cy="1840126"/>
          </a:xfrm>
          <a:prstGeom prst="rect">
            <a:avLst/>
          </a:prstGeom>
          <a:noFill/>
          <a:ln>
            <a:noFill/>
          </a:ln>
        </p:spPr>
      </p:pic>
      <p:pic>
        <p:nvPicPr>
          <p:cNvPr id="185" name="Google Shape;185;p29"/>
          <p:cNvPicPr preferRelativeResize="0"/>
          <p:nvPr/>
        </p:nvPicPr>
        <p:blipFill>
          <a:blip r:embed="rId4">
            <a:alphaModFix/>
          </a:blip>
          <a:stretch>
            <a:fillRect/>
          </a:stretch>
        </p:blipFill>
        <p:spPr>
          <a:xfrm>
            <a:off x="6394950" y="3052622"/>
            <a:ext cx="2051675" cy="13165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720000" y="1327400"/>
            <a:ext cx="5699100" cy="3166200"/>
          </a:xfrm>
          <a:prstGeom prst="rect">
            <a:avLst/>
          </a:prstGeom>
          <a:noFill/>
          <a:ln>
            <a:noFill/>
          </a:ln>
        </p:spPr>
        <p:txBody>
          <a:bodyPr anchorCtr="0" anchor="t" bIns="91425" lIns="91425" spcFirstLastPara="1" rIns="91425" wrap="square" tIns="91425">
            <a:normAutofit fontScale="85000"/>
          </a:bodyPr>
          <a:lstStyle/>
          <a:p>
            <a:pPr indent="0" lvl="0" marL="139700" rtl="0" algn="l">
              <a:lnSpc>
                <a:spcPct val="200000"/>
              </a:lnSpc>
              <a:spcBef>
                <a:spcPts val="0"/>
              </a:spcBef>
              <a:spcAft>
                <a:spcPts val="0"/>
              </a:spcAft>
              <a:buSzPct val="117647"/>
              <a:buNone/>
            </a:pPr>
            <a:r>
              <a:rPr b="1" lang="fr"/>
              <a:t>NEST</a:t>
            </a:r>
            <a:r>
              <a:rPr b="1" lang="fr"/>
              <a:t>(MVC–RP) :</a:t>
            </a:r>
            <a:endParaRPr/>
          </a:p>
          <a:p>
            <a:pPr indent="0" lvl="0" marL="139700" rtl="0" algn="l">
              <a:lnSpc>
                <a:spcPct val="200000"/>
              </a:lnSpc>
              <a:spcBef>
                <a:spcPts val="0"/>
              </a:spcBef>
              <a:spcAft>
                <a:spcPts val="0"/>
              </a:spcAft>
              <a:buSzPct val="117647"/>
              <a:buNone/>
            </a:pPr>
            <a:r>
              <a:rPr lang="fr"/>
              <a:t>Nest. JS est un framework qui aide à construire Node. Applications JS côté serveur.</a:t>
            </a:r>
            <a:endParaRPr/>
          </a:p>
          <a:p>
            <a:pPr indent="0" lvl="0" marL="139700" rtl="0" algn="l">
              <a:lnSpc>
                <a:spcPct val="200000"/>
              </a:lnSpc>
              <a:spcBef>
                <a:spcPts val="0"/>
              </a:spcBef>
              <a:spcAft>
                <a:spcPts val="0"/>
              </a:spcAft>
              <a:buSzPct val="117647"/>
              <a:buNone/>
            </a:pPr>
            <a:r>
              <a:rPr b="1" lang="fr"/>
              <a:t>MONGODB</a:t>
            </a:r>
            <a:r>
              <a:rPr b="1" lang="fr"/>
              <a:t> :</a:t>
            </a:r>
            <a:endParaRPr/>
          </a:p>
          <a:p>
            <a:pPr indent="0" lvl="0" marL="139700" rtl="0" algn="l">
              <a:lnSpc>
                <a:spcPct val="200000"/>
              </a:lnSpc>
              <a:spcBef>
                <a:spcPts val="0"/>
              </a:spcBef>
              <a:spcAft>
                <a:spcPts val="0"/>
              </a:spcAft>
              <a:buSzPct val="117647"/>
              <a:buNone/>
            </a:pPr>
            <a:r>
              <a:rPr lang="fr"/>
              <a:t>est un système de gestion de bases de données relationnelles basé sur noSQL – no Structured Query Language.</a:t>
            </a:r>
            <a:endParaRPr/>
          </a:p>
          <a:p>
            <a:pPr indent="0" lvl="0" marL="139700" rtl="0" algn="l">
              <a:lnSpc>
                <a:spcPct val="200000"/>
              </a:lnSpc>
              <a:spcBef>
                <a:spcPts val="0"/>
              </a:spcBef>
              <a:spcAft>
                <a:spcPts val="0"/>
              </a:spcAft>
              <a:buSzPct val="117647"/>
              <a:buNone/>
            </a:pPr>
            <a:r>
              <a:rPr b="1" lang="fr"/>
              <a:t>POSTMAN :</a:t>
            </a:r>
            <a:endParaRPr/>
          </a:p>
          <a:p>
            <a:pPr indent="0" lvl="0" marL="139700" rtl="0" algn="l">
              <a:lnSpc>
                <a:spcPct val="200000"/>
              </a:lnSpc>
              <a:spcBef>
                <a:spcPts val="0"/>
              </a:spcBef>
              <a:spcAft>
                <a:spcPts val="0"/>
              </a:spcAft>
              <a:buSzPct val="117647"/>
              <a:buNone/>
            </a:pPr>
            <a:r>
              <a:rPr lang="fr"/>
              <a:t>est un client API qui permet aux développeurs de créer, partager, tester et documenter facilement des API.</a:t>
            </a:r>
            <a:endParaRPr/>
          </a:p>
        </p:txBody>
      </p:sp>
      <p:sp>
        <p:nvSpPr>
          <p:cNvPr id="191" name="Google Shape;191;p30"/>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2- BACKTEND :</a:t>
            </a:r>
            <a:endParaRPr/>
          </a:p>
        </p:txBody>
      </p:sp>
      <p:pic>
        <p:nvPicPr>
          <p:cNvPr descr="Graphical user interface, application&#10;&#10;Description automatically generated" id="192" name="Google Shape;192;p30"/>
          <p:cNvPicPr preferRelativeResize="0"/>
          <p:nvPr/>
        </p:nvPicPr>
        <p:blipFill rotWithShape="1">
          <a:blip r:embed="rId3">
            <a:alphaModFix/>
          </a:blip>
          <a:srcRect b="0" l="0" r="0" t="0"/>
          <a:stretch/>
        </p:blipFill>
        <p:spPr>
          <a:xfrm>
            <a:off x="6481530" y="3696344"/>
            <a:ext cx="1648508" cy="668655"/>
          </a:xfrm>
          <a:prstGeom prst="rect">
            <a:avLst/>
          </a:prstGeom>
          <a:noFill/>
          <a:ln>
            <a:noFill/>
          </a:ln>
        </p:spPr>
      </p:pic>
      <p:pic>
        <p:nvPicPr>
          <p:cNvPr id="193" name="Google Shape;193;p30"/>
          <p:cNvPicPr preferRelativeResize="0"/>
          <p:nvPr/>
        </p:nvPicPr>
        <p:blipFill>
          <a:blip r:embed="rId4">
            <a:alphaModFix/>
          </a:blip>
          <a:stretch>
            <a:fillRect/>
          </a:stretch>
        </p:blipFill>
        <p:spPr>
          <a:xfrm>
            <a:off x="6481525" y="1271050"/>
            <a:ext cx="919953" cy="888524"/>
          </a:xfrm>
          <a:prstGeom prst="rect">
            <a:avLst/>
          </a:prstGeom>
          <a:noFill/>
          <a:ln>
            <a:noFill/>
          </a:ln>
        </p:spPr>
      </p:pic>
      <p:pic>
        <p:nvPicPr>
          <p:cNvPr id="194" name="Google Shape;194;p30"/>
          <p:cNvPicPr preferRelativeResize="0"/>
          <p:nvPr/>
        </p:nvPicPr>
        <p:blipFill>
          <a:blip r:embed="rId5">
            <a:alphaModFix/>
          </a:blip>
          <a:stretch>
            <a:fillRect/>
          </a:stretch>
        </p:blipFill>
        <p:spPr>
          <a:xfrm>
            <a:off x="6481525" y="2416800"/>
            <a:ext cx="1022325" cy="102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613549" y="-72297"/>
            <a:ext cx="5605500" cy="2498400"/>
          </a:xfrm>
          <a:prstGeom prst="rect">
            <a:avLst/>
          </a:prstGeom>
          <a:noFill/>
          <a:ln>
            <a:noFill/>
          </a:ln>
        </p:spPr>
        <p:txBody>
          <a:bodyPr anchorCtr="0" anchor="ctr" bIns="91425" lIns="91425" spcFirstLastPara="1" rIns="91425" wrap="square" tIns="91425">
            <a:normAutofit/>
          </a:bodyPr>
          <a:lstStyle/>
          <a:p>
            <a:pPr indent="0" lvl="0" marL="0" rtl="0" algn="ctr">
              <a:lnSpc>
                <a:spcPct val="80000"/>
              </a:lnSpc>
              <a:spcBef>
                <a:spcPts val="0"/>
              </a:spcBef>
              <a:spcAft>
                <a:spcPts val="0"/>
              </a:spcAft>
              <a:buClr>
                <a:schemeClr val="dk1"/>
              </a:buClr>
              <a:buSzPts val="6500"/>
              <a:buFont typeface="Gill Sans"/>
              <a:buNone/>
            </a:pPr>
            <a:r>
              <a:rPr lang="fr" sz="4400"/>
              <a:t>CONCLUSION GENERAL</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769250" y="689674"/>
            <a:ext cx="5605500" cy="3131275"/>
          </a:xfrm>
          <a:prstGeom prst="rect">
            <a:avLst/>
          </a:prstGeom>
          <a:noFill/>
          <a:ln>
            <a:noFill/>
          </a:ln>
        </p:spPr>
        <p:txBody>
          <a:bodyPr anchorCtr="0" anchor="ctr" bIns="91425" lIns="91425" spcFirstLastPara="1" rIns="91425" wrap="square" tIns="91425">
            <a:normAutofit/>
          </a:bodyPr>
          <a:lstStyle/>
          <a:p>
            <a:pPr indent="0" lvl="0" marL="0" rtl="0" algn="ctr">
              <a:lnSpc>
                <a:spcPct val="200000"/>
              </a:lnSpc>
              <a:spcBef>
                <a:spcPts val="0"/>
              </a:spcBef>
              <a:spcAft>
                <a:spcPts val="0"/>
              </a:spcAft>
              <a:buClr>
                <a:schemeClr val="dk1"/>
              </a:buClr>
              <a:buSzPts val="6500"/>
              <a:buFont typeface="Gill Sans"/>
              <a:buNone/>
            </a:pPr>
            <a:r>
              <a:rPr lang="fr" sz="1600"/>
              <a:t>CE N'EST QUE LA PREMIÈRE VERSION DE SITE, IL</a:t>
            </a:r>
            <a:br>
              <a:rPr lang="fr" sz="1600"/>
            </a:br>
            <a:r>
              <a:rPr lang="fr" sz="1600"/>
              <a:t>Y A BEAUCOUP DE CHOSES SUR LESQUELLES JE TRAVAILLE POUR LES VERSIONS À VENIR, QUE CE SOIT AU NIVEAU DE </a:t>
            </a:r>
            <a:r>
              <a:rPr lang="fr" sz="1400"/>
              <a:t>L'EXPÉRIENCE</a:t>
            </a:r>
            <a:r>
              <a:rPr lang="fr" sz="1600"/>
              <a:t> UTILISATEUR OU AU NIVEAU DU DESIGN, C'EST-À-DIRE RENDRE LE SITE PLUS AGRÉABLE À UTILISER ET PLUS ATTRACTIF.</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720000" y="1327400"/>
            <a:ext cx="5699100" cy="2941500"/>
          </a:xfrm>
          <a:prstGeom prst="rect">
            <a:avLst/>
          </a:prstGeom>
          <a:noFill/>
          <a:ln>
            <a:noFill/>
          </a:ln>
        </p:spPr>
        <p:txBody>
          <a:bodyPr anchorCtr="0" anchor="t" bIns="91425" lIns="91425" spcFirstLastPara="1" rIns="91425" wrap="square" tIns="91425">
            <a:normAutofit lnSpcReduction="10000"/>
          </a:bodyPr>
          <a:lstStyle/>
          <a:p>
            <a:pPr indent="-324708" lvl="0" marL="457200" rtl="0" algn="l">
              <a:lnSpc>
                <a:spcPct val="200000"/>
              </a:lnSpc>
              <a:spcBef>
                <a:spcPts val="0"/>
              </a:spcBef>
              <a:spcAft>
                <a:spcPts val="0"/>
              </a:spcAft>
              <a:buSzPts val="1514"/>
              <a:buChar char="●"/>
            </a:pPr>
            <a:r>
              <a:rPr lang="fr"/>
              <a:t>Qu'est-ce que le site Web de DevHelp et les étapes pour le publier :</a:t>
            </a:r>
            <a:endParaRPr/>
          </a:p>
          <a:p>
            <a:pPr indent="0" lvl="0" marL="139700" rtl="0" algn="l">
              <a:lnSpc>
                <a:spcPct val="200000"/>
              </a:lnSpc>
              <a:spcBef>
                <a:spcPts val="0"/>
              </a:spcBef>
              <a:spcAft>
                <a:spcPts val="0"/>
              </a:spcAft>
              <a:buSzPts val="1514"/>
              <a:buNone/>
            </a:pPr>
            <a:r>
              <a:t/>
            </a:r>
            <a:endParaRPr/>
          </a:p>
          <a:p>
            <a:pPr indent="-324707" lvl="1" marL="914400" rtl="0" algn="l">
              <a:lnSpc>
                <a:spcPct val="120000"/>
              </a:lnSpc>
              <a:spcBef>
                <a:spcPts val="0"/>
              </a:spcBef>
              <a:spcAft>
                <a:spcPts val="0"/>
              </a:spcAft>
              <a:buSzPts val="1514"/>
              <a:buChar char="○"/>
            </a:pPr>
            <a:r>
              <a:rPr lang="fr"/>
              <a:t>Contexte du projet</a:t>
            </a:r>
            <a:endParaRPr/>
          </a:p>
          <a:p>
            <a:pPr indent="0" lvl="1" marL="596900" rtl="0" algn="l">
              <a:lnSpc>
                <a:spcPct val="120000"/>
              </a:lnSpc>
              <a:spcBef>
                <a:spcPts val="0"/>
              </a:spcBef>
              <a:spcAft>
                <a:spcPts val="0"/>
              </a:spcAft>
              <a:buSzPts val="1514"/>
              <a:buNone/>
            </a:pPr>
            <a:r>
              <a:t/>
            </a:r>
            <a:endParaRPr/>
          </a:p>
          <a:p>
            <a:pPr indent="-324707" lvl="1" marL="914400" rtl="0" algn="l">
              <a:lnSpc>
                <a:spcPct val="120000"/>
              </a:lnSpc>
              <a:spcBef>
                <a:spcPts val="0"/>
              </a:spcBef>
              <a:spcAft>
                <a:spcPts val="0"/>
              </a:spcAft>
              <a:buSzPts val="1514"/>
              <a:buChar char="○"/>
            </a:pPr>
            <a:r>
              <a:rPr lang="fr"/>
              <a:t>La planification</a:t>
            </a:r>
            <a:endParaRPr/>
          </a:p>
          <a:p>
            <a:pPr indent="0" lvl="1" marL="596900" rtl="0" algn="l">
              <a:lnSpc>
                <a:spcPct val="120000"/>
              </a:lnSpc>
              <a:spcBef>
                <a:spcPts val="0"/>
              </a:spcBef>
              <a:spcAft>
                <a:spcPts val="0"/>
              </a:spcAft>
              <a:buSzPts val="1514"/>
              <a:buNone/>
            </a:pPr>
            <a:r>
              <a:t/>
            </a:r>
            <a:endParaRPr/>
          </a:p>
          <a:p>
            <a:pPr indent="-324708" lvl="1" marL="914400" rtl="0" algn="l">
              <a:lnSpc>
                <a:spcPct val="120000"/>
              </a:lnSpc>
              <a:spcBef>
                <a:spcPts val="0"/>
              </a:spcBef>
              <a:spcAft>
                <a:spcPts val="0"/>
              </a:spcAft>
              <a:buSzPts val="1514"/>
              <a:buChar char="○"/>
            </a:pPr>
            <a:r>
              <a:rPr lang="fr"/>
              <a:t>Technologie utilisé pour la création de site web</a:t>
            </a:r>
            <a:endParaRPr/>
          </a:p>
          <a:p>
            <a:pPr indent="0" lvl="1" marL="596900" rtl="0" algn="l">
              <a:lnSpc>
                <a:spcPct val="120000"/>
              </a:lnSpc>
              <a:spcBef>
                <a:spcPts val="0"/>
              </a:spcBef>
              <a:spcAft>
                <a:spcPts val="0"/>
              </a:spcAft>
              <a:buSzPts val="1514"/>
              <a:buNone/>
            </a:pPr>
            <a:r>
              <a:t/>
            </a:r>
            <a:endParaRPr/>
          </a:p>
          <a:p>
            <a:pPr indent="0" lvl="0" marL="0" rtl="0" algn="l">
              <a:lnSpc>
                <a:spcPct val="200000"/>
              </a:lnSpc>
              <a:spcBef>
                <a:spcPts val="1200"/>
              </a:spcBef>
              <a:spcAft>
                <a:spcPts val="1200"/>
              </a:spcAft>
              <a:buSzPts val="1514"/>
              <a:buNone/>
            </a:pPr>
            <a:r>
              <a:t/>
            </a:r>
            <a:endParaRPr/>
          </a:p>
        </p:txBody>
      </p:sp>
      <p:sp>
        <p:nvSpPr>
          <p:cNvPr id="116" name="Google Shape;116;p17"/>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CONTENU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738926" y="1328821"/>
            <a:ext cx="3203956" cy="858900"/>
          </a:xfrm>
          <a:prstGeom prst="rect">
            <a:avLst/>
          </a:prstGeom>
          <a:noFill/>
          <a:ln>
            <a:noFill/>
          </a:ln>
        </p:spPr>
        <p:txBody>
          <a:bodyPr anchorCtr="0" anchor="ctr" bIns="91425" lIns="91425" spcFirstLastPara="1" rIns="91425" wrap="square" tIns="91425">
            <a:normAutofit fontScale="90000"/>
          </a:bodyPr>
          <a:lstStyle/>
          <a:p>
            <a:pPr indent="0" lvl="0" marL="0" rtl="0" algn="r">
              <a:lnSpc>
                <a:spcPct val="90000"/>
              </a:lnSpc>
              <a:spcBef>
                <a:spcPts val="0"/>
              </a:spcBef>
              <a:spcAft>
                <a:spcPts val="0"/>
              </a:spcAft>
              <a:buClr>
                <a:schemeClr val="dk1"/>
              </a:buClr>
              <a:buSzPct val="116666"/>
              <a:buFont typeface="Gill Sans"/>
              <a:buNone/>
            </a:pPr>
            <a:r>
              <a:rPr lang="fr"/>
              <a:t>CONTEXTE DU PROJET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720000" y="1327400"/>
            <a:ext cx="5699100" cy="2941500"/>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fr"/>
              <a:t>DevHelp est une communauté en ligne pour les développeurs et programmeurs qui permet de poser et répondre à des questions liées au codage. Avec une interface conviviale, des fonctionnalités de recherche puissantes et une base de connaissances complète, DevHelp est la ressource incontournable pour améliorer vos compétences en développement.</a:t>
            </a:r>
            <a:endParaRPr/>
          </a:p>
        </p:txBody>
      </p:sp>
      <p:sp>
        <p:nvSpPr>
          <p:cNvPr id="127" name="Google Shape;127;p19"/>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PROBLÈME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20000" y="1327400"/>
            <a:ext cx="5699100" cy="294150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fr"/>
              <a:t>● </a:t>
            </a:r>
            <a:r>
              <a:rPr lang="fr"/>
              <a:t>DevHelp est une plateforme collaborative en ligne qui fournit des fonctionnalités pour aider les développeurs de tous niveaux à trouver des solutions à leurs problèmes de codage, à échanger des connaissances avec une communauté de pairs et à développer leur carrière grâce à des programmes de mentorat et de formation continue.</a:t>
            </a:r>
            <a:endParaRPr i="1"/>
          </a:p>
        </p:txBody>
      </p:sp>
      <p:sp>
        <p:nvSpPr>
          <p:cNvPr id="133" name="Google Shape;133;p20"/>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LA SOLUTION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111244" y="1344319"/>
            <a:ext cx="3966000" cy="858900"/>
          </a:xfrm>
          <a:prstGeom prst="rect">
            <a:avLst/>
          </a:prstGeom>
          <a:noFill/>
          <a:ln>
            <a:noFill/>
          </a:ln>
        </p:spPr>
        <p:txBody>
          <a:bodyPr anchorCtr="0" anchor="ctr" bIns="91425" lIns="91425" spcFirstLastPara="1" rIns="91425" wrap="square" tIns="91425">
            <a:normAutofit/>
          </a:bodyPr>
          <a:lstStyle/>
          <a:p>
            <a:pPr indent="0" lvl="0" marL="0" rtl="0" algn="r">
              <a:lnSpc>
                <a:spcPct val="90000"/>
              </a:lnSpc>
              <a:spcBef>
                <a:spcPts val="0"/>
              </a:spcBef>
              <a:spcAft>
                <a:spcPts val="0"/>
              </a:spcAft>
              <a:buClr>
                <a:schemeClr val="dk1"/>
              </a:buClr>
              <a:buSzPts val="4200"/>
              <a:buFont typeface="Gill Sans"/>
              <a:buNone/>
            </a:pPr>
            <a:r>
              <a:rPr lang="fr"/>
              <a:t>GRAPHIQUE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0000" y="1327400"/>
            <a:ext cx="5699100" cy="31662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200000"/>
              </a:lnSpc>
              <a:spcBef>
                <a:spcPts val="0"/>
              </a:spcBef>
              <a:spcAft>
                <a:spcPts val="0"/>
              </a:spcAft>
              <a:buSzPts val="1400"/>
              <a:buAutoNum type="arabicPeriod"/>
            </a:pPr>
            <a:r>
              <a:rPr b="1" lang="fr"/>
              <a:t>La charte graphique :</a:t>
            </a:r>
            <a:endParaRPr/>
          </a:p>
          <a:p>
            <a:pPr indent="0" lvl="0" marL="139700" rtl="0" algn="l">
              <a:lnSpc>
                <a:spcPct val="200000"/>
              </a:lnSpc>
              <a:spcBef>
                <a:spcPts val="0"/>
              </a:spcBef>
              <a:spcAft>
                <a:spcPts val="0"/>
              </a:spcAft>
              <a:buSzPts val="1400"/>
              <a:buNone/>
            </a:pPr>
            <a:r>
              <a:rPr b="1" lang="fr"/>
              <a:t>      </a:t>
            </a:r>
            <a:r>
              <a:rPr lang="fr"/>
              <a:t>J'ai créé la charte graphique pour faire les tailles de texte et les couleurs du site Web, le logo, la famille de polices, l'épaisseur de la police…</a:t>
            </a:r>
            <a:endParaRPr/>
          </a:p>
          <a:p>
            <a:pPr indent="-317500" lvl="0" marL="457200" rtl="0" algn="l">
              <a:lnSpc>
                <a:spcPct val="200000"/>
              </a:lnSpc>
              <a:spcBef>
                <a:spcPts val="0"/>
              </a:spcBef>
              <a:spcAft>
                <a:spcPts val="0"/>
              </a:spcAft>
              <a:buSzPts val="1400"/>
              <a:buAutoNum type="arabicPeriod"/>
            </a:pPr>
            <a:r>
              <a:rPr b="1" lang="fr"/>
              <a:t>Conception de site Web (modélisation) :</a:t>
            </a:r>
            <a:endParaRPr/>
          </a:p>
          <a:p>
            <a:pPr indent="0" lvl="0" marL="139700" rtl="0" algn="l">
              <a:lnSpc>
                <a:spcPct val="200000"/>
              </a:lnSpc>
              <a:spcBef>
                <a:spcPts val="0"/>
              </a:spcBef>
              <a:spcAft>
                <a:spcPts val="0"/>
              </a:spcAft>
              <a:buSzPts val="1400"/>
              <a:buNone/>
            </a:pPr>
            <a:r>
              <a:rPr b="1" lang="fr"/>
              <a:t>     </a:t>
            </a:r>
            <a:r>
              <a:rPr lang="fr"/>
              <a:t>Afin de donner une vue d'ensemble de ce que seront les pages du site et de faciliter la programmation front-end .</a:t>
            </a:r>
            <a:endParaRPr/>
          </a:p>
        </p:txBody>
      </p:sp>
      <p:sp>
        <p:nvSpPr>
          <p:cNvPr id="144" name="Google Shape;144;p22"/>
          <p:cNvSpPr txBox="1"/>
          <p:nvPr>
            <p:ph type="title"/>
          </p:nvPr>
        </p:nvSpPr>
        <p:spPr>
          <a:xfrm>
            <a:off x="720000" y="540000"/>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LES PARTIES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270142" y="1313323"/>
            <a:ext cx="4535880" cy="858900"/>
          </a:xfrm>
          <a:prstGeom prst="rect">
            <a:avLst/>
          </a:prstGeom>
          <a:noFill/>
          <a:ln>
            <a:noFill/>
          </a:ln>
        </p:spPr>
        <p:txBody>
          <a:bodyPr anchorCtr="0" anchor="ctr" bIns="91425" lIns="91425" spcFirstLastPara="1" rIns="91425" wrap="square" tIns="91425">
            <a:normAutofit fontScale="90000"/>
          </a:bodyPr>
          <a:lstStyle/>
          <a:p>
            <a:pPr indent="0" lvl="0" marL="0" rtl="0" algn="r">
              <a:lnSpc>
                <a:spcPct val="90000"/>
              </a:lnSpc>
              <a:spcBef>
                <a:spcPts val="0"/>
              </a:spcBef>
              <a:spcAft>
                <a:spcPts val="0"/>
              </a:spcAft>
              <a:buClr>
                <a:schemeClr val="dk1"/>
              </a:buClr>
              <a:buSzPct val="116666"/>
              <a:buFont typeface="Gill Sans"/>
              <a:buNone/>
            </a:pPr>
            <a:r>
              <a:rPr lang="fr"/>
              <a:t>LA PLANIFICATION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0000" y="891153"/>
            <a:ext cx="7067898" cy="3602447"/>
          </a:xfrm>
          <a:prstGeom prst="rect">
            <a:avLst/>
          </a:prstGeom>
          <a:noFill/>
          <a:ln>
            <a:noFill/>
          </a:ln>
        </p:spPr>
        <p:txBody>
          <a:bodyPr anchorCtr="0" anchor="t" bIns="91425" lIns="91425" spcFirstLastPara="1" rIns="91425" wrap="square" tIns="91425">
            <a:normAutofit fontScale="92500"/>
          </a:bodyPr>
          <a:lstStyle/>
          <a:p>
            <a:pPr indent="0" lvl="0" marL="139700" rtl="0" algn="l">
              <a:lnSpc>
                <a:spcPct val="200000"/>
              </a:lnSpc>
              <a:spcBef>
                <a:spcPts val="0"/>
              </a:spcBef>
              <a:spcAft>
                <a:spcPts val="0"/>
              </a:spcAft>
              <a:buSzPct val="108108"/>
              <a:buNone/>
            </a:pPr>
            <a:r>
              <a:rPr b="1" lang="fr"/>
              <a:t>Diagramme de cas d'utilisation :</a:t>
            </a:r>
            <a:endParaRPr/>
          </a:p>
          <a:p>
            <a:pPr indent="0" lvl="0" marL="139700" rtl="0" algn="l">
              <a:lnSpc>
                <a:spcPct val="200000"/>
              </a:lnSpc>
              <a:spcBef>
                <a:spcPts val="0"/>
              </a:spcBef>
              <a:spcAft>
                <a:spcPts val="0"/>
              </a:spcAft>
              <a:buSzPct val="108108"/>
              <a:buNone/>
            </a:pPr>
            <a:r>
              <a:rPr lang="fr"/>
              <a:t>décrire les fonctions de haut niveau et la portée d'un système. Ces diagrammes identifient également les interactions entre le système et ses acteurs.</a:t>
            </a:r>
            <a:endParaRPr/>
          </a:p>
          <a:p>
            <a:pPr indent="0" lvl="0" marL="139700" rtl="0" algn="l">
              <a:lnSpc>
                <a:spcPct val="200000"/>
              </a:lnSpc>
              <a:spcBef>
                <a:spcPts val="0"/>
              </a:spcBef>
              <a:spcAft>
                <a:spcPts val="0"/>
              </a:spcAft>
              <a:buSzPct val="108108"/>
              <a:buNone/>
            </a:pPr>
            <a:r>
              <a:rPr b="1" lang="fr"/>
              <a:t>Diagramme de classes :</a:t>
            </a:r>
            <a:endParaRPr/>
          </a:p>
          <a:p>
            <a:pPr indent="0" lvl="0" marL="139700" rtl="0" algn="l">
              <a:lnSpc>
                <a:spcPct val="200000"/>
              </a:lnSpc>
              <a:spcBef>
                <a:spcPts val="0"/>
              </a:spcBef>
              <a:spcAft>
                <a:spcPts val="0"/>
              </a:spcAft>
              <a:buSzPct val="108108"/>
              <a:buNone/>
            </a:pPr>
            <a:r>
              <a:rPr lang="fr"/>
              <a:t>pour modéliser les objets qui composent le système, pour afficher les relations entre les objets</a:t>
            </a:r>
            <a:endParaRPr/>
          </a:p>
          <a:p>
            <a:pPr indent="0" lvl="0" marL="139700" rtl="0" algn="l">
              <a:lnSpc>
                <a:spcPct val="200000"/>
              </a:lnSpc>
              <a:spcBef>
                <a:spcPts val="0"/>
              </a:spcBef>
              <a:spcAft>
                <a:spcPts val="0"/>
              </a:spcAft>
              <a:buSzPct val="108108"/>
              <a:buNone/>
            </a:pPr>
            <a:r>
              <a:rPr b="1" lang="fr"/>
              <a:t>Diagramme de séquence :</a:t>
            </a:r>
            <a:endParaRPr/>
          </a:p>
          <a:p>
            <a:pPr indent="0" lvl="0" marL="139700" rtl="0" algn="l">
              <a:lnSpc>
                <a:spcPct val="200000"/>
              </a:lnSpc>
              <a:spcBef>
                <a:spcPts val="0"/>
              </a:spcBef>
              <a:spcAft>
                <a:spcPts val="0"/>
              </a:spcAft>
              <a:buSzPct val="108108"/>
              <a:buNone/>
            </a:pPr>
            <a:r>
              <a:rPr lang="fr"/>
              <a:t>montre la séquence de messages transmis entre les objets. Les diagrammes de séquence peuvent également montrer les structures de contrôle entre les objets.</a:t>
            </a:r>
            <a:endParaRPr/>
          </a:p>
        </p:txBody>
      </p:sp>
      <p:sp>
        <p:nvSpPr>
          <p:cNvPr id="155" name="Google Shape;155;p24"/>
          <p:cNvSpPr txBox="1"/>
          <p:nvPr>
            <p:ph type="title"/>
          </p:nvPr>
        </p:nvSpPr>
        <p:spPr>
          <a:xfrm>
            <a:off x="720000" y="137044"/>
            <a:ext cx="77523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000"/>
              <a:buFont typeface="Lato"/>
              <a:buNone/>
            </a:pPr>
            <a:r>
              <a:rPr lang="fr"/>
              <a:t>CONCEPTION ET MODÉLISATION ( UML)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