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24" r:id="rId1"/>
  </p:sldMasterIdLst>
  <p:notesMasterIdLst>
    <p:notesMasterId r:id="rId19"/>
  </p:notesMasterIdLst>
  <p:sldIdLst>
    <p:sldId id="256" r:id="rId2"/>
    <p:sldId id="257" r:id="rId3"/>
    <p:sldId id="259" r:id="rId4"/>
    <p:sldId id="261" r:id="rId5"/>
    <p:sldId id="260" r:id="rId6"/>
    <p:sldId id="262" r:id="rId7"/>
    <p:sldId id="263" r:id="rId8"/>
    <p:sldId id="265" r:id="rId9"/>
    <p:sldId id="266" r:id="rId10"/>
    <p:sldId id="269" r:id="rId11"/>
    <p:sldId id="270" r:id="rId12"/>
    <p:sldId id="271" r:id="rId13"/>
    <p:sldId id="272" r:id="rId14"/>
    <p:sldId id="273" r:id="rId15"/>
    <p:sldId id="275" r:id="rId16"/>
    <p:sldId id="274" r:id="rId17"/>
    <p:sldId id="276" r:id="rId18"/>
  </p:sldIdLst>
  <p:sldSz cx="9144000" cy="5143500" type="screen16x9"/>
  <p:notesSz cx="6858000" cy="9144000"/>
  <p:embeddedFontLst>
    <p:embeddedFont>
      <p:font typeface="Gill Sans MT" panose="020B0502020104020203"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7a4c7d2d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7a4c7d2d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7a4c7d2d5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7a4c7d2d5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7a4c7d2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7a4c7d2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7a4c7d2d5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7a4c7d2d5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d6a48d76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d6a48d76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6a48d76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6a48d76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6a48d76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6a48d76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62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7a4c7d2d5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7a4c7d2d5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7a4c7d2d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7a4c7d2d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7a4c7d2d5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7a4c7d2d5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7a4c7d2d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7a4c7d2d5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7a4c7d2d5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7a4c7d2d5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7a4c7d2d5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7a4c7d2d5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7a4c7d2d5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7a4c7d2d5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7a4c7d2d5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7a4c7d2d5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7a4c7d2d5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7a4c7d2d5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02111984F565}" type="slidenum">
              <a:rPr lang="en-US" smtClean="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1306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567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6392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8"/>
        <p:cNvGrpSpPr/>
        <p:nvPr/>
      </p:nvGrpSpPr>
      <p:grpSpPr>
        <a:xfrm>
          <a:off x="0" y="0"/>
          <a:ext cx="0" cy="0"/>
          <a:chOff x="0" y="0"/>
          <a:chExt cx="0" cy="0"/>
        </a:xfrm>
      </p:grpSpPr>
      <p:sp>
        <p:nvSpPr>
          <p:cNvPr id="251" name="Google Shape;251;p7"/>
          <p:cNvSpPr txBox="1">
            <a:spLocks noGrp="1"/>
          </p:cNvSpPr>
          <p:nvPr>
            <p:ph type="body" idx="1"/>
          </p:nvPr>
        </p:nvSpPr>
        <p:spPr>
          <a:xfrm>
            <a:off x="720000" y="1327400"/>
            <a:ext cx="5699100" cy="2941500"/>
          </a:xfrm>
          <a:prstGeom prst="rect">
            <a:avLst/>
          </a:prstGeom>
        </p:spPr>
        <p:txBody>
          <a:bodyPr spcFirstLastPara="1" wrap="square" lIns="91425" tIns="91425" rIns="91425" bIns="91425" anchor="t" anchorCtr="0">
            <a:normAutofit/>
          </a:bodyPr>
          <a:lstStyle>
            <a:lvl1pPr marL="457200" lvl="0" indent="-317500">
              <a:lnSpc>
                <a:spcPct val="200000"/>
              </a:lnSpc>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52" name="Google Shape;252;p7"/>
          <p:cNvSpPr txBox="1">
            <a:spLocks noGrp="1"/>
          </p:cNvSpPr>
          <p:nvPr>
            <p:ph type="title"/>
          </p:nvPr>
        </p:nvSpPr>
        <p:spPr>
          <a:xfrm>
            <a:off x="720000" y="540000"/>
            <a:ext cx="77523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extLst>
      <p:ext uri="{BB962C8B-B14F-4D97-AF65-F5344CB8AC3E}">
        <p14:creationId xmlns:p14="http://schemas.microsoft.com/office/powerpoint/2010/main" val="198800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8"/>
        <p:cNvGrpSpPr/>
        <p:nvPr/>
      </p:nvGrpSpPr>
      <p:grpSpPr>
        <a:xfrm>
          <a:off x="0" y="0"/>
          <a:ext cx="0" cy="0"/>
          <a:chOff x="0" y="0"/>
          <a:chExt cx="0" cy="0"/>
        </a:xfrm>
      </p:grpSpPr>
      <p:sp>
        <p:nvSpPr>
          <p:cNvPr id="286" name="Google Shape;286;p9"/>
          <p:cNvSpPr txBox="1">
            <a:spLocks noGrp="1"/>
          </p:cNvSpPr>
          <p:nvPr>
            <p:ph type="title"/>
          </p:nvPr>
        </p:nvSpPr>
        <p:spPr>
          <a:xfrm>
            <a:off x="4506450" y="1313323"/>
            <a:ext cx="3966000" cy="858900"/>
          </a:xfrm>
          <a:prstGeom prst="rect">
            <a:avLst/>
          </a:prstGeom>
        </p:spPr>
        <p:txBody>
          <a:bodyPr spcFirstLastPara="1" wrap="square" lIns="91425" tIns="91425" rIns="91425" bIns="91425" anchor="ctr" anchorCtr="0">
            <a:norm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87" name="Google Shape;28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342" name="Google Shape;342;p9"/>
          <p:cNvSpPr txBox="1">
            <a:spLocks noGrp="1"/>
          </p:cNvSpPr>
          <p:nvPr>
            <p:ph type="subTitle" idx="1"/>
          </p:nvPr>
        </p:nvSpPr>
        <p:spPr>
          <a:xfrm>
            <a:off x="4789825" y="2107575"/>
            <a:ext cx="3682500" cy="1516200"/>
          </a:xfrm>
          <a:prstGeom prst="rect">
            <a:avLst/>
          </a:prstGeom>
        </p:spPr>
        <p:txBody>
          <a:bodyPr spcFirstLastPara="1" wrap="square" lIns="91425" tIns="91425" rIns="91425" bIns="91425" anchor="ctr" anchorCtr="0">
            <a:normAutofit/>
          </a:bodyPr>
          <a:lstStyle>
            <a:lvl1pPr lvl="0" algn="r">
              <a:lnSpc>
                <a:spcPct val="100000"/>
              </a:lnSpc>
              <a:spcBef>
                <a:spcPts val="0"/>
              </a:spcBef>
              <a:spcAft>
                <a:spcPts val="0"/>
              </a:spcAft>
              <a:buSzPts val="2100"/>
              <a:buNone/>
              <a:defRPr sz="1600">
                <a:latin typeface="Lato"/>
                <a:ea typeface="Lato"/>
                <a:cs typeface="Lato"/>
                <a:sym typeface="La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707327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3"/>
        <p:cNvGrpSpPr/>
        <p:nvPr/>
      </p:nvGrpSpPr>
      <p:grpSpPr>
        <a:xfrm>
          <a:off x="0" y="0"/>
          <a:ext cx="0" cy="0"/>
          <a:chOff x="0" y="0"/>
          <a:chExt cx="0" cy="0"/>
        </a:xfrm>
      </p:grpSpPr>
      <p:sp>
        <p:nvSpPr>
          <p:cNvPr id="275" name="Google Shape;275;p8"/>
          <p:cNvSpPr txBox="1">
            <a:spLocks noGrp="1"/>
          </p:cNvSpPr>
          <p:nvPr>
            <p:ph type="title"/>
          </p:nvPr>
        </p:nvSpPr>
        <p:spPr>
          <a:xfrm>
            <a:off x="1769250" y="1322550"/>
            <a:ext cx="5605500" cy="2498400"/>
          </a:xfrm>
          <a:prstGeom prst="rect">
            <a:avLst/>
          </a:prstGeom>
        </p:spPr>
        <p:txBody>
          <a:bodyPr spcFirstLastPara="1" wrap="square" lIns="91425" tIns="91425" rIns="91425" bIns="91425" anchor="ctr" anchorCtr="0">
            <a:normAutofit/>
          </a:bodyPr>
          <a:lstStyle>
            <a:lvl1pPr lvl="0" algn="ctr">
              <a:lnSpc>
                <a:spcPct val="80000"/>
              </a:lnSpc>
              <a:spcBef>
                <a:spcPts val="0"/>
              </a:spcBef>
              <a:spcAft>
                <a:spcPts val="0"/>
              </a:spcAft>
              <a:buSzPts val="6500"/>
              <a:buNone/>
              <a:defRPr sz="82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Tree>
    <p:extLst>
      <p:ext uri="{BB962C8B-B14F-4D97-AF65-F5344CB8AC3E}">
        <p14:creationId xmlns:p14="http://schemas.microsoft.com/office/powerpoint/2010/main" val="279844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8939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2209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196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2509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137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932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2195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AAD347D-5ACD-4C99-B74B-A9C85AD731AF}" type="datetimeFigureOut">
              <a:rPr lang="en-US" smtClean="0"/>
              <a:t>6/19/2022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4066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AAD347D-5ACD-4C99-B74B-A9C85AD731AF}" type="datetimeFigureOut">
              <a:rPr lang="en-US" smtClean="0"/>
              <a:t>6/19/2022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907493"/>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8" r:id="rId13"/>
    <p:sldLayoutId id="2147484139" r:id="rId14"/>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0"/>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présentation </a:t>
            </a:r>
            <a:br>
              <a:rPr lang="fr" dirty="0"/>
            </a:br>
            <a:r>
              <a:rPr lang="fr" dirty="0"/>
              <a:t>kleider 1933</a:t>
            </a:r>
            <a:endParaRPr dirty="0"/>
          </a:p>
        </p:txBody>
      </p:sp>
      <p:sp>
        <p:nvSpPr>
          <p:cNvPr id="1523" name="Google Shape;1523;p40"/>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Par Kamal Rhrabla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53"/>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r>
              <a:rPr lang="fr-MA" dirty="0"/>
              <a:t>L</a:t>
            </a:r>
            <a:r>
              <a:rPr lang="fr" dirty="0"/>
              <a:t>es interfaces</a:t>
            </a:r>
            <a:br>
              <a:rPr lang="fr-MA"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54"/>
          <p:cNvSpPr txBox="1">
            <a:spLocks noGrp="1"/>
          </p:cNvSpPr>
          <p:nvPr>
            <p:ph type="body" idx="1"/>
          </p:nvPr>
        </p:nvSpPr>
        <p:spPr>
          <a:xfrm>
            <a:off x="719999" y="1327400"/>
            <a:ext cx="6362725" cy="3166200"/>
          </a:xfrm>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ACCUEIL, PRODUITS ( </a:t>
            </a:r>
            <a:r>
              <a:rPr lang="fr" dirty="0" err="1"/>
              <a:t>hommes, femmes, enfants </a:t>
            </a:r>
            <a:r>
              <a:rPr lang="fr" dirty="0"/>
              <a:t>), DÉTAILS, CONNEXION, ENREGISTREMENT</a:t>
            </a:r>
            <a:endParaRPr dirty="0"/>
          </a:p>
        </p:txBody>
      </p:sp>
      <p:sp>
        <p:nvSpPr>
          <p:cNvPr id="1603" name="Google Shape;1603;p5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Les interfaces des utilisateurs :</a:t>
            </a:r>
            <a:endParaRPr lang="fr-M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55"/>
          <p:cNvSpPr txBox="1">
            <a:spLocks noGrp="1"/>
          </p:cNvSpPr>
          <p:nvPr>
            <p:ph type="body" idx="1"/>
          </p:nvPr>
        </p:nvSpPr>
        <p:spPr>
          <a:xfrm>
            <a:off x="720000" y="1327400"/>
            <a:ext cx="5699100" cy="30603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fr" dirty="0"/>
              <a:t>TABLEAU PRODUITS, TABLEAU DE COMMANDES, LISTES UTILISATEURS</a:t>
            </a:r>
            <a:endParaRPr dirty="0"/>
          </a:p>
        </p:txBody>
      </p:sp>
      <p:sp>
        <p:nvSpPr>
          <p:cNvPr id="1609" name="Google Shape;1609;p5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Interfaces d'administration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56"/>
          <p:cNvSpPr txBox="1">
            <a:spLocks noGrp="1"/>
          </p:cNvSpPr>
          <p:nvPr>
            <p:ph type="title"/>
          </p:nvPr>
        </p:nvSpPr>
        <p:spPr>
          <a:xfrm>
            <a:off x="4169044" y="1313323"/>
            <a:ext cx="4303406"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a:t>Technologie </a:t>
            </a:r>
            <a:r>
              <a:rPr lang="fr" dirty="0" err="1"/>
              <a:t>utilisée </a:t>
            </a:r>
            <a:r>
              <a:rPr lang="fr" dirty="0"/>
              <a:t>pour </a:t>
            </a:r>
            <a:r>
              <a:rPr lang="fr" dirty="0" err="1"/>
              <a:t>créer </a:t>
            </a:r>
            <a:r>
              <a:rPr lang="fr" dirty="0"/>
              <a:t>le </a:t>
            </a:r>
            <a:r>
              <a:rPr lang="fr" dirty="0" err="1"/>
              <a:t>site Web</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7"/>
          <p:cNvSpPr txBox="1">
            <a:spLocks noGrp="1"/>
          </p:cNvSpPr>
          <p:nvPr>
            <p:ph type="body" idx="1"/>
          </p:nvPr>
        </p:nvSpPr>
        <p:spPr>
          <a:xfrm>
            <a:off x="695850" y="988650"/>
            <a:ext cx="5699100" cy="3166200"/>
          </a:xfrm>
          <a:prstGeom prst="rect">
            <a:avLst/>
          </a:prstGeom>
        </p:spPr>
        <p:txBody>
          <a:bodyPr spcFirstLastPara="1" wrap="square" lIns="91425" tIns="91425" rIns="91425" bIns="91425" anchor="t" anchorCtr="0">
            <a:normAutofit fontScale="92500" lnSpcReduction="20000"/>
          </a:bodyPr>
          <a:lstStyle/>
          <a:p>
            <a:pPr marL="139700" lvl="0" indent="0" algn="l" rtl="0">
              <a:spcBef>
                <a:spcPts val="0"/>
              </a:spcBef>
              <a:spcAft>
                <a:spcPts val="0"/>
              </a:spcAft>
              <a:buSzPts val="1400"/>
              <a:buNone/>
            </a:pPr>
            <a:r>
              <a:rPr lang="fr" b="1" dirty="0"/>
              <a:t>HTML :</a:t>
            </a:r>
          </a:p>
          <a:p>
            <a:pPr marL="139700" lvl="0" indent="0" algn="l" rtl="0">
              <a:spcBef>
                <a:spcPts val="0"/>
              </a:spcBef>
              <a:spcAft>
                <a:spcPts val="0"/>
              </a:spcAft>
              <a:buSzPts val="1400"/>
              <a:buNone/>
            </a:pPr>
            <a:r>
              <a:rPr lang="fr-FR" dirty="0"/>
              <a:t>est le langage de description de la structure des pages Web.</a:t>
            </a:r>
            <a:r>
              <a:rPr lang="fr" dirty="0"/>
              <a:t> </a:t>
            </a:r>
          </a:p>
          <a:p>
            <a:pPr marL="139700" lvl="0" indent="0" algn="l" rtl="0">
              <a:spcBef>
                <a:spcPts val="0"/>
              </a:spcBef>
              <a:spcAft>
                <a:spcPts val="0"/>
              </a:spcAft>
              <a:buSzPts val="1400"/>
              <a:buNone/>
            </a:pPr>
            <a:r>
              <a:rPr lang="fr" b="1" dirty="0"/>
              <a:t>CSS : </a:t>
            </a:r>
          </a:p>
          <a:p>
            <a:pPr marL="139700" lvl="0" indent="0" algn="l" rtl="0">
              <a:spcBef>
                <a:spcPts val="0"/>
              </a:spcBef>
              <a:spcAft>
                <a:spcPts val="0"/>
              </a:spcAft>
              <a:buSzPts val="1400"/>
              <a:buNone/>
            </a:pPr>
            <a:r>
              <a:rPr lang="fr-FR" dirty="0"/>
              <a:t>est le langage utilisé pour décrire la présentation des pages Web, y compris les couleurs, la mise en page et les polices.</a:t>
            </a:r>
            <a:endParaRPr lang="fr" dirty="0"/>
          </a:p>
          <a:p>
            <a:pPr marL="139700" lvl="0" indent="0" algn="l" rtl="0">
              <a:spcBef>
                <a:spcPts val="0"/>
              </a:spcBef>
              <a:spcAft>
                <a:spcPts val="0"/>
              </a:spcAft>
              <a:buSzPts val="1400"/>
              <a:buNone/>
            </a:pPr>
            <a:r>
              <a:rPr lang="fr" b="1" dirty="0"/>
              <a:t>VUE JS :</a:t>
            </a:r>
          </a:p>
          <a:p>
            <a:pPr marL="139700" lvl="0" indent="0" algn="l" rtl="0">
              <a:spcBef>
                <a:spcPts val="0"/>
              </a:spcBef>
              <a:spcAft>
                <a:spcPts val="0"/>
              </a:spcAft>
              <a:buSzPts val="1400"/>
              <a:buNone/>
            </a:pPr>
            <a:r>
              <a:rPr lang="fr-FR" dirty="0"/>
              <a:t>est un cadre progressif pour JavaScript utilisé pour créer des interfaces Web et des applications d'une page.</a:t>
            </a:r>
            <a:endParaRPr dirty="0"/>
          </a:p>
        </p:txBody>
      </p:sp>
      <p:sp>
        <p:nvSpPr>
          <p:cNvPr id="1620" name="Google Shape;1620;p57"/>
          <p:cNvSpPr txBox="1">
            <a:spLocks noGrp="1"/>
          </p:cNvSpPr>
          <p:nvPr>
            <p:ph type="title"/>
          </p:nvPr>
        </p:nvSpPr>
        <p:spPr>
          <a:xfrm>
            <a:off x="695850" y="336179"/>
            <a:ext cx="7752300" cy="57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1- Frontend :</a:t>
            </a:r>
            <a:endParaRPr dirty="0"/>
          </a:p>
        </p:txBody>
      </p:sp>
      <p:pic>
        <p:nvPicPr>
          <p:cNvPr id="3" name="Picture 2" descr="A picture containing logo&#10;&#10;Description automatically generated">
            <a:extLst>
              <a:ext uri="{FF2B5EF4-FFF2-40B4-BE49-F238E27FC236}">
                <a16:creationId xmlns:a16="http://schemas.microsoft.com/office/drawing/2014/main" id="{3A2FA865-C97F-3FBC-7DFA-BE59CDBD524C}"/>
              </a:ext>
            </a:extLst>
          </p:cNvPr>
          <p:cNvPicPr>
            <a:picLocks noChangeAspect="1"/>
          </p:cNvPicPr>
          <p:nvPr/>
        </p:nvPicPr>
        <p:blipFill>
          <a:blip r:embed="rId3"/>
          <a:stretch>
            <a:fillRect/>
          </a:stretch>
        </p:blipFill>
        <p:spPr>
          <a:xfrm>
            <a:off x="6815381" y="3250767"/>
            <a:ext cx="1356125" cy="904083"/>
          </a:xfrm>
          <a:prstGeom prst="rect">
            <a:avLst/>
          </a:prstGeom>
        </p:spPr>
      </p:pic>
      <p:pic>
        <p:nvPicPr>
          <p:cNvPr id="5" name="Picture 4" descr="Logo, icon&#10;&#10;Description automatically generated">
            <a:extLst>
              <a:ext uri="{FF2B5EF4-FFF2-40B4-BE49-F238E27FC236}">
                <a16:creationId xmlns:a16="http://schemas.microsoft.com/office/drawing/2014/main" id="{70A4DEE7-2D32-9954-A493-79681B8075C2}"/>
              </a:ext>
            </a:extLst>
          </p:cNvPr>
          <p:cNvPicPr>
            <a:picLocks noChangeAspect="1"/>
          </p:cNvPicPr>
          <p:nvPr/>
        </p:nvPicPr>
        <p:blipFill>
          <a:blip r:embed="rId4"/>
          <a:stretch>
            <a:fillRect/>
          </a:stretch>
        </p:blipFill>
        <p:spPr>
          <a:xfrm>
            <a:off x="6046093" y="988650"/>
            <a:ext cx="1757303" cy="18401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7"/>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fontScale="85000" lnSpcReduction="20000"/>
          </a:bodyPr>
          <a:lstStyle/>
          <a:p>
            <a:pPr marL="139700" lvl="0" indent="0" algn="l" rtl="0">
              <a:spcBef>
                <a:spcPts val="0"/>
              </a:spcBef>
              <a:spcAft>
                <a:spcPts val="0"/>
              </a:spcAft>
              <a:buSzPts val="1400"/>
              <a:buNone/>
            </a:pPr>
            <a:r>
              <a:rPr lang="fr" b="1" dirty="0"/>
              <a:t>PHP(MVC) :</a:t>
            </a:r>
          </a:p>
          <a:p>
            <a:pPr marL="139700" lvl="0" indent="0" algn="l" rtl="0">
              <a:spcBef>
                <a:spcPts val="0"/>
              </a:spcBef>
              <a:spcAft>
                <a:spcPts val="0"/>
              </a:spcAft>
              <a:buSzPts val="1400"/>
              <a:buNone/>
            </a:pPr>
            <a:r>
              <a:rPr lang="fr-FR" dirty="0"/>
              <a:t>est connu comme un langage de script à usage général qui peut être utilisé pour développer des sites Web dynamiques et interactifs.</a:t>
            </a:r>
            <a:endParaRPr lang="fr" dirty="0"/>
          </a:p>
          <a:p>
            <a:pPr marL="139700" lvl="0" indent="0" algn="l" rtl="0">
              <a:spcBef>
                <a:spcPts val="0"/>
              </a:spcBef>
              <a:spcAft>
                <a:spcPts val="0"/>
              </a:spcAft>
              <a:buSzPts val="1400"/>
              <a:buNone/>
            </a:pPr>
            <a:r>
              <a:rPr lang="fr" b="1" dirty="0"/>
              <a:t>MYSQL :</a:t>
            </a:r>
          </a:p>
          <a:p>
            <a:pPr marL="139700" lvl="0" indent="0" algn="l" rtl="0">
              <a:spcBef>
                <a:spcPts val="0"/>
              </a:spcBef>
              <a:spcAft>
                <a:spcPts val="0"/>
              </a:spcAft>
              <a:buSzPts val="1400"/>
              <a:buNone/>
            </a:pPr>
            <a:r>
              <a:rPr lang="fr-FR" dirty="0"/>
              <a:t>est un système de gestion de bases de données relationnelles basé sur SQL – </a:t>
            </a:r>
            <a:r>
              <a:rPr lang="fr-FR" dirty="0" err="1"/>
              <a:t>Structured</a:t>
            </a:r>
            <a:r>
              <a:rPr lang="fr-FR" dirty="0"/>
              <a:t> </a:t>
            </a:r>
            <a:r>
              <a:rPr lang="fr-FR" dirty="0" err="1"/>
              <a:t>Query</a:t>
            </a:r>
            <a:r>
              <a:rPr lang="fr-FR" dirty="0"/>
              <a:t> </a:t>
            </a:r>
            <a:r>
              <a:rPr lang="fr-FR" dirty="0" err="1"/>
              <a:t>Language</a:t>
            </a:r>
            <a:r>
              <a:rPr lang="fr-FR" dirty="0"/>
              <a:t>.</a:t>
            </a:r>
            <a:endParaRPr lang="fr" dirty="0"/>
          </a:p>
          <a:p>
            <a:pPr marL="139700" lvl="0" indent="0" algn="l" rtl="0">
              <a:spcBef>
                <a:spcPts val="0"/>
              </a:spcBef>
              <a:spcAft>
                <a:spcPts val="0"/>
              </a:spcAft>
              <a:buSzPts val="1400"/>
              <a:buNone/>
            </a:pPr>
            <a:r>
              <a:rPr lang="fr" b="1" dirty="0"/>
              <a:t>POSTMAN :</a:t>
            </a:r>
          </a:p>
          <a:p>
            <a:pPr marL="139700" lvl="0" indent="0" algn="l" rtl="0">
              <a:spcBef>
                <a:spcPts val="0"/>
              </a:spcBef>
              <a:spcAft>
                <a:spcPts val="0"/>
              </a:spcAft>
              <a:buSzPts val="1400"/>
              <a:buNone/>
            </a:pPr>
            <a:r>
              <a:rPr lang="fr-FR" dirty="0"/>
              <a:t>est un client API qui permet aux développeurs de créer, partager, tester et documenter facilement des API.</a:t>
            </a:r>
            <a:endParaRPr dirty="0"/>
          </a:p>
        </p:txBody>
      </p:sp>
      <p:sp>
        <p:nvSpPr>
          <p:cNvPr id="1620" name="Google Shape;1620;p5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2- Backtend :</a:t>
            </a:r>
            <a:endParaRPr dirty="0"/>
          </a:p>
        </p:txBody>
      </p:sp>
      <p:pic>
        <p:nvPicPr>
          <p:cNvPr id="9" name="Picture 8" descr="Logo&#10;&#10;Description automatically generated">
            <a:extLst>
              <a:ext uri="{FF2B5EF4-FFF2-40B4-BE49-F238E27FC236}">
                <a16:creationId xmlns:a16="http://schemas.microsoft.com/office/drawing/2014/main" id="{2F9B8374-65EC-8D7A-F2D2-E84EC08D355E}"/>
              </a:ext>
            </a:extLst>
          </p:cNvPr>
          <p:cNvPicPr>
            <a:picLocks noChangeAspect="1"/>
          </p:cNvPicPr>
          <p:nvPr/>
        </p:nvPicPr>
        <p:blipFill>
          <a:blip r:embed="rId3"/>
          <a:stretch>
            <a:fillRect/>
          </a:stretch>
        </p:blipFill>
        <p:spPr>
          <a:xfrm>
            <a:off x="6481530" y="1545472"/>
            <a:ext cx="1060096" cy="572700"/>
          </a:xfrm>
          <a:prstGeom prst="rect">
            <a:avLst/>
          </a:prstGeom>
        </p:spPr>
      </p:pic>
      <p:pic>
        <p:nvPicPr>
          <p:cNvPr id="11" name="Picture 10" descr="Logo&#10;&#10;Description automatically generated">
            <a:extLst>
              <a:ext uri="{FF2B5EF4-FFF2-40B4-BE49-F238E27FC236}">
                <a16:creationId xmlns:a16="http://schemas.microsoft.com/office/drawing/2014/main" id="{C5CFCC4D-8F98-1A17-AB80-FF9A6A521774}"/>
              </a:ext>
            </a:extLst>
          </p:cNvPr>
          <p:cNvPicPr>
            <a:picLocks noChangeAspect="1"/>
          </p:cNvPicPr>
          <p:nvPr/>
        </p:nvPicPr>
        <p:blipFill>
          <a:blip r:embed="rId4"/>
          <a:stretch>
            <a:fillRect/>
          </a:stretch>
        </p:blipFill>
        <p:spPr>
          <a:xfrm>
            <a:off x="6238067" y="2416799"/>
            <a:ext cx="1778383" cy="987401"/>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F7C80CE4-197F-3453-D350-AF8180211901}"/>
              </a:ext>
            </a:extLst>
          </p:cNvPr>
          <p:cNvPicPr>
            <a:picLocks noChangeAspect="1"/>
          </p:cNvPicPr>
          <p:nvPr/>
        </p:nvPicPr>
        <p:blipFill>
          <a:blip r:embed="rId5"/>
          <a:stretch>
            <a:fillRect/>
          </a:stretch>
        </p:blipFill>
        <p:spPr>
          <a:xfrm>
            <a:off x="6481530" y="3696344"/>
            <a:ext cx="1648508" cy="668655"/>
          </a:xfrm>
          <a:prstGeom prst="rect">
            <a:avLst/>
          </a:prstGeom>
        </p:spPr>
      </p:pic>
    </p:spTree>
    <p:extLst>
      <p:ext uri="{BB962C8B-B14F-4D97-AF65-F5344CB8AC3E}">
        <p14:creationId xmlns:p14="http://schemas.microsoft.com/office/powerpoint/2010/main" val="418076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8"/>
          <p:cNvSpPr txBox="1">
            <a:spLocks noGrp="1"/>
          </p:cNvSpPr>
          <p:nvPr>
            <p:ph type="title"/>
          </p:nvPr>
        </p:nvSpPr>
        <p:spPr>
          <a:xfrm>
            <a:off x="3613549" y="-72297"/>
            <a:ext cx="5605500" cy="2498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MA" sz="4400" dirty="0"/>
              <a:t>C</a:t>
            </a:r>
            <a:r>
              <a:rPr lang="fr" sz="4400" dirty="0"/>
              <a:t>onclusion general</a:t>
            </a:r>
            <a:endParaRPr sz="4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9058-1CDB-CCDF-5EA1-1FD55B9ABBA2}"/>
              </a:ext>
            </a:extLst>
          </p:cNvPr>
          <p:cNvSpPr>
            <a:spLocks noGrp="1"/>
          </p:cNvSpPr>
          <p:nvPr>
            <p:ph type="title"/>
          </p:nvPr>
        </p:nvSpPr>
        <p:spPr>
          <a:xfrm>
            <a:off x="1769250" y="689674"/>
            <a:ext cx="5605500" cy="3131275"/>
          </a:xfrm>
        </p:spPr>
        <p:txBody>
          <a:bodyPr>
            <a:normAutofit/>
          </a:bodyPr>
          <a:lstStyle/>
          <a:p>
            <a:pPr>
              <a:lnSpc>
                <a:spcPct val="200000"/>
              </a:lnSpc>
            </a:pPr>
            <a:r>
              <a:rPr lang="fr-FR" sz="1600" dirty="0"/>
              <a:t>Ce n'est que la première version de site, il</a:t>
            </a:r>
            <a:br>
              <a:rPr lang="ar-SA" sz="1600" dirty="0"/>
            </a:br>
            <a:r>
              <a:rPr lang="fr-FR" sz="1600" dirty="0"/>
              <a:t>y a beaucoup de choses sur lesquelles je travaille pour les versions à venir, que ce soit au niveau de </a:t>
            </a:r>
            <a:r>
              <a:rPr lang="fr-FR" sz="1400" dirty="0"/>
              <a:t>l'expérience</a:t>
            </a:r>
            <a:r>
              <a:rPr lang="fr-FR" sz="1600" dirty="0"/>
              <a:t> utilisateur ou au niveau du design, c'est-à-dire rendre le site plus agréable à utiliser et plus attractif.</a:t>
            </a:r>
            <a:endParaRPr lang="fr-MA" sz="1600" dirty="0"/>
          </a:p>
        </p:txBody>
      </p:sp>
    </p:spTree>
    <p:extLst>
      <p:ext uri="{BB962C8B-B14F-4D97-AF65-F5344CB8AC3E}">
        <p14:creationId xmlns:p14="http://schemas.microsoft.com/office/powerpoint/2010/main" val="227797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41"/>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fr" dirty="0"/>
              <a:t>Qu'est-ce que le site Web de kleider 1933 et les étapes pour le publier :</a:t>
            </a:r>
          </a:p>
          <a:p>
            <a:pPr marL="139700" lvl="0" indent="0" algn="l" rtl="0">
              <a:spcBef>
                <a:spcPts val="0"/>
              </a:spcBef>
              <a:spcAft>
                <a:spcPts val="0"/>
              </a:spcAft>
              <a:buSzPts val="1400"/>
              <a:buNone/>
            </a:pPr>
            <a:endParaRPr lang="en-US" dirty="0"/>
          </a:p>
          <a:p>
            <a:pPr marL="914400" lvl="1" indent="-317500" algn="l" rtl="0">
              <a:spcBef>
                <a:spcPts val="0"/>
              </a:spcBef>
              <a:spcAft>
                <a:spcPts val="0"/>
              </a:spcAft>
              <a:buSzPts val="1400"/>
              <a:buChar char="○"/>
            </a:pPr>
            <a:r>
              <a:rPr lang="fr" dirty="0"/>
              <a:t>Contexte du projet</a:t>
            </a:r>
          </a:p>
          <a:p>
            <a:pPr marL="596900" lvl="1" indent="0" algn="l" rtl="0">
              <a:spcBef>
                <a:spcPts val="0"/>
              </a:spcBef>
              <a:spcAft>
                <a:spcPts val="0"/>
              </a:spcAft>
              <a:buSzPts val="1400"/>
              <a:buNone/>
            </a:pPr>
            <a:endParaRPr lang="en-US" dirty="0"/>
          </a:p>
          <a:p>
            <a:pPr marL="914400" lvl="1" indent="-317500" algn="l" rtl="0">
              <a:spcBef>
                <a:spcPts val="0"/>
              </a:spcBef>
              <a:spcAft>
                <a:spcPts val="0"/>
              </a:spcAft>
              <a:buSzPts val="1400"/>
              <a:buChar char="○"/>
            </a:pPr>
            <a:r>
              <a:rPr lang="fr" dirty="0"/>
              <a:t>Graphique</a:t>
            </a:r>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 dirty="0"/>
              <a:t>La planification</a:t>
            </a:r>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MA" dirty="0"/>
              <a:t>L</a:t>
            </a:r>
            <a:r>
              <a:rPr lang="fr" dirty="0"/>
              <a:t>es interfaces</a:t>
            </a:r>
            <a:endParaRPr lang="fr-MA" dirty="0"/>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 dirty="0"/>
              <a:t>Technologie utilisé pour la création de site web</a:t>
            </a:r>
            <a:endParaRPr lang="fr-MA" dirty="0"/>
          </a:p>
          <a:p>
            <a:pPr marL="596900" lvl="1" indent="0" algn="l" rtl="0">
              <a:spcBef>
                <a:spcPts val="0"/>
              </a:spcBef>
              <a:spcAft>
                <a:spcPts val="0"/>
              </a:spcAft>
              <a:buSzPts val="1400"/>
              <a:buNone/>
            </a:pPr>
            <a:endParaRPr lang="fr-MA" dirty="0"/>
          </a:p>
          <a:p>
            <a:pPr marL="0" lvl="0" indent="0" algn="l" rtl="0">
              <a:spcBef>
                <a:spcPts val="1200"/>
              </a:spcBef>
              <a:spcAft>
                <a:spcPts val="1200"/>
              </a:spcAft>
              <a:buNone/>
            </a:pPr>
            <a:endParaRPr dirty="0"/>
          </a:p>
        </p:txBody>
      </p:sp>
      <p:sp>
        <p:nvSpPr>
          <p:cNvPr id="1529" name="Google Shape;1529;p4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Contenu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43"/>
          <p:cNvSpPr txBox="1">
            <a:spLocks noGrp="1"/>
          </p:cNvSpPr>
          <p:nvPr>
            <p:ph type="title"/>
          </p:nvPr>
        </p:nvSpPr>
        <p:spPr>
          <a:xfrm>
            <a:off x="4738926" y="1328821"/>
            <a:ext cx="3203956"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err="1"/>
              <a:t>Contexte </a:t>
            </a:r>
            <a:r>
              <a:rPr lang="fr" dirty="0"/>
              <a:t>du </a:t>
            </a:r>
            <a:r>
              <a:rPr lang="fr" dirty="0" err="1"/>
              <a:t>projet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4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fr-FR" dirty="0"/>
              <a:t>Dans la ville de Safi, il y a un magasin de vêtements très connu qui a beaucoup de clients, mais ce magasin n'a pas de site internet pour vendre ses produits, et cela l'a amené à faire face au problème de ne pas vendre ces produits pendant la période Covid , en plus du fait qu'il y a beaucoup d'habitants de la ville qui n'ont pas le temps de Afin d'acheter des vêtements pour eux et leurs familles</a:t>
            </a:r>
            <a:endParaRPr dirty="0"/>
          </a:p>
        </p:txBody>
      </p:sp>
      <p:sp>
        <p:nvSpPr>
          <p:cNvPr id="1552" name="Google Shape;1552;p4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err="1"/>
              <a:t>Problème </a:t>
            </a:r>
            <a:r>
              <a:rPr lang="fr"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44"/>
          <p:cNvSpPr txBox="1">
            <a:spLocks noGrp="1"/>
          </p:cNvSpPr>
          <p:nvPr>
            <p:ph type="body" idx="1"/>
          </p:nvPr>
        </p:nvSpPr>
        <p:spPr>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 Un site e-commerce spécialisé dans le commerce de vêtements de la plupart des types et pour tous les genres et la plupart des tailles, qu'ils soient hommes, enfants ou femmes, avec la possibilité de livrer les commandes et de retourner le produit dans un délai n'excédant pas une semaine.</a:t>
            </a:r>
            <a:endParaRPr i="1" dirty="0"/>
          </a:p>
        </p:txBody>
      </p:sp>
      <p:sp>
        <p:nvSpPr>
          <p:cNvPr id="1546" name="Google Shape;1546;p4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La solution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46"/>
          <p:cNvSpPr txBox="1">
            <a:spLocks noGrp="1"/>
          </p:cNvSpPr>
          <p:nvPr>
            <p:ph type="title"/>
          </p:nvPr>
        </p:nvSpPr>
        <p:spPr>
          <a:xfrm>
            <a:off x="4111244" y="1344319"/>
            <a:ext cx="3966000" cy="8589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fr" dirty="0"/>
              <a:t>Graphique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47"/>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AutoNum type="arabicPeriod"/>
            </a:pPr>
            <a:r>
              <a:rPr lang="fr" b="1" dirty="0"/>
              <a:t>La charte graphique :</a:t>
            </a:r>
          </a:p>
          <a:p>
            <a:pPr marL="139700" lvl="0" indent="0" algn="l" rtl="0">
              <a:spcBef>
                <a:spcPts val="0"/>
              </a:spcBef>
              <a:spcAft>
                <a:spcPts val="0"/>
              </a:spcAft>
              <a:buSzPts val="1400"/>
              <a:buNone/>
            </a:pPr>
            <a:r>
              <a:rPr lang="fr" b="1" dirty="0"/>
              <a:t>      </a:t>
            </a:r>
            <a:r>
              <a:rPr lang="fr" dirty="0"/>
              <a:t>J'ai créé la charte graphique pour faire les tailles de texte et les couleurs du site Web, le logo, la famille de polices, l'épaisseur de la police…</a:t>
            </a:r>
          </a:p>
          <a:p>
            <a:pPr marL="457200" lvl="0" indent="-317500" algn="l" rtl="0">
              <a:spcBef>
                <a:spcPts val="0"/>
              </a:spcBef>
              <a:spcAft>
                <a:spcPts val="0"/>
              </a:spcAft>
              <a:buSzPts val="1400"/>
              <a:buAutoNum type="arabicPeriod"/>
            </a:pPr>
            <a:r>
              <a:rPr lang="fr" b="1" dirty="0"/>
              <a:t>Conception de site Web (modélisation) :</a:t>
            </a:r>
          </a:p>
          <a:p>
            <a:pPr marL="139700" lvl="0" indent="0" algn="l" rtl="0">
              <a:spcBef>
                <a:spcPts val="0"/>
              </a:spcBef>
              <a:spcAft>
                <a:spcPts val="0"/>
              </a:spcAft>
              <a:buSzPts val="1400"/>
              <a:buNone/>
            </a:pPr>
            <a:r>
              <a:rPr lang="fr" b="1" dirty="0"/>
              <a:t>     </a:t>
            </a:r>
            <a:r>
              <a:rPr lang="fr" dirty="0"/>
              <a:t>Afin de donner une vue d'ensemble de ce que seront les pages du site et de faciliter la programmation front-end .</a:t>
            </a:r>
            <a:endParaRPr dirty="0"/>
          </a:p>
        </p:txBody>
      </p:sp>
      <p:sp>
        <p:nvSpPr>
          <p:cNvPr id="3" name="Title 2">
            <a:extLst>
              <a:ext uri="{FF2B5EF4-FFF2-40B4-BE49-F238E27FC236}">
                <a16:creationId xmlns:a16="http://schemas.microsoft.com/office/drawing/2014/main" id="{59338FD6-4956-28FD-2B8E-90D457DD6EC2}"/>
              </a:ext>
            </a:extLst>
          </p:cNvPr>
          <p:cNvSpPr>
            <a:spLocks noGrp="1"/>
          </p:cNvSpPr>
          <p:nvPr>
            <p:ph type="title"/>
          </p:nvPr>
        </p:nvSpPr>
        <p:spPr/>
        <p:txBody>
          <a:bodyPr>
            <a:normAutofit/>
          </a:bodyPr>
          <a:lstStyle/>
          <a:p>
            <a:r>
              <a:rPr lang="fr-FR" dirty="0"/>
              <a:t>Les parties :</a:t>
            </a:r>
            <a:endParaRPr lang="fr-M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49"/>
          <p:cNvSpPr txBox="1">
            <a:spLocks noGrp="1"/>
          </p:cNvSpPr>
          <p:nvPr>
            <p:ph type="title"/>
          </p:nvPr>
        </p:nvSpPr>
        <p:spPr>
          <a:xfrm>
            <a:off x="3270142" y="1313323"/>
            <a:ext cx="4535880"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a:t>La planification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50"/>
          <p:cNvSpPr txBox="1">
            <a:spLocks noGrp="1"/>
          </p:cNvSpPr>
          <p:nvPr>
            <p:ph type="body" idx="1"/>
          </p:nvPr>
        </p:nvSpPr>
        <p:spPr>
          <a:xfrm>
            <a:off x="720000" y="891153"/>
            <a:ext cx="7067898" cy="3602447"/>
          </a:xfrm>
          <a:prstGeom prst="rect">
            <a:avLst/>
          </a:prstGeom>
        </p:spPr>
        <p:txBody>
          <a:bodyPr spcFirstLastPara="1" wrap="square" lIns="91425" tIns="91425" rIns="91425" bIns="91425" anchor="t" anchorCtr="0">
            <a:normAutofit fontScale="92500"/>
          </a:bodyPr>
          <a:lstStyle/>
          <a:p>
            <a:pPr marL="139700" lvl="0" indent="0" algn="l" rtl="0">
              <a:spcBef>
                <a:spcPts val="0"/>
              </a:spcBef>
              <a:spcAft>
                <a:spcPts val="0"/>
              </a:spcAft>
              <a:buSzPts val="1400"/>
              <a:buNone/>
            </a:pPr>
            <a:r>
              <a:rPr lang="fr" b="1" dirty="0"/>
              <a:t>Diagramme de cas d'utilisation :</a:t>
            </a:r>
          </a:p>
          <a:p>
            <a:pPr marL="139700" lvl="0" indent="0" algn="l" rtl="0">
              <a:spcBef>
                <a:spcPts val="0"/>
              </a:spcBef>
              <a:spcAft>
                <a:spcPts val="0"/>
              </a:spcAft>
              <a:buSzPts val="1400"/>
              <a:buNone/>
            </a:pPr>
            <a:r>
              <a:rPr lang="fr-FR" dirty="0"/>
              <a:t>décrire les fonctions de haut niveau et la portée d'un système. Ces diagrammes identifient également les interactions entre le système et ses acteurs.</a:t>
            </a:r>
            <a:endParaRPr dirty="0"/>
          </a:p>
          <a:p>
            <a:pPr marL="139700" lvl="0" indent="0" algn="l" rtl="0">
              <a:spcBef>
                <a:spcPts val="0"/>
              </a:spcBef>
              <a:spcAft>
                <a:spcPts val="0"/>
              </a:spcAft>
              <a:buSzPts val="1400"/>
              <a:buNone/>
            </a:pPr>
            <a:r>
              <a:rPr lang="fr" b="1" dirty="0"/>
              <a:t>Diagramme de classes :</a:t>
            </a:r>
          </a:p>
          <a:p>
            <a:pPr marL="139700" lvl="0" indent="0" algn="l" rtl="0">
              <a:spcBef>
                <a:spcPts val="0"/>
              </a:spcBef>
              <a:spcAft>
                <a:spcPts val="0"/>
              </a:spcAft>
              <a:buSzPts val="1400"/>
              <a:buNone/>
            </a:pPr>
            <a:r>
              <a:rPr lang="fr-FR" dirty="0"/>
              <a:t>pour modéliser les objets qui composent le système, pour afficher les relations entre les objets</a:t>
            </a:r>
            <a:endParaRPr lang="fr" dirty="0"/>
          </a:p>
          <a:p>
            <a:pPr marL="139700" lvl="0" indent="0" algn="l" rtl="0">
              <a:spcBef>
                <a:spcPts val="0"/>
              </a:spcBef>
              <a:spcAft>
                <a:spcPts val="0"/>
              </a:spcAft>
              <a:buSzPts val="1400"/>
              <a:buNone/>
            </a:pPr>
            <a:r>
              <a:rPr lang="fr" b="1" dirty="0"/>
              <a:t>Diagramme de séquence :</a:t>
            </a:r>
          </a:p>
          <a:p>
            <a:pPr marL="139700" lvl="0" indent="0" algn="l" rtl="0">
              <a:spcBef>
                <a:spcPts val="0"/>
              </a:spcBef>
              <a:spcAft>
                <a:spcPts val="0"/>
              </a:spcAft>
              <a:buSzPts val="1400"/>
              <a:buNone/>
            </a:pPr>
            <a:r>
              <a:rPr lang="fr-FR" dirty="0"/>
              <a:t>montre la séquence de messages transmis entre les objets. Les diagrammes de séquence peuvent également montrer les structures de contrôle entre les objets.</a:t>
            </a:r>
            <a:endParaRPr dirty="0"/>
          </a:p>
        </p:txBody>
      </p:sp>
      <p:sp>
        <p:nvSpPr>
          <p:cNvPr id="1580" name="Google Shape;1580;p50"/>
          <p:cNvSpPr txBox="1">
            <a:spLocks noGrp="1"/>
          </p:cNvSpPr>
          <p:nvPr>
            <p:ph type="title"/>
          </p:nvPr>
        </p:nvSpPr>
        <p:spPr>
          <a:xfrm>
            <a:off x="720000" y="137044"/>
            <a:ext cx="7752300" cy="57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Conception et Modélisation ( UML) :</a:t>
            </a: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321</TotalTime>
  <Words>578</Words>
  <Application>Microsoft Office PowerPoint</Application>
  <PresentationFormat>On-screen Show (16:9)</PresentationFormat>
  <Paragraphs>55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Gill Sans MT</vt:lpstr>
      <vt:lpstr>Arial</vt:lpstr>
      <vt:lpstr>Gallery</vt:lpstr>
      <vt:lpstr>présentation  kleider 1933</vt:lpstr>
      <vt:lpstr>Contenu :</vt:lpstr>
      <vt:lpstr>Contexte du projet</vt:lpstr>
      <vt:lpstr>Problème :</vt:lpstr>
      <vt:lpstr>La solution :</vt:lpstr>
      <vt:lpstr>Graphique</vt:lpstr>
      <vt:lpstr>Les parties :</vt:lpstr>
      <vt:lpstr>La planification</vt:lpstr>
      <vt:lpstr>Conception et Modélisation ( UML) :</vt:lpstr>
      <vt:lpstr>Les interfaces </vt:lpstr>
      <vt:lpstr>Les interfaces des utilisateurs :</vt:lpstr>
      <vt:lpstr>Interfaces d'administration :</vt:lpstr>
      <vt:lpstr>Technologie utilisée pour créer le site Web</vt:lpstr>
      <vt:lpstr>1- Frontend :</vt:lpstr>
      <vt:lpstr>2- Backtend :</vt:lpstr>
      <vt:lpstr>Conclusion general</vt:lpstr>
      <vt:lpstr>Ce n'est que la première version de site, il y a beaucoup de choses sur lesquelles je travaille pour les versions à venir, que ce soit au niveau de l'expérience utilisateur ou au niveau du design, c'est-à-dire rendre le site plus agréable à utiliser et plus attractif.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 rouge” presenttion</dc:title>
  <cp:lastModifiedBy>kamal</cp:lastModifiedBy>
  <cp:revision>6</cp:revision>
  <dcterms:modified xsi:type="dcterms:W3CDTF">2022-06-19T19:51:25Z</dcterms:modified>
</cp:coreProperties>
</file>