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24" r:id="rId1"/>
  </p:sldMasterIdLst>
  <p:notesMasterIdLst>
    <p:notesMasterId r:id="rId18"/>
  </p:notesMasterIdLst>
  <p:sldIdLst>
    <p:sldId id="256" r:id="rId2"/>
    <p:sldId id="257" r:id="rId3"/>
    <p:sldId id="259" r:id="rId4"/>
    <p:sldId id="261" r:id="rId5"/>
    <p:sldId id="260" r:id="rId6"/>
    <p:sldId id="262" r:id="rId7"/>
    <p:sldId id="263" r:id="rId8"/>
    <p:sldId id="265" r:id="rId9"/>
    <p:sldId id="266" r:id="rId10"/>
    <p:sldId id="269" r:id="rId11"/>
    <p:sldId id="270" r:id="rId12"/>
    <p:sldId id="271" r:id="rId13"/>
    <p:sldId id="272" r:id="rId14"/>
    <p:sldId id="273" r:id="rId15"/>
    <p:sldId id="275" r:id="rId16"/>
    <p:sldId id="274" r:id="rId17"/>
  </p:sldIdLst>
  <p:sldSz cx="9144000" cy="5143500" type="screen16x9"/>
  <p:notesSz cx="6858000" cy="9144000"/>
  <p:embeddedFontLst>
    <p:embeddedFont>
      <p:font typeface="Gill Sans MT" panose="020B0502020104020203" pitchFamily="34" charset="0"/>
      <p:regular r:id="rId19"/>
      <p:bold r:id="rId20"/>
      <p:italic r:id="rId21"/>
      <p:boldItalic r:id="rId22"/>
    </p:embeddedFont>
    <p:embeddedFont>
      <p:font typeface="Lato" panose="020F0502020204030203"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1400" y="3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7a4c7d2d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7a4c7d2d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7a4c7d2d5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7a4c7d2d5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7a4c7d2d5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7a4c7d2d5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7a4c7d2d5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7a4c7d2d5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d6a48d76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d6a48d76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6a48d76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6a48d76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d6a48d76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d6a48d76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62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7a4c7d2d5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7a4c7d2d5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7a4c7d2d5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7a4c7d2d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g7a4c7d2d5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8" name="Google Shape;1538;g7a4c7d2d5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7a4c7d2d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7a4c7d2d5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7a4c7d2d5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7a4c7d2d5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7a4c7d2d5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7a4c7d2d5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7a4c7d2d5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7a4c7d2d5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7a4c7d2d5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7a4c7d2d5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7a4c7d2d5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7a4c7d2d5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02111984F565}" type="slidenum">
              <a:rPr lang="en-US" smtClean="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1306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65677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6392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8"/>
        <p:cNvGrpSpPr/>
        <p:nvPr/>
      </p:nvGrpSpPr>
      <p:grpSpPr>
        <a:xfrm>
          <a:off x="0" y="0"/>
          <a:ext cx="0" cy="0"/>
          <a:chOff x="0" y="0"/>
          <a:chExt cx="0" cy="0"/>
        </a:xfrm>
      </p:grpSpPr>
      <p:sp>
        <p:nvSpPr>
          <p:cNvPr id="251" name="Google Shape;251;p7"/>
          <p:cNvSpPr txBox="1">
            <a:spLocks noGrp="1"/>
          </p:cNvSpPr>
          <p:nvPr>
            <p:ph type="body" idx="1"/>
          </p:nvPr>
        </p:nvSpPr>
        <p:spPr>
          <a:xfrm>
            <a:off x="720000" y="1327400"/>
            <a:ext cx="5699100" cy="2941500"/>
          </a:xfrm>
          <a:prstGeom prst="rect">
            <a:avLst/>
          </a:prstGeom>
        </p:spPr>
        <p:txBody>
          <a:bodyPr spcFirstLastPara="1" wrap="square" lIns="91425" tIns="91425" rIns="91425" bIns="91425" anchor="t" anchorCtr="0">
            <a:normAutofit/>
          </a:bodyPr>
          <a:lstStyle>
            <a:lvl1pPr marL="457200" lvl="0" indent="-317500">
              <a:lnSpc>
                <a:spcPct val="200000"/>
              </a:lnSpc>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52" name="Google Shape;252;p7"/>
          <p:cNvSpPr txBox="1">
            <a:spLocks noGrp="1"/>
          </p:cNvSpPr>
          <p:nvPr>
            <p:ph type="title"/>
          </p:nvPr>
        </p:nvSpPr>
        <p:spPr>
          <a:xfrm>
            <a:off x="720000" y="540000"/>
            <a:ext cx="77523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extLst>
      <p:ext uri="{BB962C8B-B14F-4D97-AF65-F5344CB8AC3E}">
        <p14:creationId xmlns:p14="http://schemas.microsoft.com/office/powerpoint/2010/main" val="198800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8"/>
        <p:cNvGrpSpPr/>
        <p:nvPr/>
      </p:nvGrpSpPr>
      <p:grpSpPr>
        <a:xfrm>
          <a:off x="0" y="0"/>
          <a:ext cx="0" cy="0"/>
          <a:chOff x="0" y="0"/>
          <a:chExt cx="0" cy="0"/>
        </a:xfrm>
      </p:grpSpPr>
      <p:sp>
        <p:nvSpPr>
          <p:cNvPr id="286" name="Google Shape;286;p9"/>
          <p:cNvSpPr txBox="1">
            <a:spLocks noGrp="1"/>
          </p:cNvSpPr>
          <p:nvPr>
            <p:ph type="title"/>
          </p:nvPr>
        </p:nvSpPr>
        <p:spPr>
          <a:xfrm>
            <a:off x="4506450" y="1313323"/>
            <a:ext cx="3966000" cy="858900"/>
          </a:xfrm>
          <a:prstGeom prst="rect">
            <a:avLst/>
          </a:prstGeom>
        </p:spPr>
        <p:txBody>
          <a:bodyPr spcFirstLastPara="1" wrap="square" lIns="91425" tIns="91425" rIns="91425" bIns="91425" anchor="ctr" anchorCtr="0">
            <a:normAutofit/>
          </a:bodyPr>
          <a:lstStyle>
            <a:lvl1pPr lvl="0" algn="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87" name="Google Shape;28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342" name="Google Shape;342;p9"/>
          <p:cNvSpPr txBox="1">
            <a:spLocks noGrp="1"/>
          </p:cNvSpPr>
          <p:nvPr>
            <p:ph type="subTitle" idx="1"/>
          </p:nvPr>
        </p:nvSpPr>
        <p:spPr>
          <a:xfrm>
            <a:off x="4789825" y="2107575"/>
            <a:ext cx="3682500" cy="1516200"/>
          </a:xfrm>
          <a:prstGeom prst="rect">
            <a:avLst/>
          </a:prstGeom>
        </p:spPr>
        <p:txBody>
          <a:bodyPr spcFirstLastPara="1" wrap="square" lIns="91425" tIns="91425" rIns="91425" bIns="91425" anchor="ctr" anchorCtr="0">
            <a:normAutofit/>
          </a:bodyPr>
          <a:lstStyle>
            <a:lvl1pPr lvl="0" algn="r">
              <a:lnSpc>
                <a:spcPct val="100000"/>
              </a:lnSpc>
              <a:spcBef>
                <a:spcPts val="0"/>
              </a:spcBef>
              <a:spcAft>
                <a:spcPts val="0"/>
              </a:spcAft>
              <a:buSzPts val="2100"/>
              <a:buNone/>
              <a:defRPr sz="1600">
                <a:latin typeface="Lato"/>
                <a:ea typeface="Lato"/>
                <a:cs typeface="Lato"/>
                <a:sym typeface="La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1707327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3"/>
        <p:cNvGrpSpPr/>
        <p:nvPr/>
      </p:nvGrpSpPr>
      <p:grpSpPr>
        <a:xfrm>
          <a:off x="0" y="0"/>
          <a:ext cx="0" cy="0"/>
          <a:chOff x="0" y="0"/>
          <a:chExt cx="0" cy="0"/>
        </a:xfrm>
      </p:grpSpPr>
      <p:sp>
        <p:nvSpPr>
          <p:cNvPr id="275" name="Google Shape;275;p8"/>
          <p:cNvSpPr txBox="1">
            <a:spLocks noGrp="1"/>
          </p:cNvSpPr>
          <p:nvPr>
            <p:ph type="title"/>
          </p:nvPr>
        </p:nvSpPr>
        <p:spPr>
          <a:xfrm>
            <a:off x="1769250" y="1322550"/>
            <a:ext cx="5605500" cy="2498400"/>
          </a:xfrm>
          <a:prstGeom prst="rect">
            <a:avLst/>
          </a:prstGeom>
        </p:spPr>
        <p:txBody>
          <a:bodyPr spcFirstLastPara="1" wrap="square" lIns="91425" tIns="91425" rIns="91425" bIns="91425" anchor="ctr" anchorCtr="0">
            <a:normAutofit/>
          </a:bodyPr>
          <a:lstStyle>
            <a:lvl1pPr lvl="0" algn="ctr">
              <a:lnSpc>
                <a:spcPct val="80000"/>
              </a:lnSpc>
              <a:spcBef>
                <a:spcPts val="0"/>
              </a:spcBef>
              <a:spcAft>
                <a:spcPts val="0"/>
              </a:spcAft>
              <a:buSzPts val="6500"/>
              <a:buNone/>
              <a:defRPr sz="82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Tree>
    <p:extLst>
      <p:ext uri="{BB962C8B-B14F-4D97-AF65-F5344CB8AC3E}">
        <p14:creationId xmlns:p14="http://schemas.microsoft.com/office/powerpoint/2010/main" val="279844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68939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2209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1969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2509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5137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932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2195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AAD347D-5ACD-4C99-B74B-A9C85AD731AF}" type="datetimeFigureOut">
              <a:rPr lang="en-US" smtClean="0"/>
              <a:t>6/17/2022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4066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AAD347D-5ACD-4C99-B74B-A9C85AD731AF}" type="datetimeFigureOut">
              <a:rPr lang="en-US" smtClean="0"/>
              <a:t>6/17/2022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907493"/>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8" r:id="rId13"/>
    <p:sldLayoutId id="2147484139" r:id="rId14"/>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0"/>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présentation </a:t>
            </a:r>
            <a:br>
              <a:rPr lang="fr" dirty="0"/>
            </a:br>
            <a:r>
              <a:rPr lang="fr" dirty="0"/>
              <a:t>kleider 1933</a:t>
            </a:r>
            <a:endParaRPr dirty="0"/>
          </a:p>
        </p:txBody>
      </p:sp>
      <p:sp>
        <p:nvSpPr>
          <p:cNvPr id="1523" name="Google Shape;1523;p40"/>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dirty="0"/>
              <a:t>Par Kamal Rhrabla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p53"/>
          <p:cNvSpPr txBox="1">
            <a:spLocks noGrp="1"/>
          </p:cNvSpPr>
          <p:nvPr>
            <p:ph type="title"/>
          </p:nvPr>
        </p:nvSpPr>
        <p:spPr>
          <a:prstGeom prst="rect">
            <a:avLst/>
          </a:prstGeom>
        </p:spPr>
        <p:txBody>
          <a:bodyPr spcFirstLastPara="1" wrap="square" lIns="91425" tIns="91425" rIns="91425" bIns="91425" anchor="ctr" anchorCtr="0">
            <a:normAutofit fontScale="90000"/>
          </a:bodyPr>
          <a:lstStyle/>
          <a:p>
            <a:r>
              <a:rPr lang="fr-MA" dirty="0"/>
              <a:t>L</a:t>
            </a:r>
            <a:r>
              <a:rPr lang="fr" dirty="0"/>
              <a:t>es interfaces</a:t>
            </a:r>
            <a:br>
              <a:rPr lang="fr-MA"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54"/>
          <p:cNvSpPr txBox="1">
            <a:spLocks noGrp="1"/>
          </p:cNvSpPr>
          <p:nvPr>
            <p:ph type="body" idx="1"/>
          </p:nvPr>
        </p:nvSpPr>
        <p:spPr>
          <a:xfrm>
            <a:off x="719999" y="1327400"/>
            <a:ext cx="6362725" cy="3166200"/>
          </a:xfrm>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r>
              <a:rPr lang="fr" dirty="0"/>
              <a:t>ACCUEIL, PRODUITS ( </a:t>
            </a:r>
            <a:r>
              <a:rPr lang="fr" dirty="0" err="1"/>
              <a:t>hommes, femmes, enfants </a:t>
            </a:r>
            <a:r>
              <a:rPr lang="fr" dirty="0"/>
              <a:t>), DÉTAILS, CONNEXION, ENREGISTREMENT</a:t>
            </a:r>
            <a:endParaRPr dirty="0"/>
          </a:p>
        </p:txBody>
      </p:sp>
      <p:sp>
        <p:nvSpPr>
          <p:cNvPr id="1603" name="Google Shape;1603;p5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Les interfaces des utilisateurs</a:t>
            </a:r>
            <a:endParaRPr lang="fr-M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55"/>
          <p:cNvSpPr txBox="1">
            <a:spLocks noGrp="1"/>
          </p:cNvSpPr>
          <p:nvPr>
            <p:ph type="body" idx="1"/>
          </p:nvPr>
        </p:nvSpPr>
        <p:spPr>
          <a:xfrm>
            <a:off x="720000" y="1327400"/>
            <a:ext cx="5699100" cy="30603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fr" dirty="0"/>
              <a:t>TABLEAU PRODUITS, TABLEAU DE COMMANDES, LISTES UTILISATEURS</a:t>
            </a:r>
            <a:endParaRPr dirty="0"/>
          </a:p>
        </p:txBody>
      </p:sp>
      <p:sp>
        <p:nvSpPr>
          <p:cNvPr id="1609" name="Google Shape;1609;p5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Interfaces d'administration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56"/>
          <p:cNvSpPr txBox="1">
            <a:spLocks noGrp="1"/>
          </p:cNvSpPr>
          <p:nvPr>
            <p:ph type="title"/>
          </p:nvPr>
        </p:nvSpPr>
        <p:spPr>
          <a:xfrm>
            <a:off x="4169044" y="1313323"/>
            <a:ext cx="4303406" cy="8589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fr" dirty="0"/>
              <a:t>Technologie </a:t>
            </a:r>
            <a:r>
              <a:rPr lang="fr" dirty="0" err="1"/>
              <a:t>utilisée </a:t>
            </a:r>
            <a:r>
              <a:rPr lang="fr" dirty="0"/>
              <a:t>pour </a:t>
            </a:r>
            <a:r>
              <a:rPr lang="fr" dirty="0" err="1"/>
              <a:t>créer </a:t>
            </a:r>
            <a:r>
              <a:rPr lang="fr" dirty="0"/>
              <a:t>le </a:t>
            </a:r>
            <a:r>
              <a:rPr lang="fr" dirty="0" err="1"/>
              <a:t>site Web</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7"/>
          <p:cNvSpPr txBox="1">
            <a:spLocks noGrp="1"/>
          </p:cNvSpPr>
          <p:nvPr>
            <p:ph type="body" idx="1"/>
          </p:nvPr>
        </p:nvSpPr>
        <p:spPr>
          <a:xfrm>
            <a:off x="720000" y="1327400"/>
            <a:ext cx="5699100" cy="3166200"/>
          </a:xfrm>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r>
              <a:rPr lang="fr" dirty="0"/>
              <a:t>HTML,  CSS,  VUE JS</a:t>
            </a:r>
            <a:endParaRPr dirty="0"/>
          </a:p>
        </p:txBody>
      </p:sp>
      <p:sp>
        <p:nvSpPr>
          <p:cNvPr id="1620" name="Google Shape;1620;p5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1- Frontend :</a:t>
            </a:r>
            <a:endParaRPr dirty="0"/>
          </a:p>
        </p:txBody>
      </p:sp>
      <p:pic>
        <p:nvPicPr>
          <p:cNvPr id="3" name="Picture 2" descr="A picture containing logo&#10;&#10;Description automatically generated">
            <a:extLst>
              <a:ext uri="{FF2B5EF4-FFF2-40B4-BE49-F238E27FC236}">
                <a16:creationId xmlns:a16="http://schemas.microsoft.com/office/drawing/2014/main" id="{3A2FA865-C97F-3FBC-7DFA-BE59CDBD524C}"/>
              </a:ext>
            </a:extLst>
          </p:cNvPr>
          <p:cNvPicPr>
            <a:picLocks noChangeAspect="1"/>
          </p:cNvPicPr>
          <p:nvPr/>
        </p:nvPicPr>
        <p:blipFill>
          <a:blip r:embed="rId3"/>
          <a:stretch>
            <a:fillRect/>
          </a:stretch>
        </p:blipFill>
        <p:spPr>
          <a:xfrm>
            <a:off x="8024249" y="2817803"/>
            <a:ext cx="1356125" cy="904083"/>
          </a:xfrm>
          <a:prstGeom prst="rect">
            <a:avLst/>
          </a:prstGeom>
        </p:spPr>
      </p:pic>
      <p:pic>
        <p:nvPicPr>
          <p:cNvPr id="5" name="Picture 4" descr="Logo, icon&#10;&#10;Description automatically generated">
            <a:extLst>
              <a:ext uri="{FF2B5EF4-FFF2-40B4-BE49-F238E27FC236}">
                <a16:creationId xmlns:a16="http://schemas.microsoft.com/office/drawing/2014/main" id="{70A4DEE7-2D32-9954-A493-79681B8075C2}"/>
              </a:ext>
            </a:extLst>
          </p:cNvPr>
          <p:cNvPicPr>
            <a:picLocks noChangeAspect="1"/>
          </p:cNvPicPr>
          <p:nvPr/>
        </p:nvPicPr>
        <p:blipFill>
          <a:blip r:embed="rId4"/>
          <a:stretch>
            <a:fillRect/>
          </a:stretch>
        </p:blipFill>
        <p:spPr>
          <a:xfrm>
            <a:off x="7084480" y="2817803"/>
            <a:ext cx="1504816" cy="15757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57"/>
          <p:cNvSpPr txBox="1">
            <a:spLocks noGrp="1"/>
          </p:cNvSpPr>
          <p:nvPr>
            <p:ph type="body" idx="1"/>
          </p:nvPr>
        </p:nvSpPr>
        <p:spPr>
          <a:xfrm>
            <a:off x="720000" y="1327400"/>
            <a:ext cx="5699100" cy="3166200"/>
          </a:xfrm>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r>
              <a:rPr lang="fr" dirty="0"/>
              <a:t>PHP(MVC) , MYSQL , POSTMAN</a:t>
            </a:r>
            <a:endParaRPr dirty="0"/>
          </a:p>
        </p:txBody>
      </p:sp>
      <p:sp>
        <p:nvSpPr>
          <p:cNvPr id="1620" name="Google Shape;1620;p57"/>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2- Backtend :</a:t>
            </a:r>
            <a:endParaRPr dirty="0"/>
          </a:p>
        </p:txBody>
      </p:sp>
      <p:pic>
        <p:nvPicPr>
          <p:cNvPr id="9" name="Picture 8" descr="Logo&#10;&#10;Description automatically generated">
            <a:extLst>
              <a:ext uri="{FF2B5EF4-FFF2-40B4-BE49-F238E27FC236}">
                <a16:creationId xmlns:a16="http://schemas.microsoft.com/office/drawing/2014/main" id="{2F9B8374-65EC-8D7A-F2D2-E84EC08D355E}"/>
              </a:ext>
            </a:extLst>
          </p:cNvPr>
          <p:cNvPicPr>
            <a:picLocks noChangeAspect="1"/>
          </p:cNvPicPr>
          <p:nvPr/>
        </p:nvPicPr>
        <p:blipFill>
          <a:blip r:embed="rId3"/>
          <a:stretch>
            <a:fillRect/>
          </a:stretch>
        </p:blipFill>
        <p:spPr>
          <a:xfrm>
            <a:off x="490529" y="3920900"/>
            <a:ext cx="1060096" cy="572700"/>
          </a:xfrm>
          <a:prstGeom prst="rect">
            <a:avLst/>
          </a:prstGeom>
        </p:spPr>
      </p:pic>
      <p:pic>
        <p:nvPicPr>
          <p:cNvPr id="11" name="Picture 10" descr="Logo&#10;&#10;Description automatically generated">
            <a:extLst>
              <a:ext uri="{FF2B5EF4-FFF2-40B4-BE49-F238E27FC236}">
                <a16:creationId xmlns:a16="http://schemas.microsoft.com/office/drawing/2014/main" id="{C5CFCC4D-8F98-1A17-AB80-FF9A6A521774}"/>
              </a:ext>
            </a:extLst>
          </p:cNvPr>
          <p:cNvPicPr>
            <a:picLocks noChangeAspect="1"/>
          </p:cNvPicPr>
          <p:nvPr/>
        </p:nvPicPr>
        <p:blipFill>
          <a:blip r:embed="rId4"/>
          <a:stretch>
            <a:fillRect/>
          </a:stretch>
        </p:blipFill>
        <p:spPr>
          <a:xfrm>
            <a:off x="6582077" y="3493278"/>
            <a:ext cx="1995119" cy="1107738"/>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F7C80CE4-197F-3453-D350-AF8180211901}"/>
              </a:ext>
            </a:extLst>
          </p:cNvPr>
          <p:cNvPicPr>
            <a:picLocks noChangeAspect="1"/>
          </p:cNvPicPr>
          <p:nvPr/>
        </p:nvPicPr>
        <p:blipFill>
          <a:blip r:embed="rId5"/>
          <a:stretch>
            <a:fillRect/>
          </a:stretch>
        </p:blipFill>
        <p:spPr>
          <a:xfrm>
            <a:off x="3708721" y="3813484"/>
            <a:ext cx="1941589" cy="787532"/>
          </a:xfrm>
          <a:prstGeom prst="rect">
            <a:avLst/>
          </a:prstGeom>
        </p:spPr>
      </p:pic>
    </p:spTree>
    <p:extLst>
      <p:ext uri="{BB962C8B-B14F-4D97-AF65-F5344CB8AC3E}">
        <p14:creationId xmlns:p14="http://schemas.microsoft.com/office/powerpoint/2010/main" val="4180762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8"/>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fr" sz="6000" dirty="0"/>
              <a:t>Des questions?</a:t>
            </a:r>
            <a:endParaRPr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41"/>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fr" dirty="0"/>
              <a:t>Qu'est-ce que le site Web de kleider 1933 et les étapes pour le publier :</a:t>
            </a:r>
          </a:p>
          <a:p>
            <a:pPr marL="139700" lvl="0" indent="0" algn="l" rtl="0">
              <a:spcBef>
                <a:spcPts val="0"/>
              </a:spcBef>
              <a:spcAft>
                <a:spcPts val="0"/>
              </a:spcAft>
              <a:buSzPts val="1400"/>
              <a:buNone/>
            </a:pPr>
            <a:endParaRPr lang="en-US" dirty="0"/>
          </a:p>
          <a:p>
            <a:pPr marL="914400" lvl="1" indent="-317500" algn="l" rtl="0">
              <a:spcBef>
                <a:spcPts val="0"/>
              </a:spcBef>
              <a:spcAft>
                <a:spcPts val="0"/>
              </a:spcAft>
              <a:buSzPts val="1400"/>
              <a:buChar char="○"/>
            </a:pPr>
            <a:r>
              <a:rPr lang="fr" dirty="0"/>
              <a:t>Contexte du projet</a:t>
            </a:r>
          </a:p>
          <a:p>
            <a:pPr marL="596900" lvl="1" indent="0" algn="l" rtl="0">
              <a:spcBef>
                <a:spcPts val="0"/>
              </a:spcBef>
              <a:spcAft>
                <a:spcPts val="0"/>
              </a:spcAft>
              <a:buSzPts val="1400"/>
              <a:buNone/>
            </a:pPr>
            <a:endParaRPr lang="en-US" dirty="0"/>
          </a:p>
          <a:p>
            <a:pPr marL="914400" lvl="1" indent="-317500" algn="l" rtl="0">
              <a:spcBef>
                <a:spcPts val="0"/>
              </a:spcBef>
              <a:spcAft>
                <a:spcPts val="0"/>
              </a:spcAft>
              <a:buSzPts val="1400"/>
              <a:buChar char="○"/>
            </a:pPr>
            <a:r>
              <a:rPr lang="fr" dirty="0"/>
              <a:t>Graphique</a:t>
            </a:r>
          </a:p>
          <a:p>
            <a:pPr marL="596900" lvl="1" indent="0" algn="l" rtl="0">
              <a:spcBef>
                <a:spcPts val="0"/>
              </a:spcBef>
              <a:spcAft>
                <a:spcPts val="0"/>
              </a:spcAft>
              <a:buSzPts val="1400"/>
              <a:buNone/>
            </a:pPr>
            <a:endParaRPr lang="fr-MA" dirty="0"/>
          </a:p>
          <a:p>
            <a:pPr marL="914400" lvl="1" indent="-317500" algn="l" rtl="0">
              <a:spcBef>
                <a:spcPts val="0"/>
              </a:spcBef>
              <a:spcAft>
                <a:spcPts val="0"/>
              </a:spcAft>
              <a:buSzPts val="1400"/>
              <a:buChar char="○"/>
            </a:pPr>
            <a:r>
              <a:rPr lang="fr" dirty="0"/>
              <a:t>La planification</a:t>
            </a:r>
          </a:p>
          <a:p>
            <a:pPr marL="596900" lvl="1" indent="0" algn="l" rtl="0">
              <a:spcBef>
                <a:spcPts val="0"/>
              </a:spcBef>
              <a:spcAft>
                <a:spcPts val="0"/>
              </a:spcAft>
              <a:buSzPts val="1400"/>
              <a:buNone/>
            </a:pPr>
            <a:endParaRPr lang="fr-MA" dirty="0"/>
          </a:p>
          <a:p>
            <a:pPr marL="914400" lvl="1" indent="-317500" algn="l" rtl="0">
              <a:spcBef>
                <a:spcPts val="0"/>
              </a:spcBef>
              <a:spcAft>
                <a:spcPts val="0"/>
              </a:spcAft>
              <a:buSzPts val="1400"/>
              <a:buChar char="○"/>
            </a:pPr>
            <a:r>
              <a:rPr lang="fr-MA" dirty="0"/>
              <a:t>L</a:t>
            </a:r>
            <a:r>
              <a:rPr lang="fr" dirty="0"/>
              <a:t>es interfaces</a:t>
            </a:r>
            <a:endParaRPr lang="fr-MA" dirty="0"/>
          </a:p>
          <a:p>
            <a:pPr marL="596900" lvl="1" indent="0" algn="l" rtl="0">
              <a:spcBef>
                <a:spcPts val="0"/>
              </a:spcBef>
              <a:spcAft>
                <a:spcPts val="0"/>
              </a:spcAft>
              <a:buSzPts val="1400"/>
              <a:buNone/>
            </a:pPr>
            <a:endParaRPr lang="fr-MA" dirty="0"/>
          </a:p>
          <a:p>
            <a:pPr marL="914400" lvl="1" indent="-317500" algn="l" rtl="0">
              <a:spcBef>
                <a:spcPts val="0"/>
              </a:spcBef>
              <a:spcAft>
                <a:spcPts val="0"/>
              </a:spcAft>
              <a:buSzPts val="1400"/>
              <a:buChar char="○"/>
            </a:pPr>
            <a:r>
              <a:rPr lang="fr" dirty="0"/>
              <a:t>Technologie utilisé pour la création de site web</a:t>
            </a:r>
            <a:endParaRPr lang="fr-MA" dirty="0"/>
          </a:p>
          <a:p>
            <a:pPr marL="596900" lvl="1" indent="0" algn="l" rtl="0">
              <a:spcBef>
                <a:spcPts val="0"/>
              </a:spcBef>
              <a:spcAft>
                <a:spcPts val="0"/>
              </a:spcAft>
              <a:buSzPts val="1400"/>
              <a:buNone/>
            </a:pPr>
            <a:endParaRPr lang="fr-MA" dirty="0"/>
          </a:p>
          <a:p>
            <a:pPr marL="0" lvl="0" indent="0" algn="l" rtl="0">
              <a:spcBef>
                <a:spcPts val="1200"/>
              </a:spcBef>
              <a:spcAft>
                <a:spcPts val="1200"/>
              </a:spcAft>
              <a:buNone/>
            </a:pPr>
            <a:endParaRPr dirty="0"/>
          </a:p>
        </p:txBody>
      </p:sp>
      <p:sp>
        <p:nvSpPr>
          <p:cNvPr id="1529" name="Google Shape;1529;p41"/>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Contenu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43"/>
          <p:cNvSpPr txBox="1">
            <a:spLocks noGrp="1"/>
          </p:cNvSpPr>
          <p:nvPr>
            <p:ph type="title"/>
          </p:nvPr>
        </p:nvSpPr>
        <p:spPr>
          <a:xfrm>
            <a:off x="4738926" y="1328821"/>
            <a:ext cx="3203956" cy="8589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fr" dirty="0" err="1"/>
              <a:t>Contexte </a:t>
            </a:r>
            <a:r>
              <a:rPr lang="fr" dirty="0"/>
              <a:t>du </a:t>
            </a:r>
            <a:r>
              <a:rPr lang="fr" dirty="0" err="1"/>
              <a:t>projet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4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fr" dirty="0"/>
              <a:t>En raison de la demande croissante, la gestion des magasins devient un gros problème. Un obstacle à la productivité des commerçants.</a:t>
            </a:r>
            <a:endParaRPr dirty="0"/>
          </a:p>
        </p:txBody>
      </p:sp>
      <p:sp>
        <p:nvSpPr>
          <p:cNvPr id="1552" name="Google Shape;1552;p45"/>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err="1"/>
              <a:t>Problème </a:t>
            </a:r>
            <a:r>
              <a:rPr lang="fr"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44"/>
          <p:cNvSpPr txBox="1">
            <a:spLocks noGrp="1"/>
          </p:cNvSpPr>
          <p:nvPr>
            <p:ph type="body" idx="1"/>
          </p:nvPr>
        </p:nvSpPr>
        <p:spPr>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r>
              <a:rPr lang="fr" dirty="0"/>
              <a:t>● Un site e-commerce spécialisé dans le commerce de vêtements de la plupart des types et pour tous les genres et la plupart des tailles, qu'ils soient hommes, enfants ou femmes, avec la possibilité de livrer les commandes et de retourner le produit dans un délai n'excédant pas une semaine.</a:t>
            </a:r>
            <a:endParaRPr i="1" dirty="0"/>
          </a:p>
        </p:txBody>
      </p:sp>
      <p:sp>
        <p:nvSpPr>
          <p:cNvPr id="1546" name="Google Shape;1546;p44"/>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La solution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46"/>
          <p:cNvSpPr txBox="1">
            <a:spLocks noGrp="1"/>
          </p:cNvSpPr>
          <p:nvPr>
            <p:ph type="title"/>
          </p:nvPr>
        </p:nvSpPr>
        <p:spPr>
          <a:xfrm>
            <a:off x="4111244" y="1344319"/>
            <a:ext cx="3966000" cy="8589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fr" dirty="0"/>
              <a:t>Graphique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47"/>
          <p:cNvSpPr txBox="1">
            <a:spLocks noGrp="1"/>
          </p:cNvSpPr>
          <p:nvPr>
            <p:ph type="body" idx="1"/>
          </p:nvPr>
        </p:nvSpPr>
        <p:spPr>
          <a:xfrm>
            <a:off x="720000" y="1327400"/>
            <a:ext cx="5699100" cy="31662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AutoNum type="arabicPeriod"/>
            </a:pPr>
            <a:r>
              <a:rPr lang="fr" b="1" dirty="0"/>
              <a:t>La charte graphique :</a:t>
            </a:r>
          </a:p>
          <a:p>
            <a:pPr marL="139700" lvl="0" indent="0" algn="l" rtl="0">
              <a:spcBef>
                <a:spcPts val="0"/>
              </a:spcBef>
              <a:spcAft>
                <a:spcPts val="0"/>
              </a:spcAft>
              <a:buSzPts val="1400"/>
              <a:buNone/>
            </a:pPr>
            <a:r>
              <a:rPr lang="fr" b="1" dirty="0"/>
              <a:t>      </a:t>
            </a:r>
            <a:r>
              <a:rPr lang="fr" dirty="0"/>
              <a:t>J'ai créé la charte graphique pour faire les tailles de texte et les couleurs du site Web, le logo, la famille de polices, l'épaisseur de la police…</a:t>
            </a:r>
          </a:p>
          <a:p>
            <a:pPr marL="457200" lvl="0" indent="-317500" algn="l" rtl="0">
              <a:spcBef>
                <a:spcPts val="0"/>
              </a:spcBef>
              <a:spcAft>
                <a:spcPts val="0"/>
              </a:spcAft>
              <a:buSzPts val="1400"/>
              <a:buAutoNum type="arabicPeriod"/>
            </a:pPr>
            <a:r>
              <a:rPr lang="fr" b="1" dirty="0"/>
              <a:t>Conception de site Web (modélisation) :</a:t>
            </a:r>
          </a:p>
          <a:p>
            <a:pPr marL="139700" lvl="0" indent="0" algn="l" rtl="0">
              <a:spcBef>
                <a:spcPts val="0"/>
              </a:spcBef>
              <a:spcAft>
                <a:spcPts val="0"/>
              </a:spcAft>
              <a:buSzPts val="1400"/>
              <a:buNone/>
            </a:pPr>
            <a:r>
              <a:rPr lang="fr" b="1" dirty="0"/>
              <a:t>     </a:t>
            </a:r>
            <a:r>
              <a:rPr lang="fr" dirty="0"/>
              <a:t>Afin de donner une vue d'ensemble de ce que seront les pages du site et de faciliter la programmation front-end .</a:t>
            </a:r>
            <a:endParaRPr dirty="0"/>
          </a:p>
        </p:txBody>
      </p:sp>
      <p:sp>
        <p:nvSpPr>
          <p:cNvPr id="3" name="Title 2">
            <a:extLst>
              <a:ext uri="{FF2B5EF4-FFF2-40B4-BE49-F238E27FC236}">
                <a16:creationId xmlns:a16="http://schemas.microsoft.com/office/drawing/2014/main" id="{59338FD6-4956-28FD-2B8E-90D457DD6EC2}"/>
              </a:ext>
            </a:extLst>
          </p:cNvPr>
          <p:cNvSpPr>
            <a:spLocks noGrp="1"/>
          </p:cNvSpPr>
          <p:nvPr>
            <p:ph type="title"/>
          </p:nvPr>
        </p:nvSpPr>
        <p:spPr/>
        <p:txBody>
          <a:bodyPr>
            <a:normAutofit/>
          </a:bodyPr>
          <a:lstStyle/>
          <a:p>
            <a:endParaRPr lang="fr-M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49"/>
          <p:cNvSpPr txBox="1">
            <a:spLocks noGrp="1"/>
          </p:cNvSpPr>
          <p:nvPr>
            <p:ph type="title"/>
          </p:nvPr>
        </p:nvSpPr>
        <p:spPr>
          <a:xfrm>
            <a:off x="3270142" y="1313323"/>
            <a:ext cx="4535880" cy="8589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fr" dirty="0"/>
              <a:t>La planification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50"/>
          <p:cNvSpPr txBox="1">
            <a:spLocks noGrp="1"/>
          </p:cNvSpPr>
          <p:nvPr>
            <p:ph type="body" idx="1"/>
          </p:nvPr>
        </p:nvSpPr>
        <p:spPr>
          <a:xfrm>
            <a:off x="720000" y="1327400"/>
            <a:ext cx="5699100" cy="3166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fr" dirty="0"/>
              <a:t>Diagramme de cas d'utilisation</a:t>
            </a:r>
            <a:endParaRPr dirty="0"/>
          </a:p>
          <a:p>
            <a:pPr marL="457200" lvl="0" indent="-317500" algn="l" rtl="0">
              <a:spcBef>
                <a:spcPts val="0"/>
              </a:spcBef>
              <a:spcAft>
                <a:spcPts val="0"/>
              </a:spcAft>
              <a:buSzPts val="1400"/>
              <a:buAutoNum type="arabicPeriod"/>
            </a:pPr>
            <a:r>
              <a:rPr lang="fr" dirty="0"/>
              <a:t>Diagramme de classes</a:t>
            </a:r>
          </a:p>
          <a:p>
            <a:pPr marL="457200" lvl="0" indent="-317500" algn="l" rtl="0">
              <a:spcBef>
                <a:spcPts val="0"/>
              </a:spcBef>
              <a:spcAft>
                <a:spcPts val="0"/>
              </a:spcAft>
              <a:buSzPts val="1400"/>
              <a:buAutoNum type="arabicPeriod"/>
            </a:pPr>
            <a:r>
              <a:rPr lang="fr" dirty="0"/>
              <a:t>Diagramme de séquence</a:t>
            </a:r>
            <a:endParaRPr dirty="0"/>
          </a:p>
        </p:txBody>
      </p:sp>
      <p:sp>
        <p:nvSpPr>
          <p:cNvPr id="1580" name="Google Shape;1580;p50"/>
          <p:cNvSpPr txBox="1">
            <a:spLocks noGrp="1"/>
          </p:cNvSpPr>
          <p:nvPr>
            <p:ph type="title"/>
          </p:nvPr>
        </p:nvSpPr>
        <p:spPr>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dirty="0"/>
              <a:t>Conception et Modélisation ( UML) :</a:t>
            </a:r>
            <a:endParaRPr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44</TotalTime>
  <Words>276</Words>
  <Application>Microsoft Office PowerPoint</Application>
  <PresentationFormat>On-screen Show (16:9)</PresentationFormat>
  <Paragraphs>40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Gill Sans MT</vt:lpstr>
      <vt:lpstr>Arial</vt:lpstr>
      <vt:lpstr>Lato</vt:lpstr>
      <vt:lpstr>Gallery</vt:lpstr>
      <vt:lpstr>présentation  kleider 1933</vt:lpstr>
      <vt:lpstr>Contenu</vt:lpstr>
      <vt:lpstr>Contexte du projet</vt:lpstr>
      <vt:lpstr>Problème :</vt:lpstr>
      <vt:lpstr>La solution :</vt:lpstr>
      <vt:lpstr>Graphique</vt:lpstr>
      <vt:lpstr>PowerPoint Presentation</vt:lpstr>
      <vt:lpstr>La planification</vt:lpstr>
      <vt:lpstr>Conception et Modélisation ( UML) :</vt:lpstr>
      <vt:lpstr>Les interfaces </vt:lpstr>
      <vt:lpstr>Les interfaces des utilisateurs</vt:lpstr>
      <vt:lpstr>Interfaces d'administration</vt:lpstr>
      <vt:lpstr>Technologie utilisée pour créer le site Web</vt:lpstr>
      <vt:lpstr>1- Frontend :</vt:lpstr>
      <vt:lpstr>2- Backtend :</vt:lpstr>
      <vt:lpstr>Des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 rouge” presenttion</dc:title>
  <cp:lastModifiedBy>kamal</cp:lastModifiedBy>
  <cp:revision>5</cp:revision>
  <dcterms:modified xsi:type="dcterms:W3CDTF">2022-06-17T18:58:16Z</dcterms:modified>
</cp:coreProperties>
</file>