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415A9-1E62-4101-8D94-F4992738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B22016-D52C-4818-A1E1-21506082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79D995-3218-427D-8567-576403E4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8AB910-D54E-4C7F-A98B-2BCF991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40F9E3-EDE8-47E9-94D5-3AA3D3C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9219-78BC-499D-88EA-A138E423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9D70E9-BB1C-46CC-9950-A0963663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B9502E-E2C9-4A77-AC4E-53D0E7EA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627F5B-410D-4E04-AA8E-5706A107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9591A8-1562-4778-B4BA-56BC1160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914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4BBED1-A663-4AC5-A444-3CC631E9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2485DE-611C-46D5-A33C-00B7E334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D54333-F0FD-45D3-98A3-771D1193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3BBBEF-110B-4BA0-9381-33E8F233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055784-EB59-40D7-98A3-2F4A82F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03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373FD5-BA9F-47D4-AB6B-2A11B40D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133919-99DF-4154-A49C-1F4CE078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68E0C4-463A-4BDE-B3D4-A0E03EB4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E1C895-AC4F-4CB0-9036-31F11DC4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166064-F5BD-43BB-BADC-6D464D4B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4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908B7-60FB-4438-B3D0-24004DA2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6EBC09-173E-4C4B-9373-C14E97C9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DDEBFB-1B94-4288-BA6F-BD5F5152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E6A95D-CAFB-423F-B52F-A7AC3C12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B5B27B-528E-4525-845D-08B1EE62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1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8A082-C9EA-44DA-ABAF-A712F5C1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7FB3A-508D-4511-97AF-D6569FF8F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981C3B-9CDC-410F-8D04-15844292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9D7944-2578-477E-832C-14E929A2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C95C34-71D9-4B3B-B9E7-38249B57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8AB5C6-1771-45F0-B384-81D519DC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9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DB37D1-6035-4EAA-8171-862B829F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B78950-C667-456D-BAC1-2EA01720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90C6CD-37C3-41C8-963A-66CADD76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98F8B59-05B2-470F-90CB-6E8EF8BC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74F79AC-7A9B-413B-862F-C70F38AF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9D2E4FC-8DA4-448B-BA18-10EC310D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B14BB5-0C3A-44DD-A333-B7750BD1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ADF8B46-071E-4D51-A40B-38C6FA7A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7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98CF9-AF9D-4F46-BDC5-2B18816F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3825"/>
            <a:ext cx="11963400" cy="48577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6CAEBD-2018-4A7C-9B01-848C07B67C0D}"/>
              </a:ext>
            </a:extLst>
          </p:cNvPr>
          <p:cNvSpPr txBox="1"/>
          <p:nvPr userDrawn="1"/>
        </p:nvSpPr>
        <p:spPr>
          <a:xfrm>
            <a:off x="9981566" y="6511151"/>
            <a:ext cx="214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200" i="1" dirty="0"/>
              <a:t>Gábor Hraskó (December 2020)</a:t>
            </a:r>
          </a:p>
        </p:txBody>
      </p:sp>
    </p:spTree>
    <p:extLst>
      <p:ext uri="{BB962C8B-B14F-4D97-AF65-F5344CB8AC3E}">
        <p14:creationId xmlns:p14="http://schemas.microsoft.com/office/powerpoint/2010/main" val="4495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ED2DE74-3055-4BE1-A5FA-D8957FDE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0B9606-55A2-45F3-B33E-379C026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0039C3-07FD-4078-8FDF-1761225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65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C2ADF-0134-4903-92B3-29A64972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EE1DF0-47A8-4E31-A641-982F8239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A6D86E-B420-4765-98E0-6D9ABB80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83B0E4-FEDB-4272-9005-2BA8E865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B41FFA-7465-41FA-880E-351415E4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E3D8DC-F7AE-45EB-82A2-591A397C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3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0F125-547B-4FA0-A6B9-D8309062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49F03CE-BE44-4CD6-B7F8-0890737C4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326C903-4844-4D53-A854-72D77AC6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70B3C3-969F-4A62-BDF9-E79F491A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E09219-3284-41B0-AC9A-987C6B97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9E6E15-6C2E-4BFB-A127-2B0C08A7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6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8F1CE4-B930-4F57-AC99-53EFF271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D20D87-CEB9-4413-9DC7-FF0AF3B9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0203FD-FA82-497C-8B02-04F9ACB5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1F7A-AC46-4064-81B8-87947DC13D1D}" type="datetimeFigureOut">
              <a:rPr lang="hu-HU" smtClean="0"/>
              <a:t>2020. 12. 20.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5CA647-5BF5-4EAB-8B8F-C729997F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19B830-1EB2-40DA-B2DD-CB5C5DD8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07309-040A-4CED-BCD8-9537C1ECA3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6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how-to-install-ch340-driver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suipc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suipc.com/" TargetMode="External"/><Relationship Id="rId3" Type="http://schemas.openxmlformats.org/officeDocument/2006/relationships/hyperlink" Target="https://www.sparkfun.com/products/15123" TargetMode="External"/><Relationship Id="rId7" Type="http://schemas.openxmlformats.org/officeDocument/2006/relationships/hyperlink" Target="https://pypi.org/project/fsuipc/" TargetMode="External"/><Relationship Id="rId2" Type="http://schemas.openxmlformats.org/officeDocument/2006/relationships/hyperlink" Target="https://www.arduino.cc/en/Main/Produc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arduino.cc/reference/en/" TargetMode="External"/><Relationship Id="rId4" Type="http://schemas.openxmlformats.org/officeDocument/2006/relationships/hyperlink" Target="https://learn.sparkfun.com/tutorials/how-to-install-ch340-drivers" TargetMode="External"/><Relationship Id="rId9" Type="http://schemas.openxmlformats.org/officeDocument/2006/relationships/hyperlink" Target="https://www.flightsimula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807C7-D185-492B-9484-DC560053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571501"/>
            <a:ext cx="10972800" cy="16636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Extending MSFS with</a:t>
            </a:r>
            <a:b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hardware cockpit components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705D52-1F14-4FE2-B4D7-02AB825E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854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Minimal code for a single ON/OFF switch</a:t>
            </a:r>
          </a:p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hu-HU" sz="3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3000" dirty="0" err="1">
                <a:solidFill>
                  <a:schemeClr val="accent1">
                    <a:lumMod val="50000"/>
                  </a:schemeClr>
                </a:solidFill>
              </a:rPr>
              <a:t>ot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 a HID device based solution)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900" i="1" dirty="0">
                <a:solidFill>
                  <a:schemeClr val="accent1">
                    <a:lumMod val="50000"/>
                  </a:schemeClr>
                </a:solidFill>
              </a:rPr>
              <a:t>Gábor Hraskó</a:t>
            </a:r>
          </a:p>
          <a:p>
            <a:r>
              <a:rPr lang="en-US" sz="1900" i="1" dirty="0">
                <a:solidFill>
                  <a:schemeClr val="accent1">
                    <a:lumMod val="50000"/>
                  </a:schemeClr>
                </a:solidFill>
              </a:rPr>
              <a:t>December 2020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2C68D-5E30-4A39-9ECF-CF0F30D9A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5" b="23682"/>
          <a:stretch/>
        </p:blipFill>
        <p:spPr bwMode="auto">
          <a:xfrm rot="16200000">
            <a:off x="3775869" y="4943472"/>
            <a:ext cx="1414461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1FEA9D-8366-4FB9-8877-708230A5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4" y="4754560"/>
            <a:ext cx="695325" cy="1190625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7B4533C-17F4-4A7E-BF1B-1BDDC03E41E9}"/>
              </a:ext>
            </a:extLst>
          </p:cNvPr>
          <p:cNvSpPr/>
          <p:nvPr/>
        </p:nvSpPr>
        <p:spPr>
          <a:xfrm>
            <a:off x="5537202" y="5257800"/>
            <a:ext cx="977900" cy="3556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C1041B48-A897-4448-B9CB-D5B8122EFE45}"/>
              </a:ext>
            </a:extLst>
          </p:cNvPr>
          <p:cNvSpPr/>
          <p:nvPr/>
        </p:nvSpPr>
        <p:spPr>
          <a:xfrm>
            <a:off x="4164927" y="691242"/>
            <a:ext cx="7874673" cy="5747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68B1F617-6EC1-4C4F-9C70-33B764E0C3A7}"/>
              </a:ext>
            </a:extLst>
          </p:cNvPr>
          <p:cNvSpPr/>
          <p:nvPr/>
        </p:nvSpPr>
        <p:spPr>
          <a:xfrm>
            <a:off x="180975" y="691243"/>
            <a:ext cx="3377501" cy="57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Nyíl: kanyarodó 15">
            <a:extLst>
              <a:ext uri="{FF2B5EF4-FFF2-40B4-BE49-F238E27FC236}">
                <a16:creationId xmlns:a16="http://schemas.microsoft.com/office/drawing/2014/main" id="{3CA5C507-B9B4-439F-AC0C-3E9F1B5F1FC9}"/>
              </a:ext>
            </a:extLst>
          </p:cNvPr>
          <p:cNvSpPr/>
          <p:nvPr/>
        </p:nvSpPr>
        <p:spPr>
          <a:xfrm rot="5400000">
            <a:off x="3169096" y="2787755"/>
            <a:ext cx="1160192" cy="441941"/>
          </a:xfrm>
          <a:prstGeom prst="bentArrow">
            <a:avLst>
              <a:gd name="adj1" fmla="val 24811"/>
              <a:gd name="adj2" fmla="val 25000"/>
              <a:gd name="adj3" fmla="val 25000"/>
              <a:gd name="adj4" fmla="val 491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BEFFC12-0545-4FCF-9305-F058DCEF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5" r="3798" b="11375"/>
          <a:stretch/>
        </p:blipFill>
        <p:spPr>
          <a:xfrm rot="10800000">
            <a:off x="259595" y="1334046"/>
            <a:ext cx="3230132" cy="152480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54057C2-86EF-4256-AFF8-558041FF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6" y="2996527"/>
            <a:ext cx="3230134" cy="28129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30D7A9-6BA9-4B2F-B891-2580782E9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50" y="2525134"/>
            <a:ext cx="3578687" cy="2812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92FE49-F6D7-4999-8B96-2D8D267D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48" y="3050945"/>
            <a:ext cx="810123" cy="11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44690C1-5685-4A0B-9947-7A731BD91D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766" b="21780"/>
          <a:stretch/>
        </p:blipFill>
        <p:spPr>
          <a:xfrm>
            <a:off x="9743797" y="3050946"/>
            <a:ext cx="2063581" cy="114227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CCFC3-B138-447A-A919-5013006D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07" y="2253934"/>
            <a:ext cx="2472976" cy="5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9385875-BFE7-4C39-A3F0-B52A2D1F7CD8}"/>
              </a:ext>
            </a:extLst>
          </p:cNvPr>
          <p:cNvSpPr txBox="1"/>
          <p:nvPr/>
        </p:nvSpPr>
        <p:spPr>
          <a:xfrm>
            <a:off x="706071" y="5792478"/>
            <a:ext cx="233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Arduino program</a:t>
            </a:r>
            <a:r>
              <a:rPr lang="hu-HU" dirty="0"/>
              <a:t> (C++)</a:t>
            </a:r>
            <a:br>
              <a:rPr lang="hu-HU" dirty="0"/>
            </a:br>
            <a:r>
              <a:rPr lang="hu-HU" dirty="0"/>
              <a:t>in </a:t>
            </a:r>
            <a:r>
              <a:rPr lang="hu-HU" dirty="0" err="1"/>
              <a:t>Arduino</a:t>
            </a:r>
            <a:r>
              <a:rPr lang="hu-HU" dirty="0"/>
              <a:t> IDE</a:t>
            </a:r>
            <a:endParaRPr lang="en-US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903F4FF-A50C-471A-9303-FD2A76C2E373}"/>
              </a:ext>
            </a:extLst>
          </p:cNvPr>
          <p:cNvSpPr txBox="1"/>
          <p:nvPr/>
        </p:nvSpPr>
        <p:spPr>
          <a:xfrm>
            <a:off x="4631387" y="5792477"/>
            <a:ext cx="312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  <a:r>
              <a:rPr lang="hu-HU" dirty="0"/>
              <a:t> 3.5+</a:t>
            </a:r>
            <a:r>
              <a:rPr lang="en-US" dirty="0"/>
              <a:t> program on the PC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pyserial</a:t>
            </a:r>
            <a:r>
              <a:rPr lang="en-US" dirty="0"/>
              <a:t> and </a:t>
            </a:r>
            <a:r>
              <a:rPr lang="en-US" dirty="0" err="1"/>
              <a:t>fsuipc</a:t>
            </a:r>
            <a:r>
              <a:rPr lang="en-US" dirty="0"/>
              <a:t> libs)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AF7CBC4-6EF0-4F1F-9D27-401F41935285}"/>
              </a:ext>
            </a:extLst>
          </p:cNvPr>
          <p:cNvSpPr txBox="1"/>
          <p:nvPr/>
        </p:nvSpPr>
        <p:spPr>
          <a:xfrm>
            <a:off x="8229538" y="5792477"/>
            <a:ext cx="143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FSUIPC 7</a:t>
            </a:r>
          </a:p>
          <a:p>
            <a:pPr algn="ctr"/>
            <a:r>
              <a:rPr lang="en-US" dirty="0"/>
              <a:t>(free version)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7EF5077-7EE7-47C4-8585-E88E1B14CBEE}"/>
              </a:ext>
            </a:extLst>
          </p:cNvPr>
          <p:cNvSpPr txBox="1"/>
          <p:nvPr/>
        </p:nvSpPr>
        <p:spPr>
          <a:xfrm>
            <a:off x="10167120" y="579247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MSFS 2020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F4FA22B1-A901-435A-BCD4-D182EE21A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809" y="4546427"/>
            <a:ext cx="571640" cy="32364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F1DCC14-453E-4978-8F30-C43CAD4292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6" y="2724738"/>
            <a:ext cx="631088" cy="1876656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95516D54-CEC9-4057-B875-DEBB81F2E0AB}"/>
              </a:ext>
            </a:extLst>
          </p:cNvPr>
          <p:cNvSpPr txBox="1"/>
          <p:nvPr/>
        </p:nvSpPr>
        <p:spPr>
          <a:xfrm>
            <a:off x="609229" y="730563"/>
            <a:ext cx="24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Arduino compatible card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5B40AF4-02BA-47C5-A043-BB8101CA85AE}"/>
              </a:ext>
            </a:extLst>
          </p:cNvPr>
          <p:cNvSpPr txBox="1"/>
          <p:nvPr/>
        </p:nvSpPr>
        <p:spPr>
          <a:xfrm>
            <a:off x="7281240" y="730563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Windows 10 PC</a:t>
            </a:r>
            <a:endParaRPr lang="en-US" dirty="0"/>
          </a:p>
        </p:txBody>
      </p:sp>
      <p:sp>
        <p:nvSpPr>
          <p:cNvPr id="20" name="Cím 19">
            <a:extLst>
              <a:ext uri="{FF2B5EF4-FFF2-40B4-BE49-F238E27FC236}">
                <a16:creationId xmlns:a16="http://schemas.microsoft.com/office/drawing/2014/main" id="{3FE663EC-6CD1-4A6C-9805-002AFCE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ON-OFF switch for controlling Radio Master switch in MSFS 2020</a:t>
            </a:r>
          </a:p>
        </p:txBody>
      </p:sp>
    </p:spTree>
    <p:extLst>
      <p:ext uri="{BB962C8B-B14F-4D97-AF65-F5344CB8AC3E}">
        <p14:creationId xmlns:p14="http://schemas.microsoft.com/office/powerpoint/2010/main" val="32923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85529-F963-4FE6-AA52-1B1F95B6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 UNO compatible board with a single ON-OFF switch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B62B21A-B3FC-4A9F-A26F-19048D473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42" b="14174"/>
          <a:stretch/>
        </p:blipFill>
        <p:spPr>
          <a:xfrm>
            <a:off x="711200" y="1143000"/>
            <a:ext cx="10523751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93522FD-C8DA-4F10-8699-43CD82BDD8D3}"/>
              </a:ext>
            </a:extLst>
          </p:cNvPr>
          <p:cNvSpPr txBox="1"/>
          <p:nvPr/>
        </p:nvSpPr>
        <p:spPr>
          <a:xfrm>
            <a:off x="8018872" y="1409700"/>
            <a:ext cx="28269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ON-OFF switch connections: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GND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Digital pin 2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27C6DB1-B639-481E-88AC-3C4BF201C34D}"/>
              </a:ext>
            </a:extLst>
          </p:cNvPr>
          <p:cNvSpPr txBox="1"/>
          <p:nvPr/>
        </p:nvSpPr>
        <p:spPr>
          <a:xfrm>
            <a:off x="5070766" y="5762500"/>
            <a:ext cx="678391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B920C56-6ED1-4678-9A4C-DFB29D24D824}"/>
              </a:ext>
            </a:extLst>
          </p:cNvPr>
          <p:cNvSpPr txBox="1"/>
          <p:nvPr/>
        </p:nvSpPr>
        <p:spPr>
          <a:xfrm>
            <a:off x="5973075" y="1326575"/>
            <a:ext cx="70884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Pin 2</a:t>
            </a:r>
          </a:p>
        </p:txBody>
      </p:sp>
    </p:spTree>
    <p:extLst>
      <p:ext uri="{BB962C8B-B14F-4D97-AF65-F5344CB8AC3E}">
        <p14:creationId xmlns:p14="http://schemas.microsoft.com/office/powerpoint/2010/main" val="29030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74075-5266-4EE6-95BF-83542705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program for the board developped and deployed in Arduino IDE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C7AF337-87AB-4C33-AB76-0135A3F6FFDF}"/>
              </a:ext>
            </a:extLst>
          </p:cNvPr>
          <p:cNvSpPr txBox="1"/>
          <p:nvPr/>
        </p:nvSpPr>
        <p:spPr>
          <a:xfrm>
            <a:off x="1168400" y="1106081"/>
            <a:ext cx="8935459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BAUDRATE 9600</a:t>
            </a:r>
          </a:p>
          <a:p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DELAY 100</a:t>
            </a:r>
          </a:p>
          <a:p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PIN 2</a:t>
            </a:r>
          </a:p>
          <a:p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PIN 13</a:t>
            </a:r>
          </a:p>
          <a:p>
            <a:endParaRPr lang="hu-HU" sz="1200" b="0" noProof="1"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 SwitchIsOn;</a:t>
            </a:r>
          </a:p>
          <a:p>
            <a:endParaRPr lang="hu-HU" sz="1200" b="0" noProof="1"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put your setup code here, to run once:</a:t>
            </a:r>
          </a:p>
          <a:p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 </a:t>
            </a:r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setup()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Serial.begin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 BAUDRATE );              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Initialize serial (USB) communication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(PIN, </a:t>
            </a:r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                   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Define pin as input for the toggle switch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(PIN, </a:t>
            </a:r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               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Enable pull-up resistor on pin</a:t>
            </a:r>
          </a:p>
          <a:p>
            <a:endParaRPr lang="hu-HU" sz="1200" b="0" noProof="1"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SwitchIsOn = (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(PIN) == </a:t>
            </a:r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Get initial state. ON is 0V due to pull-up configuration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Serial.println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 SwitchIsOn ? </a:t>
            </a:r>
            <a:r>
              <a:rPr lang="hu-HU" sz="1200" b="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 : </a:t>
            </a:r>
            <a:r>
              <a:rPr lang="hu-HU" sz="1200" b="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}</a:t>
            </a:r>
          </a:p>
          <a:p>
            <a:endParaRPr lang="hu-HU" sz="1200" b="0" noProof="1"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// put your main code here, to run repeatedly:</a:t>
            </a:r>
          </a:p>
          <a:p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 </a:t>
            </a:r>
            <a:r>
              <a:rPr lang="hu-HU" sz="1200" b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loop()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 ActSwitchIsOn = (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(PIN) == </a:t>
            </a:r>
            <a:r>
              <a:rPr lang="hu-HU" sz="1200" b="0" noProof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Get current state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 ActSwitchIsOn != SwitchIsOn )              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Switch state has changed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  SwitchIsOn = ActSwitchIsOn;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Serial.println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 SwitchIsOn ? </a:t>
            </a:r>
            <a:r>
              <a:rPr lang="hu-HU" sz="1200" b="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"ON" 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: </a:t>
            </a:r>
            <a:r>
              <a:rPr lang="hu-HU" sz="1200" b="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);     </a:t>
            </a:r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Sending the state via USB (COM)</a:t>
            </a:r>
          </a:p>
          <a:p>
            <a:r>
              <a:rPr lang="hu-HU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GB" sz="1200" b="0" noProof="1">
                <a:effectLst/>
                <a:latin typeface="Consolas" panose="020B0609020204030204" pitchFamily="49" charset="0"/>
              </a:rPr>
              <a:t>(LEDPIN, SwitchIsOn ? </a:t>
            </a:r>
            <a:r>
              <a:rPr lang="en-GB" sz="1200" b="0" noProof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200" b="0" noProof="1">
                <a:effectLst/>
                <a:latin typeface="Consolas" panose="020B0609020204030204" pitchFamily="49" charset="0"/>
              </a:rPr>
              <a:t> : </a:t>
            </a:r>
            <a:r>
              <a:rPr lang="en-GB" sz="1200" b="0" noProof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200" b="0" noProof="1">
                <a:effectLst/>
                <a:latin typeface="Consolas" panose="020B0609020204030204" pitchFamily="49" charset="0"/>
              </a:rPr>
              <a:t>);  </a:t>
            </a:r>
            <a:r>
              <a:rPr lang="en-GB" sz="1200" b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Display status on the on-board LED</a:t>
            </a:r>
            <a:endParaRPr lang="hu-HU" sz="1200" b="0" noProof="1"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  </a:t>
            </a:r>
            <a:r>
              <a:rPr lang="hu-HU" sz="1200" b="0" noProof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hu-HU" sz="1200" b="0" noProof="1">
                <a:effectLst/>
                <a:latin typeface="Consolas" panose="020B0609020204030204" pitchFamily="49" charset="0"/>
              </a:rPr>
              <a:t>( DELAY );</a:t>
            </a:r>
          </a:p>
          <a:p>
            <a:r>
              <a:rPr lang="hu-HU" sz="1200" b="0" noProof="1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B067163-6F7F-42B1-B141-5FC9C0738A96}"/>
              </a:ext>
            </a:extLst>
          </p:cNvPr>
          <p:cNvSpPr txBox="1"/>
          <p:nvPr/>
        </p:nvSpPr>
        <p:spPr>
          <a:xfrm>
            <a:off x="5143502" y="782915"/>
            <a:ext cx="617955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200" noProof="1">
                <a:latin typeface="Consolas" panose="020B0609020204030204" pitchFamily="49" charset="0"/>
              </a:rPr>
              <a:t>You might have to download and install the Windows driver of the board. For my SparkFun RedBoard Qwiic the driver can be found here:</a:t>
            </a:r>
            <a:b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  <a:hlinkClick r:id="rId2"/>
              </a:rPr>
              <a:t>https://learn.sparkfun.com/tutorials/how-to-install-ch340-drivers</a:t>
            </a:r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endParaRPr lang="hu-HU" sz="1200" noProof="1">
              <a:latin typeface="Consolas" panose="020B0609020204030204" pitchFamily="49" charset="0"/>
            </a:endParaRPr>
          </a:p>
          <a:p>
            <a:r>
              <a:rPr lang="hu-HU" sz="1200" noProof="1">
                <a:latin typeface="Consolas" panose="020B0609020204030204" pitchFamily="49" charset="0"/>
              </a:rPr>
              <a:t>The COM port number for the USB connection can be found in Windows Device Manager / Ports and it is also displayed at the bottom-left corner of the Arduino IDE window.</a:t>
            </a:r>
          </a:p>
        </p:txBody>
      </p:sp>
    </p:spTree>
    <p:extLst>
      <p:ext uri="{BB962C8B-B14F-4D97-AF65-F5344CB8AC3E}">
        <p14:creationId xmlns:p14="http://schemas.microsoft.com/office/powerpoint/2010/main" val="58859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F649C-5D26-4E8F-89EA-E50E98F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1"/>
              <a:t>Python 3 program as USB – FSUIPC connector on the PC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6AAB9CE-F8B5-47F3-A33E-034DBB3E1D51}"/>
              </a:ext>
            </a:extLst>
          </p:cNvPr>
          <p:cNvSpPr txBox="1"/>
          <p:nvPr/>
        </p:nvSpPr>
        <p:spPr>
          <a:xfrm>
            <a:off x="215900" y="850900"/>
            <a:ext cx="502733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C:\&gt; </a:t>
            </a:r>
            <a:r>
              <a:rPr lang="hu-HU" sz="1200" noProof="1">
                <a:latin typeface="Consolas" panose="020B0609020204030204" pitchFamily="49" charset="0"/>
              </a:rPr>
              <a:t>cd \venvs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C:\venvs&gt; </a:t>
            </a:r>
            <a:r>
              <a:rPr lang="hu-HU" sz="1200" noProof="1">
                <a:latin typeface="Consolas" panose="020B0609020204030204" pitchFamily="49" charset="0"/>
              </a:rPr>
              <a:t>py -m venv msfs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C:\venvs&gt; </a:t>
            </a:r>
            <a:r>
              <a:rPr lang="hu-HU" sz="1200" noProof="1">
                <a:latin typeface="Consolas" panose="020B0609020204030204" pitchFamily="49" charset="0"/>
              </a:rPr>
              <a:t>cd msfs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C:\venvs\msfs&gt; </a:t>
            </a:r>
            <a:r>
              <a:rPr lang="hu-HU" sz="1200" noProof="1">
                <a:latin typeface="Consolas" panose="020B0609020204030204" pitchFamily="49" charset="0"/>
              </a:rPr>
              <a:t>Scripts\activate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(msfs) C:\venvs\msfs&gt; </a:t>
            </a:r>
            <a:r>
              <a:rPr lang="hu-HU" sz="1200" noProof="1">
                <a:latin typeface="Consolas" panose="020B0609020204030204" pitchFamily="49" charset="0"/>
              </a:rPr>
              <a:t>python -m pip install --upgrade pip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(msfs) C:\venvs\msfs&gt; </a:t>
            </a:r>
            <a:r>
              <a:rPr lang="hu-HU" sz="1200" noProof="1">
                <a:latin typeface="Consolas" panose="020B0609020204030204" pitchFamily="49" charset="0"/>
              </a:rPr>
              <a:t>pip install pyserial</a:t>
            </a:r>
          </a:p>
          <a:p>
            <a:r>
              <a:rPr lang="hu-HU" sz="1200" noProof="1">
                <a:solidFill>
                  <a:schemeClr val="accent1"/>
                </a:solidFill>
                <a:latin typeface="Consolas" panose="020B0609020204030204" pitchFamily="49" charset="0"/>
              </a:rPr>
              <a:t>(msfs) C:\venvs\msfs&gt; </a:t>
            </a:r>
            <a:r>
              <a:rPr lang="hu-HU" sz="1200" noProof="1">
                <a:latin typeface="Consolas" panose="020B0609020204030204" pitchFamily="49" charset="0"/>
              </a:rPr>
              <a:t>pip install fsuipc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DC2AEAE-E2A4-4181-8BC1-D096EB14B90B}"/>
              </a:ext>
            </a:extLst>
          </p:cNvPr>
          <p:cNvSpPr txBox="1"/>
          <p:nvPr/>
        </p:nvSpPr>
        <p:spPr>
          <a:xfrm>
            <a:off x="4305300" y="1944281"/>
            <a:ext cx="7576113" cy="433965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serial                   </a:t>
            </a: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USB serial communication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fsuipc </a:t>
            </a: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FSUIPC       </a:t>
            </a: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FSUIPC communication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USB (COM) port configuration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serial_port = 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'COM7'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baud_rate = 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 = serial.Serial(serial_port, baud_rate, </a:t>
            </a:r>
            <a:r>
              <a:rPr lang="hu-HU" sz="12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FSUIPC() </a:t>
            </a: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fsuipc: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Prepare data structure for sending through FSUIPC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prepared = fsuipc.prepare_data([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(</a:t>
            </a:r>
            <a:r>
              <a:rPr lang="hu-HU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3103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 </a:t>
            </a:r>
            <a:r>
              <a:rPr lang="hu-HU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Monitoring COM port and sending received data to FSUIPC. Also logging to terminal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2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data = arduino.readline().decode(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"ascii"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)[:-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hu-HU" sz="12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Dropping new-line chars</a:t>
            </a:r>
            <a:endParaRPr lang="hu-HU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 == 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'ON'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hu-HU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'-&gt;ON'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prepared.write( [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)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hu-HU" sz="12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 == 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hu-HU" sz="12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'-&gt;OFF'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prepared.write( [</a:t>
            </a:r>
            <a:r>
              <a:rPr lang="hu-HU" sz="12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2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EF4EB05-C59E-4179-BAFF-B57BE8E3991D}"/>
              </a:ext>
            </a:extLst>
          </p:cNvPr>
          <p:cNvSpPr txBox="1"/>
          <p:nvPr/>
        </p:nvSpPr>
        <p:spPr>
          <a:xfrm>
            <a:off x="381000" y="2425700"/>
            <a:ext cx="3594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Setting up python virtual environment with the two required libs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Card is connected via COM7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FSUIPC offset of avionics switch is 0x3103, type is 8 bit unsigned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FSUIPC functions expect array inputs even if we have a single value, so we pass the parameters as a 1-member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Logging to stdio</a:t>
            </a:r>
          </a:p>
        </p:txBody>
      </p:sp>
    </p:spTree>
    <p:extLst>
      <p:ext uri="{BB962C8B-B14F-4D97-AF65-F5344CB8AC3E}">
        <p14:creationId xmlns:p14="http://schemas.microsoft.com/office/powerpoint/2010/main" val="128709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8D81E-67CE-4074-B3D6-5C3D2C2E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MS Flight Simulator via FSUIPC 7 (free version)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BE627DB-F535-49F2-8046-AFB86CE2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808037"/>
            <a:ext cx="4629150" cy="8858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60BB344-7DEE-4DAE-A728-43D49CC7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463675"/>
            <a:ext cx="2809875" cy="23050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3375172-87F9-4AF3-BD42-35F702B37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7" y="2030412"/>
            <a:ext cx="8734425" cy="434340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8546DD6A-B216-4A88-9164-3A972C0C6B18}"/>
              </a:ext>
            </a:extLst>
          </p:cNvPr>
          <p:cNvSpPr/>
          <p:nvPr/>
        </p:nvSpPr>
        <p:spPr>
          <a:xfrm>
            <a:off x="5397500" y="4292600"/>
            <a:ext cx="6286500" cy="39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035F80C-4CC3-4F2F-9113-EFF401398124}"/>
              </a:ext>
            </a:extLst>
          </p:cNvPr>
          <p:cNvSpPr txBox="1"/>
          <p:nvPr/>
        </p:nvSpPr>
        <p:spPr>
          <a:xfrm>
            <a:off x="5397500" y="766136"/>
            <a:ext cx="61795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</a:rPr>
              <a:t>Download FSUIPC 7 from the author Pete Dowson’s page</a:t>
            </a:r>
          </a:p>
          <a:p>
            <a:r>
              <a:rPr lang="en-US" sz="1200" noProof="1">
                <a:latin typeface="Consolas" panose="020B0609020204030204" pitchFamily="49" charset="0"/>
                <a:hlinkClick r:id="rId5"/>
              </a:rPr>
              <a:t>(http://www.fsuipc.com/</a:t>
            </a:r>
            <a:r>
              <a:rPr lang="en-US" sz="1200" noProof="1">
                <a:latin typeface="Consolas" panose="020B0609020204030204" pitchFamily="49" charset="0"/>
              </a:rPr>
              <a:t>) and run FSUIPC7.exe.</a:t>
            </a:r>
          </a:p>
          <a:p>
            <a:endParaRPr lang="en-US" sz="1200" noProof="1">
              <a:latin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</a:rPr>
              <a:t>You might use FS-Interrogate from the package’s Utils folder to check FS variable offsets and value types. </a:t>
            </a:r>
          </a:p>
        </p:txBody>
      </p:sp>
      <p:sp>
        <p:nvSpPr>
          <p:cNvPr id="11" name="Nyíl: balra mutató 10">
            <a:extLst>
              <a:ext uri="{FF2B5EF4-FFF2-40B4-BE49-F238E27FC236}">
                <a16:creationId xmlns:a16="http://schemas.microsoft.com/office/drawing/2014/main" id="{A8B56D3A-02E4-4D15-AC60-163B04EF1B05}"/>
              </a:ext>
            </a:extLst>
          </p:cNvPr>
          <p:cNvSpPr/>
          <p:nvPr/>
        </p:nvSpPr>
        <p:spPr>
          <a:xfrm>
            <a:off x="4889500" y="863600"/>
            <a:ext cx="53340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Nyíl: lefelé mutató 11">
            <a:extLst>
              <a:ext uri="{FF2B5EF4-FFF2-40B4-BE49-F238E27FC236}">
                <a16:creationId xmlns:a16="http://schemas.microsoft.com/office/drawing/2014/main" id="{3358F135-ABEC-4152-AEE8-3E346CE59EA0}"/>
              </a:ext>
            </a:extLst>
          </p:cNvPr>
          <p:cNvSpPr/>
          <p:nvPr/>
        </p:nvSpPr>
        <p:spPr>
          <a:xfrm>
            <a:off x="7934325" y="1730999"/>
            <a:ext cx="511175" cy="491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A80D7-FF07-4C81-A52B-7825822F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r>
              <a:rPr lang="hu-HU" dirty="0"/>
              <a:t> and </a:t>
            </a:r>
            <a:r>
              <a:rPr lang="hu-HU" dirty="0" err="1"/>
              <a:t>links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DBE6F4C-C211-485A-84DF-2B5C22A5C912}"/>
              </a:ext>
            </a:extLst>
          </p:cNvPr>
          <p:cNvSpPr txBox="1"/>
          <p:nvPr/>
        </p:nvSpPr>
        <p:spPr>
          <a:xfrm>
            <a:off x="292100" y="1219200"/>
            <a:ext cx="8721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boards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https://www.arduino.cc/en/Main/Products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Sparkfun</a:t>
            </a:r>
            <a:r>
              <a:rPr lang="hu-HU" dirty="0"/>
              <a:t> </a:t>
            </a:r>
            <a:r>
              <a:rPr lang="hu-HU" dirty="0" err="1"/>
              <a:t>board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eyample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https://www.sparkfun.com/products/15123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Sparkfun</a:t>
            </a:r>
            <a:r>
              <a:rPr lang="hu-HU" dirty="0"/>
              <a:t> PC </a:t>
            </a:r>
            <a:r>
              <a:rPr lang="hu-HU" dirty="0" err="1"/>
              <a:t>drivers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https://learn.sparkfun.com/tutorials/how-to-install-ch340-drivers</a:t>
            </a:r>
            <a:r>
              <a:rPr lang="hu-HU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: </a:t>
            </a:r>
            <a:r>
              <a:rPr lang="hu-HU" dirty="0">
                <a:hlinkClick r:id="rId5"/>
              </a:rPr>
              <a:t>https://www.arduino.cc/reference/en/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Python </a:t>
            </a:r>
            <a:r>
              <a:rPr lang="hu-HU" dirty="0" err="1"/>
              <a:t>pyserial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: </a:t>
            </a:r>
            <a:r>
              <a:rPr lang="hu-HU" dirty="0">
                <a:hlinkClick r:id="rId6"/>
              </a:rPr>
              <a:t>https://pypi.org/project/pyserial/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Python FSUIPC </a:t>
            </a:r>
            <a:r>
              <a:rPr lang="hu-HU" dirty="0" err="1"/>
              <a:t>library</a:t>
            </a:r>
            <a:r>
              <a:rPr lang="hu-HU" dirty="0"/>
              <a:t>: </a:t>
            </a:r>
            <a:r>
              <a:rPr lang="hu-HU" dirty="0">
                <a:hlinkClick r:id="rId7"/>
              </a:rPr>
              <a:t>https://pypi.org/project/fsuipc/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FSUIPC: </a:t>
            </a:r>
            <a:r>
              <a:rPr lang="hu-HU" dirty="0">
                <a:hlinkClick r:id="rId8"/>
              </a:rPr>
              <a:t>http://www.fsuipc.com/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Microsoft </a:t>
            </a:r>
            <a:r>
              <a:rPr lang="hu-HU" dirty="0" err="1"/>
              <a:t>Flight</a:t>
            </a:r>
            <a:r>
              <a:rPr lang="hu-HU" dirty="0"/>
              <a:t> Simulator: </a:t>
            </a:r>
            <a:r>
              <a:rPr lang="hu-HU" dirty="0">
                <a:hlinkClick r:id="rId9"/>
              </a:rPr>
              <a:t>https://www.flightsimulator.com/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1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951</Words>
  <Application>Microsoft Office PowerPoint</Application>
  <PresentationFormat>Szélesvásznú</PresentationFormat>
  <Paragraphs>103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Office-téma</vt:lpstr>
      <vt:lpstr>Extending MSFS with hardware cockpit components</vt:lpstr>
      <vt:lpstr>ON-OFF switch for controlling Radio Master switch in MSFS 2020</vt:lpstr>
      <vt:lpstr>Arduino UNO compatible board with a single ON-OFF switch</vt:lpstr>
      <vt:lpstr>C++ program for the board developped and deployed in Arduino IDE</vt:lpstr>
      <vt:lpstr>Python 3 program as USB – FSUIPC connector on the PC</vt:lpstr>
      <vt:lpstr>Connecting to MS Flight Simulator via FSUIPC 7 (free version)</vt:lpstr>
      <vt:lpstr>References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Hraskó</dc:creator>
  <cp:lastModifiedBy>Gábor Hraskó</cp:lastModifiedBy>
  <cp:revision>23</cp:revision>
  <dcterms:created xsi:type="dcterms:W3CDTF">2020-12-20T08:36:41Z</dcterms:created>
  <dcterms:modified xsi:type="dcterms:W3CDTF">2020-12-20T14:08:05Z</dcterms:modified>
</cp:coreProperties>
</file>