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308" r:id="rId3"/>
    <p:sldId id="303" r:id="rId4"/>
    <p:sldId id="316" r:id="rId5"/>
    <p:sldId id="306" r:id="rId6"/>
    <p:sldId id="305" r:id="rId7"/>
    <p:sldId id="317" r:id="rId8"/>
    <p:sldId id="318" r:id="rId9"/>
    <p:sldId id="304" r:id="rId10"/>
    <p:sldId id="307" r:id="rId11"/>
    <p:sldId id="314" r:id="rId12"/>
    <p:sldId id="309" r:id="rId13"/>
    <p:sldId id="311" r:id="rId14"/>
    <p:sldId id="312" r:id="rId15"/>
    <p:sldId id="315" r:id="rId16"/>
    <p:sldId id="310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0" autoAdjust="0"/>
    <p:restoredTop sz="94660"/>
  </p:normalViewPr>
  <p:slideViewPr>
    <p:cSldViewPr>
      <p:cViewPr varScale="1">
        <p:scale>
          <a:sx n="108" d="100"/>
          <a:sy n="108" d="100"/>
        </p:scale>
        <p:origin x="-19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4ED98-9193-4E6F-9EB8-7050DF09CC9C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028CC-4FBA-48BB-B66B-4D4C0A34D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987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翻译为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 IR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求解器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与状态机模型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上层属性进行一致性验证。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028CC-4FBA-48BB-B66B-4D4C0A34D0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49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028CC-4FBA-48BB-B66B-4D4C0A34D0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4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为了简化，内和空间与用户空间完全分离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各占一半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；内核空间和物理内存对等映射；系统调用、异常和中断都没有无限循环和递归。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028CC-4FBA-48BB-B66B-4D4C0A34D0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139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个页面的进程结构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虚拟机控制结构，页表根和堆栈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028CC-4FBA-48BB-B66B-4D4C0A34D0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434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伯克利</a:t>
            </a:r>
            <a:r>
              <a:rPr lang="en-US" altLang="zh-CN" dirty="0" smtClean="0"/>
              <a:t>boot</a:t>
            </a:r>
            <a:r>
              <a:rPr lang="en-US" altLang="zh-CN" baseline="0" dirty="0" smtClean="0"/>
              <a:t> loader(</a:t>
            </a:r>
            <a:r>
              <a:rPr lang="en-US" altLang="zh-CN" dirty="0" smtClean="0"/>
              <a:t>BBL)</a:t>
            </a:r>
            <a:r>
              <a:rPr lang="zh-CN" altLang="en-US" dirty="0" smtClean="0"/>
              <a:t>，用户特权，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028CC-4FBA-48BB-B66B-4D4C0A34D05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15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7983A-E4E1-4698-883B-B088BEDEA31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34213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79898-822E-4310-A82C-78C916608F5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494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050BB-930C-418B-9D0F-CA4FCCC3922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0892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D61E0-D76C-45B9-94E1-D4376553461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728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A60C8-6BE9-4ACC-BC4C-91F655B3349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81735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88D57-C1DF-434E-98F5-14A3F7B0B10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7779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A2B19-484D-46CF-95F5-7FF3282115D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6086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60EF4-B55D-432D-A467-6E3B23E0581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291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71D41-7D44-4761-BBC7-C454E122CEF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5585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E88D4-E1C2-47DF-BA30-B2067063551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401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4B0D6-495D-4BFA-95C8-4695B1EAC59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83660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latin typeface="Arial" pitchFamily="34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latin typeface="Arial" pitchFamily="34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latin typeface="Arial" pitchFamily="34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BC021F2C-CB71-47BB-8B0A-823E6AEB239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48" r:id="rId2"/>
    <p:sldLayoutId id="2147483754" r:id="rId3"/>
    <p:sldLayoutId id="2147483749" r:id="rId4"/>
    <p:sldLayoutId id="2147483750" r:id="rId5"/>
    <p:sldLayoutId id="2147483751" r:id="rId6"/>
    <p:sldLayoutId id="2147483755" r:id="rId7"/>
    <p:sldLayoutId id="2147483756" r:id="rId8"/>
    <p:sldLayoutId id="2147483757" r:id="rId9"/>
    <p:sldLayoutId id="2147483752" r:id="rId10"/>
    <p:sldLayoutId id="21474837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88840"/>
            <a:ext cx="8077200" cy="167335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accent1">
                    <a:satMod val="150000"/>
                  </a:schemeClr>
                </a:solidFill>
              </a:rPr>
              <a:t>HyperKernel</a:t>
            </a:r>
            <a:r>
              <a:rPr lang="zh-CN" altLang="en-US" dirty="0">
                <a:solidFill>
                  <a:schemeClr val="accent1">
                    <a:satMod val="150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accent1">
                    <a:satMod val="150000"/>
                  </a:schemeClr>
                </a:solidFill>
              </a:rPr>
              <a:t>RISC-V</a:t>
            </a:r>
            <a:r>
              <a:rPr lang="zh-CN" altLang="en-US" dirty="0">
                <a:solidFill>
                  <a:schemeClr val="accent1">
                    <a:satMod val="150000"/>
                  </a:schemeClr>
                </a:solidFill>
              </a:rPr>
              <a:t>的移植与</a:t>
            </a:r>
            <a:r>
              <a:rPr lang="en-US" altLang="zh-CN" dirty="0">
                <a:solidFill>
                  <a:schemeClr val="accent1">
                    <a:satMod val="150000"/>
                  </a:schemeClr>
                </a:solidFill>
              </a:rPr>
              <a:t>CPU</a:t>
            </a:r>
            <a:r>
              <a:rPr lang="zh-CN" altLang="en-US" dirty="0">
                <a:solidFill>
                  <a:schemeClr val="accent1">
                    <a:satMod val="150000"/>
                  </a:schemeClr>
                </a:solidFill>
              </a:rPr>
              <a:t>结合验证</a:t>
            </a:r>
            <a:endParaRPr lang="zh-CN" altLang="zh-CN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56100" y="3644900"/>
            <a:ext cx="2590800" cy="1008063"/>
          </a:xfrm>
        </p:spPr>
        <p:txBody>
          <a:bodyPr/>
          <a:lstStyle/>
          <a:p>
            <a:pPr algn="r" eaLnBrk="1" hangingPunct="1"/>
            <a:r>
              <a:rPr lang="zh-CN" altLang="en-US" dirty="0" smtClean="0"/>
              <a:t>计</a:t>
            </a:r>
            <a:r>
              <a:rPr lang="en-US" altLang="zh-CN" dirty="0" smtClean="0"/>
              <a:t>54 </a:t>
            </a:r>
            <a:r>
              <a:rPr lang="zh-CN" altLang="en-US" dirty="0" smtClean="0"/>
              <a:t>秦岳</a:t>
            </a:r>
            <a:endParaRPr lang="en-US" altLang="zh-CN" dirty="0" smtClean="0"/>
          </a:p>
          <a:p>
            <a:pPr algn="r" eaLnBrk="1" hangingPunct="1"/>
            <a:r>
              <a:rPr lang="zh-CN" altLang="en-US" dirty="0" smtClean="0"/>
              <a:t>计</a:t>
            </a:r>
            <a:r>
              <a:rPr lang="en-US" altLang="zh-CN" dirty="0" smtClean="0"/>
              <a:t>54 </a:t>
            </a:r>
            <a:r>
              <a:rPr lang="zh-CN" altLang="en-US" dirty="0" smtClean="0"/>
              <a:t>陈宇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HyperKernel</a:t>
            </a:r>
            <a:r>
              <a:rPr lang="zh-CN" altLang="en-US" dirty="0" smtClean="0"/>
              <a:t>简化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有限接口设计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</a:t>
            </a:r>
            <a:r>
              <a:rPr lang="en-US" altLang="zh-CN" dirty="0" smtClean="0"/>
              <a:t>:dup(</a:t>
            </a:r>
            <a:r>
              <a:rPr lang="en-US" altLang="zh-CN" dirty="0" err="1" smtClean="0"/>
              <a:t>oldfd</a:t>
            </a:r>
            <a:r>
              <a:rPr lang="en-US" altLang="zh-CN" dirty="0" smtClean="0"/>
              <a:t>)  -&gt;  dup(</a:t>
            </a:r>
            <a:r>
              <a:rPr lang="en-US" altLang="zh-CN" dirty="0" err="1" smtClean="0"/>
              <a:t>oldfd,newfd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禁止无限循环和递归，不</a:t>
            </a:r>
            <a:r>
              <a:rPr lang="zh-CN" altLang="en-US" dirty="0"/>
              <a:t>允许嵌套中断</a:t>
            </a:r>
            <a:r>
              <a:rPr lang="zh-CN" altLang="en-US" dirty="0" smtClean="0"/>
              <a:t>，内核处理过程关中断</a:t>
            </a:r>
            <a:endParaRPr lang="en-US" altLang="zh-CN" dirty="0" smtClean="0"/>
          </a:p>
          <a:p>
            <a:r>
              <a:rPr lang="zh-CN" altLang="en-US" dirty="0"/>
              <a:t>对</a:t>
            </a:r>
            <a:r>
              <a:rPr lang="en-US" altLang="zh-CN" dirty="0"/>
              <a:t>DMA</a:t>
            </a:r>
            <a:r>
              <a:rPr lang="zh-CN" altLang="en-US" dirty="0"/>
              <a:t>划分专用内存区域隔离</a:t>
            </a:r>
            <a:r>
              <a:rPr lang="zh-CN" altLang="en-US" dirty="0" smtClean="0"/>
              <a:t>影响</a:t>
            </a:r>
            <a:endParaRPr lang="en-US" altLang="zh-CN" dirty="0" smtClean="0"/>
          </a:p>
          <a:p>
            <a:r>
              <a:rPr lang="zh-CN" altLang="en-US" dirty="0" smtClean="0"/>
              <a:t>内核设计限制语法</a:t>
            </a:r>
            <a:r>
              <a:rPr lang="en-US" altLang="zh-CN" dirty="0" smtClean="0"/>
              <a:t>(</a:t>
            </a:r>
            <a:r>
              <a:rPr lang="en-US" altLang="zh-CN" dirty="0"/>
              <a:t>LLVM IR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989031"/>
            <a:ext cx="4283968" cy="1853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3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4825"/>
            <a:ext cx="8795320" cy="4625975"/>
          </a:xfrm>
        </p:spPr>
        <p:txBody>
          <a:bodyPr/>
          <a:lstStyle/>
          <a:p>
            <a:r>
              <a:rPr lang="zh-CN" altLang="en-US" dirty="0" smtClean="0"/>
              <a:t>用户进程置</a:t>
            </a:r>
            <a:r>
              <a:rPr lang="zh-CN" altLang="en-US" dirty="0"/>
              <a:t>于</a:t>
            </a:r>
            <a:r>
              <a:rPr lang="zh-CN" altLang="en-US" dirty="0" smtClean="0"/>
              <a:t>虚拟</a:t>
            </a:r>
            <a:r>
              <a:rPr lang="zh-CN" altLang="en-US" dirty="0"/>
              <a:t>化环境</a:t>
            </a:r>
            <a:r>
              <a:rPr lang="en-US" altLang="zh-CN" dirty="0" smtClean="0"/>
              <a:t>ring0</a:t>
            </a:r>
            <a:r>
              <a:rPr lang="zh-CN" altLang="en-US" dirty="0" smtClean="0"/>
              <a:t>中</a:t>
            </a:r>
            <a:r>
              <a:rPr lang="en-US" altLang="zh-CN" dirty="0" smtClean="0"/>
              <a:t>(</a:t>
            </a:r>
            <a:r>
              <a:rPr lang="zh-CN" altLang="en-US" dirty="0" smtClean="0"/>
              <a:t>硬件</a:t>
            </a:r>
            <a:r>
              <a:rPr lang="zh-CN" altLang="en-US" dirty="0"/>
              <a:t>虚拟</a:t>
            </a:r>
            <a:r>
              <a:rPr lang="zh-CN" altLang="en-US" dirty="0" smtClean="0"/>
              <a:t>化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将</a:t>
            </a:r>
            <a:r>
              <a:rPr lang="zh-CN" altLang="en-US" dirty="0"/>
              <a:t>中断描述符表（</a:t>
            </a:r>
            <a:r>
              <a:rPr lang="en-US" altLang="zh-CN" dirty="0"/>
              <a:t>IDT</a:t>
            </a:r>
            <a:r>
              <a:rPr lang="zh-CN" altLang="en-US" dirty="0"/>
              <a:t>）暴露给用户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r>
              <a:rPr lang="zh-CN" altLang="en-US" dirty="0" smtClean="0"/>
              <a:t>用户空间直接</a:t>
            </a:r>
            <a:r>
              <a:rPr lang="en-US" altLang="zh-CN" dirty="0" smtClean="0"/>
              <a:t>handle</a:t>
            </a:r>
            <a:r>
              <a:rPr lang="zh-CN" altLang="en-US" dirty="0" smtClean="0"/>
              <a:t>难验证的异常</a:t>
            </a:r>
            <a:endParaRPr lang="en-US" altLang="zh-CN" dirty="0" smtClean="0"/>
          </a:p>
          <a:p>
            <a:r>
              <a:rPr lang="zh-CN" altLang="en-US" dirty="0" smtClean="0"/>
              <a:t>用户</a:t>
            </a:r>
            <a:r>
              <a:rPr lang="zh-CN" altLang="en-US" dirty="0"/>
              <a:t>显示的管理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r>
              <a:rPr lang="zh-CN" altLang="en-US" dirty="0" smtClean="0"/>
              <a:t>提供</a:t>
            </a:r>
            <a:r>
              <a:rPr lang="zh-CN" altLang="en-US" dirty="0"/>
              <a:t>系统调用让用户显示的回收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r>
              <a:rPr lang="zh-CN" altLang="en-US" dirty="0" smtClean="0"/>
              <a:t>内核数据结构使用数组而非链表简化验证</a:t>
            </a:r>
            <a:endParaRPr lang="en-US" altLang="zh-CN" dirty="0" smtClean="0"/>
          </a:p>
          <a:p>
            <a:r>
              <a:rPr lang="zh-CN" altLang="en-US" dirty="0" smtClean="0"/>
              <a:t>复杂</a:t>
            </a:r>
            <a:r>
              <a:rPr lang="zh-CN" altLang="en-US" dirty="0"/>
              <a:t>语义的系统</a:t>
            </a:r>
            <a:r>
              <a:rPr lang="zh-CN" altLang="en-US" dirty="0" smtClean="0"/>
              <a:t>调用交由用户库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fork,exec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HyperKernel</a:t>
            </a:r>
            <a:r>
              <a:rPr lang="zh-CN" altLang="en-US" dirty="0" smtClean="0"/>
              <a:t>简化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98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已完成的工作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SMT</a:t>
            </a:r>
            <a:r>
              <a:rPr lang="zh-CN" altLang="en-US" dirty="0" smtClean="0"/>
              <a:t>工具链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Z3</a:t>
            </a:r>
            <a:r>
              <a:rPr lang="zh-CN" altLang="en-US" dirty="0" smtClean="0"/>
              <a:t>等运行环境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基本了解符号执行与</a:t>
            </a:r>
            <a:r>
              <a:rPr lang="en-US" altLang="zh-CN" dirty="0" smtClean="0"/>
              <a:t>Z3</a:t>
            </a:r>
            <a:r>
              <a:rPr lang="zh-CN" altLang="en-US" dirty="0" smtClean="0"/>
              <a:t>基本原理</a:t>
            </a:r>
            <a:endParaRPr lang="en-US" altLang="zh-CN" dirty="0" smtClean="0"/>
          </a:p>
          <a:p>
            <a:r>
              <a:rPr lang="zh-CN" altLang="en-US" dirty="0" smtClean="0"/>
              <a:t>重现</a:t>
            </a:r>
            <a:r>
              <a:rPr lang="en-US" altLang="zh-CN" dirty="0" err="1" smtClean="0"/>
              <a:t>hyperkernel</a:t>
            </a:r>
            <a:r>
              <a:rPr lang="en-US" altLang="zh-CN" dirty="0" smtClean="0"/>
              <a:t> project</a:t>
            </a:r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可以编译并运行</a:t>
            </a:r>
            <a:r>
              <a:rPr lang="en-US" altLang="zh-CN" dirty="0" smtClean="0"/>
              <a:t>hv6</a:t>
            </a:r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重现状态机规约与实现一致性验证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重现上层属性与状态机规约的一致性验证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</a:t>
            </a:r>
            <a:r>
              <a:rPr lang="zh-CN" altLang="en-US" dirty="0" smtClean="0"/>
              <a:t>基本了解</a:t>
            </a:r>
            <a:r>
              <a:rPr lang="en-US" altLang="zh-CN" dirty="0" err="1" smtClean="0"/>
              <a:t>HyperKernel</a:t>
            </a:r>
            <a:r>
              <a:rPr lang="zh-CN" altLang="en-US" dirty="0" smtClean="0"/>
              <a:t>基本原理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09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</a:t>
            </a:r>
            <a:r>
              <a:rPr lang="zh-CN" altLang="en-US" dirty="0" smtClean="0"/>
              <a:t>完成的工作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RISC-V 64 </a:t>
            </a:r>
            <a:r>
              <a:rPr lang="zh-CN" altLang="en-US" dirty="0" smtClean="0"/>
              <a:t>工具链搭建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编译运行工具链基本完成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qemu</a:t>
            </a:r>
            <a:r>
              <a:rPr lang="en-US" altLang="zh-CN" dirty="0" smtClean="0"/>
              <a:t>, spike)</a:t>
            </a:r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能够运行简单的代码，能够运行下载的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镜像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能够编译</a:t>
            </a:r>
            <a:r>
              <a:rPr lang="en-US" altLang="zh-CN" dirty="0" err="1" smtClean="0"/>
              <a:t>ucore_os_lab</a:t>
            </a:r>
            <a:r>
              <a:rPr lang="zh-CN" altLang="en-US" dirty="0" smtClean="0"/>
              <a:t>仓库</a:t>
            </a:r>
            <a:r>
              <a:rPr lang="en-US" altLang="zh-CN" dirty="0" smtClean="0"/>
              <a:t>riscv64-priv-1.10</a:t>
            </a:r>
            <a:r>
              <a:rPr lang="zh-CN" altLang="en-US" dirty="0" smtClean="0"/>
              <a:t>分支的代码，可以使用</a:t>
            </a:r>
            <a:r>
              <a:rPr lang="en-US" altLang="zh-CN" dirty="0" smtClean="0"/>
              <a:t>spike</a:t>
            </a:r>
            <a:r>
              <a:rPr lang="zh-CN" altLang="en-US" dirty="0" smtClean="0"/>
              <a:t>运行生成的镜像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</a:t>
            </a:r>
            <a:r>
              <a:rPr lang="zh-CN" altLang="en-US" dirty="0" smtClean="0"/>
              <a:t>初步了解</a:t>
            </a:r>
            <a:r>
              <a:rPr lang="en-US" altLang="zh-CN" dirty="0" err="1" smtClean="0"/>
              <a:t>risc</a:t>
            </a:r>
            <a:r>
              <a:rPr lang="en-US" altLang="zh-CN" dirty="0" smtClean="0"/>
              <a:t>-v</a:t>
            </a:r>
            <a:r>
              <a:rPr lang="zh-CN" altLang="en-US" dirty="0" smtClean="0"/>
              <a:t>规范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634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移植</a:t>
            </a:r>
            <a:r>
              <a:rPr lang="en-US" altLang="zh-CN" dirty="0" smtClean="0"/>
              <a:t>RISC-V</a:t>
            </a:r>
            <a:r>
              <a:rPr lang="zh-CN" altLang="en-US" dirty="0" smtClean="0"/>
              <a:t>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Boot Loader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修改中断处理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修改内存管理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修改进程管理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72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正确性证明移植计划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hv6</a:t>
            </a:r>
            <a:r>
              <a:rPr lang="zh-CN" altLang="en-US" dirty="0" smtClean="0"/>
              <a:t>的移植过程修改必要的状态机</a:t>
            </a:r>
            <a:r>
              <a:rPr lang="en-US" altLang="zh-CN" dirty="0" smtClean="0"/>
              <a:t>spec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针对</a:t>
            </a:r>
            <a:r>
              <a:rPr lang="en-US" altLang="zh-CN" dirty="0" smtClean="0"/>
              <a:t>RISC-V</a:t>
            </a:r>
            <a:r>
              <a:rPr lang="zh-CN" altLang="en-US" dirty="0" smtClean="0"/>
              <a:t>规范增加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修改上层属性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编译</a:t>
            </a:r>
            <a:r>
              <a:rPr lang="en-US" altLang="zh-CN" dirty="0" smtClean="0"/>
              <a:t>LLVM IR</a:t>
            </a:r>
            <a:r>
              <a:rPr lang="zh-CN" altLang="en-US" dirty="0" smtClean="0"/>
              <a:t>并通过</a:t>
            </a:r>
            <a:r>
              <a:rPr lang="en-US" altLang="zh-CN" dirty="0" err="1" smtClean="0"/>
              <a:t>emmiter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接口代码，并对中途发生的错误进行必要的修改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部分重写</a:t>
            </a:r>
            <a:r>
              <a:rPr lang="en-US" altLang="zh-CN" dirty="0" err="1" smtClean="0"/>
              <a:t>equiv</a:t>
            </a:r>
            <a:r>
              <a:rPr lang="zh-CN" altLang="en-US" dirty="0"/>
              <a:t>对等函数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5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411760" y="2708920"/>
            <a:ext cx="4896544" cy="1673352"/>
          </a:xfrm>
        </p:spPr>
        <p:txBody>
          <a:bodyPr>
            <a:normAutofit/>
          </a:bodyPr>
          <a:lstStyle/>
          <a:p>
            <a:r>
              <a:rPr lang="zh-CN" altLang="en-US" sz="8000" dirty="0" smtClean="0"/>
              <a:t>谢谢观看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7340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HyperKernel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en-US" altLang="zh-CN" dirty="0" smtClean="0"/>
              <a:t>v6</a:t>
            </a:r>
          </a:p>
          <a:p>
            <a:r>
              <a:rPr lang="zh-CN" altLang="en-US" dirty="0" smtClean="0"/>
              <a:t>正确性验证</a:t>
            </a:r>
            <a:endParaRPr lang="en-US" altLang="zh-CN" dirty="0" smtClean="0"/>
          </a:p>
          <a:p>
            <a:r>
              <a:rPr lang="zh-CN" altLang="en-US" dirty="0" smtClean="0"/>
              <a:t>部分“简化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55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预期目标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/>
              <a:t>hv6</a:t>
            </a:r>
            <a:r>
              <a:rPr lang="zh-CN" altLang="en-US" dirty="0"/>
              <a:t>移植到</a:t>
            </a:r>
            <a:r>
              <a:rPr lang="en-US" altLang="zh-CN" dirty="0" smtClean="0"/>
              <a:t>RISC-V</a:t>
            </a:r>
          </a:p>
          <a:p>
            <a:endParaRPr lang="en-US" altLang="zh-CN" dirty="0"/>
          </a:p>
          <a:p>
            <a:r>
              <a:rPr lang="zh-CN" altLang="en-US" dirty="0"/>
              <a:t>修改在</a:t>
            </a:r>
            <a:r>
              <a:rPr lang="en-US" altLang="zh-CN" dirty="0"/>
              <a:t>RISC-V</a:t>
            </a:r>
            <a:r>
              <a:rPr lang="zh-CN" altLang="en-US" dirty="0"/>
              <a:t>下</a:t>
            </a:r>
            <a:r>
              <a:rPr lang="en-US" altLang="zh-CN" dirty="0"/>
              <a:t>hv6</a:t>
            </a:r>
            <a:r>
              <a:rPr lang="zh-CN" altLang="en-US" dirty="0"/>
              <a:t>的</a:t>
            </a:r>
            <a:r>
              <a:rPr lang="en-US" altLang="zh-CN" dirty="0"/>
              <a:t>spec</a:t>
            </a:r>
            <a:r>
              <a:rPr lang="zh-CN" altLang="en-US" dirty="0"/>
              <a:t>并完成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结合</a:t>
            </a:r>
            <a:r>
              <a:rPr lang="en-US" altLang="zh-CN" dirty="0"/>
              <a:t>CPU</a:t>
            </a:r>
            <a:r>
              <a:rPr lang="zh-CN" altLang="en-US" dirty="0"/>
              <a:t>执行流程规范化描述尝试</a:t>
            </a:r>
            <a:r>
              <a:rPr lang="zh-CN" altLang="en-US" dirty="0" smtClean="0"/>
              <a:t>自动发现</a:t>
            </a:r>
            <a:r>
              <a:rPr lang="en-US" altLang="zh-CN" dirty="0" smtClean="0"/>
              <a:t>‘</a:t>
            </a:r>
            <a:r>
              <a:rPr lang="zh-CN" altLang="en-US" dirty="0" smtClean="0"/>
              <a:t>熔断</a:t>
            </a:r>
            <a:r>
              <a:rPr lang="en-US" altLang="zh-CN" dirty="0" smtClean="0"/>
              <a:t>’</a:t>
            </a:r>
            <a:r>
              <a:rPr lang="zh-CN" altLang="en-US" dirty="0" smtClean="0"/>
              <a:t>等漏洞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4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SMT</a:t>
            </a:r>
          </a:p>
          <a:p>
            <a:r>
              <a:rPr lang="zh-CN" altLang="en-US" dirty="0"/>
              <a:t>数值</a:t>
            </a:r>
            <a:r>
              <a:rPr lang="zh-CN" altLang="en-US" dirty="0" smtClean="0"/>
              <a:t>理论，数组理论，布尔代数理论，一阶谓词逻辑理论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sat or </a:t>
            </a:r>
            <a:r>
              <a:rPr lang="en-US" altLang="zh-CN" dirty="0" err="1" smtClean="0"/>
              <a:t>unsat</a:t>
            </a:r>
            <a:endParaRPr lang="en-US" altLang="zh-CN" dirty="0" smtClean="0"/>
          </a:p>
          <a:p>
            <a:r>
              <a:rPr lang="en-US" altLang="zh-CN" dirty="0" smtClean="0"/>
              <a:t>Test 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20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HyperKernel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7770813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31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HyperKernel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7751763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状态机规约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4" y="1844824"/>
            <a:ext cx="4114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3" y="1"/>
            <a:ext cx="53090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72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上层</a:t>
            </a:r>
            <a:r>
              <a:rPr lang="zh-CN" altLang="en-US" dirty="0" smtClean="0"/>
              <a:t>属性约束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29" y="1849497"/>
            <a:ext cx="7848872" cy="90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28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HyperKernel</a:t>
            </a:r>
            <a:r>
              <a:rPr lang="zh-CN" altLang="en-US" dirty="0" smtClean="0"/>
              <a:t>简化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内核空间</a:t>
            </a:r>
            <a:r>
              <a:rPr lang="zh-CN" altLang="en-US" dirty="0"/>
              <a:t>与用户空间完全分离</a:t>
            </a:r>
            <a:r>
              <a:rPr lang="en-US" altLang="zh-CN" dirty="0"/>
              <a:t>(</a:t>
            </a:r>
            <a:r>
              <a:rPr lang="zh-CN" altLang="en-US" dirty="0"/>
              <a:t>各占一半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 smtClean="0"/>
              <a:t>内核</a:t>
            </a:r>
            <a:r>
              <a:rPr lang="zh-CN" altLang="en-US" dirty="0"/>
              <a:t>空间和物理内存对等</a:t>
            </a:r>
            <a:r>
              <a:rPr lang="zh-CN" altLang="en-US" dirty="0" smtClean="0"/>
              <a:t>映射</a:t>
            </a:r>
            <a:endParaRPr lang="en-US" altLang="zh-CN" dirty="0" smtClean="0"/>
          </a:p>
          <a:p>
            <a:r>
              <a:rPr lang="zh-CN" altLang="en-US" dirty="0" smtClean="0"/>
              <a:t>内核</a:t>
            </a:r>
            <a:r>
              <a:rPr lang="zh-CN" altLang="en-US" dirty="0"/>
              <a:t>和用户进程分别</a:t>
            </a:r>
            <a:r>
              <a:rPr lang="zh-CN" altLang="en-US" dirty="0" smtClean="0"/>
              <a:t>使用独立的</a:t>
            </a:r>
            <a:r>
              <a:rPr lang="zh-CN" altLang="en-US" dirty="0"/>
              <a:t>页表在</a:t>
            </a:r>
            <a:r>
              <a:rPr lang="en-US" altLang="zh-CN" dirty="0"/>
              <a:t>root</a:t>
            </a:r>
            <a:r>
              <a:rPr lang="zh-CN" altLang="en-US" dirty="0"/>
              <a:t>和</a:t>
            </a:r>
            <a:r>
              <a:rPr lang="en-US" altLang="zh-CN" dirty="0"/>
              <a:t>guest</a:t>
            </a:r>
            <a:r>
              <a:rPr lang="zh-CN" altLang="en-US" dirty="0"/>
              <a:t>下运行。</a:t>
            </a:r>
          </a:p>
          <a:p>
            <a:endParaRPr lang="zh-CN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365104"/>
            <a:ext cx="4208259" cy="233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19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块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模块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模块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3537</TotalTime>
  <Pages>0</Pages>
  <Words>519</Words>
  <Characters>0</Characters>
  <Application>Microsoft Office PowerPoint</Application>
  <DocSecurity>0</DocSecurity>
  <PresentationFormat>全屏显示(4:3)</PresentationFormat>
  <Lines>0</Lines>
  <Paragraphs>76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Corbel</vt:lpstr>
      <vt:lpstr>华文楷体</vt:lpstr>
      <vt:lpstr>Wingdings 2</vt:lpstr>
      <vt:lpstr>Wingdings</vt:lpstr>
      <vt:lpstr>Wingdings 3</vt:lpstr>
      <vt:lpstr>Calibri</vt:lpstr>
      <vt:lpstr>模块</vt:lpstr>
      <vt:lpstr>HyperKernel在RISC-V的移植与CPU结合验证</vt:lpstr>
      <vt:lpstr>HyperKernel</vt:lpstr>
      <vt:lpstr>预期目标</vt:lpstr>
      <vt:lpstr>Z3</vt:lpstr>
      <vt:lpstr>HyperKernel</vt:lpstr>
      <vt:lpstr>HyperKernel</vt:lpstr>
      <vt:lpstr>状态机规约</vt:lpstr>
      <vt:lpstr>上层属性约束</vt:lpstr>
      <vt:lpstr>HyperKernel简化</vt:lpstr>
      <vt:lpstr>HyperKernel简化</vt:lpstr>
      <vt:lpstr>HyperKernel简化</vt:lpstr>
      <vt:lpstr>已完成的工作</vt:lpstr>
      <vt:lpstr>已完成的工作</vt:lpstr>
      <vt:lpstr>移植RISC-V计划</vt:lpstr>
      <vt:lpstr>正确性证明移植计划</vt:lpstr>
      <vt:lpstr>谢谢观看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数学知识及其应用</dc:title>
  <dc:creator>Administrator</dc:creator>
  <cp:lastModifiedBy>秦岳</cp:lastModifiedBy>
  <cp:revision>646</cp:revision>
  <dcterms:created xsi:type="dcterms:W3CDTF">2012-06-06T01:30:27Z</dcterms:created>
  <dcterms:modified xsi:type="dcterms:W3CDTF">2018-04-12T11:50:53Z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