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9CF-C924-457A-B432-014D4FF8603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26C2-5762-4C2B-BEE1-4894DD711C2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04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9CF-C924-457A-B432-014D4FF8603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26C2-5762-4C2B-BEE1-4894DD711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2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9CF-C924-457A-B432-014D4FF8603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26C2-5762-4C2B-BEE1-4894DD711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4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9CF-C924-457A-B432-014D4FF8603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26C2-5762-4C2B-BEE1-4894DD711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1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9CF-C924-457A-B432-014D4FF8603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26C2-5762-4C2B-BEE1-4894DD711C2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9CF-C924-457A-B432-014D4FF8603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26C2-5762-4C2B-BEE1-4894DD711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0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9CF-C924-457A-B432-014D4FF8603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26C2-5762-4C2B-BEE1-4894DD711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7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9CF-C924-457A-B432-014D4FF8603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26C2-5762-4C2B-BEE1-4894DD711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9CF-C924-457A-B432-014D4FF8603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26C2-5762-4C2B-BEE1-4894DD711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24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9459CF-C924-457A-B432-014D4FF8603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326C2-5762-4C2B-BEE1-4894DD711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9CF-C924-457A-B432-014D4FF8603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26C2-5762-4C2B-BEE1-4894DD711C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7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9459CF-C924-457A-B432-014D4FF86031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8326C2-5762-4C2B-BEE1-4894DD711C2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8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ADC9E-BBD2-49A8-9257-A132EED6D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HyperKernel</a:t>
            </a:r>
            <a:r>
              <a:rPr lang="zh-CN" altLang="en-US" dirty="0"/>
              <a:t>在</a:t>
            </a:r>
            <a:r>
              <a:rPr lang="en-US" altLang="zh-CN" dirty="0"/>
              <a:t>RISC-V</a:t>
            </a:r>
            <a:r>
              <a:rPr lang="zh-CN" altLang="en-US" dirty="0"/>
              <a:t>的移植与</a:t>
            </a:r>
            <a:r>
              <a:rPr lang="en-US" altLang="zh-CN" dirty="0"/>
              <a:t>CPU</a:t>
            </a:r>
            <a:r>
              <a:rPr lang="zh-CN" altLang="en-US" dirty="0"/>
              <a:t>结合验证</a:t>
            </a:r>
            <a:r>
              <a:rPr lang="en-US" altLang="zh-CN" dirty="0"/>
              <a:t>(g09)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E37059-53D3-4B64-94FF-EC2BAC237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秦岳 </a:t>
            </a:r>
            <a:r>
              <a:rPr lang="en-US" altLang="zh-CN" dirty="0"/>
              <a:t>2015011333</a:t>
            </a:r>
          </a:p>
          <a:p>
            <a:pPr algn="r"/>
            <a:r>
              <a:rPr lang="zh-CN" altLang="en-US" dirty="0"/>
              <a:t>陈宇 </a:t>
            </a:r>
            <a:r>
              <a:rPr lang="en-US" altLang="zh-CN" dirty="0"/>
              <a:t>2015011343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23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9DF8-0129-4F74-90E9-E9F5BBC1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50/50</a:t>
            </a:r>
            <a:r>
              <a:rPr lang="zh-CN" altLang="en-US" dirty="0"/>
              <a:t>：修改</a:t>
            </a:r>
            <a:r>
              <a:rPr lang="en-US" altLang="zh-CN" dirty="0"/>
              <a:t>spec</a:t>
            </a:r>
            <a:r>
              <a:rPr lang="zh-CN" altLang="en-US" dirty="0"/>
              <a:t>中</a:t>
            </a:r>
            <a:r>
              <a:rPr lang="en-US" altLang="zh-CN" dirty="0" err="1"/>
              <a:t>iommu</a:t>
            </a:r>
            <a:r>
              <a:rPr lang="zh-CN" altLang="en-US" dirty="0"/>
              <a:t>的页表标识位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87D7185-1A7E-40E8-AC88-94BA2FB20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546745"/>
              </p:ext>
            </p:extLst>
          </p:nvPr>
        </p:nvGraphicFramePr>
        <p:xfrm>
          <a:off x="838200" y="2055984"/>
          <a:ext cx="6050750" cy="24663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6386">
                  <a:extLst>
                    <a:ext uri="{9D8B030D-6E8A-4147-A177-3AD203B41FA5}">
                      <a16:colId xmlns:a16="http://schemas.microsoft.com/office/drawing/2014/main" val="3099860309"/>
                    </a:ext>
                  </a:extLst>
                </a:gridCol>
                <a:gridCol w="869569">
                  <a:extLst>
                    <a:ext uri="{9D8B030D-6E8A-4147-A177-3AD203B41FA5}">
                      <a16:colId xmlns:a16="http://schemas.microsoft.com/office/drawing/2014/main" val="3338615594"/>
                    </a:ext>
                  </a:extLst>
                </a:gridCol>
                <a:gridCol w="869569">
                  <a:extLst>
                    <a:ext uri="{9D8B030D-6E8A-4147-A177-3AD203B41FA5}">
                      <a16:colId xmlns:a16="http://schemas.microsoft.com/office/drawing/2014/main" val="3316251669"/>
                    </a:ext>
                  </a:extLst>
                </a:gridCol>
                <a:gridCol w="2065226">
                  <a:extLst>
                    <a:ext uri="{9D8B030D-6E8A-4147-A177-3AD203B41FA5}">
                      <a16:colId xmlns:a16="http://schemas.microsoft.com/office/drawing/2014/main" val="2766026058"/>
                    </a:ext>
                  </a:extLst>
                </a:gridCol>
              </a:tblGrid>
              <a:tr h="3523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sys_map_pcipage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3148144"/>
                  </a:ext>
                </a:extLst>
              </a:tr>
              <a:tr h="3523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sys_alloc_iommu_root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libs_cprintf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2282463"/>
                  </a:ext>
                </a:extLst>
              </a:tr>
              <a:tr h="3523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sys_alloc_iommu_pdpt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DMAR_PTE_W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4969485"/>
                  </a:ext>
                </a:extLst>
              </a:tr>
              <a:tr h="3523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sys_alloc_iommu_pd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DMAR_PTE_W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4106514"/>
                  </a:ext>
                </a:extLst>
              </a:tr>
              <a:tr h="3523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sys_alloc_iommu_pt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DMAR_PTE_W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3883707"/>
                  </a:ext>
                </a:extLst>
              </a:tr>
              <a:tr h="3523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sys_alloc_iommu_frame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DMAR_PTE_W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4928642"/>
                  </a:ext>
                </a:extLst>
              </a:tr>
              <a:tr h="3523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sys_map_iommu_frame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524600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797188B-2678-4580-9073-42A6727B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00" y="4711129"/>
            <a:ext cx="8317193" cy="9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0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BE9EA-37CE-4244-9E06-F6FAC350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51/50</a:t>
            </a:r>
            <a:r>
              <a:rPr lang="zh-CN" altLang="en-US" dirty="0"/>
              <a:t>：在</a:t>
            </a:r>
            <a:r>
              <a:rPr lang="en-US" altLang="zh-CN" dirty="0"/>
              <a:t>spec</a:t>
            </a:r>
            <a:r>
              <a:rPr lang="zh-CN" altLang="en-US" dirty="0"/>
              <a:t>中添加新系统调用的约束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A9D6D-8F3B-46BE-95A9-AAF52800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A7CB5C-1D78-4D4A-8C3D-618F44BDB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4" y="1322773"/>
            <a:ext cx="7415174" cy="54685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609215-1FD4-4D4B-91D3-9FBE656CA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057775" cy="152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826968-3510-49AF-8ECA-88DF15E4B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46" y="3362361"/>
            <a:ext cx="7502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51668-A506-4988-8B5C-C4F726CC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FD2D9-90D5-4F63-9A69-7F369877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A5763D-43B8-4A29-B58A-06EA58B64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599" y="150921"/>
            <a:ext cx="4728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4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8D8A3-9DAE-4D7C-83CB-C4833E97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吐槽：错误信息极不友善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00BD8-1948-40B4-AFAB-00FC207B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BBB7AD-3F62-4BC6-AFED-B06237D4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436" y="1737360"/>
            <a:ext cx="53721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2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E439E-FABF-4BF5-BC63-BB44A22E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吐槽：错误信息极不友善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12311-8413-4DBB-BA6B-9D5D7B67B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调试方式：二分删除</a:t>
            </a:r>
            <a:r>
              <a:rPr lang="en-US" altLang="zh-CN" sz="3200" dirty="0"/>
              <a:t>spec</a:t>
            </a:r>
            <a:r>
              <a:rPr lang="zh-CN" altLang="en-US" sz="3200" dirty="0"/>
              <a:t>和</a:t>
            </a:r>
            <a:r>
              <a:rPr lang="en-US" altLang="zh-CN" sz="3200" dirty="0"/>
              <a:t>hv6</a:t>
            </a:r>
            <a:r>
              <a:rPr lang="zh-CN" altLang="en-US" sz="3200" dirty="0"/>
              <a:t>的代码</a:t>
            </a:r>
            <a:endParaRPr lang="en-US" altLang="zh-CN" sz="3200" dirty="0"/>
          </a:p>
          <a:p>
            <a:r>
              <a:rPr lang="zh-CN" altLang="en-US" sz="3200" dirty="0"/>
              <a:t>但是不是任何时候都有效</a:t>
            </a:r>
          </a:p>
        </p:txBody>
      </p:sp>
    </p:spTree>
    <p:extLst>
      <p:ext uri="{BB962C8B-B14F-4D97-AF65-F5344CB8AC3E}">
        <p14:creationId xmlns:p14="http://schemas.microsoft.com/office/powerpoint/2010/main" val="371339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B1DFB-8827-48E1-A85F-F4A7B7C9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C72FF-5FC0-4028-9592-4D6CF12D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9D6677-4FF8-4A89-BC29-F5B03002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908" y="2105606"/>
            <a:ext cx="4804557" cy="30329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DB0429-7746-400E-954A-11B594CD928A}"/>
              </a:ext>
            </a:extLst>
          </p:cNvPr>
          <p:cNvSpPr txBox="1"/>
          <p:nvPr/>
        </p:nvSpPr>
        <p:spPr>
          <a:xfrm>
            <a:off x="223783" y="347807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源码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8DAC04B-A91C-4739-A1CB-8AB33C917224}"/>
              </a:ext>
            </a:extLst>
          </p:cNvPr>
          <p:cNvSpPr/>
          <p:nvPr/>
        </p:nvSpPr>
        <p:spPr>
          <a:xfrm>
            <a:off x="1126594" y="3622089"/>
            <a:ext cx="797279" cy="227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5AACDFB-836A-400A-A340-B47806F57840}"/>
              </a:ext>
            </a:extLst>
          </p:cNvPr>
          <p:cNvSpPr/>
          <p:nvPr/>
        </p:nvSpPr>
        <p:spPr>
          <a:xfrm>
            <a:off x="6996500" y="3591924"/>
            <a:ext cx="797279" cy="227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D3CC80-21A8-436E-A27C-A958E569EA45}"/>
              </a:ext>
            </a:extLst>
          </p:cNvPr>
          <p:cNvSpPr txBox="1"/>
          <p:nvPr/>
        </p:nvSpPr>
        <p:spPr>
          <a:xfrm>
            <a:off x="7793779" y="3429000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hv6.ll</a:t>
            </a:r>
            <a:endParaRPr lang="zh-CN" altLang="en-US" sz="28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07962EE-AC02-4E9F-BDE8-0CE612C95B42}"/>
              </a:ext>
            </a:extLst>
          </p:cNvPr>
          <p:cNvSpPr/>
          <p:nvPr/>
        </p:nvSpPr>
        <p:spPr>
          <a:xfrm>
            <a:off x="8844067" y="3581280"/>
            <a:ext cx="797279" cy="227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A52DE3-84BE-4B22-8E56-BB0EE9730F32}"/>
              </a:ext>
            </a:extLst>
          </p:cNvPr>
          <p:cNvSpPr txBox="1"/>
          <p:nvPr/>
        </p:nvSpPr>
        <p:spPr>
          <a:xfrm>
            <a:off x="9641346" y="3418356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hv6.py</a:t>
            </a:r>
            <a:endParaRPr lang="zh-CN" altLang="en-US" sz="2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585F9E-67AB-4194-88F3-63B042958B3F}"/>
              </a:ext>
            </a:extLst>
          </p:cNvPr>
          <p:cNvSpPr txBox="1"/>
          <p:nvPr/>
        </p:nvSpPr>
        <p:spPr>
          <a:xfrm>
            <a:off x="7793779" y="447486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spec</a:t>
            </a:r>
            <a:endParaRPr lang="zh-CN" altLang="en-US" sz="28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C9616D-AA4D-4371-9E62-05D982845DFF}"/>
              </a:ext>
            </a:extLst>
          </p:cNvPr>
          <p:cNvSpPr txBox="1"/>
          <p:nvPr/>
        </p:nvSpPr>
        <p:spPr>
          <a:xfrm>
            <a:off x="9676274" y="44748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验证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47798F3-D529-4EEE-903F-EA8F711B6DFE}"/>
              </a:ext>
            </a:extLst>
          </p:cNvPr>
          <p:cNvSpPr/>
          <p:nvPr/>
        </p:nvSpPr>
        <p:spPr>
          <a:xfrm>
            <a:off x="8843449" y="4651832"/>
            <a:ext cx="797279" cy="227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B6CBAB75-7E1F-4E66-B592-AED107A79F57}"/>
              </a:ext>
            </a:extLst>
          </p:cNvPr>
          <p:cNvSpPr/>
          <p:nvPr/>
        </p:nvSpPr>
        <p:spPr>
          <a:xfrm>
            <a:off x="10022889" y="3952220"/>
            <a:ext cx="248575" cy="522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9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178AF-514F-439C-AD0E-D31899C5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riscv</a:t>
            </a:r>
            <a:r>
              <a:rPr lang="zh-CN" altLang="en-US" dirty="0"/>
              <a:t>相关</a:t>
            </a:r>
            <a:r>
              <a:rPr lang="en-US" altLang="zh-CN" dirty="0"/>
              <a:t>clang/</a:t>
            </a:r>
            <a:r>
              <a:rPr lang="en-US" altLang="zh-CN" dirty="0" err="1"/>
              <a:t>llvm</a:t>
            </a:r>
            <a:r>
              <a:rPr lang="zh-CN" altLang="en-US" dirty="0"/>
              <a:t>工具：失败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8521D-00D1-4721-BAE3-25D2FE46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ACEBDE-0FA6-4558-8CDE-F97D5E72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13" y="1970981"/>
            <a:ext cx="3038475" cy="2543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63FA64-6DD4-4B42-989C-4CF5BD934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1" y="1314450"/>
            <a:ext cx="5686425" cy="4400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424B67-D766-4AD1-ADE3-4C86F3334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5715000"/>
            <a:ext cx="110775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3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4733E-1D87-42A5-8CFA-D12DEE82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决定采用</a:t>
            </a:r>
            <a:r>
              <a:rPr lang="en-US" altLang="zh-CN" dirty="0"/>
              <a:t>x86</a:t>
            </a:r>
            <a:r>
              <a:rPr lang="zh-CN" altLang="en-US" dirty="0"/>
              <a:t>下的相关工具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9E88EB-365C-4582-933B-BE6B8528A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2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9EA67-8964-40EA-AE40-373CC375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14/50</a:t>
            </a:r>
            <a:r>
              <a:rPr lang="zh-CN" altLang="en-US" dirty="0"/>
              <a:t>：直接跑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8B9523B4-21F8-4477-B16B-97BED991E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198078"/>
              </p:ext>
            </p:extLst>
          </p:nvPr>
        </p:nvGraphicFramePr>
        <p:xfrm>
          <a:off x="3973342" y="1690688"/>
          <a:ext cx="4245315" cy="4346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0638">
                  <a:extLst>
                    <a:ext uri="{9D8B030D-6E8A-4147-A177-3AD203B41FA5}">
                      <a16:colId xmlns:a16="http://schemas.microsoft.com/office/drawing/2014/main" val="361622279"/>
                    </a:ext>
                  </a:extLst>
                </a:gridCol>
                <a:gridCol w="1314677">
                  <a:extLst>
                    <a:ext uri="{9D8B030D-6E8A-4147-A177-3AD203B41FA5}">
                      <a16:colId xmlns:a16="http://schemas.microsoft.com/office/drawing/2014/main" val="4031440742"/>
                    </a:ext>
                  </a:extLst>
                </a:gridCol>
              </a:tblGrid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sys_map_pml4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018515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sys_map_page_desc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9978786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sys_map_proc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7691624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sys_map_dev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72970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sys_map_file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9272827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sys_alloc_pdpt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2284496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3324484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8283563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8534971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sys_copy_frame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416985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sys_protect_frame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3306726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sys_free_pdpt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0949197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sys_free_pd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5669775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sys_free_pt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6321538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sys_free_frame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57231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sys_reclaim_page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1377486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clone_proc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2355560"/>
                  </a:ext>
                </a:extLst>
              </a:tr>
              <a:tr h="24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sys_set_proc_name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512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2459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76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00967-5CBF-4371-8973-37044C0F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30/50</a:t>
            </a:r>
            <a:r>
              <a:rPr lang="zh-CN" altLang="en-US" dirty="0"/>
              <a:t>：在</a:t>
            </a:r>
            <a:r>
              <a:rPr lang="en-US" altLang="zh-CN" dirty="0"/>
              <a:t>spec</a:t>
            </a:r>
            <a:r>
              <a:rPr lang="zh-CN" altLang="en-US" dirty="0"/>
              <a:t>中修改</a:t>
            </a:r>
            <a:r>
              <a:rPr lang="en-US" altLang="zh-CN" dirty="0"/>
              <a:t>/</a:t>
            </a:r>
            <a:r>
              <a:rPr lang="zh-CN" altLang="en-US" dirty="0"/>
              <a:t>添加函数定义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81F66A3-63DA-468F-B2F9-C3559F23F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193143"/>
              </p:ext>
            </p:extLst>
          </p:nvPr>
        </p:nvGraphicFramePr>
        <p:xfrm>
          <a:off x="941034" y="1690688"/>
          <a:ext cx="6054571" cy="4559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7689">
                  <a:extLst>
                    <a:ext uri="{9D8B030D-6E8A-4147-A177-3AD203B41FA5}">
                      <a16:colId xmlns:a16="http://schemas.microsoft.com/office/drawing/2014/main" val="2983870071"/>
                    </a:ext>
                  </a:extLst>
                </a:gridCol>
                <a:gridCol w="959140">
                  <a:extLst>
                    <a:ext uri="{9D8B030D-6E8A-4147-A177-3AD203B41FA5}">
                      <a16:colId xmlns:a16="http://schemas.microsoft.com/office/drawing/2014/main" val="2491441873"/>
                    </a:ext>
                  </a:extLst>
                </a:gridCol>
                <a:gridCol w="959140">
                  <a:extLst>
                    <a:ext uri="{9D8B030D-6E8A-4147-A177-3AD203B41FA5}">
                      <a16:colId xmlns:a16="http://schemas.microsoft.com/office/drawing/2014/main" val="1660928722"/>
                    </a:ext>
                  </a:extLst>
                </a:gridCol>
                <a:gridCol w="1558602">
                  <a:extLst>
                    <a:ext uri="{9D8B030D-6E8A-4147-A177-3AD203B41FA5}">
                      <a16:colId xmlns:a16="http://schemas.microsoft.com/office/drawing/2014/main" val="3972313341"/>
                    </a:ext>
                  </a:extLst>
                </a:gridCol>
              </a:tblGrid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clone_proc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libs_cprintf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0801745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sys_set_proc_name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libs_cprintf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2131571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sys_set_runnable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8080458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switch_proc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hvm_switch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6172417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sys_kill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9163358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sys_reap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9471015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sys_reparent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374153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send_proc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7133495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recv_proc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6157192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reply_wait_proc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libs_cprintf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8699707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call_proc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libs_cprintf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314523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sys_create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libs_cprintf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0656900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sys_close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libs_cprintf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0944353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sys_dup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libs_cprintf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0859702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sys_dup2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libs_cprintf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0669402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sys_lseek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libs_cprintf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6431760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sys_map_pcipage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0683316"/>
                  </a:ext>
                </a:extLst>
              </a:tr>
              <a:tr h="2532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sys_alloc_iommu_root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libs_cprintf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174268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5B3D0F6-233F-4815-B9CE-773C55A2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439" y="2951105"/>
            <a:ext cx="47339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9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E773A-A01F-4027-A54D-3AEF2546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38/50</a:t>
            </a:r>
            <a:r>
              <a:rPr lang="zh-CN" altLang="en-US" dirty="0"/>
              <a:t>：在</a:t>
            </a:r>
            <a:r>
              <a:rPr lang="en-US" altLang="zh-CN" dirty="0"/>
              <a:t>spec</a:t>
            </a:r>
            <a:r>
              <a:rPr lang="zh-CN" altLang="en-US" dirty="0"/>
              <a:t>中修改页表标识位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5F4A68F-94F6-4C80-BFCD-4FBBA151B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027519"/>
              </p:ext>
            </p:extLst>
          </p:nvPr>
        </p:nvGraphicFramePr>
        <p:xfrm>
          <a:off x="1003176" y="1791732"/>
          <a:ext cx="5472344" cy="3274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2344">
                  <a:extLst>
                    <a:ext uri="{9D8B030D-6E8A-4147-A177-3AD203B41FA5}">
                      <a16:colId xmlns:a16="http://schemas.microsoft.com/office/drawing/2014/main" val="2856992774"/>
                    </a:ext>
                  </a:extLst>
                </a:gridCol>
                <a:gridCol w="810718">
                  <a:extLst>
                    <a:ext uri="{9D8B030D-6E8A-4147-A177-3AD203B41FA5}">
                      <a16:colId xmlns:a16="http://schemas.microsoft.com/office/drawing/2014/main" val="3101053866"/>
                    </a:ext>
                  </a:extLst>
                </a:gridCol>
                <a:gridCol w="810718">
                  <a:extLst>
                    <a:ext uri="{9D8B030D-6E8A-4147-A177-3AD203B41FA5}">
                      <a16:colId xmlns:a16="http://schemas.microsoft.com/office/drawing/2014/main" val="1502872016"/>
                    </a:ext>
                  </a:extLst>
                </a:gridCol>
                <a:gridCol w="1908564">
                  <a:extLst>
                    <a:ext uri="{9D8B030D-6E8A-4147-A177-3AD203B41FA5}">
                      <a16:colId xmlns:a16="http://schemas.microsoft.com/office/drawing/2014/main" val="2415602572"/>
                    </a:ext>
                  </a:extLst>
                </a:gridCol>
              </a:tblGrid>
              <a:tr h="297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sys_map_pml4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1632940"/>
                  </a:ext>
                </a:extLst>
              </a:tr>
              <a:tr h="297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sys_map_page_desc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6734867"/>
                  </a:ext>
                </a:extLst>
              </a:tr>
              <a:tr h="297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sys_map_proc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9678275"/>
                  </a:ext>
                </a:extLst>
              </a:tr>
              <a:tr h="297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sys_map_dev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4459265"/>
                  </a:ext>
                </a:extLst>
              </a:tr>
              <a:tr h="297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sys_map_file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55110"/>
                  </a:ext>
                </a:extLst>
              </a:tr>
              <a:tr h="297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sys_alloc_pdpt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8010384"/>
                  </a:ext>
                </a:extLst>
              </a:tr>
              <a:tr h="297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5621176"/>
                  </a:ext>
                </a:extLst>
              </a:tr>
              <a:tr h="297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3184248"/>
                  </a:ext>
                </a:extLst>
              </a:tr>
              <a:tr h="297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2450621"/>
                  </a:ext>
                </a:extLst>
              </a:tr>
              <a:tr h="297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sys_copy_frame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2825453"/>
                  </a:ext>
                </a:extLst>
              </a:tr>
              <a:tr h="2976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sys_protect_frame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512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031249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1AC1B07-406C-42FE-9EE1-CE46F61B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32" y="2130642"/>
            <a:ext cx="5996413" cy="418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7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C833A-3780-403F-A1C5-8C2FAD25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43/50</a:t>
            </a:r>
            <a:r>
              <a:rPr lang="zh-CN" altLang="en-US" dirty="0"/>
              <a:t>：修改</a:t>
            </a:r>
            <a:r>
              <a:rPr lang="en-US" altLang="zh-CN" dirty="0"/>
              <a:t>spec</a:t>
            </a:r>
            <a:r>
              <a:rPr lang="zh-CN" altLang="en-US" dirty="0"/>
              <a:t>的相关页表，修改</a:t>
            </a:r>
            <a:r>
              <a:rPr lang="en-US" altLang="zh-CN" dirty="0"/>
              <a:t>hv6</a:t>
            </a:r>
            <a:r>
              <a:rPr lang="zh-CN" altLang="en-US" dirty="0"/>
              <a:t>相关页表函数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B360100-4BCE-460B-A7C7-59FB0671C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858110"/>
              </p:ext>
            </p:extLst>
          </p:nvPr>
        </p:nvGraphicFramePr>
        <p:xfrm>
          <a:off x="851947" y="2116520"/>
          <a:ext cx="5244053" cy="262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665">
                  <a:extLst>
                    <a:ext uri="{9D8B030D-6E8A-4147-A177-3AD203B41FA5}">
                      <a16:colId xmlns:a16="http://schemas.microsoft.com/office/drawing/2014/main" val="381565138"/>
                    </a:ext>
                  </a:extLst>
                </a:gridCol>
                <a:gridCol w="779302">
                  <a:extLst>
                    <a:ext uri="{9D8B030D-6E8A-4147-A177-3AD203B41FA5}">
                      <a16:colId xmlns:a16="http://schemas.microsoft.com/office/drawing/2014/main" val="1488960917"/>
                    </a:ext>
                  </a:extLst>
                </a:gridCol>
                <a:gridCol w="779302">
                  <a:extLst>
                    <a:ext uri="{9D8B030D-6E8A-4147-A177-3AD203B41FA5}">
                      <a16:colId xmlns:a16="http://schemas.microsoft.com/office/drawing/2014/main" val="3138310640"/>
                    </a:ext>
                  </a:extLst>
                </a:gridCol>
                <a:gridCol w="1136482">
                  <a:extLst>
                    <a:ext uri="{9D8B030D-6E8A-4147-A177-3AD203B41FA5}">
                      <a16:colId xmlns:a16="http://schemas.microsoft.com/office/drawing/2014/main" val="1112501085"/>
                    </a:ext>
                  </a:extLst>
                </a:gridCol>
                <a:gridCol w="779302">
                  <a:extLst>
                    <a:ext uri="{9D8B030D-6E8A-4147-A177-3AD203B41FA5}">
                      <a16:colId xmlns:a16="http://schemas.microsoft.com/office/drawing/2014/main" val="989128815"/>
                    </a:ext>
                  </a:extLst>
                </a:gridCol>
              </a:tblGrid>
              <a:tr h="328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9355407"/>
                  </a:ext>
                </a:extLst>
              </a:tr>
              <a:tr h="328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sys_copy_frame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7854744"/>
                  </a:ext>
                </a:extLst>
              </a:tr>
              <a:tr h="328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sys_protect_frame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spec&amp;mmu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7239656"/>
                  </a:ext>
                </a:extLst>
              </a:tr>
              <a:tr h="328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sys_free_pdpt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spec&amp;mmu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8918249"/>
                  </a:ext>
                </a:extLst>
              </a:tr>
              <a:tr h="328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sys_free_pd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spec&amp;mmu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529032"/>
                  </a:ext>
                </a:extLst>
              </a:tr>
              <a:tr h="328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sys_free_pt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spec&amp;mmu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3594843"/>
                  </a:ext>
                </a:extLst>
              </a:tr>
              <a:tr h="328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sys_free_frame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spec&amp;mmu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195504"/>
                  </a:ext>
                </a:extLst>
              </a:tr>
              <a:tr h="328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sys_reclaim_page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54861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5F217B70-6A9C-4B7B-A00F-83043996E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973" y="4741480"/>
            <a:ext cx="7753350" cy="981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F5ED26-B31E-4B74-A404-251620EA2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22"/>
          <a:stretch/>
        </p:blipFill>
        <p:spPr>
          <a:xfrm>
            <a:off x="5166371" y="1624614"/>
            <a:ext cx="7800975" cy="19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7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CE4DA-1F40-46A8-B328-518544D2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46/50</a:t>
            </a:r>
            <a:r>
              <a:rPr lang="zh-CN" altLang="en-US" dirty="0"/>
              <a:t>：增加</a:t>
            </a:r>
            <a:r>
              <a:rPr lang="en-US" altLang="zh-CN" dirty="0"/>
              <a:t>spec</a:t>
            </a:r>
            <a:r>
              <a:rPr lang="zh-CN" altLang="en-US" dirty="0"/>
              <a:t>中对于</a:t>
            </a:r>
            <a:r>
              <a:rPr lang="en-US" altLang="zh-CN" dirty="0"/>
              <a:t>XWR</a:t>
            </a:r>
            <a:r>
              <a:rPr lang="zh-CN" altLang="en-US" dirty="0"/>
              <a:t>标志位的约束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E57FDC1-23C0-4F8D-A29C-4B366DDE9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567274"/>
              </p:ext>
            </p:extLst>
          </p:nvPr>
        </p:nvGraphicFramePr>
        <p:xfrm>
          <a:off x="838200" y="1997476"/>
          <a:ext cx="6513496" cy="2195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946">
                  <a:extLst>
                    <a:ext uri="{9D8B030D-6E8A-4147-A177-3AD203B41FA5}">
                      <a16:colId xmlns:a16="http://schemas.microsoft.com/office/drawing/2014/main" val="3517308986"/>
                    </a:ext>
                  </a:extLst>
                </a:gridCol>
                <a:gridCol w="989392">
                  <a:extLst>
                    <a:ext uri="{9D8B030D-6E8A-4147-A177-3AD203B41FA5}">
                      <a16:colId xmlns:a16="http://schemas.microsoft.com/office/drawing/2014/main" val="1821314664"/>
                    </a:ext>
                  </a:extLst>
                </a:gridCol>
                <a:gridCol w="989392">
                  <a:extLst>
                    <a:ext uri="{9D8B030D-6E8A-4147-A177-3AD203B41FA5}">
                      <a16:colId xmlns:a16="http://schemas.microsoft.com/office/drawing/2014/main" val="648333718"/>
                    </a:ext>
                  </a:extLst>
                </a:gridCol>
                <a:gridCol w="2617766">
                  <a:extLst>
                    <a:ext uri="{9D8B030D-6E8A-4147-A177-3AD203B41FA5}">
                      <a16:colId xmlns:a16="http://schemas.microsoft.com/office/drawing/2014/main" val="3547620007"/>
                    </a:ext>
                  </a:extLst>
                </a:gridCol>
              </a:tblGrid>
              <a:tr h="439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sys_map_file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5045197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sys_alloc_pdpt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-&gt;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PTE_XWR_MASK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1579809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sys_alloc_pd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PTE_XWR_MASK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726160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PTE_XWR_MASK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3283156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sys_alloc_frame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-&gt;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308932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4352692-0445-4841-8B3D-8719E12D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684" y="4499574"/>
            <a:ext cx="79343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9425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677</Words>
  <Application>Microsoft Office PowerPoint</Application>
  <PresentationFormat>宽屏</PresentationFormat>
  <Paragraphs>231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 Unicode MS</vt:lpstr>
      <vt:lpstr>等线</vt:lpstr>
      <vt:lpstr>宋体</vt:lpstr>
      <vt:lpstr>Calibri</vt:lpstr>
      <vt:lpstr>Calibri Light</vt:lpstr>
      <vt:lpstr>回顾</vt:lpstr>
      <vt:lpstr>HyperKernel在RISC-V的移植与CPU结合验证(g09)</vt:lpstr>
      <vt:lpstr>验证流程</vt:lpstr>
      <vt:lpstr>使用riscv相关clang/llvm工具：失败</vt:lpstr>
      <vt:lpstr>决定采用x86下的相关工具</vt:lpstr>
      <vt:lpstr>14/50：直接跑</vt:lpstr>
      <vt:lpstr>30/50：在spec中修改/添加函数定义</vt:lpstr>
      <vt:lpstr>38/50：在spec中修改页表标识位</vt:lpstr>
      <vt:lpstr>43/50：修改spec的相关页表，修改hv6相关页表函数</vt:lpstr>
      <vt:lpstr>46/50：增加spec中对于XWR标志位的约束</vt:lpstr>
      <vt:lpstr>50/50：修改spec中iommu的页表标识位</vt:lpstr>
      <vt:lpstr>51/50：在spec中添加新系统调用的约束</vt:lpstr>
      <vt:lpstr>PowerPoint 演示文稿</vt:lpstr>
      <vt:lpstr>吐槽：错误信息极不友善</vt:lpstr>
      <vt:lpstr>吐槽：错误信息极不友善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</dc:creator>
  <cp:lastModifiedBy>chenyu</cp:lastModifiedBy>
  <cp:revision>43</cp:revision>
  <dcterms:created xsi:type="dcterms:W3CDTF">2018-06-15T03:29:11Z</dcterms:created>
  <dcterms:modified xsi:type="dcterms:W3CDTF">2018-06-15T05:17:38Z</dcterms:modified>
</cp:coreProperties>
</file>