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Stijl, licht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24" d="100"/>
          <a:sy n="24" d="100"/>
        </p:scale>
        <p:origin x="1770" y="48"/>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91" d="100"/>
          <a:sy n="91" d="100"/>
        </p:scale>
        <p:origin x="3750"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‹nr.›</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3/28/2019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8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8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9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9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1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1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1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1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3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3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3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3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emf"/><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5927754"/>
          </a:xfrm>
        </p:spPr>
        <p:txBody>
          <a:bodyPr/>
          <a:lstStyle/>
          <a:p>
            <a:pPr marL="685800" indent="-685800">
              <a:buFontTx/>
              <a:buChar char="-"/>
            </a:pPr>
            <a:r>
              <a:rPr lang="nl-NL" sz="4800" dirty="0"/>
              <a:t>Internet of Things steeds meer in opkomst</a:t>
            </a:r>
          </a:p>
          <a:p>
            <a:pPr marL="685800" indent="-685800">
              <a:buFontTx/>
              <a:buChar char="-"/>
            </a:pPr>
            <a:r>
              <a:rPr lang="nl-NL" sz="4800" dirty="0"/>
              <a:t>Arduino Due heeft geen Wifi of Bluetooth Module</a:t>
            </a:r>
          </a:p>
          <a:p>
            <a:pPr marL="685800" indent="-685800">
              <a:buFontTx/>
              <a:buChar char="-"/>
            </a:pPr>
            <a:r>
              <a:rPr lang="nl-NL" sz="4800" dirty="0"/>
              <a:t>Nieuwe microcontroller benodigd voor de implementatie van draadloze communicatie aspecten</a:t>
            </a:r>
          </a:p>
        </p:txBody>
      </p:sp>
      <p:sp>
        <p:nvSpPr>
          <p:cNvPr id="3" name="Text Placeholder 2"/>
          <p:cNvSpPr>
            <a:spLocks noGrp="1"/>
          </p:cNvSpPr>
          <p:nvPr>
            <p:ph type="body" sz="quarter" idx="11"/>
          </p:nvPr>
        </p:nvSpPr>
        <p:spPr>
          <a:xfrm>
            <a:off x="509578" y="5371779"/>
            <a:ext cx="10048875" cy="1107988"/>
          </a:xfrm>
        </p:spPr>
        <p:txBody>
          <a:bodyPr/>
          <a:lstStyle/>
          <a:p>
            <a:r>
              <a:rPr lang="en-US" sz="6000" dirty="0" err="1"/>
              <a:t>Introductie</a:t>
            </a:r>
            <a:endParaRPr lang="en-US" sz="6000" dirty="0"/>
          </a:p>
        </p:txBody>
      </p:sp>
      <p:sp>
        <p:nvSpPr>
          <p:cNvPr id="4" name="Text Placeholder 3"/>
          <p:cNvSpPr>
            <a:spLocks noGrp="1"/>
          </p:cNvSpPr>
          <p:nvPr>
            <p:ph type="body" sz="quarter" idx="20"/>
          </p:nvPr>
        </p:nvSpPr>
        <p:spPr>
          <a:xfrm>
            <a:off x="439215" y="18707424"/>
            <a:ext cx="10050462" cy="1107988"/>
          </a:xfrm>
        </p:spPr>
        <p:txBody>
          <a:bodyPr/>
          <a:lstStyle/>
          <a:p>
            <a:r>
              <a:rPr lang="en-US" sz="6000" dirty="0" err="1"/>
              <a:t>Doelstellingen</a:t>
            </a:r>
            <a:endParaRPr lang="en-US" sz="6000" dirty="0"/>
          </a:p>
        </p:txBody>
      </p:sp>
      <p:sp>
        <p:nvSpPr>
          <p:cNvPr id="5" name="Text Placeholder 4"/>
          <p:cNvSpPr>
            <a:spLocks noGrp="1"/>
          </p:cNvSpPr>
          <p:nvPr>
            <p:ph type="body" sz="quarter" idx="21"/>
          </p:nvPr>
        </p:nvSpPr>
        <p:spPr>
          <a:xfrm>
            <a:off x="11460161" y="6378481"/>
            <a:ext cx="10048874" cy="6370953"/>
          </a:xfrm>
        </p:spPr>
        <p:txBody>
          <a:bodyPr/>
          <a:lstStyle/>
          <a:p>
            <a:r>
              <a:rPr lang="nl-NL" sz="4800" dirty="0"/>
              <a:t>“Hoe kan een nieuwe microcontroller met geïntegreerde wifi en/of bluetooth in de huidige libraries en tools van de Hogeschool Utrecht opgenomen worden, zodat draadloze communicatie aspecten toegevoegd kunnen worden in de opgaven van Technische Informatica?” </a:t>
            </a:r>
            <a:endParaRPr lang="en-US" sz="4800" dirty="0"/>
          </a:p>
        </p:txBody>
      </p:sp>
      <p:sp>
        <p:nvSpPr>
          <p:cNvPr id="6" name="Text Placeholder 5"/>
          <p:cNvSpPr>
            <a:spLocks noGrp="1"/>
          </p:cNvSpPr>
          <p:nvPr>
            <p:ph type="body" sz="quarter" idx="22"/>
          </p:nvPr>
        </p:nvSpPr>
        <p:spPr>
          <a:xfrm>
            <a:off x="11460162" y="5371779"/>
            <a:ext cx="10048875" cy="1107988"/>
          </a:xfrm>
        </p:spPr>
        <p:txBody>
          <a:bodyPr/>
          <a:lstStyle/>
          <a:p>
            <a:r>
              <a:rPr lang="en-US" sz="6000" dirty="0" err="1"/>
              <a:t>Onderzoeksvraag</a:t>
            </a:r>
            <a:endParaRPr lang="en-US" sz="6000" dirty="0"/>
          </a:p>
        </p:txBody>
      </p:sp>
      <p:sp>
        <p:nvSpPr>
          <p:cNvPr id="7" name="Text Placeholder 6"/>
          <p:cNvSpPr>
            <a:spLocks noGrp="1"/>
          </p:cNvSpPr>
          <p:nvPr>
            <p:ph type="body" sz="quarter" idx="23"/>
          </p:nvPr>
        </p:nvSpPr>
        <p:spPr>
          <a:xfrm>
            <a:off x="22481379" y="19927049"/>
            <a:ext cx="10048874" cy="7866747"/>
          </a:xfrm>
        </p:spPr>
        <p:txBody>
          <a:bodyPr/>
          <a:lstStyle/>
          <a:p>
            <a:pPr marL="571500" indent="-571500">
              <a:buFontTx/>
              <a:buChar char="-"/>
            </a:pPr>
            <a:r>
              <a:rPr lang="nl-NL" sz="4800" dirty="0">
                <a:solidFill>
                  <a:schemeClr val="bg2">
                    <a:lumMod val="25000"/>
                  </a:schemeClr>
                </a:solidFill>
              </a:rPr>
              <a:t>Aansturing van esp32 mogelijk in BMPTK</a:t>
            </a:r>
          </a:p>
          <a:p>
            <a:pPr marL="571500" indent="-571500">
              <a:buFontTx/>
              <a:buChar char="-"/>
            </a:pPr>
            <a:r>
              <a:rPr lang="nl-NL" sz="4800" dirty="0">
                <a:solidFill>
                  <a:schemeClr val="bg2">
                    <a:lumMod val="25000"/>
                  </a:schemeClr>
                </a:solidFill>
              </a:rPr>
              <a:t>Opnemen van Wifi / Bluetooth library mogelijk in HWLIB</a:t>
            </a:r>
          </a:p>
          <a:p>
            <a:pPr marL="571500" indent="-571500">
              <a:buFontTx/>
              <a:buChar char="-"/>
            </a:pPr>
            <a:r>
              <a:rPr lang="nl-NL" sz="4800" dirty="0">
                <a:solidFill>
                  <a:schemeClr val="bg2">
                    <a:lumMod val="25000"/>
                  </a:schemeClr>
                </a:solidFill>
              </a:rPr>
              <a:t>RTOS van de Hogeschool Utrecht kan niet direct gebruikt worden</a:t>
            </a:r>
          </a:p>
          <a:p>
            <a:pPr marL="571500" indent="-571500">
              <a:buFontTx/>
              <a:buChar char="-"/>
            </a:pPr>
            <a:endParaRPr lang="nl-NL" sz="4000" dirty="0"/>
          </a:p>
          <a:p>
            <a:endParaRPr lang="nl-NL" sz="4000" dirty="0"/>
          </a:p>
          <a:p>
            <a:endParaRPr lang="nl-NL" sz="4000" dirty="0"/>
          </a:p>
          <a:p>
            <a:endParaRPr lang="en-US" dirty="0"/>
          </a:p>
        </p:txBody>
      </p:sp>
      <p:sp>
        <p:nvSpPr>
          <p:cNvPr id="8" name="Text Placeholder 7"/>
          <p:cNvSpPr>
            <a:spLocks noGrp="1"/>
          </p:cNvSpPr>
          <p:nvPr>
            <p:ph type="body" sz="quarter" idx="24"/>
          </p:nvPr>
        </p:nvSpPr>
        <p:spPr>
          <a:xfrm>
            <a:off x="22380580" y="18753586"/>
            <a:ext cx="10058400" cy="1107988"/>
          </a:xfrm>
        </p:spPr>
        <p:txBody>
          <a:bodyPr/>
          <a:lstStyle/>
          <a:p>
            <a:r>
              <a:rPr lang="en-US" sz="6000" dirty="0" err="1"/>
              <a:t>Conclusie</a:t>
            </a:r>
            <a:endParaRPr lang="en-US" dirty="0"/>
          </a:p>
        </p:txBody>
      </p:sp>
      <p:sp>
        <p:nvSpPr>
          <p:cNvPr id="9" name="Text Placeholder 8"/>
          <p:cNvSpPr>
            <a:spLocks noGrp="1"/>
          </p:cNvSpPr>
          <p:nvPr>
            <p:ph type="body" sz="quarter" idx="25"/>
          </p:nvPr>
        </p:nvSpPr>
        <p:spPr>
          <a:xfrm>
            <a:off x="33358541" y="5371779"/>
            <a:ext cx="10047018" cy="1107988"/>
          </a:xfrm>
        </p:spPr>
        <p:txBody>
          <a:bodyPr/>
          <a:lstStyle/>
          <a:p>
            <a:r>
              <a:rPr lang="en-US" sz="6000" dirty="0" err="1"/>
              <a:t>Aanbevelingen</a:t>
            </a:r>
            <a:endParaRPr lang="en-US" sz="6000" dirty="0"/>
          </a:p>
        </p:txBody>
      </p:sp>
      <p:sp>
        <p:nvSpPr>
          <p:cNvPr id="10" name="Text Placeholder 9"/>
          <p:cNvSpPr>
            <a:spLocks noGrp="1"/>
          </p:cNvSpPr>
          <p:nvPr>
            <p:ph type="body" sz="quarter" idx="26"/>
          </p:nvPr>
        </p:nvSpPr>
        <p:spPr>
          <a:xfrm>
            <a:off x="33358541" y="6378481"/>
            <a:ext cx="10047018" cy="4450427"/>
          </a:xfrm>
        </p:spPr>
        <p:txBody>
          <a:bodyPr/>
          <a:lstStyle/>
          <a:p>
            <a:pPr marL="742950" indent="-742950">
              <a:buFont typeface="+mj-lt"/>
              <a:buAutoNum type="arabicPeriod"/>
            </a:pPr>
            <a:r>
              <a:rPr lang="nl-NL" sz="4800" dirty="0"/>
              <a:t>Esp32 bij alle cursussen van Technische Informatica</a:t>
            </a:r>
          </a:p>
          <a:p>
            <a:pPr marL="742950" indent="-742950">
              <a:buFont typeface="+mj-lt"/>
              <a:buAutoNum type="arabicPeriod"/>
            </a:pPr>
            <a:r>
              <a:rPr lang="nl-NL" sz="4800" dirty="0"/>
              <a:t>Verder onderzoek naar de aansturing van de esp32</a:t>
            </a:r>
          </a:p>
          <a:p>
            <a:pPr marL="742950" indent="-742950">
              <a:buFont typeface="+mj-lt"/>
              <a:buAutoNum type="arabicPeriod"/>
            </a:pPr>
            <a:r>
              <a:rPr lang="nl-NL" sz="4800" dirty="0"/>
              <a:t>Esp32 niet inzetten bij Assembler</a:t>
            </a:r>
          </a:p>
        </p:txBody>
      </p:sp>
      <p:sp>
        <p:nvSpPr>
          <p:cNvPr id="13" name="Text Placeholder 12"/>
          <p:cNvSpPr>
            <a:spLocks noGrp="1"/>
          </p:cNvSpPr>
          <p:nvPr>
            <p:ph type="body" sz="quarter" idx="29"/>
          </p:nvPr>
        </p:nvSpPr>
        <p:spPr>
          <a:xfrm>
            <a:off x="33358541" y="25502431"/>
            <a:ext cx="10047018" cy="1107988"/>
          </a:xfrm>
        </p:spPr>
        <p:txBody>
          <a:bodyPr/>
          <a:lstStyle/>
          <a:p>
            <a:r>
              <a:rPr lang="en-US" sz="6000" dirty="0"/>
              <a:t>Contact</a:t>
            </a:r>
          </a:p>
        </p:txBody>
      </p:sp>
      <p:sp>
        <p:nvSpPr>
          <p:cNvPr id="14" name="Text Placeholder 13"/>
          <p:cNvSpPr>
            <a:spLocks noGrp="1"/>
          </p:cNvSpPr>
          <p:nvPr>
            <p:ph type="body" sz="quarter" idx="30"/>
          </p:nvPr>
        </p:nvSpPr>
        <p:spPr>
          <a:xfrm>
            <a:off x="33358541" y="26433446"/>
            <a:ext cx="10052050" cy="3576341"/>
          </a:xfrm>
        </p:spPr>
        <p:txBody>
          <a:bodyPr/>
          <a:lstStyle/>
          <a:p>
            <a:r>
              <a:rPr lang="en-US" sz="4400" dirty="0"/>
              <a:t>Auteur: René de Kluis </a:t>
            </a:r>
          </a:p>
          <a:p>
            <a:r>
              <a:rPr lang="en-US" sz="4400" dirty="0"/>
              <a:t>             (</a:t>
            </a:r>
            <a:r>
              <a:rPr lang="en-US" sz="4400" i="1" dirty="0"/>
              <a:t>Student </a:t>
            </a:r>
            <a:r>
              <a:rPr lang="en-US" sz="4400" i="1" dirty="0" err="1"/>
              <a:t>Technische</a:t>
            </a:r>
            <a:r>
              <a:rPr lang="en-US" sz="4400" i="1" dirty="0"/>
              <a:t> Informatica)</a:t>
            </a:r>
          </a:p>
          <a:p>
            <a:r>
              <a:rPr lang="en-US" sz="4400" i="1" dirty="0"/>
              <a:t>Email:  rdekluis@Hotmail.com	</a:t>
            </a:r>
          </a:p>
          <a:p>
            <a:r>
              <a:rPr lang="en-US" sz="4400" i="1" dirty="0"/>
              <a:t>Tel.       +31 (0)6 429 405 74</a:t>
            </a:r>
            <a:endParaRPr lang="en-US" sz="4400" dirty="0"/>
          </a:p>
        </p:txBody>
      </p:sp>
      <p:sp>
        <p:nvSpPr>
          <p:cNvPr id="15" name="Text Placeholder 14"/>
          <p:cNvSpPr>
            <a:spLocks noGrp="1"/>
          </p:cNvSpPr>
          <p:nvPr>
            <p:ph type="body" sz="quarter" idx="96"/>
          </p:nvPr>
        </p:nvSpPr>
        <p:spPr>
          <a:xfrm>
            <a:off x="509578" y="19731631"/>
            <a:ext cx="10056813" cy="6666418"/>
          </a:xfrm>
        </p:spPr>
        <p:txBody>
          <a:bodyPr/>
          <a:lstStyle/>
          <a:p>
            <a:pPr marL="685800" indent="-685800">
              <a:buFontTx/>
              <a:buChar char="-"/>
            </a:pPr>
            <a:r>
              <a:rPr lang="nl-NL" sz="4800" dirty="0"/>
              <a:t>Implementatie van draadloze communicatie aspecten</a:t>
            </a:r>
          </a:p>
          <a:p>
            <a:pPr marL="685800" indent="-685800">
              <a:buFontTx/>
              <a:buChar char="-"/>
            </a:pPr>
            <a:r>
              <a:rPr lang="nl-NL" sz="4800" dirty="0"/>
              <a:t>Aansturing van microcontroller met geïntegreerde Wifi en/ of Bluetooth module realiseren</a:t>
            </a:r>
          </a:p>
          <a:p>
            <a:pPr marL="685800" indent="-685800">
              <a:buFontTx/>
              <a:buChar char="-"/>
            </a:pPr>
            <a:r>
              <a:rPr lang="nl-NL" sz="4800" dirty="0"/>
              <a:t>Aansturing van microcontroller in libraries en tools van de Hogeschool Utrecht realiseren</a:t>
            </a:r>
          </a:p>
        </p:txBody>
      </p:sp>
      <p:sp>
        <p:nvSpPr>
          <p:cNvPr id="16" name="Text Placeholder 15"/>
          <p:cNvSpPr>
            <a:spLocks noGrp="1"/>
          </p:cNvSpPr>
          <p:nvPr>
            <p:ph type="body" sz="quarter" idx="150"/>
          </p:nvPr>
        </p:nvSpPr>
        <p:spPr/>
        <p:txBody>
          <a:bodyPr/>
          <a:lstStyle/>
          <a:p>
            <a:r>
              <a:rPr lang="en-US" dirty="0"/>
              <a:t>Student </a:t>
            </a:r>
            <a:r>
              <a:rPr lang="en-US" dirty="0" err="1"/>
              <a:t>Technische</a:t>
            </a:r>
            <a:r>
              <a:rPr lang="en-US" dirty="0"/>
              <a:t> Informatica</a:t>
            </a:r>
          </a:p>
        </p:txBody>
      </p:sp>
      <p:sp>
        <p:nvSpPr>
          <p:cNvPr id="17" name="Text Placeholder 16"/>
          <p:cNvSpPr>
            <a:spLocks noGrp="1"/>
          </p:cNvSpPr>
          <p:nvPr>
            <p:ph type="body" sz="quarter" idx="151"/>
          </p:nvPr>
        </p:nvSpPr>
        <p:spPr/>
        <p:txBody>
          <a:bodyPr>
            <a:normAutofit fontScale="92500" lnSpcReduction="10000"/>
          </a:bodyPr>
          <a:lstStyle/>
          <a:p>
            <a:r>
              <a:rPr lang="en-US" dirty="0"/>
              <a:t>René de Kluis</a:t>
            </a:r>
          </a:p>
        </p:txBody>
      </p:sp>
      <p:sp>
        <p:nvSpPr>
          <p:cNvPr id="18" name="Text Placeholder 17"/>
          <p:cNvSpPr>
            <a:spLocks noGrp="1"/>
          </p:cNvSpPr>
          <p:nvPr>
            <p:ph type="body" sz="quarter" idx="153"/>
          </p:nvPr>
        </p:nvSpPr>
        <p:spPr/>
        <p:txBody>
          <a:bodyPr>
            <a:normAutofit fontScale="92500" lnSpcReduction="10000"/>
          </a:bodyPr>
          <a:lstStyle/>
          <a:p>
            <a:r>
              <a:rPr lang="en-US" dirty="0" err="1"/>
              <a:t>Integratie</a:t>
            </a:r>
            <a:r>
              <a:rPr lang="en-US" dirty="0"/>
              <a:t> van </a:t>
            </a:r>
            <a:r>
              <a:rPr lang="en-US" dirty="0" err="1"/>
              <a:t>draadloze</a:t>
            </a:r>
            <a:r>
              <a:rPr lang="en-US" dirty="0"/>
              <a:t> </a:t>
            </a:r>
            <a:r>
              <a:rPr lang="en-US" dirty="0" err="1"/>
              <a:t>aspecten</a:t>
            </a:r>
            <a:r>
              <a:rPr lang="en-US" dirty="0"/>
              <a:t> | </a:t>
            </a:r>
            <a:r>
              <a:rPr lang="en-US" dirty="0" err="1"/>
              <a:t>Hogeschool</a:t>
            </a:r>
            <a:r>
              <a:rPr lang="en-US" dirty="0"/>
              <a:t> Utrecht</a:t>
            </a:r>
          </a:p>
        </p:txBody>
      </p:sp>
      <p:sp>
        <p:nvSpPr>
          <p:cNvPr id="19" name="Tekstvak 18">
            <a:extLst>
              <a:ext uri="{FF2B5EF4-FFF2-40B4-BE49-F238E27FC236}">
                <a16:creationId xmlns:a16="http://schemas.microsoft.com/office/drawing/2014/main" id="{845E1627-18C7-4E13-A349-ABDFE9A09C24}"/>
              </a:ext>
            </a:extLst>
          </p:cNvPr>
          <p:cNvSpPr txBox="1"/>
          <p:nvPr/>
        </p:nvSpPr>
        <p:spPr>
          <a:xfrm>
            <a:off x="11141612" y="18753586"/>
            <a:ext cx="10048873" cy="1015663"/>
          </a:xfrm>
          <a:prstGeom prst="rect">
            <a:avLst/>
          </a:prstGeom>
          <a:noFill/>
        </p:spPr>
        <p:txBody>
          <a:bodyPr wrap="square" rtlCol="0">
            <a:spAutoFit/>
          </a:bodyPr>
          <a:lstStyle/>
          <a:p>
            <a:pPr algn="ctr"/>
            <a:r>
              <a:rPr lang="nl-NL" sz="6000" b="1" u="sng" dirty="0">
                <a:solidFill>
                  <a:schemeClr val="accent5">
                    <a:lumMod val="50000"/>
                  </a:schemeClr>
                </a:solidFill>
              </a:rPr>
              <a:t>Methode</a:t>
            </a:r>
            <a:endParaRPr lang="nl-NL" b="1" u="sng" dirty="0">
              <a:solidFill>
                <a:schemeClr val="accent5">
                  <a:lumMod val="50000"/>
                </a:schemeClr>
              </a:solidFill>
            </a:endParaRPr>
          </a:p>
        </p:txBody>
      </p:sp>
      <p:sp>
        <p:nvSpPr>
          <p:cNvPr id="20" name="Tekstvak 19">
            <a:extLst>
              <a:ext uri="{FF2B5EF4-FFF2-40B4-BE49-F238E27FC236}">
                <a16:creationId xmlns:a16="http://schemas.microsoft.com/office/drawing/2014/main" id="{0DED1F3D-B077-4561-9820-CFB0B3EFD068}"/>
              </a:ext>
            </a:extLst>
          </p:cNvPr>
          <p:cNvSpPr txBox="1"/>
          <p:nvPr/>
        </p:nvSpPr>
        <p:spPr>
          <a:xfrm>
            <a:off x="11538733" y="19815412"/>
            <a:ext cx="9970304" cy="5262979"/>
          </a:xfrm>
          <a:prstGeom prst="rect">
            <a:avLst/>
          </a:prstGeom>
          <a:noFill/>
        </p:spPr>
        <p:txBody>
          <a:bodyPr wrap="square" rtlCol="0">
            <a:spAutoFit/>
          </a:bodyPr>
          <a:lstStyle/>
          <a:p>
            <a:pPr marL="685800" indent="-685800">
              <a:buFontTx/>
              <a:buChar char="-"/>
            </a:pPr>
            <a:r>
              <a:rPr lang="nl-NL" sz="4800" dirty="0">
                <a:solidFill>
                  <a:schemeClr val="accent5">
                    <a:lumMod val="50000"/>
                  </a:schemeClr>
                </a:solidFill>
                <a:latin typeface="Times New Roman" panose="02020603050405020304" pitchFamily="18" charset="0"/>
                <a:cs typeface="Times New Roman" panose="02020603050405020304" pitchFamily="18" charset="0"/>
              </a:rPr>
              <a:t>Stakeholder Analysis</a:t>
            </a:r>
          </a:p>
          <a:p>
            <a:pPr marL="2880251" lvl="1" indent="-685800">
              <a:buFont typeface="Wingdings" panose="05000000000000000000" pitchFamily="2" charset="2"/>
              <a:buChar char="§"/>
            </a:pPr>
            <a:r>
              <a:rPr lang="nl-NL" sz="4800" i="1" dirty="0">
                <a:solidFill>
                  <a:schemeClr val="accent5">
                    <a:lumMod val="50000"/>
                  </a:schemeClr>
                </a:solidFill>
                <a:latin typeface="Times New Roman" panose="02020603050405020304" pitchFamily="18" charset="0"/>
                <a:cs typeface="Times New Roman" panose="02020603050405020304" pitchFamily="18" charset="0"/>
              </a:rPr>
              <a:t>Opdrachtgever</a:t>
            </a:r>
          </a:p>
          <a:p>
            <a:pPr marL="2880251" lvl="1" indent="-685800">
              <a:buFont typeface="Wingdings" panose="05000000000000000000" pitchFamily="2" charset="2"/>
              <a:buChar char="§"/>
            </a:pPr>
            <a:r>
              <a:rPr lang="nl-NL" sz="4800" i="1" dirty="0">
                <a:solidFill>
                  <a:schemeClr val="accent5">
                    <a:lumMod val="50000"/>
                  </a:schemeClr>
                </a:solidFill>
                <a:latin typeface="Times New Roman" panose="02020603050405020304" pitchFamily="18" charset="0"/>
                <a:cs typeface="Times New Roman" panose="02020603050405020304" pitchFamily="18" charset="0"/>
              </a:rPr>
              <a:t>Docenten</a:t>
            </a:r>
          </a:p>
          <a:p>
            <a:pPr marL="2880251" lvl="1" indent="-685800">
              <a:buFont typeface="Wingdings" panose="05000000000000000000" pitchFamily="2" charset="2"/>
              <a:buChar char="§"/>
            </a:pPr>
            <a:r>
              <a:rPr lang="nl-NL" sz="4800" i="1" dirty="0">
                <a:solidFill>
                  <a:schemeClr val="accent5">
                    <a:lumMod val="50000"/>
                  </a:schemeClr>
                </a:solidFill>
                <a:latin typeface="Times New Roman" panose="02020603050405020304" pitchFamily="18" charset="0"/>
                <a:cs typeface="Times New Roman" panose="02020603050405020304" pitchFamily="18" charset="0"/>
              </a:rPr>
              <a:t>Studenten</a:t>
            </a:r>
          </a:p>
          <a:p>
            <a:pPr marL="685800" indent="-685800">
              <a:buFontTx/>
              <a:buChar char="-"/>
            </a:pPr>
            <a:r>
              <a:rPr lang="nl-NL" sz="4800" dirty="0">
                <a:solidFill>
                  <a:schemeClr val="accent5">
                    <a:lumMod val="50000"/>
                  </a:schemeClr>
                </a:solidFill>
                <a:latin typeface="Times New Roman" panose="02020603050405020304" pitchFamily="18" charset="0"/>
                <a:cs typeface="Times New Roman" panose="02020603050405020304" pitchFamily="18" charset="0"/>
              </a:rPr>
              <a:t>Expert Interview</a:t>
            </a:r>
          </a:p>
          <a:p>
            <a:pPr marL="685800" indent="-685800">
              <a:buFontTx/>
              <a:buChar char="-"/>
            </a:pPr>
            <a:r>
              <a:rPr lang="nl-NL" sz="4800" dirty="0" err="1">
                <a:solidFill>
                  <a:schemeClr val="accent5">
                    <a:lumMod val="50000"/>
                  </a:schemeClr>
                </a:solidFill>
                <a:latin typeface="Times New Roman" panose="02020603050405020304" pitchFamily="18" charset="0"/>
                <a:cs typeface="Times New Roman" panose="02020603050405020304" pitchFamily="18" charset="0"/>
              </a:rPr>
              <a:t>Requirements</a:t>
            </a:r>
            <a:r>
              <a:rPr lang="nl-NL" sz="4800" dirty="0">
                <a:solidFill>
                  <a:schemeClr val="accent5">
                    <a:lumMod val="50000"/>
                  </a:schemeClr>
                </a:solidFill>
                <a:latin typeface="Times New Roman" panose="02020603050405020304" pitchFamily="18" charset="0"/>
                <a:cs typeface="Times New Roman" panose="02020603050405020304" pitchFamily="18" charset="0"/>
              </a:rPr>
              <a:t> </a:t>
            </a:r>
            <a:r>
              <a:rPr lang="nl-NL" sz="4800" dirty="0" err="1">
                <a:solidFill>
                  <a:schemeClr val="accent5">
                    <a:lumMod val="50000"/>
                  </a:schemeClr>
                </a:solidFill>
                <a:latin typeface="Times New Roman" panose="02020603050405020304" pitchFamily="18" charset="0"/>
                <a:cs typeface="Times New Roman" panose="02020603050405020304" pitchFamily="18" charset="0"/>
              </a:rPr>
              <a:t>Prioritization</a:t>
            </a:r>
            <a:endParaRPr lang="nl-NL" sz="4800" dirty="0">
              <a:solidFill>
                <a:schemeClr val="accent5">
                  <a:lumMod val="50000"/>
                </a:schemeClr>
              </a:solidFill>
              <a:latin typeface="Times New Roman" panose="02020603050405020304" pitchFamily="18" charset="0"/>
              <a:cs typeface="Times New Roman" panose="02020603050405020304" pitchFamily="18" charset="0"/>
            </a:endParaRPr>
          </a:p>
          <a:p>
            <a:pPr marL="685800" indent="-685800">
              <a:buFontTx/>
              <a:buChar char="-"/>
            </a:pPr>
            <a:r>
              <a:rPr lang="nl-NL" sz="4800" dirty="0">
                <a:solidFill>
                  <a:schemeClr val="accent5">
                    <a:lumMod val="50000"/>
                  </a:schemeClr>
                </a:solidFill>
                <a:latin typeface="Times New Roman" panose="02020603050405020304" pitchFamily="18" charset="0"/>
                <a:cs typeface="Times New Roman" panose="02020603050405020304" pitchFamily="18" charset="0"/>
              </a:rPr>
              <a:t>Prototyping</a:t>
            </a:r>
          </a:p>
        </p:txBody>
      </p:sp>
      <p:pic>
        <p:nvPicPr>
          <p:cNvPr id="25" name="Graphic 24">
            <a:extLst>
              <a:ext uri="{FF2B5EF4-FFF2-40B4-BE49-F238E27FC236}">
                <a16:creationId xmlns:a16="http://schemas.microsoft.com/office/drawing/2014/main" id="{D6394C6D-6A18-42C4-B38D-04DA164567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1425" y="2949607"/>
            <a:ext cx="6191250" cy="1714500"/>
          </a:xfrm>
          <a:prstGeom prst="rect">
            <a:avLst/>
          </a:prstGeom>
        </p:spPr>
      </p:pic>
      <p:pic>
        <p:nvPicPr>
          <p:cNvPr id="12" name="Afbeelding 11">
            <a:extLst>
              <a:ext uri="{FF2B5EF4-FFF2-40B4-BE49-F238E27FC236}">
                <a16:creationId xmlns:a16="http://schemas.microsoft.com/office/drawing/2014/main" id="{D0DE79C1-63DC-452A-BF9F-37E8718ED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08638" y="12144394"/>
            <a:ext cx="6779767" cy="4836868"/>
          </a:xfrm>
          <a:prstGeom prst="rect">
            <a:avLst/>
          </a:prstGeom>
        </p:spPr>
      </p:pic>
      <p:sp>
        <p:nvSpPr>
          <p:cNvPr id="21" name="Tekstvak 20">
            <a:extLst>
              <a:ext uri="{FF2B5EF4-FFF2-40B4-BE49-F238E27FC236}">
                <a16:creationId xmlns:a16="http://schemas.microsoft.com/office/drawing/2014/main" id="{3D4E6A92-9633-4BF0-953D-B3B26AEA4FAF}"/>
              </a:ext>
            </a:extLst>
          </p:cNvPr>
          <p:cNvSpPr txBox="1"/>
          <p:nvPr/>
        </p:nvSpPr>
        <p:spPr>
          <a:xfrm>
            <a:off x="23908638" y="16981262"/>
            <a:ext cx="6259675" cy="584775"/>
          </a:xfrm>
          <a:prstGeom prst="rect">
            <a:avLst/>
          </a:prstGeom>
          <a:noFill/>
        </p:spPr>
        <p:txBody>
          <a:bodyPr wrap="square" rtlCol="0">
            <a:spAutoFit/>
          </a:bodyPr>
          <a:lstStyle/>
          <a:p>
            <a:r>
              <a:rPr lang="nl-NL" sz="3200" i="1" dirty="0">
                <a:solidFill>
                  <a:schemeClr val="bg2">
                    <a:lumMod val="25000"/>
                  </a:schemeClr>
                </a:solidFill>
              </a:rPr>
              <a:t>Esp32 microcontroller</a:t>
            </a:r>
            <a:endParaRPr lang="en-GB" sz="3200" i="1" dirty="0">
              <a:solidFill>
                <a:schemeClr val="bg2">
                  <a:lumMod val="25000"/>
                </a:schemeClr>
              </a:solidFill>
            </a:endParaRPr>
          </a:p>
        </p:txBody>
      </p:sp>
      <p:sp>
        <p:nvSpPr>
          <p:cNvPr id="26" name="Text Placeholder 7">
            <a:extLst>
              <a:ext uri="{FF2B5EF4-FFF2-40B4-BE49-F238E27FC236}">
                <a16:creationId xmlns:a16="http://schemas.microsoft.com/office/drawing/2014/main" id="{01AB5537-33EA-4763-90C2-127707E716B6}"/>
              </a:ext>
            </a:extLst>
          </p:cNvPr>
          <p:cNvSpPr txBox="1">
            <a:spLocks/>
          </p:cNvSpPr>
          <p:nvPr/>
        </p:nvSpPr>
        <p:spPr>
          <a:xfrm>
            <a:off x="22380580" y="5413216"/>
            <a:ext cx="10058400" cy="1107988"/>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000" dirty="0" err="1"/>
              <a:t>Resultaten</a:t>
            </a:r>
            <a:endParaRPr lang="en-US" dirty="0"/>
          </a:p>
        </p:txBody>
      </p:sp>
      <p:sp>
        <p:nvSpPr>
          <p:cNvPr id="27" name="Text Placeholder 6">
            <a:extLst>
              <a:ext uri="{FF2B5EF4-FFF2-40B4-BE49-F238E27FC236}">
                <a16:creationId xmlns:a16="http://schemas.microsoft.com/office/drawing/2014/main" id="{726C8DC9-54F3-4428-9908-A3818D078A97}"/>
              </a:ext>
            </a:extLst>
          </p:cNvPr>
          <p:cNvSpPr txBox="1">
            <a:spLocks/>
          </p:cNvSpPr>
          <p:nvPr/>
        </p:nvSpPr>
        <p:spPr>
          <a:xfrm>
            <a:off x="22274085" y="6378481"/>
            <a:ext cx="10048874" cy="993500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571500" indent="-571500">
              <a:buFontTx/>
              <a:buChar char="-"/>
            </a:pPr>
            <a:r>
              <a:rPr lang="nl-NL" sz="4800" dirty="0">
                <a:solidFill>
                  <a:schemeClr val="bg2">
                    <a:lumMod val="25000"/>
                  </a:schemeClr>
                </a:solidFill>
              </a:rPr>
              <a:t>Gekozen microcontroller</a:t>
            </a:r>
          </a:p>
          <a:p>
            <a:pPr marL="2057325" lvl="1" indent="-571500">
              <a:buFontTx/>
              <a:buChar char="-"/>
            </a:pPr>
            <a:r>
              <a:rPr lang="nl-NL" sz="4800" dirty="0">
                <a:solidFill>
                  <a:schemeClr val="bg2">
                    <a:lumMod val="25000"/>
                  </a:schemeClr>
                </a:solidFill>
                <a:latin typeface="Times New Roman" panose="02020603050405020304" pitchFamily="18" charset="0"/>
                <a:cs typeface="Times New Roman" panose="02020603050405020304" pitchFamily="18" charset="0"/>
              </a:rPr>
              <a:t>Esp32 van </a:t>
            </a:r>
            <a:r>
              <a:rPr lang="nl-NL" sz="4800" dirty="0" err="1">
                <a:solidFill>
                  <a:schemeClr val="bg2">
                    <a:lumMod val="25000"/>
                  </a:schemeClr>
                </a:solidFill>
                <a:latin typeface="Times New Roman" panose="02020603050405020304" pitchFamily="18" charset="0"/>
                <a:cs typeface="Times New Roman" panose="02020603050405020304" pitchFamily="18" charset="0"/>
              </a:rPr>
              <a:t>Espressif</a:t>
            </a:r>
            <a:endParaRPr lang="nl-NL" sz="4800" dirty="0">
              <a:solidFill>
                <a:schemeClr val="bg2">
                  <a:lumMod val="25000"/>
                </a:schemeClr>
              </a:solidFill>
              <a:latin typeface="Times New Roman" panose="02020603050405020304" pitchFamily="18" charset="0"/>
              <a:cs typeface="Times New Roman" panose="02020603050405020304" pitchFamily="18" charset="0"/>
            </a:endParaRPr>
          </a:p>
          <a:p>
            <a:pPr marL="571500" indent="-571500">
              <a:buFontTx/>
              <a:buChar char="-"/>
            </a:pPr>
            <a:r>
              <a:rPr lang="nl-NL" sz="4800" dirty="0">
                <a:solidFill>
                  <a:schemeClr val="bg2">
                    <a:lumMod val="25000"/>
                  </a:schemeClr>
                </a:solidFill>
              </a:rPr>
              <a:t>Beste cursus voor implementatie</a:t>
            </a:r>
          </a:p>
          <a:p>
            <a:pPr marL="2057325" lvl="1" indent="-571500">
              <a:buFontTx/>
              <a:buChar char="-"/>
            </a:pPr>
            <a:r>
              <a:rPr lang="nl-NL" sz="4800" dirty="0">
                <a:solidFill>
                  <a:schemeClr val="bg2">
                    <a:lumMod val="25000"/>
                  </a:schemeClr>
                </a:solidFill>
                <a:latin typeface="Times New Roman" panose="02020603050405020304" pitchFamily="18" charset="0"/>
                <a:cs typeface="Times New Roman" panose="02020603050405020304" pitchFamily="18" charset="0"/>
              </a:rPr>
              <a:t>TICT-V2THDE-16</a:t>
            </a:r>
          </a:p>
          <a:p>
            <a:pPr marL="571500" indent="-571500">
              <a:buFontTx/>
              <a:buChar char="-"/>
            </a:pPr>
            <a:r>
              <a:rPr lang="nl-NL" sz="4800" dirty="0">
                <a:solidFill>
                  <a:schemeClr val="bg2">
                    <a:lumMod val="25000"/>
                  </a:schemeClr>
                </a:solidFill>
              </a:rPr>
              <a:t>Proof of Concept</a:t>
            </a:r>
            <a:endParaRPr lang="nl-NL" sz="4800" dirty="0">
              <a:solidFill>
                <a:schemeClr val="bg2">
                  <a:lumMod val="25000"/>
                </a:schemeClr>
              </a:solidFill>
              <a:latin typeface="Trebuchet MS" pitchFamily="34" charset="0"/>
              <a:cs typeface="+mn-cs"/>
            </a:endParaRPr>
          </a:p>
          <a:p>
            <a:pPr marL="2057325" lvl="1" indent="-571500">
              <a:buFontTx/>
              <a:buChar char="-"/>
            </a:pPr>
            <a:r>
              <a:rPr lang="nl-NL" sz="4800" dirty="0">
                <a:solidFill>
                  <a:schemeClr val="bg2">
                    <a:lumMod val="25000"/>
                  </a:schemeClr>
                </a:solidFill>
                <a:latin typeface="Times New Roman" panose="02020603050405020304" pitchFamily="18" charset="0"/>
                <a:cs typeface="Times New Roman" panose="02020603050405020304" pitchFamily="18" charset="0"/>
              </a:rPr>
              <a:t>Compileren, builden, Linken werkt</a:t>
            </a:r>
          </a:p>
          <a:p>
            <a:pPr marL="571500" indent="-571500">
              <a:buFontTx/>
              <a:buChar char="-"/>
            </a:pPr>
            <a:endParaRPr lang="nl-NL" sz="4800" dirty="0">
              <a:solidFill>
                <a:schemeClr val="bg2">
                  <a:lumMod val="25000"/>
                </a:schemeClr>
              </a:solidFill>
              <a:latin typeface="Times New Roman" panose="02020603050405020304" pitchFamily="18" charset="0"/>
              <a:cs typeface="Times New Roman" panose="02020603050405020304" pitchFamily="18" charset="0"/>
            </a:endParaRPr>
          </a:p>
          <a:p>
            <a:pPr marL="571500" indent="-571500">
              <a:buFontTx/>
              <a:buChar char="-"/>
            </a:pPr>
            <a:endParaRPr lang="nl-NL" sz="4000" dirty="0">
              <a:solidFill>
                <a:schemeClr val="bg2">
                  <a:lumMod val="25000"/>
                </a:schemeClr>
              </a:solidFill>
            </a:endParaRPr>
          </a:p>
          <a:p>
            <a:endParaRPr lang="nl-NL" sz="4000" dirty="0">
              <a:solidFill>
                <a:schemeClr val="bg2">
                  <a:lumMod val="25000"/>
                </a:schemeClr>
              </a:solidFill>
            </a:endParaRPr>
          </a:p>
          <a:p>
            <a:endParaRPr lang="nl-NL" sz="4000" dirty="0">
              <a:solidFill>
                <a:schemeClr val="bg2">
                  <a:lumMod val="25000"/>
                </a:schemeClr>
              </a:solidFill>
            </a:endParaRPr>
          </a:p>
          <a:p>
            <a:endParaRPr lang="en-US" dirty="0">
              <a:solidFill>
                <a:schemeClr val="bg2">
                  <a:lumMod val="25000"/>
                </a:schemeClr>
              </a:solidFill>
            </a:endParaRPr>
          </a:p>
        </p:txBody>
      </p:sp>
      <p:pic>
        <p:nvPicPr>
          <p:cNvPr id="29" name="Afbeelding 28">
            <a:extLst>
              <a:ext uri="{FF2B5EF4-FFF2-40B4-BE49-F238E27FC236}">
                <a16:creationId xmlns:a16="http://schemas.microsoft.com/office/drawing/2014/main" id="{7A68C078-3CA9-4B33-8A98-7619F65BC049}"/>
              </a:ext>
            </a:extLst>
          </p:cNvPr>
          <p:cNvPicPr>
            <a:picLocks noChangeAspect="1"/>
          </p:cNvPicPr>
          <p:nvPr/>
        </p:nvPicPr>
        <p:blipFill rotWithShape="1">
          <a:blip r:embed="rId5"/>
          <a:srcRect l="9519" t="7653" r="9396" b="12099"/>
          <a:stretch/>
        </p:blipFill>
        <p:spPr>
          <a:xfrm>
            <a:off x="40682978" y="29522895"/>
            <a:ext cx="2546515" cy="2519383"/>
          </a:xfrm>
          <a:prstGeom prst="rect">
            <a:avLst/>
          </a:prstGeom>
        </p:spPr>
      </p:pic>
      <p:graphicFrame>
        <p:nvGraphicFramePr>
          <p:cNvPr id="22" name="Tabel 21">
            <a:extLst>
              <a:ext uri="{FF2B5EF4-FFF2-40B4-BE49-F238E27FC236}">
                <a16:creationId xmlns:a16="http://schemas.microsoft.com/office/drawing/2014/main" id="{0CF08373-6C53-4CBA-ACEC-6682C5547250}"/>
              </a:ext>
            </a:extLst>
          </p:cNvPr>
          <p:cNvGraphicFramePr>
            <a:graphicFrameLocks noGrp="1"/>
          </p:cNvGraphicFramePr>
          <p:nvPr>
            <p:extLst>
              <p:ext uri="{D42A27DB-BD31-4B8C-83A1-F6EECF244321}">
                <p14:modId xmlns:p14="http://schemas.microsoft.com/office/powerpoint/2010/main" val="753371522"/>
              </p:ext>
            </p:extLst>
          </p:nvPr>
        </p:nvGraphicFramePr>
        <p:xfrm>
          <a:off x="33957512" y="12234620"/>
          <a:ext cx="8820506" cy="4656415"/>
        </p:xfrm>
        <a:graphic>
          <a:graphicData uri="http://schemas.openxmlformats.org/drawingml/2006/table">
            <a:tbl>
              <a:tblPr firstRow="1" firstCol="1" bandRow="1">
                <a:tableStyleId>{7E9639D4-E3E2-4D34-9284-5A2195B3D0D7}</a:tableStyleId>
              </a:tblPr>
              <a:tblGrid>
                <a:gridCol w="2980285">
                  <a:extLst>
                    <a:ext uri="{9D8B030D-6E8A-4147-A177-3AD203B41FA5}">
                      <a16:colId xmlns:a16="http://schemas.microsoft.com/office/drawing/2014/main" val="2477372675"/>
                    </a:ext>
                  </a:extLst>
                </a:gridCol>
                <a:gridCol w="2980285">
                  <a:extLst>
                    <a:ext uri="{9D8B030D-6E8A-4147-A177-3AD203B41FA5}">
                      <a16:colId xmlns:a16="http://schemas.microsoft.com/office/drawing/2014/main" val="920152335"/>
                    </a:ext>
                  </a:extLst>
                </a:gridCol>
                <a:gridCol w="720704">
                  <a:extLst>
                    <a:ext uri="{9D8B030D-6E8A-4147-A177-3AD203B41FA5}">
                      <a16:colId xmlns:a16="http://schemas.microsoft.com/office/drawing/2014/main" val="1554414821"/>
                    </a:ext>
                  </a:extLst>
                </a:gridCol>
                <a:gridCol w="2139232">
                  <a:extLst>
                    <a:ext uri="{9D8B030D-6E8A-4147-A177-3AD203B41FA5}">
                      <a16:colId xmlns:a16="http://schemas.microsoft.com/office/drawing/2014/main" val="362151744"/>
                    </a:ext>
                  </a:extLst>
                </a:gridCol>
              </a:tblGrid>
              <a:tr h="525747">
                <a:tc gridSpan="4">
                  <a:txBody>
                    <a:bodyPr/>
                    <a:lstStyle/>
                    <a:p>
                      <a:pPr marL="0" marR="0" algn="ctr">
                        <a:lnSpc>
                          <a:spcPct val="107000"/>
                        </a:lnSpc>
                        <a:spcBef>
                          <a:spcPts val="0"/>
                        </a:spcBef>
                        <a:spcAft>
                          <a:spcPts val="0"/>
                        </a:spcAft>
                      </a:pPr>
                      <a:r>
                        <a:rPr lang="nl-NL" sz="4800" dirty="0">
                          <a:effectLst/>
                        </a:rPr>
                        <a:t>Assembler instructies</a:t>
                      </a:r>
                      <a:endParaRPr lang="en-GB" sz="4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ctr">
                        <a:lnSpc>
                          <a:spcPct val="107000"/>
                        </a:lnSpc>
                        <a:spcBef>
                          <a:spcPts val="0"/>
                        </a:spcBef>
                        <a:spcAft>
                          <a:spcPts val="0"/>
                        </a:spcAft>
                      </a:pPr>
                      <a:endParaRPr lang="en-GB" sz="4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pPr marL="0" marR="0" algn="r">
                        <a:lnSpc>
                          <a:spcPct val="107000"/>
                        </a:lnSpc>
                        <a:spcBef>
                          <a:spcPts val="0"/>
                        </a:spcBef>
                        <a:spcAft>
                          <a:spcPts val="0"/>
                        </a:spcAft>
                      </a:pPr>
                      <a:endParaRPr lang="en-GB" sz="5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2226680"/>
                  </a:ext>
                </a:extLst>
              </a:tr>
              <a:tr h="1091533">
                <a:tc>
                  <a:txBody>
                    <a:bodyPr/>
                    <a:lstStyle/>
                    <a:p>
                      <a:pPr marL="0" marR="0" algn="l">
                        <a:lnSpc>
                          <a:spcPct val="107000"/>
                        </a:lnSpc>
                        <a:spcBef>
                          <a:spcPts val="0"/>
                        </a:spcBef>
                        <a:spcAft>
                          <a:spcPts val="0"/>
                        </a:spcAft>
                      </a:pPr>
                      <a:r>
                        <a:rPr lang="nl-NL" sz="4000" b="1" dirty="0">
                          <a:effectLst/>
                          <a:latin typeface="Calibri" panose="020F0502020204030204" pitchFamily="34" charset="0"/>
                          <a:ea typeface="Calibri" panose="020F0502020204030204" pitchFamily="34" charset="0"/>
                          <a:cs typeface="Times New Roman" panose="02020603050405020304" pitchFamily="18" charset="0"/>
                        </a:rPr>
                        <a:t>instructie</a:t>
                      </a:r>
                      <a:endParaRPr lang="en-GB" sz="4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nl-NL" sz="4000" b="1" dirty="0">
                          <a:effectLst/>
                        </a:rPr>
                        <a:t>Arduino Due</a:t>
                      </a:r>
                      <a:endParaRPr lang="en-GB" sz="4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endParaRPr lang="en-GB" sz="8000" b="1" dirty="0"/>
                    </a:p>
                  </a:txBody>
                  <a:tcPr marL="68580" marR="68580" marT="0" marB="0"/>
                </a:tc>
                <a:tc>
                  <a:txBody>
                    <a:bodyPr/>
                    <a:lstStyle/>
                    <a:p>
                      <a:pPr marL="0" marR="0" algn="ctr">
                        <a:lnSpc>
                          <a:spcPct val="107000"/>
                        </a:lnSpc>
                        <a:spcBef>
                          <a:spcPts val="0"/>
                        </a:spcBef>
                        <a:spcAft>
                          <a:spcPts val="0"/>
                        </a:spcAft>
                      </a:pPr>
                      <a:r>
                        <a:rPr lang="nl-NL" sz="4000" b="1" dirty="0">
                          <a:effectLst/>
                        </a:rPr>
                        <a:t>Esp32</a:t>
                      </a:r>
                      <a:endParaRPr lang="en-GB" sz="4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4921785"/>
                  </a:ext>
                </a:extLst>
              </a:tr>
              <a:tr h="896416">
                <a:tc>
                  <a:txBody>
                    <a:bodyPr/>
                    <a:lstStyle/>
                    <a:p>
                      <a:pPr marL="0" marR="0" algn="l">
                        <a:lnSpc>
                          <a:spcPct val="107000"/>
                        </a:lnSpc>
                        <a:spcBef>
                          <a:spcPts val="0"/>
                        </a:spcBef>
                        <a:spcAft>
                          <a:spcPts val="0"/>
                        </a:spcAft>
                      </a:pPr>
                      <a:r>
                        <a:rPr lang="nl-NL" sz="4000" b="0" dirty="0">
                          <a:effectLst/>
                          <a:latin typeface="Calibri" panose="020F0502020204030204" pitchFamily="34" charset="0"/>
                          <a:ea typeface="Calibri" panose="020F0502020204030204" pitchFamily="34" charset="0"/>
                          <a:cs typeface="Times New Roman" panose="02020603050405020304" pitchFamily="18" charset="0"/>
                        </a:rPr>
                        <a:t>Move</a:t>
                      </a:r>
                      <a:endParaRPr lang="en-GB" sz="4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nl-NL" sz="4000" b="0" dirty="0">
                          <a:effectLst/>
                        </a:rPr>
                        <a:t>MOV</a:t>
                      </a:r>
                      <a:endParaRPr lang="en-GB" sz="4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nl-NL" sz="4000" dirty="0">
                          <a:effectLst/>
                          <a:sym typeface="Wingdings" panose="05000000000000000000" pitchFamily="2" charset="2"/>
                        </a:rPr>
                        <a:t></a:t>
                      </a:r>
                      <a:endParaRPr lang="en-GB" sz="4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nl-NL" sz="4000">
                          <a:effectLst/>
                        </a:rPr>
                        <a:t>MOVI</a:t>
                      </a:r>
                      <a:endParaRPr lang="en-GB" sz="4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1445732"/>
                  </a:ext>
                </a:extLst>
              </a:tr>
              <a:tr h="896416">
                <a:tc>
                  <a:txBody>
                    <a:bodyPr/>
                    <a:lstStyle/>
                    <a:p>
                      <a:pPr marL="0" marR="0" algn="l">
                        <a:lnSpc>
                          <a:spcPct val="107000"/>
                        </a:lnSpc>
                        <a:spcBef>
                          <a:spcPts val="0"/>
                        </a:spcBef>
                        <a:spcAft>
                          <a:spcPts val="0"/>
                        </a:spcAft>
                      </a:pPr>
                      <a:r>
                        <a:rPr lang="nl-NL" sz="4000" b="0" dirty="0" err="1">
                          <a:effectLst/>
                          <a:latin typeface="Calibri" panose="020F0502020204030204" pitchFamily="34" charset="0"/>
                          <a:ea typeface="Calibri" panose="020F0502020204030204" pitchFamily="34" charset="0"/>
                          <a:cs typeface="Times New Roman" panose="02020603050405020304" pitchFamily="18" charset="0"/>
                        </a:rPr>
                        <a:t>Branch</a:t>
                      </a:r>
                      <a:endParaRPr lang="en-GB" sz="4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nl-NL" sz="4000" b="0" dirty="0">
                          <a:effectLst/>
                        </a:rPr>
                        <a:t>B</a:t>
                      </a:r>
                      <a:endParaRPr lang="en-GB" sz="4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nl-NL" sz="4000" dirty="0">
                          <a:effectLst/>
                          <a:sym typeface="Wingdings" panose="05000000000000000000" pitchFamily="2" charset="2"/>
                        </a:rPr>
                        <a:t></a:t>
                      </a:r>
                      <a:endParaRPr lang="en-GB" sz="4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nl-NL" sz="4000" dirty="0">
                          <a:effectLst/>
                        </a:rPr>
                        <a:t>CALL0</a:t>
                      </a:r>
                      <a:endParaRPr lang="en-GB" sz="4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454951"/>
                  </a:ext>
                </a:extLst>
              </a:tr>
              <a:tr h="896416">
                <a:tc>
                  <a:txBody>
                    <a:bodyPr/>
                    <a:lstStyle/>
                    <a:p>
                      <a:pPr marL="0" marR="0" algn="l">
                        <a:lnSpc>
                          <a:spcPct val="107000"/>
                        </a:lnSpc>
                        <a:spcBef>
                          <a:spcPts val="0"/>
                        </a:spcBef>
                        <a:spcAft>
                          <a:spcPts val="0"/>
                        </a:spcAft>
                      </a:pPr>
                      <a:r>
                        <a:rPr lang="nl-NL" sz="4000" b="0" dirty="0">
                          <a:effectLst/>
                          <a:latin typeface="Calibri" panose="020F0502020204030204" pitchFamily="34" charset="0"/>
                          <a:ea typeface="Calibri" panose="020F0502020204030204" pitchFamily="34" charset="0"/>
                          <a:cs typeface="Times New Roman" panose="02020603050405020304" pitchFamily="18" charset="0"/>
                        </a:rPr>
                        <a:t>Load</a:t>
                      </a:r>
                      <a:endParaRPr lang="en-GB" sz="4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nl-NL" sz="4000" b="0" dirty="0">
                          <a:effectLst/>
                        </a:rPr>
                        <a:t>LDR </a:t>
                      </a:r>
                      <a:endParaRPr lang="en-GB" sz="4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nl-NL" sz="4000" dirty="0">
                          <a:effectLst/>
                          <a:sym typeface="Wingdings" panose="05000000000000000000" pitchFamily="2" charset="2"/>
                        </a:rPr>
                        <a:t></a:t>
                      </a:r>
                      <a:endParaRPr lang="en-GB" sz="4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nl-NL" sz="4000" dirty="0">
                          <a:effectLst/>
                        </a:rPr>
                        <a:t>L16SI </a:t>
                      </a:r>
                      <a:endParaRPr lang="en-GB" sz="4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9816507"/>
                  </a:ext>
                </a:extLst>
              </a:tr>
            </a:tbl>
          </a:graphicData>
        </a:graphic>
      </p:graphicFrame>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400</TotalTime>
  <Words>227</Words>
  <Application>Microsoft Office PowerPoint</Application>
  <PresentationFormat>Aangepast</PresentationFormat>
  <Paragraphs>63</Paragraphs>
  <Slides>1</Slides>
  <Notes>0</Notes>
  <HiddenSlides>0</HiddenSlides>
  <MMClips>0</MMClips>
  <ScaleCrop>false</ScaleCrop>
  <HeadingPairs>
    <vt:vector size="8" baseType="variant">
      <vt:variant>
        <vt:lpstr>Gebruikte lettertypen</vt:lpstr>
      </vt:variant>
      <vt:variant>
        <vt:i4>5</vt:i4>
      </vt:variant>
      <vt:variant>
        <vt:lpstr>Thema</vt:lpstr>
      </vt:variant>
      <vt:variant>
        <vt:i4>3</vt:i4>
      </vt:variant>
      <vt:variant>
        <vt:lpstr>Ingesloten OLE-bronprogramma's</vt:lpstr>
      </vt:variant>
      <vt:variant>
        <vt:i4>1</vt:i4>
      </vt:variant>
      <vt:variant>
        <vt:lpstr>Diatitels</vt:lpstr>
      </vt:variant>
      <vt:variant>
        <vt:i4>1</vt:i4>
      </vt:variant>
    </vt:vector>
  </HeadingPairs>
  <TitlesOfParts>
    <vt:vector size="10" baseType="lpstr">
      <vt:lpstr>Arial</vt:lpstr>
      <vt:lpstr>Calibri</vt:lpstr>
      <vt:lpstr>Times New Roman</vt:lpstr>
      <vt:lpstr>Trebuchet MS</vt:lpstr>
      <vt:lpstr>Wingdings</vt:lpstr>
      <vt:lpstr>36x48-Template-V2b</vt:lpstr>
      <vt:lpstr>1_Classic 3 Columns</vt:lpstr>
      <vt:lpstr>Classic - Wide Center</vt:lpstr>
      <vt:lpstr>Image</vt:lpstr>
      <vt:lpstr>PowerPoint-presentatie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rene de kluis</cp:lastModifiedBy>
  <cp:revision>58</cp:revision>
  <dcterms:created xsi:type="dcterms:W3CDTF">2012-02-03T19:11:35Z</dcterms:created>
  <dcterms:modified xsi:type="dcterms:W3CDTF">2019-03-28T09:20:36Z</dcterms:modified>
</cp:coreProperties>
</file>