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8"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orient="horz" pos="3298">
          <p15:clr>
            <a:srgbClr val="A4A3A4"/>
          </p15:clr>
        </p15:guide>
        <p15:guide id="8" orient="horz" pos="20735">
          <p15:clr>
            <a:srgbClr val="A4A3A4"/>
          </p15:clr>
        </p15:guide>
        <p15:guide id="9" pos="320">
          <p15:clr>
            <a:srgbClr val="A4A3A4"/>
          </p15:clr>
        </p15:guide>
        <p15:guide id="10" pos="2764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701" autoAdjust="0"/>
  </p:normalViewPr>
  <p:slideViewPr>
    <p:cSldViewPr snapToGrid="0" snapToObjects="1" showGuides="1">
      <p:cViewPr>
        <p:scale>
          <a:sx n="25" d="100"/>
          <a:sy n="25" d="100"/>
        </p:scale>
        <p:origin x="1446" y="30"/>
      </p:cViewPr>
      <p:guideLst>
        <p:guide orient="horz" pos="3318"/>
        <p:guide orient="horz" pos="288"/>
        <p:guide orient="horz" pos="20160"/>
        <p:guide orient="horz"/>
        <p:guide pos="581"/>
        <p:guide pos="27069"/>
        <p:guide orient="horz" pos="3298"/>
        <p:guide orient="horz" pos="20735"/>
        <p:guide pos="320"/>
        <p:guide pos="2764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1/6/2019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‹nr.›</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1/6/2019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‹nr.›</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91425"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09578"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09576"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58541"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58541"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58541"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58541"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58541"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58541"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91425"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2.vml"/><Relationship Id="rId7" Type="http://schemas.openxmlformats.org/officeDocument/2006/relationships/oleObject" Target="../embeddings/oleObject6.bin"/><Relationship Id="rId12" Type="http://schemas.openxmlformats.org/officeDocument/2006/relationships/image" Target="../media/image6.png"/><Relationship Id="rId17" Type="http://schemas.openxmlformats.org/officeDocument/2006/relationships/oleObject" Target="../embeddings/oleObject8.bin"/><Relationship Id="rId2" Type="http://schemas.openxmlformats.org/officeDocument/2006/relationships/theme" Target="../theme/theme2.xml"/><Relationship Id="rId16" Type="http://schemas.openxmlformats.org/officeDocument/2006/relationships/image" Target="../media/image1.wmf"/><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7.bin"/><Relationship Id="rId10" Type="http://schemas.openxmlformats.org/officeDocument/2006/relationships/image" Target="../media/image10.jpeg"/><Relationship Id="rId4" Type="http://schemas.openxmlformats.org/officeDocument/2006/relationships/oleObject" Target="../embeddings/oleObject5.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3.vml"/><Relationship Id="rId7" Type="http://schemas.openxmlformats.org/officeDocument/2006/relationships/oleObject" Target="../embeddings/oleObject10.bin"/><Relationship Id="rId12" Type="http://schemas.openxmlformats.org/officeDocument/2006/relationships/image" Target="../media/image6.png"/><Relationship Id="rId17" Type="http://schemas.openxmlformats.org/officeDocument/2006/relationships/oleObject" Target="../embeddings/oleObject12.bin"/><Relationship Id="rId2" Type="http://schemas.openxmlformats.org/officeDocument/2006/relationships/theme" Target="../theme/theme3.xml"/><Relationship Id="rId16" Type="http://schemas.openxmlformats.org/officeDocument/2006/relationships/image" Target="../media/image1.wmf"/><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11.bin"/><Relationship Id="rId10" Type="http://schemas.openxmlformats.org/officeDocument/2006/relationships/image" Target="../media/image10.jpeg"/><Relationship Id="rId4" Type="http://schemas.openxmlformats.org/officeDocument/2006/relationships/oleObject" Target="../embeddings/oleObject9.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 name="Rounded Rectangle 1"/>
          <p:cNvSpPr/>
          <p:nvPr userDrawn="1"/>
        </p:nvSpPr>
        <p:spPr>
          <a:xfrm>
            <a:off x="477824" y="5475145"/>
            <a:ext cx="10058400" cy="26736675"/>
          </a:xfrm>
          <a:prstGeom prst="roundRect">
            <a:avLst>
              <a:gd name="adj" fmla="val 4178"/>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439521" y="5475145"/>
            <a:ext cx="10058400" cy="26736675"/>
          </a:xfrm>
          <a:prstGeom prst="roundRect">
            <a:avLst>
              <a:gd name="adj" fmla="val 449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401218" y="5475145"/>
            <a:ext cx="10058400" cy="26736675"/>
          </a:xfrm>
          <a:prstGeom prst="roundRect">
            <a:avLst>
              <a:gd name="adj" fmla="val 4810"/>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3362914" y="5475145"/>
            <a:ext cx="10058400" cy="26736675"/>
          </a:xfrm>
          <a:prstGeom prst="roundRect">
            <a:avLst>
              <a:gd name="adj" fmla="val 3863"/>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080"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081"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082"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083"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15154504" y="5392017"/>
            <a:ext cx="13577436" cy="26736675"/>
          </a:xfrm>
          <a:prstGeom prst="roundRect">
            <a:avLst>
              <a:gd name="adj" fmla="val 3524"/>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104"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105"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106"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107"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40"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128"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129"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130"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131"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38"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91425" y="6378481"/>
            <a:ext cx="10056813" cy="11541599"/>
          </a:xfrm>
        </p:spPr>
        <p:txBody>
          <a:bodyPr/>
          <a:lstStyle/>
          <a:p>
            <a:r>
              <a:rPr lang="nl-NL" sz="4800" dirty="0"/>
              <a:t>Aangezien Internet of Things toepassingen steeds vaker voor komen in onze maatschappij, wil de Hogeschool Utrecht dit opnemen in het curriculum Technische Informatica van HBO-ICT. Alleen wordt bij deze opleiding gewerkt met de Arduino Due. Dit is een microcontroller waarmee studenten moeten programmeren. Deze microcontroller heeft geen geïntegreerde Wifi of Bluetooth modules, waardoor draadloze aspecten niet in de huidige cursussen van Technische Informatica voor komen. </a:t>
            </a:r>
            <a:endParaRPr lang="en-US" sz="4800" dirty="0"/>
          </a:p>
        </p:txBody>
      </p:sp>
      <p:sp>
        <p:nvSpPr>
          <p:cNvPr id="3" name="Text Placeholder 2"/>
          <p:cNvSpPr>
            <a:spLocks noGrp="1"/>
          </p:cNvSpPr>
          <p:nvPr>
            <p:ph type="body" sz="quarter" idx="11"/>
          </p:nvPr>
        </p:nvSpPr>
        <p:spPr>
          <a:xfrm>
            <a:off x="509578" y="5371779"/>
            <a:ext cx="10048875" cy="1107988"/>
          </a:xfrm>
        </p:spPr>
        <p:txBody>
          <a:bodyPr/>
          <a:lstStyle/>
          <a:p>
            <a:r>
              <a:rPr lang="en-US" sz="6000" dirty="0" err="1"/>
              <a:t>Introductie</a:t>
            </a:r>
            <a:endParaRPr lang="en-US" sz="6000" dirty="0"/>
          </a:p>
        </p:txBody>
      </p:sp>
      <p:sp>
        <p:nvSpPr>
          <p:cNvPr id="4" name="Text Placeholder 3"/>
          <p:cNvSpPr>
            <a:spLocks noGrp="1"/>
          </p:cNvSpPr>
          <p:nvPr>
            <p:ph type="body" sz="quarter" idx="20"/>
          </p:nvPr>
        </p:nvSpPr>
        <p:spPr>
          <a:xfrm>
            <a:off x="439215" y="18707424"/>
            <a:ext cx="10050462" cy="1107988"/>
          </a:xfrm>
        </p:spPr>
        <p:txBody>
          <a:bodyPr/>
          <a:lstStyle/>
          <a:p>
            <a:r>
              <a:rPr lang="en-US" sz="6000" dirty="0" err="1"/>
              <a:t>Doelstellingen</a:t>
            </a:r>
            <a:endParaRPr lang="en-US" sz="6000" dirty="0"/>
          </a:p>
        </p:txBody>
      </p:sp>
      <p:sp>
        <p:nvSpPr>
          <p:cNvPr id="5" name="Text Placeholder 4"/>
          <p:cNvSpPr>
            <a:spLocks noGrp="1"/>
          </p:cNvSpPr>
          <p:nvPr>
            <p:ph type="body" sz="quarter" idx="21"/>
          </p:nvPr>
        </p:nvSpPr>
        <p:spPr>
          <a:xfrm>
            <a:off x="11460161" y="6378481"/>
            <a:ext cx="10048874" cy="7109616"/>
          </a:xfrm>
        </p:spPr>
        <p:txBody>
          <a:bodyPr/>
          <a:lstStyle/>
          <a:p>
            <a:r>
              <a:rPr lang="nl-NL" sz="4800" b="1" dirty="0"/>
              <a:t>“Hoe kan een nieuwe microcontroller met geïntegreerde wifi en/of bluetooth in de huidige libraries en tools van de Hogeschool Utrecht opgenomen worden, zodat draadloze communicatie aspecten toegevoegd kunnen worden in de opgaven van Technische Informatica?” </a:t>
            </a:r>
            <a:endParaRPr lang="en-US" sz="4800" b="1" dirty="0"/>
          </a:p>
        </p:txBody>
      </p:sp>
      <p:sp>
        <p:nvSpPr>
          <p:cNvPr id="6" name="Text Placeholder 5"/>
          <p:cNvSpPr>
            <a:spLocks noGrp="1"/>
          </p:cNvSpPr>
          <p:nvPr>
            <p:ph type="body" sz="quarter" idx="22"/>
          </p:nvPr>
        </p:nvSpPr>
        <p:spPr>
          <a:xfrm>
            <a:off x="11460162" y="5371779"/>
            <a:ext cx="10048875" cy="1107988"/>
          </a:xfrm>
        </p:spPr>
        <p:txBody>
          <a:bodyPr/>
          <a:lstStyle/>
          <a:p>
            <a:r>
              <a:rPr lang="en-US" sz="6000" dirty="0" err="1"/>
              <a:t>Onderzoeksvraag</a:t>
            </a:r>
            <a:endParaRPr lang="en-US" sz="6000" dirty="0"/>
          </a:p>
        </p:txBody>
      </p:sp>
      <p:sp>
        <p:nvSpPr>
          <p:cNvPr id="7" name="Text Placeholder 6"/>
          <p:cNvSpPr>
            <a:spLocks noGrp="1"/>
          </p:cNvSpPr>
          <p:nvPr>
            <p:ph type="body" sz="quarter" idx="23"/>
          </p:nvPr>
        </p:nvSpPr>
        <p:spPr>
          <a:xfrm>
            <a:off x="22385343" y="6378481"/>
            <a:ext cx="10048874" cy="17617108"/>
          </a:xfrm>
        </p:spPr>
        <p:txBody>
          <a:bodyPr/>
          <a:lstStyle/>
          <a:p>
            <a:pPr marL="571500" indent="-571500">
              <a:buFontTx/>
              <a:buChar char="-"/>
            </a:pPr>
            <a:r>
              <a:rPr lang="nl-NL" sz="4800" dirty="0"/>
              <a:t>Aansturing kan opgenomen worden in de BMPTK make tool</a:t>
            </a:r>
          </a:p>
          <a:p>
            <a:pPr marL="571500" indent="-571500">
              <a:buFontTx/>
              <a:buChar char="-"/>
            </a:pPr>
            <a:r>
              <a:rPr lang="nl-NL" sz="4800" dirty="0"/>
              <a:t>Wifi en/ of Bluetooth library kan toegevoegd worden aan de HWLIB library</a:t>
            </a:r>
          </a:p>
          <a:p>
            <a:pPr marL="571500" indent="-571500">
              <a:buFontTx/>
              <a:buChar char="-"/>
            </a:pPr>
            <a:r>
              <a:rPr lang="nl-NL" sz="4800" dirty="0"/>
              <a:t>RTOS kan </a:t>
            </a:r>
            <a:r>
              <a:rPr lang="nl-NL" sz="4800" b="1" dirty="0"/>
              <a:t>NIET</a:t>
            </a:r>
            <a:r>
              <a:rPr lang="nl-NL" sz="4800" dirty="0"/>
              <a:t> gebruikt worden op de esp32. Dit komt aangezien </a:t>
            </a:r>
            <a:r>
              <a:rPr lang="nl-NL" sz="4800" dirty="0" err="1"/>
              <a:t>FreeRTOS</a:t>
            </a:r>
            <a:r>
              <a:rPr lang="nl-NL" sz="4800" dirty="0"/>
              <a:t> in de aansturing van de microcontroller zit.</a:t>
            </a:r>
          </a:p>
          <a:p>
            <a:pPr marL="571500" indent="-571500">
              <a:buFontTx/>
              <a:buChar char="-"/>
            </a:pPr>
            <a:endParaRPr lang="nl-NL" sz="4000" dirty="0"/>
          </a:p>
          <a:p>
            <a:r>
              <a:rPr lang="nl-NL" sz="4800" dirty="0"/>
              <a:t>Ondanks dat de RTOS van de Hogeschool Utrecht niet gebruikt kan worden, kunnen alle opdrachten van het curriculum Technische Informatica met de esp32 gerealiseerd worden. Hierdoor is het mogelijk om deze microcontroller in het curriculum te implementeren en draadloze communicatie aspecten toe te voegen aan de cursussen.</a:t>
            </a:r>
          </a:p>
          <a:p>
            <a:endParaRPr lang="nl-NL" sz="4000" dirty="0"/>
          </a:p>
          <a:p>
            <a:endParaRPr lang="nl-NL" sz="4000" dirty="0"/>
          </a:p>
          <a:p>
            <a:endParaRPr lang="en-US" dirty="0"/>
          </a:p>
        </p:txBody>
      </p:sp>
      <p:sp>
        <p:nvSpPr>
          <p:cNvPr id="8" name="Text Placeholder 7"/>
          <p:cNvSpPr>
            <a:spLocks noGrp="1"/>
          </p:cNvSpPr>
          <p:nvPr>
            <p:ph type="body" sz="quarter" idx="24"/>
          </p:nvPr>
        </p:nvSpPr>
        <p:spPr>
          <a:xfrm>
            <a:off x="22377404" y="5371779"/>
            <a:ext cx="10058400" cy="1107988"/>
          </a:xfrm>
        </p:spPr>
        <p:txBody>
          <a:bodyPr/>
          <a:lstStyle/>
          <a:p>
            <a:r>
              <a:rPr lang="en-US" sz="6000" dirty="0" err="1"/>
              <a:t>Conclusie</a:t>
            </a:r>
            <a:endParaRPr lang="en-US" dirty="0"/>
          </a:p>
        </p:txBody>
      </p:sp>
      <p:sp>
        <p:nvSpPr>
          <p:cNvPr id="9" name="Text Placeholder 8"/>
          <p:cNvSpPr>
            <a:spLocks noGrp="1"/>
          </p:cNvSpPr>
          <p:nvPr>
            <p:ph type="body" sz="quarter" idx="25"/>
          </p:nvPr>
        </p:nvSpPr>
        <p:spPr>
          <a:xfrm>
            <a:off x="33358541" y="5371779"/>
            <a:ext cx="10047018" cy="1107988"/>
          </a:xfrm>
        </p:spPr>
        <p:txBody>
          <a:bodyPr/>
          <a:lstStyle/>
          <a:p>
            <a:r>
              <a:rPr lang="en-US" sz="6000" dirty="0" err="1"/>
              <a:t>Aanbevelingen</a:t>
            </a:r>
            <a:endParaRPr lang="en-US" sz="6000" dirty="0"/>
          </a:p>
        </p:txBody>
      </p:sp>
      <p:sp>
        <p:nvSpPr>
          <p:cNvPr id="10" name="Text Placeholder 9"/>
          <p:cNvSpPr>
            <a:spLocks noGrp="1"/>
          </p:cNvSpPr>
          <p:nvPr>
            <p:ph type="body" sz="quarter" idx="26"/>
          </p:nvPr>
        </p:nvSpPr>
        <p:spPr>
          <a:xfrm>
            <a:off x="33358541" y="6378481"/>
            <a:ext cx="10047018" cy="5927754"/>
          </a:xfrm>
        </p:spPr>
        <p:txBody>
          <a:bodyPr/>
          <a:lstStyle/>
          <a:p>
            <a:pPr marL="742950" indent="-742950">
              <a:buFont typeface="+mj-lt"/>
              <a:buAutoNum type="arabicPeriod"/>
            </a:pPr>
            <a:r>
              <a:rPr lang="en-US" sz="4800" dirty="0"/>
              <a:t>Esp32 </a:t>
            </a:r>
            <a:r>
              <a:rPr lang="en-US" sz="4800" dirty="0" err="1"/>
              <a:t>bij</a:t>
            </a:r>
            <a:r>
              <a:rPr lang="en-US" sz="4800" dirty="0"/>
              <a:t> </a:t>
            </a:r>
            <a:r>
              <a:rPr lang="en-US" sz="4800" dirty="0" err="1"/>
              <a:t>alle</a:t>
            </a:r>
            <a:r>
              <a:rPr lang="en-US" sz="4800" dirty="0"/>
              <a:t> </a:t>
            </a:r>
            <a:r>
              <a:rPr lang="en-US" sz="4800" dirty="0" err="1"/>
              <a:t>cursussen</a:t>
            </a:r>
            <a:r>
              <a:rPr lang="en-US" sz="4800" dirty="0"/>
              <a:t> van </a:t>
            </a:r>
            <a:r>
              <a:rPr lang="en-US" sz="4800" dirty="0" err="1"/>
              <a:t>Technische</a:t>
            </a:r>
            <a:r>
              <a:rPr lang="en-US" sz="4800" dirty="0"/>
              <a:t> Informatica </a:t>
            </a:r>
            <a:r>
              <a:rPr lang="en-US" sz="4800" dirty="0" err="1"/>
              <a:t>implementeren</a:t>
            </a:r>
            <a:endParaRPr lang="en-US" sz="4800" dirty="0"/>
          </a:p>
          <a:p>
            <a:pPr marL="742950" indent="-742950">
              <a:buFont typeface="+mj-lt"/>
              <a:buAutoNum type="arabicPeriod"/>
            </a:pPr>
            <a:r>
              <a:rPr lang="en-US" sz="4800" dirty="0" err="1"/>
              <a:t>Betere</a:t>
            </a:r>
            <a:r>
              <a:rPr lang="en-US" sz="4800" dirty="0"/>
              <a:t> </a:t>
            </a:r>
            <a:r>
              <a:rPr lang="en-US" sz="4800" dirty="0" err="1"/>
              <a:t>documentatie</a:t>
            </a:r>
            <a:r>
              <a:rPr lang="en-US" sz="4800" dirty="0"/>
              <a:t> </a:t>
            </a:r>
            <a:r>
              <a:rPr lang="en-US" sz="4800" dirty="0" err="1"/>
              <a:t>nodig</a:t>
            </a:r>
            <a:r>
              <a:rPr lang="en-US" sz="4800" dirty="0"/>
              <a:t> in de BMTPK make tool</a:t>
            </a:r>
          </a:p>
          <a:p>
            <a:pPr marL="742950" indent="-742950">
              <a:buFont typeface="+mj-lt"/>
              <a:buAutoNum type="arabicPeriod"/>
            </a:pPr>
            <a:r>
              <a:rPr lang="en-US" sz="4800" dirty="0" err="1"/>
              <a:t>Verder</a:t>
            </a:r>
            <a:r>
              <a:rPr lang="en-US" sz="4800" dirty="0"/>
              <a:t> </a:t>
            </a:r>
            <a:r>
              <a:rPr lang="en-US" sz="4800" dirty="0" err="1"/>
              <a:t>onderzoek</a:t>
            </a:r>
            <a:r>
              <a:rPr lang="en-US" sz="4800" dirty="0"/>
              <a:t> </a:t>
            </a:r>
            <a:r>
              <a:rPr lang="en-US" sz="4800" dirty="0" err="1"/>
              <a:t>naar</a:t>
            </a:r>
            <a:r>
              <a:rPr lang="en-US" sz="4800" dirty="0"/>
              <a:t> de </a:t>
            </a:r>
            <a:r>
              <a:rPr lang="en-US" sz="4800" dirty="0" err="1"/>
              <a:t>aansturing</a:t>
            </a:r>
            <a:r>
              <a:rPr lang="en-US" sz="4800" dirty="0"/>
              <a:t> van de esp32</a:t>
            </a:r>
          </a:p>
        </p:txBody>
      </p:sp>
      <p:sp>
        <p:nvSpPr>
          <p:cNvPr id="13" name="Text Placeholder 12"/>
          <p:cNvSpPr>
            <a:spLocks noGrp="1"/>
          </p:cNvSpPr>
          <p:nvPr>
            <p:ph type="body" sz="quarter" idx="29"/>
          </p:nvPr>
        </p:nvSpPr>
        <p:spPr>
          <a:xfrm>
            <a:off x="33358541" y="25502431"/>
            <a:ext cx="10047018" cy="1107988"/>
          </a:xfrm>
        </p:spPr>
        <p:txBody>
          <a:bodyPr/>
          <a:lstStyle/>
          <a:p>
            <a:r>
              <a:rPr lang="en-US" sz="6000" dirty="0"/>
              <a:t>Contact</a:t>
            </a:r>
          </a:p>
        </p:txBody>
      </p:sp>
      <p:sp>
        <p:nvSpPr>
          <p:cNvPr id="14" name="Text Placeholder 13"/>
          <p:cNvSpPr>
            <a:spLocks noGrp="1"/>
          </p:cNvSpPr>
          <p:nvPr>
            <p:ph type="body" sz="quarter" idx="30"/>
          </p:nvPr>
        </p:nvSpPr>
        <p:spPr>
          <a:xfrm>
            <a:off x="33358541" y="26433446"/>
            <a:ext cx="10052050" cy="3576341"/>
          </a:xfrm>
        </p:spPr>
        <p:txBody>
          <a:bodyPr/>
          <a:lstStyle/>
          <a:p>
            <a:r>
              <a:rPr lang="en-US" sz="4400" dirty="0"/>
              <a:t>Auteur: René de Kluis </a:t>
            </a:r>
          </a:p>
          <a:p>
            <a:r>
              <a:rPr lang="en-US" sz="4400" dirty="0"/>
              <a:t>             (</a:t>
            </a:r>
            <a:r>
              <a:rPr lang="en-US" sz="4400" i="1" dirty="0"/>
              <a:t>Student </a:t>
            </a:r>
            <a:r>
              <a:rPr lang="en-US" sz="4400" i="1" dirty="0" err="1"/>
              <a:t>Technische</a:t>
            </a:r>
            <a:r>
              <a:rPr lang="en-US" sz="4400" i="1" dirty="0"/>
              <a:t> Informatica)</a:t>
            </a:r>
          </a:p>
          <a:p>
            <a:r>
              <a:rPr lang="en-US" sz="4400" i="1" dirty="0"/>
              <a:t>Email:  rdekluis@Hotmail.com	</a:t>
            </a:r>
          </a:p>
          <a:p>
            <a:r>
              <a:rPr lang="en-US" sz="4400" i="1" dirty="0"/>
              <a:t>Tel.       +31 (0)6 429 405 74</a:t>
            </a:r>
            <a:endParaRPr lang="en-US" sz="4400" dirty="0"/>
          </a:p>
        </p:txBody>
      </p:sp>
      <p:sp>
        <p:nvSpPr>
          <p:cNvPr id="15" name="Text Placeholder 14"/>
          <p:cNvSpPr>
            <a:spLocks noGrp="1"/>
          </p:cNvSpPr>
          <p:nvPr>
            <p:ph type="body" sz="quarter" idx="96"/>
          </p:nvPr>
        </p:nvSpPr>
        <p:spPr>
          <a:xfrm>
            <a:off x="509578" y="19731631"/>
            <a:ext cx="10056813" cy="11541599"/>
          </a:xfrm>
        </p:spPr>
        <p:txBody>
          <a:bodyPr/>
          <a:lstStyle/>
          <a:p>
            <a:r>
              <a:rPr lang="nl-NL" sz="4800" dirty="0"/>
              <a:t>De doelstelling van dit onderzoek is binnen het curriculum Technische Informatica van de Hogeschool Utrecht een nieuwe microcontroller te implementeren, waarbij een Wifi en/ of Bluetooth module geïntegreerd zit. Aangezien de studenten werken met libraries en tools van die door de Hogeschool Utrecht gemaakt zijn, zal de aansturing van de microcontroller hier ook in opgenomen dienen te worden. Hierdoor kunnen draadloze communicatie aspecten toegevoegd worden aan de huidige opgaven van Technische Informatica. </a:t>
            </a:r>
            <a:endParaRPr lang="en-US" sz="4800" dirty="0"/>
          </a:p>
        </p:txBody>
      </p:sp>
      <p:sp>
        <p:nvSpPr>
          <p:cNvPr id="16" name="Text Placeholder 15"/>
          <p:cNvSpPr>
            <a:spLocks noGrp="1"/>
          </p:cNvSpPr>
          <p:nvPr>
            <p:ph type="body" sz="quarter" idx="150"/>
          </p:nvPr>
        </p:nvSpPr>
        <p:spPr/>
        <p:txBody>
          <a:bodyPr/>
          <a:lstStyle/>
          <a:p>
            <a:r>
              <a:rPr lang="en-US" dirty="0"/>
              <a:t>Student </a:t>
            </a:r>
            <a:r>
              <a:rPr lang="en-US" dirty="0" err="1"/>
              <a:t>Technische</a:t>
            </a:r>
            <a:r>
              <a:rPr lang="en-US" dirty="0"/>
              <a:t> Informatica</a:t>
            </a:r>
          </a:p>
        </p:txBody>
      </p:sp>
      <p:sp>
        <p:nvSpPr>
          <p:cNvPr id="17" name="Text Placeholder 16"/>
          <p:cNvSpPr>
            <a:spLocks noGrp="1"/>
          </p:cNvSpPr>
          <p:nvPr>
            <p:ph type="body" sz="quarter" idx="151"/>
          </p:nvPr>
        </p:nvSpPr>
        <p:spPr/>
        <p:txBody>
          <a:bodyPr>
            <a:normAutofit fontScale="92500" lnSpcReduction="10000"/>
          </a:bodyPr>
          <a:lstStyle/>
          <a:p>
            <a:r>
              <a:rPr lang="en-US" dirty="0"/>
              <a:t>René de Kluis</a:t>
            </a:r>
          </a:p>
        </p:txBody>
      </p:sp>
      <p:sp>
        <p:nvSpPr>
          <p:cNvPr id="18" name="Text Placeholder 17"/>
          <p:cNvSpPr>
            <a:spLocks noGrp="1"/>
          </p:cNvSpPr>
          <p:nvPr>
            <p:ph type="body" sz="quarter" idx="153"/>
          </p:nvPr>
        </p:nvSpPr>
        <p:spPr/>
        <p:txBody>
          <a:bodyPr>
            <a:normAutofit fontScale="92500" lnSpcReduction="10000"/>
          </a:bodyPr>
          <a:lstStyle/>
          <a:p>
            <a:r>
              <a:rPr lang="en-US" dirty="0" err="1"/>
              <a:t>Integratie</a:t>
            </a:r>
            <a:r>
              <a:rPr lang="en-US" dirty="0"/>
              <a:t> van </a:t>
            </a:r>
            <a:r>
              <a:rPr lang="en-US" dirty="0" err="1"/>
              <a:t>draadloze</a:t>
            </a:r>
            <a:r>
              <a:rPr lang="en-US" dirty="0"/>
              <a:t> </a:t>
            </a:r>
            <a:r>
              <a:rPr lang="en-US" dirty="0" err="1"/>
              <a:t>aspecten</a:t>
            </a:r>
            <a:r>
              <a:rPr lang="en-US" dirty="0"/>
              <a:t> | </a:t>
            </a:r>
            <a:r>
              <a:rPr lang="en-US" dirty="0" err="1"/>
              <a:t>Hogeschool</a:t>
            </a:r>
            <a:r>
              <a:rPr lang="en-US" dirty="0"/>
              <a:t> Utrecht</a:t>
            </a:r>
          </a:p>
        </p:txBody>
      </p:sp>
      <p:sp>
        <p:nvSpPr>
          <p:cNvPr id="19" name="Tekstvak 18">
            <a:extLst>
              <a:ext uri="{FF2B5EF4-FFF2-40B4-BE49-F238E27FC236}">
                <a16:creationId xmlns:a16="http://schemas.microsoft.com/office/drawing/2014/main" id="{845E1627-18C7-4E13-A349-ABDFE9A09C24}"/>
              </a:ext>
            </a:extLst>
          </p:cNvPr>
          <p:cNvSpPr txBox="1"/>
          <p:nvPr/>
        </p:nvSpPr>
        <p:spPr>
          <a:xfrm>
            <a:off x="11412146" y="15203756"/>
            <a:ext cx="10048873" cy="1015663"/>
          </a:xfrm>
          <a:prstGeom prst="rect">
            <a:avLst/>
          </a:prstGeom>
          <a:noFill/>
        </p:spPr>
        <p:txBody>
          <a:bodyPr wrap="square" rtlCol="0">
            <a:spAutoFit/>
          </a:bodyPr>
          <a:lstStyle/>
          <a:p>
            <a:pPr algn="ctr"/>
            <a:r>
              <a:rPr lang="en-US" sz="6000" b="1" u="sng" dirty="0" err="1">
                <a:solidFill>
                  <a:schemeClr val="accent5">
                    <a:lumMod val="50000"/>
                  </a:schemeClr>
                </a:solidFill>
              </a:rPr>
              <a:t>Methode</a:t>
            </a:r>
            <a:endParaRPr lang="en-US" b="1" u="sng" dirty="0">
              <a:solidFill>
                <a:schemeClr val="accent5">
                  <a:lumMod val="50000"/>
                </a:schemeClr>
              </a:solidFill>
            </a:endParaRPr>
          </a:p>
        </p:txBody>
      </p:sp>
      <p:sp>
        <p:nvSpPr>
          <p:cNvPr id="20" name="Tekstvak 19">
            <a:extLst>
              <a:ext uri="{FF2B5EF4-FFF2-40B4-BE49-F238E27FC236}">
                <a16:creationId xmlns:a16="http://schemas.microsoft.com/office/drawing/2014/main" id="{0DED1F3D-B077-4561-9820-CFB0B3EFD068}"/>
              </a:ext>
            </a:extLst>
          </p:cNvPr>
          <p:cNvSpPr txBox="1"/>
          <p:nvPr/>
        </p:nvSpPr>
        <p:spPr>
          <a:xfrm>
            <a:off x="11490715" y="16459200"/>
            <a:ext cx="9970304" cy="7478970"/>
          </a:xfrm>
          <a:prstGeom prst="rect">
            <a:avLst/>
          </a:prstGeom>
          <a:noFill/>
        </p:spPr>
        <p:txBody>
          <a:bodyPr wrap="square" rtlCol="0">
            <a:spAutoFit/>
          </a:bodyPr>
          <a:lstStyle/>
          <a:p>
            <a:r>
              <a:rPr lang="nl-NL" sz="4800" b="1" dirty="0">
                <a:solidFill>
                  <a:schemeClr val="accent5">
                    <a:lumMod val="50000"/>
                  </a:schemeClr>
                </a:solidFill>
                <a:latin typeface="Times New Roman" panose="02020603050405020304" pitchFamily="18" charset="0"/>
                <a:cs typeface="Times New Roman" panose="02020603050405020304" pitchFamily="18" charset="0"/>
              </a:rPr>
              <a:t>Onderzoek gedaan naar:</a:t>
            </a:r>
          </a:p>
          <a:p>
            <a:pPr marL="685800" indent="-685800">
              <a:buFontTx/>
              <a:buChar char="-"/>
            </a:pPr>
            <a:r>
              <a:rPr lang="nl-NL" sz="4800" dirty="0">
                <a:solidFill>
                  <a:schemeClr val="accent5">
                    <a:lumMod val="50000"/>
                  </a:schemeClr>
                </a:solidFill>
                <a:latin typeface="Times New Roman" panose="02020603050405020304" pitchFamily="18" charset="0"/>
                <a:cs typeface="Times New Roman" panose="02020603050405020304" pitchFamily="18" charset="0"/>
              </a:rPr>
              <a:t>Verschillende microcontroller met geïntegreerd Wifi en/ of Bluetooth</a:t>
            </a:r>
          </a:p>
          <a:p>
            <a:pPr marL="685800" indent="-685800">
              <a:buFontTx/>
              <a:buChar char="-"/>
            </a:pPr>
            <a:r>
              <a:rPr lang="nl-NL" sz="4800" dirty="0">
                <a:solidFill>
                  <a:schemeClr val="accent5">
                    <a:lumMod val="50000"/>
                  </a:schemeClr>
                </a:solidFill>
                <a:latin typeface="Times New Roman" panose="02020603050405020304" pitchFamily="18" charset="0"/>
                <a:cs typeface="Times New Roman" panose="02020603050405020304" pitchFamily="18" charset="0"/>
              </a:rPr>
              <a:t>Opgaven van het curriculum Technische Informatica</a:t>
            </a:r>
          </a:p>
          <a:p>
            <a:pPr marL="685800" indent="-685800">
              <a:buFontTx/>
              <a:buChar char="-"/>
            </a:pPr>
            <a:r>
              <a:rPr lang="nl-NL" sz="4800" dirty="0">
                <a:solidFill>
                  <a:schemeClr val="accent5">
                    <a:lumMod val="50000"/>
                  </a:schemeClr>
                </a:solidFill>
                <a:latin typeface="Times New Roman" panose="02020603050405020304" pitchFamily="18" charset="0"/>
                <a:cs typeface="Times New Roman" panose="02020603050405020304" pitchFamily="18" charset="0"/>
              </a:rPr>
              <a:t>Implementatiemogelijkheden voor draadloze communicatie aspecten binnen de cursussen</a:t>
            </a:r>
          </a:p>
          <a:p>
            <a:pPr marL="685800" indent="-685800">
              <a:buFontTx/>
              <a:buChar char="-"/>
            </a:pPr>
            <a:r>
              <a:rPr lang="nl-NL" sz="4800" dirty="0">
                <a:solidFill>
                  <a:schemeClr val="accent5">
                    <a:lumMod val="50000"/>
                  </a:schemeClr>
                </a:solidFill>
                <a:latin typeface="Times New Roman" panose="02020603050405020304" pitchFamily="18" charset="0"/>
                <a:cs typeface="Times New Roman" panose="02020603050405020304" pitchFamily="18" charset="0"/>
              </a:rPr>
              <a:t>Werking van huidige libraries en tools van de Hogeschool Utrecht</a:t>
            </a:r>
          </a:p>
        </p:txBody>
      </p:sp>
      <p:pic>
        <p:nvPicPr>
          <p:cNvPr id="25" name="Graphic 24">
            <a:extLst>
              <a:ext uri="{FF2B5EF4-FFF2-40B4-BE49-F238E27FC236}">
                <a16:creationId xmlns:a16="http://schemas.microsoft.com/office/drawing/2014/main" id="{D6394C6D-6A18-42C4-B38D-04DA1645670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526773" y="2880269"/>
            <a:ext cx="6191250" cy="1714500"/>
          </a:xfrm>
          <a:prstGeom prst="rect">
            <a:avLst/>
          </a:prstGeom>
        </p:spPr>
      </p:pic>
      <p:pic>
        <p:nvPicPr>
          <p:cNvPr id="28" name="Afbeelding 27">
            <a:extLst>
              <a:ext uri="{FF2B5EF4-FFF2-40B4-BE49-F238E27FC236}">
                <a16:creationId xmlns:a16="http://schemas.microsoft.com/office/drawing/2014/main" id="{81E80AE8-E4AC-4E2C-9894-5E7DA3A4E2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26269" y="15178875"/>
            <a:ext cx="13279484" cy="7057097"/>
          </a:xfrm>
          <a:prstGeom prst="rect">
            <a:avLst/>
          </a:prstGeom>
        </p:spPr>
      </p:pic>
      <p:pic>
        <p:nvPicPr>
          <p:cNvPr id="32" name="Afbeelding 31">
            <a:extLst>
              <a:ext uri="{FF2B5EF4-FFF2-40B4-BE49-F238E27FC236}">
                <a16:creationId xmlns:a16="http://schemas.microsoft.com/office/drawing/2014/main" id="{8E2E5357-534A-4D51-A94D-99B9312F079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1526" y="948591"/>
            <a:ext cx="5401067" cy="3590551"/>
          </a:xfrm>
          <a:prstGeom prst="rect">
            <a:avLst/>
          </a:prstGeom>
        </p:spPr>
      </p:pic>
    </p:spTree>
    <p:extLst>
      <p:ext uri="{BB962C8B-B14F-4D97-AF65-F5344CB8AC3E}">
        <p14:creationId xmlns:p14="http://schemas.microsoft.com/office/powerpoint/2010/main" val="3160527046"/>
      </p:ext>
    </p:extLst>
  </p:cSld>
  <p:clrMapOvr>
    <a:masterClrMapping/>
  </p:clrMapOvr>
</p:sld>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369</TotalTime>
  <Words>381</Words>
  <Application>Microsoft Office PowerPoint</Application>
  <PresentationFormat>Aangepast</PresentationFormat>
  <Paragraphs>31</Paragraphs>
  <Slides>1</Slides>
  <Notes>0</Notes>
  <HiddenSlides>0</HiddenSlides>
  <MMClips>0</MMClips>
  <ScaleCrop>false</ScaleCrop>
  <HeadingPairs>
    <vt:vector size="8" baseType="variant">
      <vt:variant>
        <vt:lpstr>Gebruikte lettertypen</vt:lpstr>
      </vt:variant>
      <vt:variant>
        <vt:i4>4</vt:i4>
      </vt:variant>
      <vt:variant>
        <vt:lpstr>Thema</vt:lpstr>
      </vt:variant>
      <vt:variant>
        <vt:i4>3</vt:i4>
      </vt:variant>
      <vt:variant>
        <vt:lpstr>Ingesloten OLE-bronprogramma's</vt:lpstr>
      </vt:variant>
      <vt:variant>
        <vt:i4>1</vt:i4>
      </vt:variant>
      <vt:variant>
        <vt:lpstr>Diatitels</vt:lpstr>
      </vt:variant>
      <vt:variant>
        <vt:i4>1</vt:i4>
      </vt:variant>
    </vt:vector>
  </HeadingPairs>
  <TitlesOfParts>
    <vt:vector size="9" baseType="lpstr">
      <vt:lpstr>Arial</vt:lpstr>
      <vt:lpstr>Calibri</vt:lpstr>
      <vt:lpstr>Times New Roman</vt:lpstr>
      <vt:lpstr>Trebuchet MS</vt:lpstr>
      <vt:lpstr>36x48-Template-V2b</vt:lpstr>
      <vt:lpstr>1_Classic 3 Columns</vt:lpstr>
      <vt:lpstr>Classic - Wide Center</vt:lpstr>
      <vt:lpstr>Image</vt:lpstr>
      <vt:lpstr>PowerPoint-presentatie</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rene de kluis</cp:lastModifiedBy>
  <cp:revision>54</cp:revision>
  <dcterms:created xsi:type="dcterms:W3CDTF">2012-02-03T19:11:35Z</dcterms:created>
  <dcterms:modified xsi:type="dcterms:W3CDTF">2019-01-06T19:47:31Z</dcterms:modified>
</cp:coreProperties>
</file>