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D0D2-AE63-4554-AED8-DDF2D0651308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57D6D-A456-43C6-9EB0-1FDDEA58536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0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rede van het onderzoek is dat IoT toepassingen steeds meer in opkomst zijn in onze maatschappij. </a:t>
            </a:r>
          </a:p>
          <a:p>
            <a:pPr marL="171450" indent="-171450">
              <a:buFontTx/>
              <a:buChar char="-"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Echter krijgen studenten van Technische Informatica hier tot nu toe geen les in. </a:t>
            </a:r>
          </a:p>
          <a:p>
            <a:pPr marL="171450" indent="-171450">
              <a:buFontTx/>
              <a:buChar char="-"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 komt aangezien de hardware die bij deze studie gebruikt wordt geen ondersteuning heeft voor draadloze communicatie aspecten.</a:t>
            </a:r>
          </a:p>
          <a:p>
            <a:pPr marL="171450" indent="-171450">
              <a:buFontTx/>
              <a:buChar char="-"/>
            </a:pPr>
            <a:r>
              <a:rPr lang="en-US" dirty="0"/>
              <a:t>Arduino Due </a:t>
            </a:r>
            <a:r>
              <a:rPr lang="en-US" dirty="0" err="1"/>
              <a:t>ondersteund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of Bluetooth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Nieuwe</a:t>
            </a:r>
            <a:r>
              <a:rPr lang="en-US" dirty="0"/>
              <a:t> microcontroller </a:t>
            </a:r>
            <a:r>
              <a:rPr lang="en-US" dirty="0" err="1"/>
              <a:t>nodig</a:t>
            </a:r>
            <a:r>
              <a:rPr lang="en-US" dirty="0"/>
              <a:t> met </a:t>
            </a:r>
            <a:r>
              <a:rPr lang="en-US" dirty="0" err="1"/>
              <a:t>geïntegreerd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Bluetooth om </a:t>
            </a:r>
            <a:r>
              <a:rPr lang="en-US" dirty="0" err="1"/>
              <a:t>draadloze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aspecten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student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programmeren</a:t>
            </a:r>
            <a:r>
              <a:rPr lang="en-US" dirty="0"/>
              <a:t> op de </a:t>
            </a:r>
            <a:r>
              <a:rPr lang="en-US" dirty="0" err="1"/>
              <a:t>nieuwe</a:t>
            </a:r>
            <a:r>
              <a:rPr lang="en-US" dirty="0"/>
              <a:t> microcontroller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op de Arduino Due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5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Stakeholders:</a:t>
            </a:r>
          </a:p>
          <a:p>
            <a:pPr marL="171450" indent="-171450">
              <a:buFontTx/>
              <a:buChar char="-"/>
            </a:pPr>
            <a:r>
              <a:rPr lang="nl-NL" noProof="0" dirty="0"/>
              <a:t>De opdrachtgever (Wouter van Ooijen)</a:t>
            </a:r>
          </a:p>
          <a:p>
            <a:pPr marL="171450" indent="-171450">
              <a:buFontTx/>
              <a:buChar char="-"/>
            </a:pPr>
            <a:r>
              <a:rPr lang="nl-NL" noProof="0" dirty="0"/>
              <a:t>De docenten: Deze moeten les geven met de nieuwe microcontroller</a:t>
            </a:r>
          </a:p>
          <a:p>
            <a:pPr marL="171450" indent="-171450">
              <a:buFontTx/>
              <a:buChar char="-"/>
            </a:pPr>
            <a:r>
              <a:rPr lang="nl-NL" noProof="0" dirty="0"/>
              <a:t>De studenten: Deze moeten werken met de nieuwe microcontroller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Expert interview:</a:t>
            </a:r>
          </a:p>
          <a:p>
            <a:pPr marL="171450" indent="-171450">
              <a:buFontTx/>
              <a:buChar char="-"/>
            </a:pPr>
            <a:r>
              <a:rPr lang="nl-NL" noProof="0" dirty="0"/>
              <a:t>Wouter heft de libraries en tools gemaakt, dus hij weet er veel vanaf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Requirements Prioritization:</a:t>
            </a:r>
          </a:p>
          <a:p>
            <a:pPr marL="171450" indent="-171450">
              <a:buFontTx/>
              <a:buChar char="-"/>
            </a:pPr>
            <a:r>
              <a:rPr lang="nl-NL" noProof="0" dirty="0"/>
              <a:t>Wat is essentieel om het product in gebruik te kunnen nemen?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</a:t>
            </a:r>
            <a:r>
              <a:rPr lang="en-GB" dirty="0" err="1"/>
              <a:t>rototyping</a:t>
            </a:r>
            <a:r>
              <a:rPr lang="en-GB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-</a:t>
            </a:r>
            <a:r>
              <a:rPr lang="en-GB" dirty="0"/>
              <a:t> Proof of concept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0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microcontroller: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Welke</a:t>
            </a:r>
            <a:r>
              <a:rPr lang="en-US" dirty="0"/>
              <a:t> microcontroller is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waarom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Curriculum </a:t>
            </a:r>
            <a:r>
              <a:rPr lang="en-US" dirty="0" err="1"/>
              <a:t>Technische</a:t>
            </a:r>
            <a:r>
              <a:rPr lang="en-US" dirty="0"/>
              <a:t> Informatica: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 </a:t>
            </a:r>
            <a:r>
              <a:rPr lang="en-US" dirty="0" err="1"/>
              <a:t>onderzochte</a:t>
            </a:r>
            <a:r>
              <a:rPr lang="en-US" dirty="0"/>
              <a:t> </a:t>
            </a:r>
            <a:r>
              <a:rPr lang="en-US" dirty="0" err="1"/>
              <a:t>cursussen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Implementatiemogelijkheden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cursussen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Implementatie</a:t>
            </a:r>
            <a:r>
              <a:rPr lang="en-US" dirty="0"/>
              <a:t> in libraries </a:t>
            </a:r>
            <a:r>
              <a:rPr lang="en-US" dirty="0" err="1"/>
              <a:t>en</a:t>
            </a:r>
            <a:r>
              <a:rPr lang="en-US" dirty="0"/>
              <a:t> tools:</a:t>
            </a:r>
          </a:p>
          <a:p>
            <a:pPr marL="0" indent="0">
              <a:buFontTx/>
              <a:buNone/>
            </a:pPr>
            <a:r>
              <a:rPr lang="en-US" dirty="0"/>
              <a:t>- De </a:t>
            </a:r>
            <a:r>
              <a:rPr lang="en-US" dirty="0" err="1"/>
              <a:t>implementatiemogelijkheden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microcontrollers: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 </a:t>
            </a:r>
            <a:r>
              <a:rPr lang="en-US" b="1" dirty="0"/>
              <a:t>Arduino</a:t>
            </a:r>
          </a:p>
          <a:p>
            <a:r>
              <a:rPr lang="en-US" dirty="0"/>
              <a:t>    + </a:t>
            </a:r>
            <a:r>
              <a:rPr lang="en-US" dirty="0" err="1"/>
              <a:t>Bluno</a:t>
            </a:r>
            <a:r>
              <a:rPr lang="en-US" dirty="0"/>
              <a:t> Nano (</a:t>
            </a:r>
            <a:r>
              <a:rPr lang="en-US" dirty="0" err="1"/>
              <a:t>alleen</a:t>
            </a:r>
            <a:r>
              <a:rPr lang="en-US" dirty="0"/>
              <a:t> Bluetooth)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Espressif</a:t>
            </a:r>
            <a:endParaRPr lang="en-US" b="1" dirty="0"/>
          </a:p>
          <a:p>
            <a:pPr marL="0" indent="0">
              <a:buFontTx/>
              <a:buNone/>
            </a:pPr>
            <a:r>
              <a:rPr lang="en-US" dirty="0"/>
              <a:t>    + esp32 (</a:t>
            </a:r>
            <a:r>
              <a:rPr lang="en-US" dirty="0" err="1"/>
              <a:t>Wifi</a:t>
            </a:r>
            <a:r>
              <a:rPr lang="en-US" dirty="0"/>
              <a:t> EN Bluetooth)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+ esp8285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+ esp8266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MediaTek</a:t>
            </a:r>
          </a:p>
          <a:p>
            <a:pPr marL="0" indent="0">
              <a:buFontTx/>
              <a:buNone/>
            </a:pPr>
            <a:r>
              <a:rPr lang="en-US" dirty="0"/>
              <a:t>    + MT7681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Nordic</a:t>
            </a:r>
          </a:p>
          <a:p>
            <a:pPr marL="0" indent="0">
              <a:buFontTx/>
              <a:buNone/>
            </a:pPr>
            <a:r>
              <a:rPr lang="en-US" dirty="0"/>
              <a:t>    + nRF51822 (</a:t>
            </a:r>
            <a:r>
              <a:rPr lang="en-US" dirty="0" err="1"/>
              <a:t>alleen</a:t>
            </a:r>
            <a:r>
              <a:rPr lang="en-US" dirty="0"/>
              <a:t> Bluetooth)</a:t>
            </a:r>
          </a:p>
          <a:p>
            <a:pPr marL="0" indent="0">
              <a:buFontTx/>
              <a:buNone/>
            </a:pPr>
            <a:r>
              <a:rPr lang="en-US" dirty="0"/>
              <a:t>    + nRF52832 (</a:t>
            </a:r>
            <a:r>
              <a:rPr lang="en-US" dirty="0" err="1"/>
              <a:t>alleen</a:t>
            </a:r>
            <a:r>
              <a:rPr lang="en-US" dirty="0"/>
              <a:t> Bluetooth)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NuFront</a:t>
            </a:r>
            <a:endParaRPr lang="en-US" b="1" dirty="0"/>
          </a:p>
          <a:p>
            <a:pPr marL="0" indent="0">
              <a:buFontTx/>
              <a:buNone/>
            </a:pPr>
            <a:r>
              <a:rPr lang="en-US" dirty="0"/>
              <a:t>    + NL6621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RealTek</a:t>
            </a:r>
            <a:endParaRPr lang="en-US" b="1" dirty="0"/>
          </a:p>
          <a:p>
            <a:pPr marL="0" indent="0">
              <a:buFontTx/>
              <a:buNone/>
            </a:pPr>
            <a:r>
              <a:rPr lang="en-US" dirty="0"/>
              <a:t>    + RTL8710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r>
              <a:rPr lang="en-US" dirty="0"/>
              <a:t>    + RTL8195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Texas Instruments</a:t>
            </a:r>
          </a:p>
          <a:p>
            <a:pPr marL="0" indent="0">
              <a:buFontTx/>
              <a:buNone/>
            </a:pPr>
            <a:r>
              <a:rPr lang="en-US" dirty="0"/>
              <a:t>    + CC3200 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7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cursussen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de Arduino Due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zij</a:t>
            </a:r>
            <a:r>
              <a:rPr lang="en-US" dirty="0"/>
              <a:t> </a:t>
            </a:r>
            <a:r>
              <a:rPr lang="en-US" dirty="0" err="1"/>
              <a:t>draadloze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aspecten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TICT-V1IDP-15 (</a:t>
            </a:r>
            <a:r>
              <a:rPr lang="en-US" dirty="0" err="1"/>
              <a:t>studenten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weinig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TICT-IPASS-15 (eigen </a:t>
            </a:r>
            <a:r>
              <a:rPr lang="en-US" dirty="0" err="1"/>
              <a:t>keuze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TCTI-V2THDE-16 (winner </a:t>
            </a:r>
            <a:r>
              <a:rPr lang="en-US" dirty="0" err="1"/>
              <a:t>winner</a:t>
            </a:r>
            <a:r>
              <a:rPr lang="en-US" dirty="0"/>
              <a:t> chicken dinner)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TCTI-R2D2-17 (eigen </a:t>
            </a:r>
            <a:r>
              <a:rPr lang="en-US" dirty="0" err="1"/>
              <a:t>keuze</a:t>
            </a:r>
            <a:r>
              <a:rPr lang="en-US" dirty="0"/>
              <a:t>)</a:t>
            </a:r>
          </a:p>
          <a:p>
            <a:pPr marL="0" lvl="0" indent="0">
              <a:buFontTx/>
              <a:buNone/>
            </a:pPr>
            <a:endParaRPr lang="en-US" b="1" dirty="0"/>
          </a:p>
          <a:p>
            <a:pPr marL="0" lvl="0" indent="0">
              <a:buFontTx/>
              <a:buNone/>
            </a:pPr>
            <a:r>
              <a:rPr lang="en-US" b="1" dirty="0"/>
              <a:t>TCTI-V2THDE-16</a:t>
            </a:r>
          </a:p>
          <a:p>
            <a:pPr marL="0" lvl="0" indent="0">
              <a:buFontTx/>
              <a:buNone/>
            </a:pPr>
            <a:r>
              <a:rPr lang="en-US" b="0" dirty="0"/>
              <a:t>- </a:t>
            </a:r>
            <a:r>
              <a:rPr lang="en-US" b="0" dirty="0" err="1"/>
              <a:t>Communicatie</a:t>
            </a:r>
            <a:r>
              <a:rPr lang="en-US" b="0" dirty="0"/>
              <a:t> met de gamemaster over </a:t>
            </a:r>
            <a:r>
              <a:rPr lang="en-US" b="0" dirty="0" err="1"/>
              <a:t>Wifi</a:t>
            </a: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- Gamemaster </a:t>
            </a:r>
            <a:r>
              <a:rPr lang="en-US" b="0" dirty="0" err="1"/>
              <a:t>kan</a:t>
            </a:r>
            <a:r>
              <a:rPr lang="en-US" b="0" dirty="0"/>
              <a:t> commando’s </a:t>
            </a:r>
            <a:r>
              <a:rPr lang="en-US" b="0" dirty="0" err="1"/>
              <a:t>naar</a:t>
            </a:r>
            <a:r>
              <a:rPr lang="en-US" b="0" dirty="0"/>
              <a:t> </a:t>
            </a:r>
            <a:r>
              <a:rPr lang="en-US" b="0" dirty="0" err="1"/>
              <a:t>iedereen</a:t>
            </a:r>
            <a:r>
              <a:rPr lang="en-US" b="0" dirty="0"/>
              <a:t> </a:t>
            </a:r>
            <a:r>
              <a:rPr lang="en-US" b="0" dirty="0" err="1"/>
              <a:t>tegelijk</a:t>
            </a:r>
            <a:r>
              <a:rPr lang="en-US" b="0" dirty="0"/>
              <a:t> </a:t>
            </a:r>
            <a:r>
              <a:rPr lang="en-US" b="0" dirty="0" err="1"/>
              <a:t>sturen</a:t>
            </a:r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6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i="1" dirty="0"/>
              <a:t>BMPTK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Build tools</a:t>
            </a:r>
          </a:p>
          <a:p>
            <a:pPr marL="628650" lvl="1" indent="-171450">
              <a:buFontTx/>
              <a:buChar char="-"/>
            </a:pPr>
            <a:r>
              <a:rPr lang="en-US" b="0" dirty="0" err="1"/>
              <a:t>Werkt</a:t>
            </a:r>
            <a:r>
              <a:rPr lang="en-US" b="0" dirty="0"/>
              <a:t> </a:t>
            </a:r>
            <a:r>
              <a:rPr lang="en-US" b="0" dirty="0" err="1"/>
              <a:t>d.m.v.</a:t>
            </a:r>
            <a:r>
              <a:rPr lang="en-US" b="0" dirty="0"/>
              <a:t> Makefiles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ESP-IDF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3 </a:t>
            </a:r>
            <a:r>
              <a:rPr lang="en-US" b="0" dirty="0" err="1"/>
              <a:t>onderdelen</a:t>
            </a:r>
            <a:r>
              <a:rPr lang="en-US" b="0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Components</a:t>
            </a:r>
          </a:p>
          <a:p>
            <a:pPr marL="1543050" lvl="3" indent="-171450">
              <a:buFontTx/>
              <a:buChar char="-"/>
            </a:pPr>
            <a:r>
              <a:rPr lang="en-US" b="0" dirty="0" err="1"/>
              <a:t>Verschillende</a:t>
            </a:r>
            <a:r>
              <a:rPr lang="en-US" b="0" dirty="0"/>
              <a:t> </a:t>
            </a:r>
            <a:r>
              <a:rPr lang="en-US" b="0" dirty="0" err="1"/>
              <a:t>functionaliteiten</a:t>
            </a:r>
            <a:endParaRPr lang="en-US" b="0" dirty="0"/>
          </a:p>
          <a:p>
            <a:pPr marL="1085850" lvl="2" indent="-171450">
              <a:buFontTx/>
              <a:buChar char="-"/>
            </a:pPr>
            <a:r>
              <a:rPr lang="en-US" b="0" dirty="0"/>
              <a:t>Make</a:t>
            </a:r>
          </a:p>
          <a:p>
            <a:pPr marL="1543050" lvl="3" indent="-171450">
              <a:buFontTx/>
              <a:buChar char="-"/>
            </a:pPr>
            <a:r>
              <a:rPr lang="en-US" b="0" dirty="0"/>
              <a:t>Makefiles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Tools</a:t>
            </a:r>
          </a:p>
          <a:p>
            <a:pPr marL="1543050" lvl="3" indent="-171450">
              <a:buFontTx/>
              <a:buChar char="-"/>
            </a:pPr>
            <a:r>
              <a:rPr lang="en-US" b="0" dirty="0" err="1"/>
              <a:t>Flashen</a:t>
            </a:r>
            <a:endParaRPr lang="en-US" b="0" dirty="0"/>
          </a:p>
          <a:p>
            <a:pPr marL="1543050" lvl="3" indent="-171450">
              <a:buFontTx/>
              <a:buChar char="-"/>
            </a:pPr>
            <a:r>
              <a:rPr lang="en-US" b="0" dirty="0" err="1"/>
              <a:t>Testen</a:t>
            </a:r>
            <a:r>
              <a:rPr lang="en-US" b="0" dirty="0"/>
              <a:t> van </a:t>
            </a:r>
            <a:r>
              <a:rPr lang="en-US" b="0" dirty="0" err="1"/>
              <a:t>onderdelen</a:t>
            </a:r>
            <a:endParaRPr lang="en-US" b="0" dirty="0"/>
          </a:p>
          <a:p>
            <a:pPr marL="1543050" lvl="3" indent="-171450">
              <a:buFontTx/>
              <a:buChar char="-"/>
            </a:pPr>
            <a:r>
              <a:rPr lang="en-US" b="0" dirty="0" err="1"/>
              <a:t>Andere</a:t>
            </a:r>
            <a:r>
              <a:rPr lang="en-US" b="0" dirty="0"/>
              <a:t> build </a:t>
            </a:r>
            <a:r>
              <a:rPr lang="en-US" b="0" dirty="0" err="1"/>
              <a:t>configuraties</a:t>
            </a:r>
            <a:endParaRPr lang="en-US" b="0" dirty="0"/>
          </a:p>
          <a:p>
            <a:pPr marL="171450" lvl="0" indent="-171450">
              <a:buFontTx/>
              <a:buChar char="-"/>
            </a:pPr>
            <a:r>
              <a:rPr lang="en-US" b="0" dirty="0"/>
              <a:t>HWLIB</a:t>
            </a:r>
          </a:p>
          <a:p>
            <a:pPr marL="628650" lvl="1" indent="-171450">
              <a:buFontTx/>
              <a:buChar char="-"/>
            </a:pPr>
            <a:r>
              <a:rPr lang="en-US" b="0" dirty="0" err="1"/>
              <a:t>Gewoon</a:t>
            </a:r>
            <a:r>
              <a:rPr lang="en-US" b="0" dirty="0"/>
              <a:t> </a:t>
            </a:r>
            <a:r>
              <a:rPr lang="en-US" b="0" dirty="0" err="1"/>
              <a:t>toevoegen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 err="1"/>
              <a:t>Toevoegen</a:t>
            </a:r>
            <a:r>
              <a:rPr lang="en-US" b="0" dirty="0"/>
              <a:t> in de main header files van de HWLIB library</a:t>
            </a:r>
          </a:p>
          <a:p>
            <a:pPr marL="628650" lvl="1" indent="-171450">
              <a:buFontTx/>
              <a:buChar char="-"/>
            </a:pPr>
            <a:r>
              <a:rPr lang="en-US" b="0" dirty="0" err="1"/>
              <a:t>Toevoegen</a:t>
            </a:r>
            <a:r>
              <a:rPr lang="en-US" b="0" dirty="0"/>
              <a:t> </a:t>
            </a:r>
            <a:r>
              <a:rPr lang="en-US" b="0" dirty="0" err="1"/>
              <a:t>aan</a:t>
            </a:r>
            <a:r>
              <a:rPr lang="en-US" b="0" dirty="0"/>
              <a:t> Makefile.inc van de HWLIB library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RTOS</a:t>
            </a:r>
          </a:p>
          <a:p>
            <a:pPr marL="628650" lvl="1" indent="-171450">
              <a:buFontTx/>
              <a:buChar char="-"/>
            </a:pPr>
            <a:r>
              <a:rPr lang="en-US" b="0" dirty="0" err="1"/>
              <a:t>Alleen</a:t>
            </a:r>
            <a:r>
              <a:rPr lang="en-US" b="0" dirty="0"/>
              <a:t> </a:t>
            </a:r>
            <a:r>
              <a:rPr lang="en-US" b="0" dirty="0" err="1"/>
              <a:t>FreeRTOS</a:t>
            </a:r>
            <a:r>
              <a:rPr lang="en-US" b="0" dirty="0"/>
              <a:t> </a:t>
            </a: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gebruikt</a:t>
            </a:r>
            <a:r>
              <a:rPr lang="en-US" b="0" dirty="0"/>
              <a:t> </a:t>
            </a:r>
            <a:r>
              <a:rPr lang="en-US" b="0" dirty="0" err="1"/>
              <a:t>worden</a:t>
            </a:r>
            <a:r>
              <a:rPr lang="en-US" b="0" dirty="0"/>
              <a:t> op de ESP32 </a:t>
            </a:r>
            <a:r>
              <a:rPr lang="en-US" b="0" dirty="0" err="1"/>
              <a:t>omdat</a:t>
            </a:r>
            <a:r>
              <a:rPr lang="en-US" b="0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De </a:t>
            </a:r>
            <a:r>
              <a:rPr lang="en-US" b="0" dirty="0" err="1"/>
              <a:t>verschillende</a:t>
            </a:r>
            <a:r>
              <a:rPr lang="en-US" b="0" dirty="0"/>
              <a:t> cores </a:t>
            </a:r>
            <a:r>
              <a:rPr lang="en-US" b="0" dirty="0" err="1"/>
              <a:t>daarmee</a:t>
            </a:r>
            <a:r>
              <a:rPr lang="en-US" b="0" dirty="0"/>
              <a:t> </a:t>
            </a:r>
            <a:r>
              <a:rPr lang="en-US" b="0" dirty="0" err="1"/>
              <a:t>aangestuurd</a:t>
            </a:r>
            <a:r>
              <a:rPr lang="en-US" b="0" dirty="0"/>
              <a:t> </a:t>
            </a:r>
            <a:r>
              <a:rPr lang="en-US" b="0" dirty="0" err="1"/>
              <a:t>worden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 err="1"/>
              <a:t>Mogelijkheid</a:t>
            </a:r>
            <a:r>
              <a:rPr lang="en-US" b="0" dirty="0"/>
              <a:t>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vervolgonderzoek</a:t>
            </a:r>
            <a:r>
              <a:rPr lang="en-US" b="0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en-US" b="0" dirty="0" err="1"/>
              <a:t>Dieper</a:t>
            </a:r>
            <a:r>
              <a:rPr lang="en-US" b="0" dirty="0"/>
              <a:t> in de </a:t>
            </a:r>
            <a:r>
              <a:rPr lang="en-US" b="0" dirty="0" err="1"/>
              <a:t>aansturing</a:t>
            </a:r>
            <a:r>
              <a:rPr lang="en-US" b="0" dirty="0"/>
              <a:t> van de esp32 </a:t>
            </a:r>
            <a:r>
              <a:rPr lang="en-US" b="0" dirty="0" err="1"/>
              <a:t>duiken</a:t>
            </a:r>
            <a:r>
              <a:rPr lang="en-US" b="0" dirty="0"/>
              <a:t>, </a:t>
            </a:r>
            <a:r>
              <a:rPr lang="en-US" b="0" dirty="0" err="1"/>
              <a:t>zodat</a:t>
            </a:r>
            <a:r>
              <a:rPr lang="en-US" b="0" dirty="0"/>
              <a:t> </a:t>
            </a:r>
            <a:r>
              <a:rPr lang="en-US" b="0" dirty="0" err="1"/>
              <a:t>FreeRTOS</a:t>
            </a:r>
            <a:r>
              <a:rPr lang="en-US" b="0" dirty="0"/>
              <a:t> </a:t>
            </a:r>
            <a:r>
              <a:rPr lang="en-US" b="0" dirty="0" err="1"/>
              <a:t>vervangen</a:t>
            </a:r>
            <a:r>
              <a:rPr lang="en-US" b="0" dirty="0"/>
              <a:t> </a:t>
            </a: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worden</a:t>
            </a:r>
            <a:r>
              <a:rPr lang="en-US" b="0" dirty="0"/>
              <a:t> met de school variant</a:t>
            </a:r>
          </a:p>
          <a:p>
            <a:pPr marL="171450" lvl="0" indent="-171450">
              <a:buFontTx/>
              <a:buChar char="-"/>
            </a:pPr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8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2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1" dirty="0" err="1"/>
              <a:t>Problemen</a:t>
            </a:r>
            <a:endParaRPr lang="en-US" sz="1200" i="1" dirty="0"/>
          </a:p>
          <a:p>
            <a:pPr marL="628650" lvl="1" indent="-171450">
              <a:buFontTx/>
              <a:buChar char="-"/>
            </a:pPr>
            <a:r>
              <a:rPr lang="en-US" b="0" dirty="0"/>
              <a:t>Missing separation errors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Random letters die </a:t>
            </a:r>
            <a:r>
              <a:rPr lang="en-US" b="0" dirty="0" err="1"/>
              <a:t>verdwijnen</a:t>
            </a:r>
            <a:r>
              <a:rPr lang="en-US" b="0" dirty="0"/>
              <a:t> </a:t>
            </a:r>
            <a:r>
              <a:rPr lang="en-US" b="0" dirty="0" err="1"/>
              <a:t>tijdens</a:t>
            </a:r>
            <a:r>
              <a:rPr lang="en-US" b="0" dirty="0"/>
              <a:t> het </a:t>
            </a:r>
            <a:r>
              <a:rPr lang="en-US" b="0" dirty="0" err="1"/>
              <a:t>Linken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weinig</a:t>
            </a:r>
            <a:r>
              <a:rPr lang="en-US" b="0" dirty="0"/>
              <a:t> </a:t>
            </a:r>
            <a:r>
              <a:rPr lang="en-US" b="0" dirty="0" err="1"/>
              <a:t>kennis</a:t>
            </a:r>
            <a:r>
              <a:rPr lang="en-US" b="0" dirty="0"/>
              <a:t> over Makefiles</a:t>
            </a:r>
          </a:p>
          <a:p>
            <a:pPr marL="628650" lvl="1" indent="-171450">
              <a:buFontTx/>
              <a:buChar char="-"/>
            </a:pPr>
            <a:r>
              <a:rPr lang="en-US" b="0" dirty="0" err="1"/>
              <a:t>Slechte</a:t>
            </a:r>
            <a:r>
              <a:rPr lang="en-US" b="0" dirty="0"/>
              <a:t> </a:t>
            </a:r>
            <a:r>
              <a:rPr lang="en-US" b="0" dirty="0" err="1"/>
              <a:t>documentatie</a:t>
            </a:r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9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7D6D-A456-43C6-9EB0-1FDDEA5853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9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6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3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054B01-8054-4E8B-894B-935D398D97C0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DB601-F7D7-4966-9CDA-F788D11831AD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1638-987E-4EA8-905E-D6A23C68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67" y="337868"/>
            <a:ext cx="11540066" cy="2064512"/>
          </a:xfrm>
        </p:spPr>
        <p:txBody>
          <a:bodyPr>
            <a:normAutofit/>
          </a:bodyPr>
          <a:lstStyle/>
          <a:p>
            <a:r>
              <a:rPr lang="nl-NL" sz="6600" dirty="0"/>
              <a:t>Integratie</a:t>
            </a:r>
            <a:r>
              <a:rPr lang="en-US" sz="6600" dirty="0"/>
              <a:t> Van </a:t>
            </a:r>
            <a:r>
              <a:rPr lang="nl-NL" sz="6600" dirty="0"/>
              <a:t>Draadloze</a:t>
            </a:r>
            <a:r>
              <a:rPr lang="en-US" sz="6600" dirty="0"/>
              <a:t> </a:t>
            </a:r>
            <a:r>
              <a:rPr lang="nl-NL" sz="6600" dirty="0"/>
              <a:t>Aspecten</a:t>
            </a:r>
            <a:br>
              <a:rPr lang="en-US" sz="6600" dirty="0"/>
            </a:br>
            <a:r>
              <a:rPr lang="nl-NL" sz="6600" dirty="0"/>
              <a:t>Hogeschool</a:t>
            </a:r>
            <a:r>
              <a:rPr lang="en-US" sz="6600" dirty="0"/>
              <a:t> Utrecht</a:t>
            </a:r>
            <a:endParaRPr lang="en-GB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872E64-D10B-403F-8648-C1B566DDA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René de Kluis </a:t>
            </a:r>
            <a:r>
              <a:rPr lang="en-US" sz="2000" i="1" dirty="0"/>
              <a:t>(1661627)</a:t>
            </a:r>
          </a:p>
          <a:p>
            <a:r>
              <a:rPr lang="en-US" sz="2000" dirty="0"/>
              <a:t>Student </a:t>
            </a:r>
            <a:r>
              <a:rPr lang="en-US" sz="2000" dirty="0" err="1"/>
              <a:t>Technische</a:t>
            </a:r>
            <a:r>
              <a:rPr lang="en-US" sz="2000" dirty="0"/>
              <a:t> informatica</a:t>
            </a:r>
            <a:endParaRPr lang="en-GB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D5DB30-379A-441B-BD26-B3044B3B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9" t="7653" r="9396" b="12099"/>
          <a:stretch/>
        </p:blipFill>
        <p:spPr>
          <a:xfrm>
            <a:off x="7848600" y="1815358"/>
            <a:ext cx="2472267" cy="24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0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000" i="1" dirty="0"/>
              <a:t>De aansturing van </a:t>
            </a:r>
            <a:r>
              <a:rPr lang="nl-NL" i="1" dirty="0"/>
              <a:t>ESP</a:t>
            </a:r>
            <a:r>
              <a:rPr lang="nl-NL" sz="2000" i="1" dirty="0"/>
              <a:t>32 kan opgenomen worden in de huidige libraries &amp; tools</a:t>
            </a:r>
            <a:endParaRPr lang="nl-NL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i="1" dirty="0"/>
              <a:t>RTOS van de Hogeschool Utrecht kan niet direct gebruikt worden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b="1" i="1" dirty="0"/>
              <a:t>Aanbevelingen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ESP32 bij alle cursussen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Betere documentatie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Verder onderzoek naar aansturing ESP32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Conclusie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/>
              <a:t>Compileren</a:t>
            </a:r>
            <a:r>
              <a:rPr lang="en-US" i="1" dirty="0"/>
              <a:t>, </a:t>
            </a:r>
            <a:r>
              <a:rPr lang="en-US" i="1" dirty="0" err="1"/>
              <a:t>builden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linken</a:t>
            </a:r>
            <a:r>
              <a:rPr lang="en-US" i="1" dirty="0"/>
              <a:t> </a:t>
            </a:r>
            <a:r>
              <a:rPr lang="en-US" i="1" dirty="0" err="1"/>
              <a:t>werkt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Drie</a:t>
            </a:r>
            <a:r>
              <a:rPr lang="en-US" i="1" dirty="0"/>
              <a:t> </a:t>
            </a:r>
            <a:r>
              <a:rPr lang="en-US" i="1" dirty="0" err="1"/>
              <a:t>onderdelen</a:t>
            </a:r>
            <a:r>
              <a:rPr lang="en-US" i="1" dirty="0"/>
              <a:t> </a:t>
            </a:r>
            <a:r>
              <a:rPr lang="en-US" i="1" dirty="0" err="1"/>
              <a:t>benodigd</a:t>
            </a:r>
            <a:r>
              <a:rPr lang="en-US" i="1" dirty="0"/>
              <a:t> </a:t>
            </a:r>
            <a:r>
              <a:rPr lang="en-US" i="1" dirty="0" err="1"/>
              <a:t>voor</a:t>
            </a:r>
            <a:r>
              <a:rPr lang="en-US" i="1" dirty="0"/>
              <a:t> </a:t>
            </a:r>
            <a:r>
              <a:rPr lang="en-US" i="1" dirty="0" err="1"/>
              <a:t>flashen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/>
              <a:t>Problemen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M</a:t>
            </a:r>
            <a:r>
              <a:rPr lang="en-US" i="1" dirty="0" err="1"/>
              <a:t>issing</a:t>
            </a:r>
            <a:r>
              <a:rPr lang="en-US" i="1" dirty="0"/>
              <a:t> separation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Verdwijnende letters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/>
              <a:t>Te weinig kennis over Makefiles</a:t>
            </a:r>
            <a:endParaRPr lang="en-US" i="1" dirty="0"/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Proof</a:t>
            </a:r>
            <a:r>
              <a:rPr lang="nl-NL" sz="1600" dirty="0"/>
              <a:t> of Concept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709" y="2015011"/>
            <a:ext cx="2467844" cy="4642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38200" dirty="0">
                <a:latin typeface="Bodoni MT" panose="02070603080606020203" pitchFamily="18" charset="0"/>
              </a:rPr>
              <a:t>?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1B59C-B929-4940-96FC-A099BD42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F9ED287-C031-4F96-AD85-41CE78DCD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256B4C8-CF84-456C-98E6-B32D295D8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EB12EC4-5A9C-4A2C-B8BC-462C8CF28FA6}"/>
              </a:ext>
            </a:extLst>
          </p:cNvPr>
          <p:cNvSpPr txBox="1"/>
          <p:nvPr/>
        </p:nvSpPr>
        <p:spPr>
          <a:xfrm>
            <a:off x="1123690" y="1951672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3200" dirty="0"/>
              <a:t>Introductie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3200" dirty="0"/>
              <a:t>Onderzoeksmethoden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3200" dirty="0"/>
              <a:t>Resultaten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3200" dirty="0"/>
              <a:t>Conclusie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3200" dirty="0" err="1"/>
              <a:t>Proof</a:t>
            </a:r>
            <a:r>
              <a:rPr lang="nl-NL" sz="3200" dirty="0"/>
              <a:t> of Concept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0327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IoT steeds meer in opkomst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Huidig wordt de Arduino Due gebruikt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Implementatie draadloze communicatie aspecten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Uniformiteit voor de studenten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Introductie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Onderzoeksvraag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400" i="1" dirty="0"/>
          </a:p>
          <a:p>
            <a:pPr marL="0" indent="0">
              <a:buNone/>
            </a:pPr>
            <a:r>
              <a:rPr lang="nl-NL" sz="2400" i="1" dirty="0"/>
              <a:t>Hoe kan een nieuwe microcontroller met ge</a:t>
            </a:r>
            <a:r>
              <a:rPr lang="en-US" sz="2400" i="1" dirty="0"/>
              <a:t>ï</a:t>
            </a:r>
            <a:r>
              <a:rPr lang="nl-NL" sz="2400" i="1" dirty="0" err="1"/>
              <a:t>ntegreerde</a:t>
            </a:r>
            <a:r>
              <a:rPr lang="nl-NL" sz="2400" i="1" dirty="0"/>
              <a:t> Wifi en/ of Bluetooth in de huidige libraries en tools van de Hogeschool Utrecht opgenomen worden, zodat draadloze communicatie aspecten toegevoegd kunnen worden in de opgaven van Technische Informatica?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Introductie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Onderzoeksmethoden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Stakeholder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 err="1"/>
              <a:t>Opdrachtgever</a:t>
            </a:r>
            <a:endParaRPr lang="en-US" sz="22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 err="1"/>
              <a:t>Docenten</a:t>
            </a:r>
            <a:endParaRPr lang="en-US" sz="22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 err="1"/>
              <a:t>Studenten</a:t>
            </a:r>
            <a:endParaRPr lang="en-US" sz="22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Expert Interview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Requirements Prioritization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Prototyping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Onderzoeksmethoden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Gekozen</a:t>
            </a:r>
            <a:r>
              <a:rPr lang="en-US" sz="2400" i="1" dirty="0"/>
              <a:t> microcontroller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Curriculum </a:t>
            </a:r>
            <a:r>
              <a:rPr lang="en-US" sz="2400" i="1" dirty="0" err="1"/>
              <a:t>Technische</a:t>
            </a:r>
            <a:r>
              <a:rPr lang="en-US" sz="2400" i="1" dirty="0"/>
              <a:t> Informatica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Implementatie</a:t>
            </a:r>
            <a:r>
              <a:rPr lang="en-US" sz="2400" i="1" dirty="0"/>
              <a:t> in libraries &amp; tools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Resultaten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Gekozen Microcontroller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Geselecteerd</a:t>
            </a:r>
            <a:r>
              <a:rPr lang="en-US" sz="2400" i="1" dirty="0"/>
              <a:t> 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 err="1"/>
              <a:t>Beschikbaarheid</a:t>
            </a:r>
            <a:endParaRPr lang="en-US" sz="22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 err="1"/>
              <a:t>Prijs</a:t>
            </a:r>
            <a:endParaRPr lang="en-US" sz="22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ESP32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Resultaten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1308835-9CB8-4FD7-8245-9147DE4736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 t="7510" r="3455" b="15716"/>
          <a:stretch/>
        </p:blipFill>
        <p:spPr>
          <a:xfrm>
            <a:off x="5948979" y="2637367"/>
            <a:ext cx="3582296" cy="296911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D578A4C-6F13-406B-A19E-57FE7BA6EDDF}"/>
              </a:ext>
            </a:extLst>
          </p:cNvPr>
          <p:cNvSpPr txBox="1"/>
          <p:nvPr/>
        </p:nvSpPr>
        <p:spPr>
          <a:xfrm>
            <a:off x="5948979" y="6051974"/>
            <a:ext cx="5131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Bron</a:t>
            </a:r>
            <a:r>
              <a:rPr lang="en-US" sz="1100" i="1" dirty="0"/>
              <a:t>: https://images-na.ssl-images-amazon.com/images/I/613Q6IxkivL._SX679_.jpg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311633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Curriculum Technische Informatica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Mogelijke</a:t>
            </a:r>
            <a:r>
              <a:rPr lang="en-US" sz="2400" i="1" dirty="0"/>
              <a:t> </a:t>
            </a:r>
            <a:r>
              <a:rPr lang="en-US" sz="2400" i="1" dirty="0" err="1"/>
              <a:t>cursussen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themaopdrachten</a:t>
            </a:r>
            <a:endParaRPr lang="en-US" sz="24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TICT-V1IDP-15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TICT-V1OOPC-15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TICT-V1IPASS-15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TCTI-V2CPSE1-16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TCTI-V2THDE-16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TCTI-V2MRB-14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TCTI-R2D2-17</a:t>
            </a:r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Resultaten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6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D132-D237-4BA1-B8CB-35C728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In Libraries &amp;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DD178C-8A60-4B6E-AC39-8DA04C18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BMPTK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1" dirty="0"/>
              <a:t>ESP-IDF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Make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Tools</a:t>
            </a:r>
            <a:endParaRPr lang="en-US" sz="24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RTOS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 err="1"/>
              <a:t>FreeRTOS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HWLIB</a:t>
            </a:r>
            <a:endParaRPr lang="en-US" sz="2200" i="1" dirty="0"/>
          </a:p>
        </p:txBody>
      </p:sp>
      <p:pic>
        <p:nvPicPr>
          <p:cNvPr id="5" name="Tijdelijke aanduiding voor inhoud 7">
            <a:extLst>
              <a:ext uri="{FF2B5EF4-FFF2-40B4-BE49-F238E27FC236}">
                <a16:creationId xmlns:a16="http://schemas.microsoft.com/office/drawing/2014/main" id="{7F3EEDE5-35CD-4ED9-AB8A-1FE5128E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5"/>
          <a:stretch/>
        </p:blipFill>
        <p:spPr>
          <a:xfrm>
            <a:off x="11129269" y="64791"/>
            <a:ext cx="983801" cy="82420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BE62CB0-781B-4D5F-B5D5-F42716AC0225}"/>
              </a:ext>
            </a:extLst>
          </p:cNvPr>
          <p:cNvSpPr txBox="1"/>
          <p:nvPr/>
        </p:nvSpPr>
        <p:spPr>
          <a:xfrm>
            <a:off x="139889" y="6488668"/>
            <a:ext cx="24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Resultaten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468AA6D-8E83-4A10-A0CA-226963E15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9" t="7653" r="9396" b="12099"/>
          <a:stretch/>
        </p:blipFill>
        <p:spPr>
          <a:xfrm>
            <a:off x="139889" y="64791"/>
            <a:ext cx="983801" cy="9733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92C58C5-F25C-4FFA-9DE5-6772A911D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355" y="4691403"/>
            <a:ext cx="5648325" cy="127635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AFEE903-1E99-406A-AA67-BA33985485F8}"/>
              </a:ext>
            </a:extLst>
          </p:cNvPr>
          <p:cNvSpPr txBox="1"/>
          <p:nvPr/>
        </p:nvSpPr>
        <p:spPr>
          <a:xfrm>
            <a:off x="5860282" y="5963280"/>
            <a:ext cx="3639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Bron</a:t>
            </a:r>
            <a:r>
              <a:rPr lang="en-US" sz="1100" dirty="0"/>
              <a:t>: https://docs.espressif.com/projects/esp-idf/en/latest/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5310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706</Words>
  <Application>Microsoft Office PowerPoint</Application>
  <PresentationFormat>Breedbeeld</PresentationFormat>
  <Paragraphs>179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Wingdings</vt:lpstr>
      <vt:lpstr>Terugblik</vt:lpstr>
      <vt:lpstr>Integratie Van Draadloze Aspecten Hogeschool Utrecht</vt:lpstr>
      <vt:lpstr>Inhoud</vt:lpstr>
      <vt:lpstr>Introductie</vt:lpstr>
      <vt:lpstr>Onderzoeksvraag</vt:lpstr>
      <vt:lpstr>Onderzoeksmethoden</vt:lpstr>
      <vt:lpstr>Resultaten</vt:lpstr>
      <vt:lpstr>Gekozen Microcontroller</vt:lpstr>
      <vt:lpstr>Curriculum Technische Informatica</vt:lpstr>
      <vt:lpstr>Implementatie In Libraries &amp; Tools</vt:lpstr>
      <vt:lpstr>Conclusie</vt:lpstr>
      <vt:lpstr>Proof of Concept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Integratie Van Draadloze Aspecten Hogeschool Utrecht</dc:title>
  <dc:creator>rene de kluis</dc:creator>
  <cp:lastModifiedBy>rene de kluis</cp:lastModifiedBy>
  <cp:revision>19</cp:revision>
  <dcterms:created xsi:type="dcterms:W3CDTF">2019-01-23T09:09:33Z</dcterms:created>
  <dcterms:modified xsi:type="dcterms:W3CDTF">2019-01-23T20:57:33Z</dcterms:modified>
</cp:coreProperties>
</file>