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98" r:id="rId2"/>
    <p:sldId id="300" r:id="rId3"/>
    <p:sldId id="301" r:id="rId4"/>
    <p:sldId id="302" r:id="rId5"/>
    <p:sldId id="303" r:id="rId6"/>
    <p:sldId id="304" r:id="rId7"/>
    <p:sldId id="30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26" autoAdjust="0"/>
  </p:normalViewPr>
  <p:slideViewPr>
    <p:cSldViewPr snapToGrid="0" showGuides="1">
      <p:cViewPr varScale="1">
        <p:scale>
          <a:sx n="139" d="100"/>
          <a:sy n="139" d="100"/>
        </p:scale>
        <p:origin x="138" y="3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18174-FF13-4C5F-9A53-7F69EB4FB56C}" type="datetimeFigureOut">
              <a:rPr lang="en-US" smtClean="0"/>
              <a:t>9/16/2018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AA28CF-55AD-4B4E-980E-2A7A7E4CB8C0}" type="slidenum">
              <a:rPr lang="en-US" smtClean="0"/>
              <a:t>‹#›</a:t>
            </a:fld>
            <a:endParaRPr lang="en-US"/>
          </a:p>
        </p:txBody>
      </p:sp>
    </p:spTree>
    <p:extLst>
      <p:ext uri="{BB962C8B-B14F-4D97-AF65-F5344CB8AC3E}">
        <p14:creationId xmlns:p14="http://schemas.microsoft.com/office/powerpoint/2010/main" val="3813637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Acknowledgements to Dr. Howie Gebel at Emory University School of Medicine.</a:t>
            </a:r>
          </a:p>
          <a:p>
            <a:endParaRPr lang="en-US" dirty="0"/>
          </a:p>
        </p:txBody>
      </p:sp>
      <p:sp>
        <p:nvSpPr>
          <p:cNvPr id="4" name="Slide Number Placeholder 3"/>
          <p:cNvSpPr>
            <a:spLocks noGrp="1"/>
          </p:cNvSpPr>
          <p:nvPr>
            <p:ph type="sldNum" sz="quarter" idx="5"/>
          </p:nvPr>
        </p:nvSpPr>
        <p:spPr/>
        <p:txBody>
          <a:bodyPr/>
          <a:lstStyle/>
          <a:p>
            <a:fld id="{9AF95328-D31D-45AB-991F-5F3DA55EDE23}" type="slidenum">
              <a:rPr lang="en-US" smtClean="0"/>
              <a:t>1</a:t>
            </a:fld>
            <a:endParaRPr lang="en-US" dirty="0"/>
          </a:p>
        </p:txBody>
      </p:sp>
    </p:spTree>
    <p:extLst>
      <p:ext uri="{BB962C8B-B14F-4D97-AF65-F5344CB8AC3E}">
        <p14:creationId xmlns:p14="http://schemas.microsoft.com/office/powerpoint/2010/main" val="94277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epitope filtering mechanism in the Epitope Registry is excellent. You provide it with (a) an allele for which you are interested in assessing for donor/recipient mismatches and (b) the recipient’s HLA type, and the Epitope Registry instantly returns a list of mismatched epitopes.</a:t>
            </a:r>
          </a:p>
          <a:p>
            <a:r>
              <a:rPr lang="en-US" dirty="0"/>
              <a:t>- Iteratively using this filtering mechanism with multiple positive single antigen bead results from a single antigen bead panel to infer which epitopes may be reactive with antibodies is cognitively difficult: the relationship between positive beads and epitopes is many-to-many and extremely tedious to keep track of.</a:t>
            </a:r>
          </a:p>
        </p:txBody>
      </p:sp>
      <p:sp>
        <p:nvSpPr>
          <p:cNvPr id="4" name="Slide Number Placeholder 3"/>
          <p:cNvSpPr>
            <a:spLocks noGrp="1"/>
          </p:cNvSpPr>
          <p:nvPr>
            <p:ph type="sldNum" sz="quarter" idx="5"/>
          </p:nvPr>
        </p:nvSpPr>
        <p:spPr/>
        <p:txBody>
          <a:bodyPr/>
          <a:lstStyle/>
          <a:p>
            <a:fld id="{9AF95328-D31D-45AB-991F-5F3DA55EDE23}" type="slidenum">
              <a:rPr lang="en-US" smtClean="0"/>
              <a:t>2</a:t>
            </a:fld>
            <a:endParaRPr lang="en-US" dirty="0"/>
          </a:p>
        </p:txBody>
      </p:sp>
    </p:spTree>
    <p:extLst>
      <p:ext uri="{BB962C8B-B14F-4D97-AF65-F5344CB8AC3E}">
        <p14:creationId xmlns:p14="http://schemas.microsoft.com/office/powerpoint/2010/main" val="353709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My first exposure this heuristic was in conversation with Dr. Howie Gebel in the HLA laboratory at Emory University Hospital.</a:t>
            </a:r>
          </a:p>
        </p:txBody>
      </p:sp>
      <p:sp>
        <p:nvSpPr>
          <p:cNvPr id="4" name="Slide Number Placeholder 3"/>
          <p:cNvSpPr>
            <a:spLocks noGrp="1"/>
          </p:cNvSpPr>
          <p:nvPr>
            <p:ph type="sldNum" sz="quarter" idx="5"/>
          </p:nvPr>
        </p:nvSpPr>
        <p:spPr/>
        <p:txBody>
          <a:bodyPr/>
          <a:lstStyle/>
          <a:p>
            <a:fld id="{9AF95328-D31D-45AB-991F-5F3DA55EDE23}" type="slidenum">
              <a:rPr lang="en-US" smtClean="0"/>
              <a:t>3</a:t>
            </a:fld>
            <a:endParaRPr lang="en-US" dirty="0"/>
          </a:p>
        </p:txBody>
      </p:sp>
    </p:spTree>
    <p:extLst>
      <p:ext uri="{BB962C8B-B14F-4D97-AF65-F5344CB8AC3E}">
        <p14:creationId xmlns:p14="http://schemas.microsoft.com/office/powerpoint/2010/main" val="2949276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Requiring a single-antibody solution rules out the possibility of the system considering a solution that, say, involved an antibody to epitope B and an antibody to epitope C.</a:t>
            </a:r>
          </a:p>
        </p:txBody>
      </p:sp>
      <p:sp>
        <p:nvSpPr>
          <p:cNvPr id="4" name="Slide Number Placeholder 3"/>
          <p:cNvSpPr>
            <a:spLocks noGrp="1"/>
          </p:cNvSpPr>
          <p:nvPr>
            <p:ph type="sldNum" sz="quarter" idx="5"/>
          </p:nvPr>
        </p:nvSpPr>
        <p:spPr/>
        <p:txBody>
          <a:bodyPr/>
          <a:lstStyle/>
          <a:p>
            <a:fld id="{9AF95328-D31D-45AB-991F-5F3DA55EDE23}" type="slidenum">
              <a:rPr lang="en-US" smtClean="0"/>
              <a:t>5</a:t>
            </a:fld>
            <a:endParaRPr lang="en-US" dirty="0"/>
          </a:p>
        </p:txBody>
      </p:sp>
    </p:spTree>
    <p:extLst>
      <p:ext uri="{BB962C8B-B14F-4D97-AF65-F5344CB8AC3E}">
        <p14:creationId xmlns:p14="http://schemas.microsoft.com/office/powerpoint/2010/main" val="3219524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 that there are at least two solutions: 66KH -OR- 62GK and 65GK.</a:t>
            </a:r>
          </a:p>
        </p:txBody>
      </p:sp>
      <p:sp>
        <p:nvSpPr>
          <p:cNvPr id="4" name="Slide Number Placeholder 3"/>
          <p:cNvSpPr>
            <a:spLocks noGrp="1"/>
          </p:cNvSpPr>
          <p:nvPr>
            <p:ph type="sldNum" sz="quarter" idx="5"/>
          </p:nvPr>
        </p:nvSpPr>
        <p:spPr/>
        <p:txBody>
          <a:bodyPr/>
          <a:lstStyle/>
          <a:p>
            <a:fld id="{A0AA28CF-55AD-4B4E-980E-2A7A7E4CB8C0}" type="slidenum">
              <a:rPr lang="en-US" smtClean="0"/>
              <a:t>6</a:t>
            </a:fld>
            <a:endParaRPr lang="en-US"/>
          </a:p>
        </p:txBody>
      </p:sp>
    </p:spTree>
    <p:extLst>
      <p:ext uri="{BB962C8B-B14F-4D97-AF65-F5344CB8AC3E}">
        <p14:creationId xmlns:p14="http://schemas.microsoft.com/office/powerpoint/2010/main" val="297103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Note that there are at least two solutions: 66KH -OR- 62GK and 65GK.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66KH solution is favored, since it is the single-antibody solution.</a:t>
            </a:r>
          </a:p>
          <a:p>
            <a:endParaRPr lang="en-US" dirty="0"/>
          </a:p>
        </p:txBody>
      </p:sp>
      <p:sp>
        <p:nvSpPr>
          <p:cNvPr id="4" name="Slide Number Placeholder 3"/>
          <p:cNvSpPr>
            <a:spLocks noGrp="1"/>
          </p:cNvSpPr>
          <p:nvPr>
            <p:ph type="sldNum" sz="quarter" idx="5"/>
          </p:nvPr>
        </p:nvSpPr>
        <p:spPr/>
        <p:txBody>
          <a:bodyPr/>
          <a:lstStyle/>
          <a:p>
            <a:fld id="{A0AA28CF-55AD-4B4E-980E-2A7A7E4CB8C0}" type="slidenum">
              <a:rPr lang="en-US" smtClean="0"/>
              <a:t>7</a:t>
            </a:fld>
            <a:endParaRPr lang="en-US"/>
          </a:p>
        </p:txBody>
      </p:sp>
    </p:spTree>
    <p:extLst>
      <p:ext uri="{BB962C8B-B14F-4D97-AF65-F5344CB8AC3E}">
        <p14:creationId xmlns:p14="http://schemas.microsoft.com/office/powerpoint/2010/main" val="1206957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99C89-8035-4A0A-983E-516F52B349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16D673-F213-4196-8E15-568532E61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3BD15-D8E7-4316-99B2-4211F248634F}"/>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5" name="Footer Placeholder 4">
            <a:extLst>
              <a:ext uri="{FF2B5EF4-FFF2-40B4-BE49-F238E27FC236}">
                <a16:creationId xmlns:a16="http://schemas.microsoft.com/office/drawing/2014/main" id="{A9EED0D8-8708-46D1-ADDD-190B8058C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59DE5-AC76-4005-B6C9-3060E781EE07}"/>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3875810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15E45-88FC-4A71-A73B-314587C8A4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87E480-3763-439F-8775-D3847DCFF16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2DE849-C210-4D3B-B1B8-360F9C408926}"/>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5" name="Footer Placeholder 4">
            <a:extLst>
              <a:ext uri="{FF2B5EF4-FFF2-40B4-BE49-F238E27FC236}">
                <a16:creationId xmlns:a16="http://schemas.microsoft.com/office/drawing/2014/main" id="{B47131E0-A4D5-4C7D-8801-BECFF563E1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0C5EF5-406E-4F6C-8037-828081CAB707}"/>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4170721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77CD89-C1F6-40BB-8BBF-89DBD6EDE7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FF132B-0E1B-43EA-9AEB-C987B842CA2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7BC7BB-7422-4122-BD6E-5B7DA602D1C5}"/>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5" name="Footer Placeholder 4">
            <a:extLst>
              <a:ext uri="{FF2B5EF4-FFF2-40B4-BE49-F238E27FC236}">
                <a16:creationId xmlns:a16="http://schemas.microsoft.com/office/drawing/2014/main" id="{E1BA9D15-2A3C-47D2-B0E6-3A820B6AF0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11141D-27F5-4353-BEA6-5BD6568B8BFC}"/>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267004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432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00437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3937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06340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368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4162-D600-494B-929E-E347C4EF51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872F4F-4C87-4D5A-9D4F-9D109268225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42AB5-1069-430F-802C-55C1FEC28B39}"/>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5" name="Footer Placeholder 4">
            <a:extLst>
              <a:ext uri="{FF2B5EF4-FFF2-40B4-BE49-F238E27FC236}">
                <a16:creationId xmlns:a16="http://schemas.microsoft.com/office/drawing/2014/main" id="{D8687AEF-F793-4AD9-AE02-15BEC56C6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419FA1-DF0A-431B-BBA2-5A6178EAE793}"/>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4086354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55416-8B69-475D-96D9-5F2B3A744D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11A3ED-3690-43BB-973C-6C7E932250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4D5EB1D-A781-4A29-88F5-22A6F5C8E431}"/>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5" name="Footer Placeholder 4">
            <a:extLst>
              <a:ext uri="{FF2B5EF4-FFF2-40B4-BE49-F238E27FC236}">
                <a16:creationId xmlns:a16="http://schemas.microsoft.com/office/drawing/2014/main" id="{404EB37C-AC8C-4CA9-BCA5-114F7294B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158A5-ADEE-4FDF-ABEB-D3C66592F51E}"/>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407923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0F8D-402E-4ABA-A5F9-02CC09F556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DAC382-CA71-4AC9-91FD-1EC1B6EC968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36D115-CBA1-4B44-802C-FB549FCD3A6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440519-1B97-46EC-8613-17838B6996C6}"/>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6" name="Footer Placeholder 5">
            <a:extLst>
              <a:ext uri="{FF2B5EF4-FFF2-40B4-BE49-F238E27FC236}">
                <a16:creationId xmlns:a16="http://schemas.microsoft.com/office/drawing/2014/main" id="{713B317C-2A08-48D1-90A3-51EF353140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13849-A5B2-4BEF-8C13-449C1EAD4594}"/>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182952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9E0C-C68B-47DF-A985-310664166B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1BF54A-CEB8-4440-93C6-8AEB0AD482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34A2D98-DF31-4E88-8EE3-D596C0F88A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9B6C61-9258-411E-A86B-12AE6F8498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7B3BEC-49B2-4E18-ABBD-4765360346C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D6644F-E4D3-4CF5-942D-508F22EF8CCD}"/>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8" name="Footer Placeholder 7">
            <a:extLst>
              <a:ext uri="{FF2B5EF4-FFF2-40B4-BE49-F238E27FC236}">
                <a16:creationId xmlns:a16="http://schemas.microsoft.com/office/drawing/2014/main" id="{DF268AFC-3CC7-407F-9468-BA83891131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3462BE-9B71-4D34-9804-3A75004006A4}"/>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383449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C3F7-585C-48B5-A26A-E6BF04DFF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D21515-696D-4578-B2E6-236FAA038AD4}"/>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4" name="Footer Placeholder 3">
            <a:extLst>
              <a:ext uri="{FF2B5EF4-FFF2-40B4-BE49-F238E27FC236}">
                <a16:creationId xmlns:a16="http://schemas.microsoft.com/office/drawing/2014/main" id="{53DC7ADE-37A2-418E-851B-FFB36C823F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9AFDA6-E509-42C3-978E-FA1B2486A5DF}"/>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105249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0BFEAA-F9D9-43BF-B269-B3940865715C}"/>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3" name="Footer Placeholder 2">
            <a:extLst>
              <a:ext uri="{FF2B5EF4-FFF2-40B4-BE49-F238E27FC236}">
                <a16:creationId xmlns:a16="http://schemas.microsoft.com/office/drawing/2014/main" id="{D1D7E6C4-FEE0-4ECC-89CE-7A7AE2FEC7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B6DE8E-656A-4A01-A459-10B2E5BAEC85}"/>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136074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3E97-43D1-4216-8BB1-84A25AEDDD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DA7E56-E2DF-4E9A-968E-1A3FC7636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AE806B-EC23-45B0-B640-851DAE7AA9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BFF0DA0-2E80-4287-AEA7-165C0B5C5BF4}"/>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6" name="Footer Placeholder 5">
            <a:extLst>
              <a:ext uri="{FF2B5EF4-FFF2-40B4-BE49-F238E27FC236}">
                <a16:creationId xmlns:a16="http://schemas.microsoft.com/office/drawing/2014/main" id="{289F2F3A-A0A4-42CB-93C5-395666923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55B16-257B-4F28-8B86-C8CF568CE551}"/>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2605810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AFA18-080D-4B79-9AB2-8FDC59536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43F463-0629-4585-AF8D-129FF6B96D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0C01E-608A-442A-B98F-495750D6D0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4FBB40-D949-4E7A-BC62-917427BEFB64}"/>
              </a:ext>
            </a:extLst>
          </p:cNvPr>
          <p:cNvSpPr>
            <a:spLocks noGrp="1"/>
          </p:cNvSpPr>
          <p:nvPr>
            <p:ph type="dt" sz="half" idx="10"/>
          </p:nvPr>
        </p:nvSpPr>
        <p:spPr/>
        <p:txBody>
          <a:bodyPr/>
          <a:lstStyle/>
          <a:p>
            <a:fld id="{B32358F2-E95C-4D53-8931-A5FB77D58ADC}" type="datetimeFigureOut">
              <a:rPr lang="en-US" smtClean="0"/>
              <a:t>9/16/2018</a:t>
            </a:fld>
            <a:endParaRPr lang="en-US"/>
          </a:p>
        </p:txBody>
      </p:sp>
      <p:sp>
        <p:nvSpPr>
          <p:cNvPr id="6" name="Footer Placeholder 5">
            <a:extLst>
              <a:ext uri="{FF2B5EF4-FFF2-40B4-BE49-F238E27FC236}">
                <a16:creationId xmlns:a16="http://schemas.microsoft.com/office/drawing/2014/main" id="{D1C8D789-D70B-4133-BA32-EACE38CD0C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1E15B4-8E50-4BB4-B5D5-E1DC2233AC61}"/>
              </a:ext>
            </a:extLst>
          </p:cNvPr>
          <p:cNvSpPr>
            <a:spLocks noGrp="1"/>
          </p:cNvSpPr>
          <p:nvPr>
            <p:ph type="sldNum" sz="quarter" idx="12"/>
          </p:nvPr>
        </p:nvSpPr>
        <p:spPr/>
        <p:txBody>
          <a:bodyPr/>
          <a:lstStyle/>
          <a:p>
            <a:fld id="{96806C76-194D-4F36-98ED-3CB2CB5EB803}" type="slidenum">
              <a:rPr lang="en-US" smtClean="0"/>
              <a:t>‹#›</a:t>
            </a:fld>
            <a:endParaRPr lang="en-US"/>
          </a:p>
        </p:txBody>
      </p:sp>
    </p:spTree>
    <p:extLst>
      <p:ext uri="{BB962C8B-B14F-4D97-AF65-F5344CB8AC3E}">
        <p14:creationId xmlns:p14="http://schemas.microsoft.com/office/powerpoint/2010/main" val="1772646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5927A-C122-4E48-98BA-D7E527812C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06EDCD-04E4-455B-9925-85F60AD431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79D1BA-E96B-46C5-8556-00E182E425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2358F2-E95C-4D53-8931-A5FB77D58ADC}" type="datetimeFigureOut">
              <a:rPr lang="en-US" smtClean="0"/>
              <a:t>9/16/2018</a:t>
            </a:fld>
            <a:endParaRPr lang="en-US"/>
          </a:p>
        </p:txBody>
      </p:sp>
      <p:sp>
        <p:nvSpPr>
          <p:cNvPr id="5" name="Footer Placeholder 4">
            <a:extLst>
              <a:ext uri="{FF2B5EF4-FFF2-40B4-BE49-F238E27FC236}">
                <a16:creationId xmlns:a16="http://schemas.microsoft.com/office/drawing/2014/main" id="{59A967D3-8C7C-4F51-BF71-9C99F2413E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832B4A-3678-4CEF-BFD7-94E0E03E75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06C76-194D-4F36-98ED-3CB2CB5EB803}" type="slidenum">
              <a:rPr lang="en-US" smtClean="0"/>
              <a:t>‹#›</a:t>
            </a:fld>
            <a:endParaRPr lang="en-US"/>
          </a:p>
        </p:txBody>
      </p:sp>
    </p:spTree>
    <p:extLst>
      <p:ext uri="{BB962C8B-B14F-4D97-AF65-F5344CB8AC3E}">
        <p14:creationId xmlns:p14="http://schemas.microsoft.com/office/powerpoint/2010/main" val="802522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2006600"/>
            <a:ext cx="10972800" cy="4368800"/>
          </a:xfrm>
        </p:spPr>
        <p:txBody>
          <a:bodyPr>
            <a:normAutofit/>
          </a:bodyPr>
          <a:lstStyle/>
          <a:p>
            <a:r>
              <a:rPr lang="en-US" sz="3200" dirty="0"/>
              <a:t>HLA antibodies are specific for epitopes of HLA molecules</a:t>
            </a:r>
          </a:p>
          <a:p>
            <a:r>
              <a:rPr lang="en-US" sz="3200" dirty="0"/>
              <a:t>The International Registry of Antibody-Defined HLA Epitopes (Epitope Registry) curates a list of consensus HLA epitopes [1]</a:t>
            </a:r>
          </a:p>
          <a:p>
            <a:r>
              <a:rPr lang="en-US" sz="3200" dirty="0"/>
              <a:t>The Epitope Registry exposes their epitope database via a HTML web application that includes a sophisticated filtering mechanism for returning mismatched epitopes</a:t>
            </a:r>
          </a:p>
          <a:p>
            <a:r>
              <a:rPr lang="en-US" sz="3200" dirty="0"/>
              <a:t>Inferring antibody specificity for a particular epitope from a panel of single antigen bead results is cognitively challenging</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838200" y="693929"/>
            <a:ext cx="10515600" cy="661209"/>
          </a:xfrm>
          <a:prstGeom prst="rect">
            <a:avLst/>
          </a:prstGeom>
        </p:spPr>
        <p:txBody>
          <a:bodyPr>
            <a:normAutofit fontScale="90000"/>
          </a:bodyPr>
          <a:lstStyle/>
          <a:p>
            <a:pPr algn="ctr"/>
            <a:r>
              <a:rPr lang="en-US" dirty="0"/>
              <a:t>Epitope Background</a:t>
            </a:r>
          </a:p>
        </p:txBody>
      </p:sp>
      <p:sp>
        <p:nvSpPr>
          <p:cNvPr id="5" name="Rectangle 4">
            <a:extLst>
              <a:ext uri="{FF2B5EF4-FFF2-40B4-BE49-F238E27FC236}">
                <a16:creationId xmlns:a16="http://schemas.microsoft.com/office/drawing/2014/main" id="{A9FCFBCE-B61B-4D10-9C81-D349C0A7F93E}"/>
              </a:ext>
            </a:extLst>
          </p:cNvPr>
          <p:cNvSpPr/>
          <p:nvPr/>
        </p:nvSpPr>
        <p:spPr>
          <a:xfrm>
            <a:off x="0" y="6219214"/>
            <a:ext cx="12192000" cy="584775"/>
          </a:xfrm>
          <a:prstGeom prst="rect">
            <a:avLst/>
          </a:prstGeom>
        </p:spPr>
        <p:txBody>
          <a:bodyPr wrap="square">
            <a:spAutoFit/>
          </a:bodyPr>
          <a:lstStyle/>
          <a:p>
            <a:r>
              <a:rPr lang="en-US" sz="1600" dirty="0"/>
              <a:t>[1] </a:t>
            </a:r>
            <a:r>
              <a:rPr lang="en-US" sz="1600" dirty="0" err="1"/>
              <a:t>Duquesnoy</a:t>
            </a:r>
            <a:r>
              <a:rPr lang="en-US" sz="1600" dirty="0"/>
              <a:t>, R. J., </a:t>
            </a:r>
            <a:r>
              <a:rPr lang="en-US" sz="1600" dirty="0" err="1"/>
              <a:t>Marrari</a:t>
            </a:r>
            <a:r>
              <a:rPr lang="en-US" sz="1600" dirty="0"/>
              <a:t>, M., Mulder, A., L. C. D. Da Mata Sousa, Silva, A. S., &amp; Monte, S. J. (2014). First report on the antibody verification of HLA-ABC epitopes recorded in the website-based HLA Epitope Registry. Tissue Antigens, 83(6), 391-400.</a:t>
            </a:r>
          </a:p>
        </p:txBody>
      </p:sp>
    </p:spTree>
    <p:extLst>
      <p:ext uri="{BB962C8B-B14F-4D97-AF65-F5344CB8AC3E}">
        <p14:creationId xmlns:p14="http://schemas.microsoft.com/office/powerpoint/2010/main" val="2193761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838200" y="693929"/>
            <a:ext cx="10515600" cy="661209"/>
          </a:xfrm>
          <a:prstGeom prst="rect">
            <a:avLst/>
          </a:prstGeom>
        </p:spPr>
        <p:txBody>
          <a:bodyPr>
            <a:normAutofit/>
          </a:bodyPr>
          <a:lstStyle/>
          <a:p>
            <a:pPr algn="ctr"/>
            <a:r>
              <a:rPr lang="en-US" sz="4000" dirty="0"/>
              <a:t>Sophisticated Filtering for Mismatched Epitopes</a:t>
            </a:r>
          </a:p>
        </p:txBody>
      </p:sp>
      <p:sp>
        <p:nvSpPr>
          <p:cNvPr id="5" name="Rectangle 4">
            <a:extLst>
              <a:ext uri="{FF2B5EF4-FFF2-40B4-BE49-F238E27FC236}">
                <a16:creationId xmlns:a16="http://schemas.microsoft.com/office/drawing/2014/main" id="{A9FCFBCE-B61B-4D10-9C81-D349C0A7F93E}"/>
              </a:ext>
            </a:extLst>
          </p:cNvPr>
          <p:cNvSpPr/>
          <p:nvPr/>
        </p:nvSpPr>
        <p:spPr>
          <a:xfrm>
            <a:off x="0" y="6488668"/>
            <a:ext cx="12192000" cy="338554"/>
          </a:xfrm>
          <a:prstGeom prst="rect">
            <a:avLst/>
          </a:prstGeom>
        </p:spPr>
        <p:txBody>
          <a:bodyPr wrap="square">
            <a:spAutoFit/>
          </a:bodyPr>
          <a:lstStyle/>
          <a:p>
            <a:r>
              <a:rPr lang="en-US" sz="1600" dirty="0"/>
              <a:t>[1] http://www.epregistry.com.br/index/databases/database/ABC</a:t>
            </a:r>
          </a:p>
        </p:txBody>
      </p:sp>
      <p:pic>
        <p:nvPicPr>
          <p:cNvPr id="8" name="Picture 7">
            <a:extLst>
              <a:ext uri="{FF2B5EF4-FFF2-40B4-BE49-F238E27FC236}">
                <a16:creationId xmlns:a16="http://schemas.microsoft.com/office/drawing/2014/main" id="{3A7CB39D-172D-4942-B75D-A86795521D06}"/>
              </a:ext>
            </a:extLst>
          </p:cNvPr>
          <p:cNvPicPr>
            <a:picLocks noChangeAspect="1"/>
          </p:cNvPicPr>
          <p:nvPr/>
        </p:nvPicPr>
        <p:blipFill>
          <a:blip r:embed="rId3"/>
          <a:stretch>
            <a:fillRect/>
          </a:stretch>
        </p:blipFill>
        <p:spPr>
          <a:xfrm>
            <a:off x="1748853" y="2006600"/>
            <a:ext cx="8694295" cy="4064000"/>
          </a:xfrm>
          <a:prstGeom prst="rect">
            <a:avLst/>
          </a:prstGeom>
        </p:spPr>
      </p:pic>
      <p:sp>
        <p:nvSpPr>
          <p:cNvPr id="9" name="Arrow: Right 8">
            <a:extLst>
              <a:ext uri="{FF2B5EF4-FFF2-40B4-BE49-F238E27FC236}">
                <a16:creationId xmlns:a16="http://schemas.microsoft.com/office/drawing/2014/main" id="{9A8EB219-9E1A-46F5-9BD1-AA28D3B5E42C}"/>
              </a:ext>
            </a:extLst>
          </p:cNvPr>
          <p:cNvSpPr/>
          <p:nvPr/>
        </p:nvSpPr>
        <p:spPr>
          <a:xfrm>
            <a:off x="711200" y="3848751"/>
            <a:ext cx="1304544" cy="646176"/>
          </a:xfrm>
          <a:prstGeom prst="rightArrow">
            <a:avLst/>
          </a:prstGeom>
          <a:solidFill>
            <a:srgbClr val="41BCB9"/>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a:p>
        </p:txBody>
      </p:sp>
    </p:spTree>
    <p:extLst>
      <p:ext uri="{BB962C8B-B14F-4D97-AF65-F5344CB8AC3E}">
        <p14:creationId xmlns:p14="http://schemas.microsoft.com/office/powerpoint/2010/main" val="2379147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B906106-6B17-42C6-B130-DB40D255E1E6}"/>
              </a:ext>
            </a:extLst>
          </p:cNvPr>
          <p:cNvSpPr txBox="1">
            <a:spLocks/>
          </p:cNvSpPr>
          <p:nvPr/>
        </p:nvSpPr>
        <p:spPr>
          <a:xfrm>
            <a:off x="838200" y="693929"/>
            <a:ext cx="10515600" cy="66120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Epitope Heuristic Example</a:t>
            </a:r>
          </a:p>
        </p:txBody>
      </p:sp>
      <p:sp>
        <p:nvSpPr>
          <p:cNvPr id="2" name="Oval 1">
            <a:extLst>
              <a:ext uri="{FF2B5EF4-FFF2-40B4-BE49-F238E27FC236}">
                <a16:creationId xmlns:a16="http://schemas.microsoft.com/office/drawing/2014/main" id="{C603ACBE-1FDA-4237-8701-1F3EE9C7BA75}"/>
              </a:ext>
            </a:extLst>
          </p:cNvPr>
          <p:cNvSpPr/>
          <p:nvPr/>
        </p:nvSpPr>
        <p:spPr>
          <a:xfrm>
            <a:off x="1701800" y="3810000"/>
            <a:ext cx="3759200" cy="1930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#2 Epitopes</a:t>
            </a:r>
          </a:p>
        </p:txBody>
      </p:sp>
      <p:sp>
        <p:nvSpPr>
          <p:cNvPr id="10" name="Oval 9">
            <a:extLst>
              <a:ext uri="{FF2B5EF4-FFF2-40B4-BE49-F238E27FC236}">
                <a16:creationId xmlns:a16="http://schemas.microsoft.com/office/drawing/2014/main" id="{04277B0A-85B3-40BF-948A-0AABE31B6AF2}"/>
              </a:ext>
            </a:extLst>
          </p:cNvPr>
          <p:cNvSpPr/>
          <p:nvPr/>
        </p:nvSpPr>
        <p:spPr>
          <a:xfrm>
            <a:off x="3695703" y="2743200"/>
            <a:ext cx="3759200" cy="1930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#3 Epitopes</a:t>
            </a:r>
          </a:p>
        </p:txBody>
      </p:sp>
      <p:sp>
        <p:nvSpPr>
          <p:cNvPr id="11" name="Oval 10">
            <a:extLst>
              <a:ext uri="{FF2B5EF4-FFF2-40B4-BE49-F238E27FC236}">
                <a16:creationId xmlns:a16="http://schemas.microsoft.com/office/drawing/2014/main" id="{0970E3D6-D9E0-48DE-B72A-FDCB1F84642F}"/>
              </a:ext>
            </a:extLst>
          </p:cNvPr>
          <p:cNvSpPr/>
          <p:nvPr/>
        </p:nvSpPr>
        <p:spPr>
          <a:xfrm>
            <a:off x="1219200" y="2819400"/>
            <a:ext cx="3759200" cy="1930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#1 Epitopes</a:t>
            </a:r>
          </a:p>
        </p:txBody>
      </p:sp>
      <p:sp>
        <p:nvSpPr>
          <p:cNvPr id="12" name="Oval 11">
            <a:extLst>
              <a:ext uri="{FF2B5EF4-FFF2-40B4-BE49-F238E27FC236}">
                <a16:creationId xmlns:a16="http://schemas.microsoft.com/office/drawing/2014/main" id="{E91EF685-1DF8-48C2-8969-E0F567076B93}"/>
              </a:ext>
            </a:extLst>
          </p:cNvPr>
          <p:cNvSpPr/>
          <p:nvPr/>
        </p:nvSpPr>
        <p:spPr>
          <a:xfrm>
            <a:off x="5892800" y="3733800"/>
            <a:ext cx="3759200" cy="19304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#4 Epitopes</a:t>
            </a:r>
          </a:p>
        </p:txBody>
      </p:sp>
      <p:sp>
        <p:nvSpPr>
          <p:cNvPr id="13" name="Oval 12">
            <a:extLst>
              <a:ext uri="{FF2B5EF4-FFF2-40B4-BE49-F238E27FC236}">
                <a16:creationId xmlns:a16="http://schemas.microsoft.com/office/drawing/2014/main" id="{C91625BC-5D9D-4121-9A9A-C38952AE228B}"/>
              </a:ext>
            </a:extLst>
          </p:cNvPr>
          <p:cNvSpPr/>
          <p:nvPr/>
        </p:nvSpPr>
        <p:spPr>
          <a:xfrm>
            <a:off x="6705600" y="2489200"/>
            <a:ext cx="3759200" cy="19304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#5 Epitopes</a:t>
            </a:r>
          </a:p>
        </p:txBody>
      </p:sp>
      <p:sp>
        <p:nvSpPr>
          <p:cNvPr id="4" name="Oval 3">
            <a:extLst>
              <a:ext uri="{FF2B5EF4-FFF2-40B4-BE49-F238E27FC236}">
                <a16:creationId xmlns:a16="http://schemas.microsoft.com/office/drawing/2014/main" id="{82D20C40-6C9C-4A5F-A3DE-8B9E3953480A}"/>
              </a:ext>
            </a:extLst>
          </p:cNvPr>
          <p:cNvSpPr/>
          <p:nvPr/>
        </p:nvSpPr>
        <p:spPr>
          <a:xfrm>
            <a:off x="4174067" y="3945467"/>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E</a:t>
            </a:r>
          </a:p>
        </p:txBody>
      </p:sp>
      <p:sp>
        <p:nvSpPr>
          <p:cNvPr id="16" name="Rectangle 15">
            <a:extLst>
              <a:ext uri="{FF2B5EF4-FFF2-40B4-BE49-F238E27FC236}">
                <a16:creationId xmlns:a16="http://schemas.microsoft.com/office/drawing/2014/main" id="{EFF828E8-A0BC-4465-997A-25869F31CD65}"/>
              </a:ext>
            </a:extLst>
          </p:cNvPr>
          <p:cNvSpPr/>
          <p:nvPr/>
        </p:nvSpPr>
        <p:spPr>
          <a:xfrm>
            <a:off x="3305066" y="1405129"/>
            <a:ext cx="5505803" cy="461665"/>
          </a:xfrm>
          <a:prstGeom prst="rect">
            <a:avLst/>
          </a:prstGeom>
        </p:spPr>
        <p:txBody>
          <a:bodyPr wrap="none">
            <a:spAutoFit/>
          </a:bodyPr>
          <a:lstStyle/>
          <a:p>
            <a:r>
              <a:rPr lang="en-US" sz="2400" dirty="0"/>
              <a:t>Notional 5-bead Single Antigen Bead Panel</a:t>
            </a:r>
          </a:p>
        </p:txBody>
      </p:sp>
      <p:sp>
        <p:nvSpPr>
          <p:cNvPr id="17" name="Oval 16">
            <a:extLst>
              <a:ext uri="{FF2B5EF4-FFF2-40B4-BE49-F238E27FC236}">
                <a16:creationId xmlns:a16="http://schemas.microsoft.com/office/drawing/2014/main" id="{1A7B2AF1-F1C7-40B8-B5B5-8D12CA534BF5}"/>
              </a:ext>
            </a:extLst>
          </p:cNvPr>
          <p:cNvSpPr/>
          <p:nvPr/>
        </p:nvSpPr>
        <p:spPr>
          <a:xfrm>
            <a:off x="249379" y="1325492"/>
            <a:ext cx="609600" cy="406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18" name="Oval 17">
            <a:extLst>
              <a:ext uri="{FF2B5EF4-FFF2-40B4-BE49-F238E27FC236}">
                <a16:creationId xmlns:a16="http://schemas.microsoft.com/office/drawing/2014/main" id="{0122AD8D-BBB5-4B03-B691-A670F6DC5D95}"/>
              </a:ext>
            </a:extLst>
          </p:cNvPr>
          <p:cNvSpPr/>
          <p:nvPr/>
        </p:nvSpPr>
        <p:spPr>
          <a:xfrm>
            <a:off x="249379" y="1776168"/>
            <a:ext cx="609600" cy="4064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19" name="Rectangle 18">
            <a:extLst>
              <a:ext uri="{FF2B5EF4-FFF2-40B4-BE49-F238E27FC236}">
                <a16:creationId xmlns:a16="http://schemas.microsoft.com/office/drawing/2014/main" id="{CE39E808-629E-4E13-B1EA-D923AE7F6578}"/>
              </a:ext>
            </a:extLst>
          </p:cNvPr>
          <p:cNvSpPr/>
          <p:nvPr/>
        </p:nvSpPr>
        <p:spPr>
          <a:xfrm>
            <a:off x="842059" y="1351941"/>
            <a:ext cx="1653914" cy="379656"/>
          </a:xfrm>
          <a:prstGeom prst="rect">
            <a:avLst/>
          </a:prstGeom>
        </p:spPr>
        <p:txBody>
          <a:bodyPr wrap="none">
            <a:spAutoFit/>
          </a:bodyPr>
          <a:lstStyle/>
          <a:p>
            <a:r>
              <a:rPr lang="en-US" sz="1867" dirty="0"/>
              <a:t>= positive bead</a:t>
            </a:r>
          </a:p>
        </p:txBody>
      </p:sp>
      <p:sp>
        <p:nvSpPr>
          <p:cNvPr id="20" name="Rectangle 19">
            <a:extLst>
              <a:ext uri="{FF2B5EF4-FFF2-40B4-BE49-F238E27FC236}">
                <a16:creationId xmlns:a16="http://schemas.microsoft.com/office/drawing/2014/main" id="{7D98DCAD-CEFF-41CA-827B-BA9A12F5A699}"/>
              </a:ext>
            </a:extLst>
          </p:cNvPr>
          <p:cNvSpPr/>
          <p:nvPr/>
        </p:nvSpPr>
        <p:spPr>
          <a:xfrm>
            <a:off x="850513" y="1740925"/>
            <a:ext cx="1719381" cy="379656"/>
          </a:xfrm>
          <a:prstGeom prst="rect">
            <a:avLst/>
          </a:prstGeom>
        </p:spPr>
        <p:txBody>
          <a:bodyPr wrap="none">
            <a:spAutoFit/>
          </a:bodyPr>
          <a:lstStyle/>
          <a:p>
            <a:r>
              <a:rPr lang="en-US" sz="1867" dirty="0"/>
              <a:t>= negative bead</a:t>
            </a:r>
          </a:p>
        </p:txBody>
      </p:sp>
      <p:sp>
        <p:nvSpPr>
          <p:cNvPr id="21" name="Rectangle 20">
            <a:extLst>
              <a:ext uri="{FF2B5EF4-FFF2-40B4-BE49-F238E27FC236}">
                <a16:creationId xmlns:a16="http://schemas.microsoft.com/office/drawing/2014/main" id="{82669FBA-0377-4DD8-82C8-0185AD3D66F4}"/>
              </a:ext>
            </a:extLst>
          </p:cNvPr>
          <p:cNvSpPr/>
          <p:nvPr/>
        </p:nvSpPr>
        <p:spPr>
          <a:xfrm>
            <a:off x="0" y="5920026"/>
            <a:ext cx="12192000" cy="830997"/>
          </a:xfrm>
          <a:prstGeom prst="rect">
            <a:avLst/>
          </a:prstGeom>
        </p:spPr>
        <p:txBody>
          <a:bodyPr wrap="square">
            <a:spAutoFit/>
          </a:bodyPr>
          <a:lstStyle/>
          <a:p>
            <a:r>
              <a:rPr lang="en-US" sz="2400" dirty="0"/>
              <a:t>The presence of an antibody specific for epitope "E" is inferred because all of the beads with epitope "E" are positive (and all of the beads without epitope "E" are negative).</a:t>
            </a:r>
          </a:p>
        </p:txBody>
      </p:sp>
      <p:cxnSp>
        <p:nvCxnSpPr>
          <p:cNvPr id="23" name="Straight Arrow Connector 22">
            <a:extLst>
              <a:ext uri="{FF2B5EF4-FFF2-40B4-BE49-F238E27FC236}">
                <a16:creationId xmlns:a16="http://schemas.microsoft.com/office/drawing/2014/main" id="{59A9666A-C3E7-4625-AE61-E3CD2D5FC4A5}"/>
              </a:ext>
            </a:extLst>
          </p:cNvPr>
          <p:cNvCxnSpPr>
            <a:cxnSpLocks/>
          </p:cNvCxnSpPr>
          <p:nvPr/>
        </p:nvCxnSpPr>
        <p:spPr>
          <a:xfrm flipH="1" flipV="1">
            <a:off x="4470400" y="4384685"/>
            <a:ext cx="610061" cy="1584315"/>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39BF8603-A1C5-4D58-8028-23FCB85C334C}"/>
              </a:ext>
            </a:extLst>
          </p:cNvPr>
          <p:cNvSpPr/>
          <p:nvPr/>
        </p:nvSpPr>
        <p:spPr>
          <a:xfrm>
            <a:off x="2000252" y="3017455"/>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A</a:t>
            </a:r>
          </a:p>
        </p:txBody>
      </p:sp>
      <p:sp>
        <p:nvSpPr>
          <p:cNvPr id="26" name="Oval 25">
            <a:extLst>
              <a:ext uri="{FF2B5EF4-FFF2-40B4-BE49-F238E27FC236}">
                <a16:creationId xmlns:a16="http://schemas.microsoft.com/office/drawing/2014/main" id="{8795E905-3390-413B-935F-A4C7BCC43011}"/>
              </a:ext>
            </a:extLst>
          </p:cNvPr>
          <p:cNvSpPr/>
          <p:nvPr/>
        </p:nvSpPr>
        <p:spPr>
          <a:xfrm>
            <a:off x="2758021" y="4016972"/>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a:t>
            </a:r>
          </a:p>
        </p:txBody>
      </p:sp>
      <p:sp>
        <p:nvSpPr>
          <p:cNvPr id="27" name="Oval 26">
            <a:extLst>
              <a:ext uri="{FF2B5EF4-FFF2-40B4-BE49-F238E27FC236}">
                <a16:creationId xmlns:a16="http://schemas.microsoft.com/office/drawing/2014/main" id="{110D0339-7AD6-4D12-B774-CA9FAA8A5F70}"/>
              </a:ext>
            </a:extLst>
          </p:cNvPr>
          <p:cNvSpPr/>
          <p:nvPr/>
        </p:nvSpPr>
        <p:spPr>
          <a:xfrm>
            <a:off x="6138333" y="2921000"/>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C</a:t>
            </a:r>
          </a:p>
        </p:txBody>
      </p:sp>
      <p:sp>
        <p:nvSpPr>
          <p:cNvPr id="28" name="Oval 27">
            <a:extLst>
              <a:ext uri="{FF2B5EF4-FFF2-40B4-BE49-F238E27FC236}">
                <a16:creationId xmlns:a16="http://schemas.microsoft.com/office/drawing/2014/main" id="{63FB4BA6-EC89-4AEA-9022-7F82ABC8BAEB}"/>
              </a:ext>
            </a:extLst>
          </p:cNvPr>
          <p:cNvSpPr/>
          <p:nvPr/>
        </p:nvSpPr>
        <p:spPr>
          <a:xfrm>
            <a:off x="8206319" y="4941212"/>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D</a:t>
            </a:r>
          </a:p>
        </p:txBody>
      </p:sp>
      <p:sp>
        <p:nvSpPr>
          <p:cNvPr id="29" name="Oval 28">
            <a:extLst>
              <a:ext uri="{FF2B5EF4-FFF2-40B4-BE49-F238E27FC236}">
                <a16:creationId xmlns:a16="http://schemas.microsoft.com/office/drawing/2014/main" id="{9A6EFB24-089D-432A-A43A-50F9B2D9B9EC}"/>
              </a:ext>
            </a:extLst>
          </p:cNvPr>
          <p:cNvSpPr/>
          <p:nvPr/>
        </p:nvSpPr>
        <p:spPr>
          <a:xfrm>
            <a:off x="397545" y="2248926"/>
            <a:ext cx="330187" cy="324183"/>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X</a:t>
            </a:r>
          </a:p>
        </p:txBody>
      </p:sp>
      <p:sp>
        <p:nvSpPr>
          <p:cNvPr id="30" name="Rectangle 29">
            <a:extLst>
              <a:ext uri="{FF2B5EF4-FFF2-40B4-BE49-F238E27FC236}">
                <a16:creationId xmlns:a16="http://schemas.microsoft.com/office/drawing/2014/main" id="{394008FB-225C-4AB8-8576-085CF6F9C0D0}"/>
              </a:ext>
            </a:extLst>
          </p:cNvPr>
          <p:cNvSpPr/>
          <p:nvPr/>
        </p:nvSpPr>
        <p:spPr>
          <a:xfrm>
            <a:off x="850513" y="2205831"/>
            <a:ext cx="1543371" cy="379656"/>
          </a:xfrm>
          <a:prstGeom prst="rect">
            <a:avLst/>
          </a:prstGeom>
        </p:spPr>
        <p:txBody>
          <a:bodyPr wrap="none">
            <a:spAutoFit/>
          </a:bodyPr>
          <a:lstStyle/>
          <a:p>
            <a:r>
              <a:rPr lang="en-US" sz="1867" dirty="0"/>
              <a:t>= rep. epitope</a:t>
            </a:r>
          </a:p>
        </p:txBody>
      </p:sp>
    </p:spTree>
    <p:extLst>
      <p:ext uri="{BB962C8B-B14F-4D97-AF65-F5344CB8AC3E}">
        <p14:creationId xmlns:p14="http://schemas.microsoft.com/office/powerpoint/2010/main" val="443914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006600"/>
            <a:ext cx="11277600" cy="4368800"/>
          </a:xfrm>
        </p:spPr>
        <p:txBody>
          <a:bodyPr>
            <a:normAutofit/>
          </a:bodyPr>
          <a:lstStyle/>
          <a:p>
            <a:pPr marL="0" indent="0">
              <a:buNone/>
            </a:pPr>
            <a:r>
              <a:rPr lang="en-US" sz="3200" dirty="0"/>
              <a:t>Infer the presence of an antibody specific for an epitope if…</a:t>
            </a:r>
          </a:p>
          <a:p>
            <a:r>
              <a:rPr lang="en-US" sz="3200" dirty="0"/>
              <a:t>all single antigen beads bearing the epitope are positive</a:t>
            </a:r>
          </a:p>
          <a:p>
            <a:pPr marL="0" indent="0">
              <a:buNone/>
            </a:pPr>
            <a:r>
              <a:rPr lang="en-US" sz="3200" dirty="0"/>
              <a:t>-AND-</a:t>
            </a:r>
          </a:p>
          <a:p>
            <a:r>
              <a:rPr lang="en-US" sz="3200" dirty="0"/>
              <a:t>all single antigen beads not bearing the epitope are negative</a:t>
            </a:r>
          </a:p>
        </p:txBody>
      </p:sp>
      <p:sp>
        <p:nvSpPr>
          <p:cNvPr id="3" name="Title 2">
            <a:extLst>
              <a:ext uri="{FF2B5EF4-FFF2-40B4-BE49-F238E27FC236}">
                <a16:creationId xmlns:a16="http://schemas.microsoft.com/office/drawing/2014/main" id="{FB4C6C0D-CDA1-43E3-8CDA-F4D3F58AC9C7}"/>
              </a:ext>
            </a:extLst>
          </p:cNvPr>
          <p:cNvSpPr>
            <a:spLocks noGrp="1"/>
          </p:cNvSpPr>
          <p:nvPr>
            <p:ph type="title" idx="4294967295"/>
          </p:nvPr>
        </p:nvSpPr>
        <p:spPr>
          <a:xfrm>
            <a:off x="838200" y="693929"/>
            <a:ext cx="10515600" cy="661209"/>
          </a:xfrm>
          <a:prstGeom prst="rect">
            <a:avLst/>
          </a:prstGeom>
        </p:spPr>
        <p:txBody>
          <a:bodyPr>
            <a:normAutofit/>
          </a:bodyPr>
          <a:lstStyle/>
          <a:p>
            <a:pPr algn="ctr"/>
            <a:r>
              <a:rPr lang="en-US" sz="4000" dirty="0"/>
              <a:t>Epitope Heuristic</a:t>
            </a:r>
          </a:p>
        </p:txBody>
      </p:sp>
    </p:spTree>
    <p:extLst>
      <p:ext uri="{BB962C8B-B14F-4D97-AF65-F5344CB8AC3E}">
        <p14:creationId xmlns:p14="http://schemas.microsoft.com/office/powerpoint/2010/main" val="4223381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1B906106-6B17-42C6-B130-DB40D255E1E6}"/>
              </a:ext>
            </a:extLst>
          </p:cNvPr>
          <p:cNvSpPr txBox="1">
            <a:spLocks/>
          </p:cNvSpPr>
          <p:nvPr/>
        </p:nvSpPr>
        <p:spPr>
          <a:xfrm>
            <a:off x="838200" y="693929"/>
            <a:ext cx="10515600" cy="661209"/>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t>Epitope Heuristic Example</a:t>
            </a:r>
          </a:p>
        </p:txBody>
      </p:sp>
      <p:sp>
        <p:nvSpPr>
          <p:cNvPr id="2" name="Oval 1">
            <a:extLst>
              <a:ext uri="{FF2B5EF4-FFF2-40B4-BE49-F238E27FC236}">
                <a16:creationId xmlns:a16="http://schemas.microsoft.com/office/drawing/2014/main" id="{C603ACBE-1FDA-4237-8701-1F3EE9C7BA75}"/>
              </a:ext>
            </a:extLst>
          </p:cNvPr>
          <p:cNvSpPr/>
          <p:nvPr/>
        </p:nvSpPr>
        <p:spPr>
          <a:xfrm>
            <a:off x="1701800" y="3810000"/>
            <a:ext cx="3759200" cy="1930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#2 Epitopes</a:t>
            </a:r>
          </a:p>
        </p:txBody>
      </p:sp>
      <p:sp>
        <p:nvSpPr>
          <p:cNvPr id="10" name="Oval 9">
            <a:extLst>
              <a:ext uri="{FF2B5EF4-FFF2-40B4-BE49-F238E27FC236}">
                <a16:creationId xmlns:a16="http://schemas.microsoft.com/office/drawing/2014/main" id="{04277B0A-85B3-40BF-948A-0AABE31B6AF2}"/>
              </a:ext>
            </a:extLst>
          </p:cNvPr>
          <p:cNvSpPr/>
          <p:nvPr/>
        </p:nvSpPr>
        <p:spPr>
          <a:xfrm>
            <a:off x="3695703" y="2743200"/>
            <a:ext cx="3759200" cy="1930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#3 Epitopes</a:t>
            </a:r>
          </a:p>
        </p:txBody>
      </p:sp>
      <p:sp>
        <p:nvSpPr>
          <p:cNvPr id="11" name="Oval 10">
            <a:extLst>
              <a:ext uri="{FF2B5EF4-FFF2-40B4-BE49-F238E27FC236}">
                <a16:creationId xmlns:a16="http://schemas.microsoft.com/office/drawing/2014/main" id="{0970E3D6-D9E0-48DE-B72A-FDCB1F84642F}"/>
              </a:ext>
            </a:extLst>
          </p:cNvPr>
          <p:cNvSpPr/>
          <p:nvPr/>
        </p:nvSpPr>
        <p:spPr>
          <a:xfrm>
            <a:off x="1219200" y="2819400"/>
            <a:ext cx="3759200" cy="1930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#1 Epitopes</a:t>
            </a:r>
          </a:p>
        </p:txBody>
      </p:sp>
      <p:sp>
        <p:nvSpPr>
          <p:cNvPr id="12" name="Oval 11">
            <a:extLst>
              <a:ext uri="{FF2B5EF4-FFF2-40B4-BE49-F238E27FC236}">
                <a16:creationId xmlns:a16="http://schemas.microsoft.com/office/drawing/2014/main" id="{E91EF685-1DF8-48C2-8969-E0F567076B93}"/>
              </a:ext>
            </a:extLst>
          </p:cNvPr>
          <p:cNvSpPr/>
          <p:nvPr/>
        </p:nvSpPr>
        <p:spPr>
          <a:xfrm>
            <a:off x="5892800" y="3733800"/>
            <a:ext cx="3759200" cy="19304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#4 Epitopes</a:t>
            </a:r>
          </a:p>
        </p:txBody>
      </p:sp>
      <p:sp>
        <p:nvSpPr>
          <p:cNvPr id="13" name="Oval 12">
            <a:extLst>
              <a:ext uri="{FF2B5EF4-FFF2-40B4-BE49-F238E27FC236}">
                <a16:creationId xmlns:a16="http://schemas.microsoft.com/office/drawing/2014/main" id="{C91625BC-5D9D-4121-9A9A-C38952AE228B}"/>
              </a:ext>
            </a:extLst>
          </p:cNvPr>
          <p:cNvSpPr/>
          <p:nvPr/>
        </p:nvSpPr>
        <p:spPr>
          <a:xfrm>
            <a:off x="6705600" y="2489200"/>
            <a:ext cx="3759200" cy="19304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Bead #5 Epitopes</a:t>
            </a:r>
          </a:p>
        </p:txBody>
      </p:sp>
      <p:sp>
        <p:nvSpPr>
          <p:cNvPr id="4" name="Oval 3">
            <a:extLst>
              <a:ext uri="{FF2B5EF4-FFF2-40B4-BE49-F238E27FC236}">
                <a16:creationId xmlns:a16="http://schemas.microsoft.com/office/drawing/2014/main" id="{82D20C40-6C9C-4A5F-A3DE-8B9E3953480A}"/>
              </a:ext>
            </a:extLst>
          </p:cNvPr>
          <p:cNvSpPr/>
          <p:nvPr/>
        </p:nvSpPr>
        <p:spPr>
          <a:xfrm>
            <a:off x="4174067" y="3945467"/>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E</a:t>
            </a:r>
          </a:p>
        </p:txBody>
      </p:sp>
      <p:sp>
        <p:nvSpPr>
          <p:cNvPr id="16" name="Rectangle 15">
            <a:extLst>
              <a:ext uri="{FF2B5EF4-FFF2-40B4-BE49-F238E27FC236}">
                <a16:creationId xmlns:a16="http://schemas.microsoft.com/office/drawing/2014/main" id="{EFF828E8-A0BC-4465-997A-25869F31CD65}"/>
              </a:ext>
            </a:extLst>
          </p:cNvPr>
          <p:cNvSpPr/>
          <p:nvPr/>
        </p:nvSpPr>
        <p:spPr>
          <a:xfrm>
            <a:off x="3305066" y="1405129"/>
            <a:ext cx="5505803" cy="461665"/>
          </a:xfrm>
          <a:prstGeom prst="rect">
            <a:avLst/>
          </a:prstGeom>
        </p:spPr>
        <p:txBody>
          <a:bodyPr wrap="none">
            <a:spAutoFit/>
          </a:bodyPr>
          <a:lstStyle/>
          <a:p>
            <a:r>
              <a:rPr lang="en-US" sz="2400" dirty="0"/>
              <a:t>Notional 5-bead Single Antigen Bead Panel</a:t>
            </a:r>
          </a:p>
        </p:txBody>
      </p:sp>
      <p:sp>
        <p:nvSpPr>
          <p:cNvPr id="17" name="Oval 16">
            <a:extLst>
              <a:ext uri="{FF2B5EF4-FFF2-40B4-BE49-F238E27FC236}">
                <a16:creationId xmlns:a16="http://schemas.microsoft.com/office/drawing/2014/main" id="{1A7B2AF1-F1C7-40B8-B5B5-8D12CA534BF5}"/>
              </a:ext>
            </a:extLst>
          </p:cNvPr>
          <p:cNvSpPr/>
          <p:nvPr/>
        </p:nvSpPr>
        <p:spPr>
          <a:xfrm>
            <a:off x="249379" y="1325492"/>
            <a:ext cx="609600" cy="406400"/>
          </a:xfrm>
          <a:prstGeom prst="ellipse">
            <a:avLst/>
          </a:prstGeom>
          <a:solidFill>
            <a:srgbClr val="92D05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18" name="Oval 17">
            <a:extLst>
              <a:ext uri="{FF2B5EF4-FFF2-40B4-BE49-F238E27FC236}">
                <a16:creationId xmlns:a16="http://schemas.microsoft.com/office/drawing/2014/main" id="{0122AD8D-BBB5-4B03-B691-A670F6DC5D95}"/>
              </a:ext>
            </a:extLst>
          </p:cNvPr>
          <p:cNvSpPr/>
          <p:nvPr/>
        </p:nvSpPr>
        <p:spPr>
          <a:xfrm>
            <a:off x="249379" y="1776168"/>
            <a:ext cx="609600" cy="406400"/>
          </a:xfrm>
          <a:prstGeom prst="ellipse">
            <a:avLst/>
          </a:prstGeom>
          <a:solidFill>
            <a:srgbClr val="FF0000">
              <a:alpha val="25000"/>
            </a:srgbClr>
          </a:solidFill>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en-US" sz="2400" dirty="0">
              <a:solidFill>
                <a:schemeClr val="tx1"/>
              </a:solidFill>
            </a:endParaRPr>
          </a:p>
        </p:txBody>
      </p:sp>
      <p:sp>
        <p:nvSpPr>
          <p:cNvPr id="19" name="Rectangle 18">
            <a:extLst>
              <a:ext uri="{FF2B5EF4-FFF2-40B4-BE49-F238E27FC236}">
                <a16:creationId xmlns:a16="http://schemas.microsoft.com/office/drawing/2014/main" id="{CE39E808-629E-4E13-B1EA-D923AE7F6578}"/>
              </a:ext>
            </a:extLst>
          </p:cNvPr>
          <p:cNvSpPr/>
          <p:nvPr/>
        </p:nvSpPr>
        <p:spPr>
          <a:xfrm>
            <a:off x="842059" y="1351941"/>
            <a:ext cx="1653914" cy="379656"/>
          </a:xfrm>
          <a:prstGeom prst="rect">
            <a:avLst/>
          </a:prstGeom>
        </p:spPr>
        <p:txBody>
          <a:bodyPr wrap="none">
            <a:spAutoFit/>
          </a:bodyPr>
          <a:lstStyle/>
          <a:p>
            <a:r>
              <a:rPr lang="en-US" sz="1867" dirty="0"/>
              <a:t>= positive bead</a:t>
            </a:r>
          </a:p>
        </p:txBody>
      </p:sp>
      <p:sp>
        <p:nvSpPr>
          <p:cNvPr id="20" name="Rectangle 19">
            <a:extLst>
              <a:ext uri="{FF2B5EF4-FFF2-40B4-BE49-F238E27FC236}">
                <a16:creationId xmlns:a16="http://schemas.microsoft.com/office/drawing/2014/main" id="{7D98DCAD-CEFF-41CA-827B-BA9A12F5A699}"/>
              </a:ext>
            </a:extLst>
          </p:cNvPr>
          <p:cNvSpPr/>
          <p:nvPr/>
        </p:nvSpPr>
        <p:spPr>
          <a:xfrm>
            <a:off x="850513" y="1740925"/>
            <a:ext cx="1719381" cy="379656"/>
          </a:xfrm>
          <a:prstGeom prst="rect">
            <a:avLst/>
          </a:prstGeom>
        </p:spPr>
        <p:txBody>
          <a:bodyPr wrap="none">
            <a:spAutoFit/>
          </a:bodyPr>
          <a:lstStyle/>
          <a:p>
            <a:r>
              <a:rPr lang="en-US" sz="1867" dirty="0"/>
              <a:t>= negative bead</a:t>
            </a:r>
          </a:p>
        </p:txBody>
      </p:sp>
      <p:sp>
        <p:nvSpPr>
          <p:cNvPr id="21" name="Rectangle 20">
            <a:extLst>
              <a:ext uri="{FF2B5EF4-FFF2-40B4-BE49-F238E27FC236}">
                <a16:creationId xmlns:a16="http://schemas.microsoft.com/office/drawing/2014/main" id="{82669FBA-0377-4DD8-82C8-0185AD3D66F4}"/>
              </a:ext>
            </a:extLst>
          </p:cNvPr>
          <p:cNvSpPr/>
          <p:nvPr/>
        </p:nvSpPr>
        <p:spPr>
          <a:xfrm>
            <a:off x="0" y="5920026"/>
            <a:ext cx="12192000" cy="830997"/>
          </a:xfrm>
          <a:prstGeom prst="rect">
            <a:avLst/>
          </a:prstGeom>
        </p:spPr>
        <p:txBody>
          <a:bodyPr wrap="square">
            <a:spAutoFit/>
          </a:bodyPr>
          <a:lstStyle/>
          <a:p>
            <a:r>
              <a:rPr lang="en-US" sz="2400" dirty="0"/>
              <a:t>The presence of an antibody specific for epitope “B" is not inferred because bead #3 is positive but does not include the epitope. This is restrictive since it requires a single-antibody solution.</a:t>
            </a:r>
          </a:p>
        </p:txBody>
      </p:sp>
      <p:cxnSp>
        <p:nvCxnSpPr>
          <p:cNvPr id="23" name="Straight Arrow Connector 22">
            <a:extLst>
              <a:ext uri="{FF2B5EF4-FFF2-40B4-BE49-F238E27FC236}">
                <a16:creationId xmlns:a16="http://schemas.microsoft.com/office/drawing/2014/main" id="{59A9666A-C3E7-4625-AE61-E3CD2D5FC4A5}"/>
              </a:ext>
            </a:extLst>
          </p:cNvPr>
          <p:cNvCxnSpPr>
            <a:cxnSpLocks/>
            <a:endCxn id="26" idx="5"/>
          </p:cNvCxnSpPr>
          <p:nvPr/>
        </p:nvCxnSpPr>
        <p:spPr>
          <a:xfrm flipH="1" flipV="1">
            <a:off x="3155493" y="4407216"/>
            <a:ext cx="1924968" cy="1561784"/>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39BF8603-A1C5-4D58-8028-23FCB85C334C}"/>
              </a:ext>
            </a:extLst>
          </p:cNvPr>
          <p:cNvSpPr/>
          <p:nvPr/>
        </p:nvSpPr>
        <p:spPr>
          <a:xfrm>
            <a:off x="2000252" y="3017455"/>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A</a:t>
            </a:r>
          </a:p>
        </p:txBody>
      </p:sp>
      <p:sp>
        <p:nvSpPr>
          <p:cNvPr id="26" name="Oval 25">
            <a:extLst>
              <a:ext uri="{FF2B5EF4-FFF2-40B4-BE49-F238E27FC236}">
                <a16:creationId xmlns:a16="http://schemas.microsoft.com/office/drawing/2014/main" id="{8795E905-3390-413B-935F-A4C7BCC43011}"/>
              </a:ext>
            </a:extLst>
          </p:cNvPr>
          <p:cNvSpPr/>
          <p:nvPr/>
        </p:nvSpPr>
        <p:spPr>
          <a:xfrm>
            <a:off x="2758021" y="4016972"/>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B</a:t>
            </a:r>
          </a:p>
        </p:txBody>
      </p:sp>
      <p:sp>
        <p:nvSpPr>
          <p:cNvPr id="28" name="Oval 27">
            <a:extLst>
              <a:ext uri="{FF2B5EF4-FFF2-40B4-BE49-F238E27FC236}">
                <a16:creationId xmlns:a16="http://schemas.microsoft.com/office/drawing/2014/main" id="{63FB4BA6-EC89-4AEA-9022-7F82ABC8BAEB}"/>
              </a:ext>
            </a:extLst>
          </p:cNvPr>
          <p:cNvSpPr/>
          <p:nvPr/>
        </p:nvSpPr>
        <p:spPr>
          <a:xfrm>
            <a:off x="8206319" y="4941212"/>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D</a:t>
            </a:r>
          </a:p>
        </p:txBody>
      </p:sp>
      <p:sp>
        <p:nvSpPr>
          <p:cNvPr id="29" name="Oval 28">
            <a:extLst>
              <a:ext uri="{FF2B5EF4-FFF2-40B4-BE49-F238E27FC236}">
                <a16:creationId xmlns:a16="http://schemas.microsoft.com/office/drawing/2014/main" id="{9A6EFB24-089D-432A-A43A-50F9B2D9B9EC}"/>
              </a:ext>
            </a:extLst>
          </p:cNvPr>
          <p:cNvSpPr/>
          <p:nvPr/>
        </p:nvSpPr>
        <p:spPr>
          <a:xfrm>
            <a:off x="397545" y="2248926"/>
            <a:ext cx="330187" cy="324183"/>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X</a:t>
            </a:r>
          </a:p>
        </p:txBody>
      </p:sp>
      <p:sp>
        <p:nvSpPr>
          <p:cNvPr id="30" name="Rectangle 29">
            <a:extLst>
              <a:ext uri="{FF2B5EF4-FFF2-40B4-BE49-F238E27FC236}">
                <a16:creationId xmlns:a16="http://schemas.microsoft.com/office/drawing/2014/main" id="{394008FB-225C-4AB8-8576-085CF6F9C0D0}"/>
              </a:ext>
            </a:extLst>
          </p:cNvPr>
          <p:cNvSpPr/>
          <p:nvPr/>
        </p:nvSpPr>
        <p:spPr>
          <a:xfrm>
            <a:off x="850513" y="2205831"/>
            <a:ext cx="1543371" cy="379656"/>
          </a:xfrm>
          <a:prstGeom prst="rect">
            <a:avLst/>
          </a:prstGeom>
        </p:spPr>
        <p:txBody>
          <a:bodyPr wrap="none">
            <a:spAutoFit/>
          </a:bodyPr>
          <a:lstStyle/>
          <a:p>
            <a:r>
              <a:rPr lang="en-US" sz="1867" dirty="0"/>
              <a:t>= rep. epitope</a:t>
            </a:r>
          </a:p>
        </p:txBody>
      </p:sp>
      <p:sp>
        <p:nvSpPr>
          <p:cNvPr id="24" name="Oval 23">
            <a:extLst>
              <a:ext uri="{FF2B5EF4-FFF2-40B4-BE49-F238E27FC236}">
                <a16:creationId xmlns:a16="http://schemas.microsoft.com/office/drawing/2014/main" id="{BFE5C946-6B5D-44D0-A433-E5C80AF47D14}"/>
              </a:ext>
            </a:extLst>
          </p:cNvPr>
          <p:cNvSpPr/>
          <p:nvPr/>
        </p:nvSpPr>
        <p:spPr>
          <a:xfrm>
            <a:off x="6138333" y="2921000"/>
            <a:ext cx="465667" cy="457200"/>
          </a:xfrm>
          <a:prstGeom prst="ellipse">
            <a:avLst/>
          </a:prstGeom>
          <a:noFill/>
          <a:ln w="28575">
            <a:solidFill>
              <a:schemeClr val="tx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sz="2400" dirty="0">
                <a:solidFill>
                  <a:schemeClr val="tx1"/>
                </a:solidFill>
              </a:rPr>
              <a:t>C</a:t>
            </a:r>
          </a:p>
        </p:txBody>
      </p:sp>
    </p:spTree>
    <p:extLst>
      <p:ext uri="{BB962C8B-B14F-4D97-AF65-F5344CB8AC3E}">
        <p14:creationId xmlns:p14="http://schemas.microsoft.com/office/powerpoint/2010/main" val="210239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4167A0-2730-4434-AC27-3A130AF0EA51}"/>
              </a:ext>
            </a:extLst>
          </p:cNvPr>
          <p:cNvPicPr>
            <a:picLocks noChangeAspect="1"/>
          </p:cNvPicPr>
          <p:nvPr/>
        </p:nvPicPr>
        <p:blipFill>
          <a:blip r:embed="rId3"/>
          <a:stretch>
            <a:fillRect/>
          </a:stretch>
        </p:blipFill>
        <p:spPr>
          <a:xfrm>
            <a:off x="1051208" y="59726"/>
            <a:ext cx="10089584" cy="6723934"/>
          </a:xfrm>
          <a:prstGeom prst="rect">
            <a:avLst/>
          </a:prstGeom>
        </p:spPr>
      </p:pic>
      <p:pic>
        <p:nvPicPr>
          <p:cNvPr id="5" name="Picture 4">
            <a:extLst>
              <a:ext uri="{FF2B5EF4-FFF2-40B4-BE49-F238E27FC236}">
                <a16:creationId xmlns:a16="http://schemas.microsoft.com/office/drawing/2014/main" id="{BDED6B2E-B6BE-4D8F-B961-F8A0FD064B3E}"/>
              </a:ext>
            </a:extLst>
          </p:cNvPr>
          <p:cNvPicPr>
            <a:picLocks noChangeAspect="1"/>
          </p:cNvPicPr>
          <p:nvPr/>
        </p:nvPicPr>
        <p:blipFill>
          <a:blip r:embed="rId4"/>
          <a:stretch>
            <a:fillRect/>
          </a:stretch>
        </p:blipFill>
        <p:spPr>
          <a:xfrm>
            <a:off x="8956716" y="5570798"/>
            <a:ext cx="3095625" cy="1066800"/>
          </a:xfrm>
          <a:prstGeom prst="rect">
            <a:avLst/>
          </a:prstGeom>
          <a:ln w="76200">
            <a:solidFill>
              <a:schemeClr val="accent1"/>
            </a:solidFill>
          </a:ln>
        </p:spPr>
      </p:pic>
      <p:sp>
        <p:nvSpPr>
          <p:cNvPr id="6" name="Rectangle 5">
            <a:extLst>
              <a:ext uri="{FF2B5EF4-FFF2-40B4-BE49-F238E27FC236}">
                <a16:creationId xmlns:a16="http://schemas.microsoft.com/office/drawing/2014/main" id="{79E5FC11-7049-42F7-8342-FBBFE44E3B13}"/>
              </a:ext>
            </a:extLst>
          </p:cNvPr>
          <p:cNvSpPr/>
          <p:nvPr/>
        </p:nvSpPr>
        <p:spPr>
          <a:xfrm rot="16200000">
            <a:off x="-1080557" y="3081797"/>
            <a:ext cx="3314112" cy="707886"/>
          </a:xfrm>
          <a:prstGeom prst="rect">
            <a:avLst/>
          </a:prstGeom>
          <a:solidFill>
            <a:schemeClr val="tx1"/>
          </a:solidFill>
        </p:spPr>
        <p:txBody>
          <a:bodyPr wrap="none">
            <a:spAutoFit/>
          </a:bodyPr>
          <a:lstStyle/>
          <a:p>
            <a:r>
              <a:rPr lang="en-US" sz="4000" dirty="0">
                <a:solidFill>
                  <a:srgbClr val="FFFF00"/>
                </a:solidFill>
              </a:rPr>
              <a:t>Epitope Report</a:t>
            </a:r>
          </a:p>
        </p:txBody>
      </p:sp>
    </p:spTree>
    <p:extLst>
      <p:ext uri="{BB962C8B-B14F-4D97-AF65-F5344CB8AC3E}">
        <p14:creationId xmlns:p14="http://schemas.microsoft.com/office/powerpoint/2010/main" val="2890553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C11865-9BC9-4C68-BF24-32A18BCA8FBC}"/>
              </a:ext>
            </a:extLst>
          </p:cNvPr>
          <p:cNvPicPr>
            <a:picLocks noChangeAspect="1"/>
          </p:cNvPicPr>
          <p:nvPr/>
        </p:nvPicPr>
        <p:blipFill>
          <a:blip r:embed="rId3"/>
          <a:stretch>
            <a:fillRect/>
          </a:stretch>
        </p:blipFill>
        <p:spPr>
          <a:xfrm>
            <a:off x="1070459" y="79862"/>
            <a:ext cx="10051081" cy="6698275"/>
          </a:xfrm>
          <a:prstGeom prst="rect">
            <a:avLst/>
          </a:prstGeom>
        </p:spPr>
      </p:pic>
      <p:sp>
        <p:nvSpPr>
          <p:cNvPr id="5" name="Rectangle 4">
            <a:extLst>
              <a:ext uri="{FF2B5EF4-FFF2-40B4-BE49-F238E27FC236}">
                <a16:creationId xmlns:a16="http://schemas.microsoft.com/office/drawing/2014/main" id="{8678230B-6E75-458A-911D-526C5E797284}"/>
              </a:ext>
            </a:extLst>
          </p:cNvPr>
          <p:cNvSpPr/>
          <p:nvPr/>
        </p:nvSpPr>
        <p:spPr>
          <a:xfrm rot="16200000">
            <a:off x="-1670591" y="3089155"/>
            <a:ext cx="4494179" cy="707886"/>
          </a:xfrm>
          <a:prstGeom prst="rect">
            <a:avLst/>
          </a:prstGeom>
          <a:solidFill>
            <a:schemeClr val="tx1"/>
          </a:solidFill>
        </p:spPr>
        <p:txBody>
          <a:bodyPr wrap="none">
            <a:spAutoFit/>
          </a:bodyPr>
          <a:lstStyle/>
          <a:p>
            <a:r>
              <a:rPr lang="en-US" sz="4000" dirty="0">
                <a:solidFill>
                  <a:srgbClr val="FFFF00"/>
                </a:solidFill>
              </a:rPr>
              <a:t>Compatibility Report</a:t>
            </a:r>
          </a:p>
        </p:txBody>
      </p:sp>
    </p:spTree>
    <p:extLst>
      <p:ext uri="{BB962C8B-B14F-4D97-AF65-F5344CB8AC3E}">
        <p14:creationId xmlns:p14="http://schemas.microsoft.com/office/powerpoint/2010/main" val="853838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589</Words>
  <Application>Microsoft Office PowerPoint</Application>
  <PresentationFormat>Widescreen</PresentationFormat>
  <Paragraphs>63</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Epitope Background</vt:lpstr>
      <vt:lpstr>Sophisticated Filtering for Mismatched Epitopes</vt:lpstr>
      <vt:lpstr>PowerPoint Presentation</vt:lpstr>
      <vt:lpstr>Epitope Heuristic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HEURISTIC ALGORITHM AS A REST WEB SERVICE EXAMPLE #2:  Electronic Compatibility Assessment using Epitope Registry Epitopes  (Google Cloud deployment) not publicly accessible (source code) https://github.com/ghsmith/epitopeFinder</dc:title>
  <dc:creator>Smith, Geoffrey Hughes</dc:creator>
  <cp:lastModifiedBy>Smith, Geoffrey Hughes</cp:lastModifiedBy>
  <cp:revision>7</cp:revision>
  <dcterms:created xsi:type="dcterms:W3CDTF">2018-09-17T00:56:43Z</dcterms:created>
  <dcterms:modified xsi:type="dcterms:W3CDTF">2018-09-17T03:46:42Z</dcterms:modified>
</cp:coreProperties>
</file>