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1" r:id="rId2"/>
  </p:sldMasterIdLst>
  <p:sldIdLst>
    <p:sldId id="260" r:id="rId3"/>
    <p:sldId id="258" r:id="rId4"/>
    <p:sldId id="259" r:id="rId5"/>
    <p:sldId id="264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26" autoAdjust="0"/>
  </p:normalViewPr>
  <p:slideViewPr>
    <p:cSldViewPr snapToObjects="1">
      <p:cViewPr varScale="1">
        <p:scale>
          <a:sx n="188" d="100"/>
          <a:sy n="188" d="100"/>
        </p:scale>
        <p:origin x="150" y="34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74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561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15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5184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DISCLOSURE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5102" y="2139059"/>
            <a:ext cx="4493796" cy="2304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Insert disclosure statement here. Insert disclosure statement here. Insert disclosure statement here. Insert disclosure statement here.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8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8A127"/>
          </a:solidFill>
          <a:latin typeface="+mj-lt"/>
          <a:ea typeface="+mj-ea"/>
          <a:cs typeface="+mj-cs"/>
        </a:defRPr>
      </a:lvl1pPr>
    </p:titleStyle>
    <p:bodyStyle>
      <a:lvl1pPr marL="0" marR="0" indent="0" algn="ctr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None/>
        <a:tabLst/>
        <a:defRPr sz="25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A3BE-E2B3-4FDE-A531-06EF4C03B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Hot Topic: Analytics &amp; Algorithms</a:t>
            </a:r>
            <a:br>
              <a:rPr lang="en-US" sz="2400" dirty="0"/>
            </a:br>
            <a:r>
              <a:rPr lang="en-US" sz="2400" dirty="0"/>
              <a:t>Web Service-based Clinical Decision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AB26A-ECE8-4245-B5F0-BB47C124E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Geoffrey H. Smith, MD</a:t>
            </a:r>
          </a:p>
          <a:p>
            <a:r>
              <a:rPr lang="en-US" sz="2000" dirty="0"/>
              <a:t>Assistant Professor of Pathology</a:t>
            </a:r>
          </a:p>
          <a:p>
            <a:r>
              <a:rPr lang="en-US" sz="2000" dirty="0"/>
              <a:t>Emory University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3292495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276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Drug – drug allergy alerts</a:t>
            </a:r>
          </a:p>
          <a:p>
            <a:r>
              <a:rPr lang="en-US" sz="2400" dirty="0"/>
              <a:t>Teratogenic drug alerts in reproductive age women</a:t>
            </a:r>
          </a:p>
          <a:p>
            <a:r>
              <a:rPr lang="en-US" sz="2400" dirty="0"/>
              <a:t>Laboratory test recommendations (</a:t>
            </a:r>
            <a:r>
              <a:rPr lang="en-US" sz="2400" dirty="0" err="1"/>
              <a:t>e.g</a:t>
            </a:r>
            <a:r>
              <a:rPr lang="en-US" sz="2400" dirty="0"/>
              <a:t>, overdue HbA1c in diabetic patient, PT/INR in warfarin patient)</a:t>
            </a:r>
          </a:p>
          <a:p>
            <a:r>
              <a:rPr lang="en-US" sz="2400" dirty="0"/>
              <a:t>CPOE order sets (e.g., Cerner Millennium “</a:t>
            </a:r>
            <a:r>
              <a:rPr lang="en-US" sz="2400" dirty="0" err="1"/>
              <a:t>PowerPlans</a:t>
            </a:r>
            <a:r>
              <a:rPr lang="en-US" sz="2400" dirty="0"/>
              <a:t>”)</a:t>
            </a:r>
          </a:p>
          <a:p>
            <a:r>
              <a:rPr lang="en-US" sz="2400" dirty="0"/>
              <a:t>CPOE duplicate order alerts</a:t>
            </a:r>
          </a:p>
          <a:p>
            <a:r>
              <a:rPr lang="en-US" sz="2400" dirty="0"/>
              <a:t>CPOE test utilization alerts (e.g., are you sure you really want to order a 1,25-dihydroxy vitamin D level?)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Examples of Clinical Decision Support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0179-023D-40FC-8F86-E7498D20F51B}"/>
              </a:ext>
            </a:extLst>
          </p:cNvPr>
          <p:cNvSpPr/>
          <p:nvPr/>
        </p:nvSpPr>
        <p:spPr>
          <a:xfrm>
            <a:off x="0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CPOE = Computerized Physician Order Entry</a:t>
            </a:r>
          </a:p>
        </p:txBody>
      </p:sp>
    </p:spTree>
    <p:extLst>
      <p:ext uri="{BB962C8B-B14F-4D97-AF65-F5344CB8AC3E}">
        <p14:creationId xmlns:p14="http://schemas.microsoft.com/office/powerpoint/2010/main" val="159916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2766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right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 the right person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 the right intervention forma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Through the right channel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At the right time in the workflow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5 “Rights” of Clinical Decision Support [1]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0179-023D-40FC-8F86-E7498D20F51B}"/>
              </a:ext>
            </a:extLst>
          </p:cNvPr>
          <p:cNvSpPr/>
          <p:nvPr/>
        </p:nvSpPr>
        <p:spPr>
          <a:xfrm>
            <a:off x="0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 </a:t>
            </a:r>
            <a:r>
              <a:rPr lang="en-US" sz="1200" dirty="0" err="1"/>
              <a:t>Osheroff</a:t>
            </a:r>
            <a:r>
              <a:rPr lang="en-US" sz="1200" dirty="0"/>
              <a:t> et al., Improving Outcomes with Clinical Decision Support: An Implementer's Guide, HIMSS Publishing, 2012.</a:t>
            </a:r>
          </a:p>
        </p:txBody>
      </p:sp>
    </p:spTree>
    <p:extLst>
      <p:ext uri="{BB962C8B-B14F-4D97-AF65-F5344CB8AC3E}">
        <p14:creationId xmlns:p14="http://schemas.microsoft.com/office/powerpoint/2010/main" val="262368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1550"/>
            <a:ext cx="7772400" cy="1102519"/>
          </a:xfrm>
        </p:spPr>
        <p:txBody>
          <a:bodyPr/>
          <a:lstStyle/>
          <a:p>
            <a:r>
              <a:rPr lang="en-US" dirty="0"/>
              <a:t>DISCLOSURES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88635"/>
            <a:ext cx="6400800" cy="3050225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I have no financial relationships with commercial interests to disclose</a:t>
            </a:r>
          </a:p>
          <a:p>
            <a:endParaRPr lang="en-US" sz="2400" dirty="0"/>
          </a:p>
          <a:p>
            <a:r>
              <a:rPr lang="en-US" sz="2400" dirty="0"/>
              <a:t>My presentation does/does not include discussion of off-label or investigational use.</a:t>
            </a:r>
          </a:p>
        </p:txBody>
      </p:sp>
    </p:spTree>
    <p:extLst>
      <p:ext uri="{BB962C8B-B14F-4D97-AF65-F5344CB8AC3E}">
        <p14:creationId xmlns:p14="http://schemas.microsoft.com/office/powerpoint/2010/main" val="333339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276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Develop a working definition of </a:t>
            </a:r>
            <a:r>
              <a:rPr lang="en-US" sz="2400" i="1" dirty="0"/>
              <a:t>Clinical Decision Support</a:t>
            </a:r>
            <a:r>
              <a:rPr lang="en-US" sz="2400" dirty="0"/>
              <a:t> and </a:t>
            </a:r>
            <a:r>
              <a:rPr lang="en-US" sz="2400" i="1" dirty="0"/>
              <a:t>Web Services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Describe some examples of heuristic decision making algorithms in HLA donor-recipient matching.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Propose a web service-based technical architecture for an HLA donor-recipient matching clinical decision support application.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69323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0"/>
            <a:ext cx="7772400" cy="1102519"/>
          </a:xfrm>
        </p:spPr>
        <p:txBody>
          <a:bodyPr/>
          <a:lstStyle/>
          <a:p>
            <a:r>
              <a:rPr lang="en-US" dirty="0"/>
              <a:t>PREAMBLE</a:t>
            </a:r>
          </a:p>
        </p:txBody>
      </p:sp>
    </p:spTree>
    <p:extLst>
      <p:ext uri="{BB962C8B-B14F-4D97-AF65-F5344CB8AC3E}">
        <p14:creationId xmlns:p14="http://schemas.microsoft.com/office/powerpoint/2010/main" val="245668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Which of the following is a Hypertext Transfer Protocol (HTTP) request method [1]?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GET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GIMME’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IT’S MINE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RETRIEVE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Survey Question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0179-023D-40FC-8F86-E7498D20F51B}"/>
              </a:ext>
            </a:extLst>
          </p:cNvPr>
          <p:cNvSpPr/>
          <p:nvPr/>
        </p:nvSpPr>
        <p:spPr>
          <a:xfrm>
            <a:off x="0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 Internet RFC 2616: Hypertext Transfer Protocol -- HTTP/1.1, https://www.w3.org/Protocols/rfc2616/rfc2616.html.</a:t>
            </a:r>
          </a:p>
        </p:txBody>
      </p:sp>
    </p:spTree>
    <p:extLst>
      <p:ext uri="{BB962C8B-B14F-4D97-AF65-F5344CB8AC3E}">
        <p14:creationId xmlns:p14="http://schemas.microsoft.com/office/powerpoint/2010/main" val="345555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Which of the following is a Hypertext Transfer Protocol (HTTP) request method [1]?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>
                <a:solidFill>
                  <a:srgbClr val="00B050"/>
                </a:solidFill>
              </a:rPr>
              <a:t>GET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strike="sngStrike" dirty="0">
                <a:solidFill>
                  <a:srgbClr val="FF0000"/>
                </a:solidFill>
              </a:rPr>
              <a:t>GIMME’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strike="sngStrike" dirty="0">
                <a:solidFill>
                  <a:srgbClr val="FF0000"/>
                </a:solidFill>
              </a:rPr>
              <a:t>IT’S MINE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strike="sngStrike" dirty="0">
                <a:solidFill>
                  <a:srgbClr val="FF0000"/>
                </a:solidFill>
              </a:rPr>
              <a:t>RETRIEVE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Survey Question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0179-023D-40FC-8F86-E7498D20F51B}"/>
              </a:ext>
            </a:extLst>
          </p:cNvPr>
          <p:cNvSpPr/>
          <p:nvPr/>
        </p:nvSpPr>
        <p:spPr>
          <a:xfrm>
            <a:off x="0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 Internet RFC 2616: Hypertext Transfer Protocol -- HTTP/1.1, https://www.w3.org/Protocols/rfc2616/rfc2616.html.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C8971-FB52-4ACF-A78D-EA98B2683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739"/>
          <a:stretch/>
        </p:blipFill>
        <p:spPr>
          <a:xfrm>
            <a:off x="4495800" y="1970041"/>
            <a:ext cx="3239691" cy="28457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36AD6A-1839-48E7-9274-31ECF7B461AE}"/>
              </a:ext>
            </a:extLst>
          </p:cNvPr>
          <p:cNvSpPr/>
          <p:nvPr/>
        </p:nvSpPr>
        <p:spPr>
          <a:xfrm>
            <a:off x="1610360" y="2508956"/>
            <a:ext cx="3007360" cy="1687124"/>
          </a:xfrm>
          <a:custGeom>
            <a:avLst/>
            <a:gdLst>
              <a:gd name="connsiteX0" fmla="*/ 0 w 3007360"/>
              <a:gd name="connsiteY0" fmla="*/ 56444 h 1687124"/>
              <a:gd name="connsiteX1" fmla="*/ 1742440 w 3007360"/>
              <a:gd name="connsiteY1" fmla="*/ 97084 h 1687124"/>
              <a:gd name="connsiteX2" fmla="*/ 1422400 w 3007360"/>
              <a:gd name="connsiteY2" fmla="*/ 955604 h 1687124"/>
              <a:gd name="connsiteX3" fmla="*/ 3007360 w 3007360"/>
              <a:gd name="connsiteY3" fmla="*/ 1687124 h 168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7360" h="1687124">
                <a:moveTo>
                  <a:pt x="0" y="56444"/>
                </a:moveTo>
                <a:cubicBezTo>
                  <a:pt x="752686" y="1834"/>
                  <a:pt x="1505373" y="-52776"/>
                  <a:pt x="1742440" y="97084"/>
                </a:cubicBezTo>
                <a:cubicBezTo>
                  <a:pt x="1979507" y="246944"/>
                  <a:pt x="1211580" y="690597"/>
                  <a:pt x="1422400" y="955604"/>
                </a:cubicBezTo>
                <a:cubicBezTo>
                  <a:pt x="1633220" y="1220611"/>
                  <a:pt x="2320290" y="1453867"/>
                  <a:pt x="3007360" y="1687124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2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www.cnn.com (home page)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48FD0A-65EB-4DA4-8753-F50EF102B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0491"/>
              </p:ext>
            </p:extLst>
          </p:nvPr>
        </p:nvGraphicFramePr>
        <p:xfrm>
          <a:off x="990600" y="2207260"/>
          <a:ext cx="7162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0">
                  <a:extLst>
                    <a:ext uri="{9D8B030D-6E8A-4147-A177-3AD203B41FA5}">
                      <a16:colId xmlns:a16="http://schemas.microsoft.com/office/drawing/2014/main" val="19973121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85064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 GET requests required to render CNN home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35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number of those request that are HTTP GET web service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~40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6933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165F0A6-0DD9-4E24-95E4-009D11FBA376}"/>
              </a:ext>
            </a:extLst>
          </p:cNvPr>
          <p:cNvSpPr/>
          <p:nvPr/>
        </p:nvSpPr>
        <p:spPr>
          <a:xfrm>
            <a:off x="980440" y="310743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Web services are likely already a big part of your life as a consumer of Internet services.</a:t>
            </a: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58FC05C0-1018-46F7-9349-75F11B6E0DA4}"/>
              </a:ext>
            </a:extLst>
          </p:cNvPr>
          <p:cNvSpPr/>
          <p:nvPr/>
        </p:nvSpPr>
        <p:spPr>
          <a:xfrm>
            <a:off x="152400" y="2495550"/>
            <a:ext cx="762000" cy="1219200"/>
          </a:xfrm>
          <a:prstGeom prst="curvedRightArrow">
            <a:avLst>
              <a:gd name="adj1" fmla="val 25000"/>
              <a:gd name="adj2" fmla="val 5840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802560-08E8-4301-8FF9-9DF043A6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025740"/>
            <a:ext cx="8686800" cy="699395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986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0"/>
            <a:ext cx="7772400" cy="1102519"/>
          </a:xfrm>
        </p:spPr>
        <p:txBody>
          <a:bodyPr/>
          <a:lstStyle/>
          <a:p>
            <a:r>
              <a:rPr lang="en-US" dirty="0"/>
              <a:t>CLINICAL DECISION SUPPORT</a:t>
            </a:r>
          </a:p>
        </p:txBody>
      </p:sp>
    </p:spTree>
    <p:extLst>
      <p:ext uri="{BB962C8B-B14F-4D97-AF65-F5344CB8AC3E}">
        <p14:creationId xmlns:p14="http://schemas.microsoft.com/office/powerpoint/2010/main" val="12377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Clinical decision support (CDS) provides clinicians, staff, patients or other individuals with knowledge and person-specific information, intelligently filtered or presented at appropriate times, to enhance health and health care. [1]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Clinical Decision </a:t>
            </a:r>
            <a:r>
              <a:rPr lang="en-US" sz="2400" i="1" dirty="0"/>
              <a:t>Support</a:t>
            </a:r>
            <a:r>
              <a:rPr lang="en-US" sz="2400" dirty="0"/>
              <a:t> ≠ Clinical Decision </a:t>
            </a:r>
            <a:r>
              <a:rPr lang="en-US" sz="2400" i="1" dirty="0"/>
              <a:t>Making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Clinical Decision Support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0179-023D-40FC-8F86-E7498D20F51B}"/>
              </a:ext>
            </a:extLst>
          </p:cNvPr>
          <p:cNvSpPr/>
          <p:nvPr/>
        </p:nvSpPr>
        <p:spPr>
          <a:xfrm>
            <a:off x="0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 Clinical Decision Support, https://www.healthit.gov/topic/safety/clinical-decision-support.</a:t>
            </a:r>
          </a:p>
        </p:txBody>
      </p:sp>
    </p:spTree>
    <p:extLst>
      <p:ext uri="{BB962C8B-B14F-4D97-AF65-F5344CB8AC3E}">
        <p14:creationId xmlns:p14="http://schemas.microsoft.com/office/powerpoint/2010/main" val="1071699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455</Words>
  <Application>Microsoft Office PowerPoint</Application>
  <PresentationFormat>On-screen Show (16:9)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Office Theme</vt:lpstr>
      <vt:lpstr>Custom Design</vt:lpstr>
      <vt:lpstr>Hot Topic: Analytics &amp; Algorithms Web Service-based Clinical Decision Support</vt:lpstr>
      <vt:lpstr>DISCLOSURES</vt:lpstr>
      <vt:lpstr>Learning Objectives</vt:lpstr>
      <vt:lpstr>PREAMBLE</vt:lpstr>
      <vt:lpstr>Survey Question</vt:lpstr>
      <vt:lpstr>Survey Question</vt:lpstr>
      <vt:lpstr>www.cnn.com (home page)</vt:lpstr>
      <vt:lpstr>CLINICAL DECISION SUPPORT</vt:lpstr>
      <vt:lpstr>Clinical Decision Support</vt:lpstr>
      <vt:lpstr>Examples of Clinical Decision Support</vt:lpstr>
      <vt:lpstr>5 “Rights” of Clinical Decision Support [1]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</dc:creator>
  <cp:lastModifiedBy>Smith, Geoffrey Hughes</cp:lastModifiedBy>
  <cp:revision>32</cp:revision>
  <dcterms:created xsi:type="dcterms:W3CDTF">2016-08-03T12:57:37Z</dcterms:created>
  <dcterms:modified xsi:type="dcterms:W3CDTF">2018-09-10T11:30:05Z</dcterms:modified>
</cp:coreProperties>
</file>