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60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4C2"/>
    <a:srgbClr val="F8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6" autoAdjust="0"/>
  </p:normalViewPr>
  <p:slideViewPr>
    <p:cSldViewPr snapToObjects="1">
      <p:cViewPr varScale="1">
        <p:scale>
          <a:sx n="134" d="100"/>
          <a:sy n="134" d="100"/>
        </p:scale>
        <p:origin x="87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C28E-C8FD-4727-A114-E1A1A1EC31A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95328-D31D-45AB-991F-5F3DA55E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don’t want them to be (e.g., advertising, tracking).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CPOE order set in Cerner Millennium </a:t>
            </a:r>
            <a:r>
              <a:rPr lang="en-US" dirty="0" err="1"/>
              <a:t>PowerChart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non-overridable CPOE duplicate order alert in Cerner Millennium </a:t>
            </a:r>
            <a:r>
              <a:rPr lang="en-US" dirty="0" err="1"/>
              <a:t>PowerChart</a:t>
            </a:r>
            <a:r>
              <a:rPr lang="en-US" dirty="0"/>
              <a:t>. This was perceived as clinical decision making by MPC and is now overridable. CDS implemented this way also contributes to alert fatigue.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laboratory test utilization guidance implemented as notes in an order set. Additionally, the undesirable Vitamin D 1 25 Dihydroxy order is not selected by default. This intervention was not popular with physicians, because orders only accessible in order sets are not easily placed in some contexts like so-called “quick-orders pages” and “favorite orders lists.”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example of a rules-based ordering alert that is triggered when warfarin is ordered on a patient without a recent PT/INR. In this case, the rule is implemented in Cerner Millennium Discern.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6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5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18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DISCLOSURE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102" y="2139059"/>
            <a:ext cx="4493796" cy="230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disclosure statement here. Insert disclosure statement here. Insert disclosure statement here. Insert disclosure statement here.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8A127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25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3BE-E2B3-4FDE-A531-06EF4C0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Hot Topic: Analytics &amp; Algorithms</a:t>
            </a:r>
            <a:br>
              <a:rPr lang="en-US" sz="2400" dirty="0"/>
            </a:br>
            <a:r>
              <a:rPr lang="en-US" sz="2400" dirty="0"/>
              <a:t>Web Service-based Clinical Decision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B26A-ECE8-4245-B5F0-BB47C124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Geoffrey H. Smith, MD</a:t>
            </a:r>
          </a:p>
          <a:p>
            <a:r>
              <a:rPr lang="en-US" sz="2000" dirty="0"/>
              <a:t>Assistant Professor of Pathology</a:t>
            </a:r>
          </a:p>
          <a:p>
            <a:r>
              <a:rPr lang="en-US" sz="2000" dirty="0"/>
              <a:t>Emory University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29249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Drug – drug allergy alerts</a:t>
            </a:r>
          </a:p>
          <a:p>
            <a:r>
              <a:rPr lang="en-US" sz="2400" dirty="0"/>
              <a:t>Teratogenic drug alerts in reproductive age women</a:t>
            </a:r>
          </a:p>
          <a:p>
            <a:r>
              <a:rPr lang="en-US" sz="2400" dirty="0"/>
              <a:t>Laboratory test recommendations (</a:t>
            </a:r>
            <a:r>
              <a:rPr lang="en-US" sz="2400" dirty="0" err="1"/>
              <a:t>e.g</a:t>
            </a:r>
            <a:r>
              <a:rPr lang="en-US" sz="2400" dirty="0"/>
              <a:t>, overdue HbA1c in diabetic patient, overdue PT/INR in warfarin patient)</a:t>
            </a:r>
          </a:p>
          <a:p>
            <a:r>
              <a:rPr lang="en-US" sz="2400" dirty="0"/>
              <a:t>CPOE order sets (e.g., Cerner Millennium “</a:t>
            </a:r>
            <a:r>
              <a:rPr lang="en-US" sz="2400" dirty="0" err="1"/>
              <a:t>PowerPlans</a:t>
            </a:r>
            <a:r>
              <a:rPr lang="en-US" sz="2400" dirty="0"/>
              <a:t>”)</a:t>
            </a:r>
          </a:p>
          <a:p>
            <a:r>
              <a:rPr lang="en-US" sz="2400" dirty="0"/>
              <a:t>CPOE duplicate order alerts</a:t>
            </a:r>
          </a:p>
          <a:p>
            <a:r>
              <a:rPr lang="en-US" sz="2400" dirty="0"/>
              <a:t>CPOE test utilization alerts (e.g., are you sure you really want to order a 1,25-dihydroxy vitamin D level?)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Common Examples of CDS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CPOE = Computerized Physician Order Entry</a:t>
            </a:r>
          </a:p>
        </p:txBody>
      </p:sp>
    </p:spTree>
    <p:extLst>
      <p:ext uri="{BB962C8B-B14F-4D97-AF65-F5344CB8AC3E}">
        <p14:creationId xmlns:p14="http://schemas.microsoft.com/office/powerpoint/2010/main" val="15991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1700" y="1885950"/>
            <a:ext cx="4800600" cy="2247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right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the right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right intervention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Through the right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 the right time 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5 “Rights” of Clinical Decision Support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Osheroff</a:t>
            </a:r>
            <a:r>
              <a:rPr lang="en-US" sz="1200" dirty="0"/>
              <a:t> et al., Improving Outcomes with Clinical Decision Support: An Implementer's Guide, HIMSS Publishing, 2012.</a:t>
            </a:r>
          </a:p>
        </p:txBody>
      </p:sp>
    </p:spTree>
    <p:extLst>
      <p:ext uri="{BB962C8B-B14F-4D97-AF65-F5344CB8AC3E}">
        <p14:creationId xmlns:p14="http://schemas.microsoft.com/office/powerpoint/2010/main" val="262368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4BF0C-145B-4878-9C4E-B808605D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49" y="895350"/>
            <a:ext cx="6495502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0AC26-BA6E-4B87-A33D-11F43634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971550"/>
            <a:ext cx="6991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27CA2-F0AA-4295-BB60-C6EDA5EF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971550"/>
            <a:ext cx="8372475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967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28E558-79DA-472A-A3D7-3927278BF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77"/>
          <a:stretch/>
        </p:blipFill>
        <p:spPr bwMode="auto">
          <a:xfrm>
            <a:off x="2618427" y="3790950"/>
            <a:ext cx="3907143" cy="116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5E88CF5-C4FD-4472-AEFE-488B0B2A0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2"/>
          <a:stretch/>
        </p:blipFill>
        <p:spPr bwMode="auto">
          <a:xfrm>
            <a:off x="2618428" y="971550"/>
            <a:ext cx="3907143" cy="29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How do we get out-of-the box CDS?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AB1F7-F598-48C3-BA42-29A24DA1AC8C}"/>
              </a:ext>
            </a:extLst>
          </p:cNvPr>
          <p:cNvSpPr/>
          <p:nvPr/>
        </p:nvSpPr>
        <p:spPr>
          <a:xfrm>
            <a:off x="1143000" y="1950482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5093A-745F-49CD-970D-F9E0C7336FA4}"/>
              </a:ext>
            </a:extLst>
          </p:cNvPr>
          <p:cNvSpPr/>
          <p:nvPr/>
        </p:nvSpPr>
        <p:spPr>
          <a:xfrm>
            <a:off x="1257300" y="3169682"/>
            <a:ext cx="2209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7D3EF-C964-439B-8E03-A2511344DE5E}"/>
              </a:ext>
            </a:extLst>
          </p:cNvPr>
          <p:cNvSpPr/>
          <p:nvPr/>
        </p:nvSpPr>
        <p:spPr>
          <a:xfrm>
            <a:off x="5524500" y="1952864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55322-6F15-4E7F-B0BD-9F75565B7C5D}"/>
              </a:ext>
            </a:extLst>
          </p:cNvPr>
          <p:cNvSpPr/>
          <p:nvPr/>
        </p:nvSpPr>
        <p:spPr>
          <a:xfrm>
            <a:off x="4800600" y="3176826"/>
            <a:ext cx="38862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F6347-178C-4109-A281-EF4989F10583}"/>
              </a:ext>
            </a:extLst>
          </p:cNvPr>
          <p:cNvSpPr/>
          <p:nvPr/>
        </p:nvSpPr>
        <p:spPr>
          <a:xfrm>
            <a:off x="1582018" y="1504950"/>
            <a:ext cx="156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in-the box CDS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A4E42-8ABF-453A-9000-0E10966F8623}"/>
              </a:ext>
            </a:extLst>
          </p:cNvPr>
          <p:cNvSpPr/>
          <p:nvPr/>
        </p:nvSpPr>
        <p:spPr>
          <a:xfrm>
            <a:off x="5412887" y="1504950"/>
            <a:ext cx="266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in-and-out-of-the-box CDS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0C4F0-8C32-47EE-9C32-DA7EE4CCC3E6}"/>
              </a:ext>
            </a:extLst>
          </p:cNvPr>
          <p:cNvSpPr/>
          <p:nvPr/>
        </p:nvSpPr>
        <p:spPr>
          <a:xfrm>
            <a:off x="1295400" y="424815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specifically, how do we get out-of-the-box CDS functionality while still respecting the 5 rights?</a:t>
            </a:r>
          </a:p>
        </p:txBody>
      </p:sp>
    </p:spTree>
    <p:extLst>
      <p:ext uri="{BB962C8B-B14F-4D97-AF65-F5344CB8AC3E}">
        <p14:creationId xmlns:p14="http://schemas.microsoft.com/office/powerpoint/2010/main" val="174998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REST WEB SERVICES</a:t>
            </a:r>
          </a:p>
        </p:txBody>
      </p:sp>
    </p:spTree>
    <p:extLst>
      <p:ext uri="{BB962C8B-B14F-4D97-AF65-F5344CB8AC3E}">
        <p14:creationId xmlns:p14="http://schemas.microsoft.com/office/powerpoint/2010/main" val="416939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3127790" y="2387084"/>
            <a:ext cx="288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an HTML document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955115" y="3421618"/>
            <a:ext cx="323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here's your HTML document</a:t>
            </a:r>
          </a:p>
        </p:txBody>
      </p:sp>
    </p:spTree>
    <p:extLst>
      <p:ext uri="{BB962C8B-B14F-4D97-AF65-F5344CB8AC3E}">
        <p14:creationId xmlns:p14="http://schemas.microsoft.com/office/powerpoint/2010/main" val="315673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744226" y="2387084"/>
            <a:ext cx="365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/document.html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</a:t>
            </a:r>
            <a:r>
              <a:rPr lang="en-US" baseline="30000" dirty="0"/>
              <a:t>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HTML document in the response payload represents both the </a:t>
            </a:r>
            <a:r>
              <a:rPr lang="en-US" i="1" dirty="0"/>
              <a:t>content</a:t>
            </a:r>
            <a:r>
              <a:rPr lang="en-US" dirty="0"/>
              <a:t> and the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1102519"/>
          </a:xfrm>
        </p:spPr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8635"/>
            <a:ext cx="6400800" cy="30502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 have no financial relationships with commercial interests to disclose</a:t>
            </a:r>
          </a:p>
          <a:p>
            <a:endParaRPr lang="en-US" sz="2400" dirty="0"/>
          </a:p>
          <a:p>
            <a:r>
              <a:rPr lang="en-US" sz="2400" dirty="0"/>
              <a:t>My presentation does/does not include discussion of off-label or investigational use.</a:t>
            </a:r>
          </a:p>
        </p:txBody>
      </p:sp>
    </p:spTree>
    <p:extLst>
      <p:ext uri="{BB962C8B-B14F-4D97-AF65-F5344CB8AC3E}">
        <p14:creationId xmlns:p14="http://schemas.microsoft.com/office/powerpoint/2010/main" val="33333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Service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638816" y="2387084"/>
            <a:ext cx="386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the information for a 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037372" y="3421618"/>
            <a:ext cx="506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here’s the JSON* representation of the resource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DCD8-982B-43BC-B965-B469F7DEDCB8}"/>
              </a:ext>
            </a:extLst>
          </p:cNvPr>
          <p:cNvSpPr/>
          <p:nvPr/>
        </p:nvSpPr>
        <p:spPr>
          <a:xfrm>
            <a:off x="2845597" y="4499323"/>
            <a:ext cx="34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*JavaScript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8349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038076" y="2387084"/>
            <a:ext cx="506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/alleles/HLA-DPB1*01:01:01:01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JSON response payload is pure </a:t>
            </a:r>
            <a:r>
              <a:rPr lang="en-US" i="1" dirty="0"/>
              <a:t>content</a:t>
            </a:r>
            <a:r>
              <a:rPr lang="en-US" dirty="0"/>
              <a:t> without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80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62015-C3EC-4C54-B347-1D921C1C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" b="57913"/>
          <a:stretch/>
        </p:blipFill>
        <p:spPr>
          <a:xfrm>
            <a:off x="3661545" y="819150"/>
            <a:ext cx="5326109" cy="2104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DE3D5-03A3-4E8C-91B8-8439F8F82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14" b="1112"/>
          <a:stretch/>
        </p:blipFill>
        <p:spPr>
          <a:xfrm>
            <a:off x="3661545" y="3333751"/>
            <a:ext cx="5326109" cy="1752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08DB6-E597-47F8-A0CE-BA5D3177E8A7}"/>
              </a:ext>
            </a:extLst>
          </p:cNvPr>
          <p:cNvCxnSpPr/>
          <p:nvPr/>
        </p:nvCxnSpPr>
        <p:spPr>
          <a:xfrm>
            <a:off x="3661545" y="2923292"/>
            <a:ext cx="377055" cy="1212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3E5EF3-7935-4E2E-AE59-088C9F7B5822}"/>
              </a:ext>
            </a:extLst>
          </p:cNvPr>
          <p:cNvCxnSpPr>
            <a:cxnSpLocks/>
          </p:cNvCxnSpPr>
          <p:nvPr/>
        </p:nvCxnSpPr>
        <p:spPr>
          <a:xfrm flipV="1">
            <a:off x="4038600" y="2976973"/>
            <a:ext cx="228600" cy="606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FE254B-CAC2-4CF9-908E-8B02ED267FEE}"/>
              </a:ext>
            </a:extLst>
          </p:cNvPr>
          <p:cNvCxnSpPr>
            <a:cxnSpLocks/>
          </p:cNvCxnSpPr>
          <p:nvPr/>
        </p:nvCxnSpPr>
        <p:spPr>
          <a:xfrm>
            <a:off x="4267200" y="2983912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7E8689-6074-4DB5-9CB2-A3A418D0327F}"/>
              </a:ext>
            </a:extLst>
          </p:cNvPr>
          <p:cNvCxnSpPr>
            <a:cxnSpLocks/>
          </p:cNvCxnSpPr>
          <p:nvPr/>
        </p:nvCxnSpPr>
        <p:spPr>
          <a:xfrm flipV="1">
            <a:off x="4876800" y="29925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278653-AFE7-43DA-A305-E2C43A4FDC6A}"/>
              </a:ext>
            </a:extLst>
          </p:cNvPr>
          <p:cNvCxnSpPr>
            <a:cxnSpLocks/>
          </p:cNvCxnSpPr>
          <p:nvPr/>
        </p:nvCxnSpPr>
        <p:spPr>
          <a:xfrm>
            <a:off x="5486400" y="2997790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5F8BE-4974-4CDB-9594-7E215A9C05E3}"/>
              </a:ext>
            </a:extLst>
          </p:cNvPr>
          <p:cNvCxnSpPr>
            <a:cxnSpLocks/>
          </p:cNvCxnSpPr>
          <p:nvPr/>
        </p:nvCxnSpPr>
        <p:spPr>
          <a:xfrm flipV="1">
            <a:off x="6096000" y="2988232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5DF5C-45C0-4D7E-95D5-D823E7CD30D1}"/>
              </a:ext>
            </a:extLst>
          </p:cNvPr>
          <p:cNvCxnSpPr>
            <a:cxnSpLocks/>
          </p:cNvCxnSpPr>
          <p:nvPr/>
        </p:nvCxnSpPr>
        <p:spPr>
          <a:xfrm flipV="1">
            <a:off x="7141371" y="2968536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E96E7-C2FD-4A40-B29A-A4806379183E}"/>
              </a:ext>
            </a:extLst>
          </p:cNvPr>
          <p:cNvCxnSpPr>
            <a:cxnSpLocks/>
          </p:cNvCxnSpPr>
          <p:nvPr/>
        </p:nvCxnSpPr>
        <p:spPr>
          <a:xfrm flipV="1">
            <a:off x="8360571" y="29163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77C6E3-C653-4F9F-BC91-6640211C9293}"/>
              </a:ext>
            </a:extLst>
          </p:cNvPr>
          <p:cNvCxnSpPr>
            <a:cxnSpLocks/>
          </p:cNvCxnSpPr>
          <p:nvPr/>
        </p:nvCxnSpPr>
        <p:spPr>
          <a:xfrm>
            <a:off x="6693696" y="2988232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A7BBA8-9CCE-4C8E-ADD7-DC2F059B0CA8}"/>
              </a:ext>
            </a:extLst>
          </p:cNvPr>
          <p:cNvCxnSpPr>
            <a:cxnSpLocks/>
          </p:cNvCxnSpPr>
          <p:nvPr/>
        </p:nvCxnSpPr>
        <p:spPr>
          <a:xfrm>
            <a:off x="7700962" y="2968946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198319-885C-4EDD-8C89-B2ED6AE70C66}"/>
              </a:ext>
            </a:extLst>
          </p:cNvPr>
          <p:cNvCxnSpPr>
            <a:cxnSpLocks/>
          </p:cNvCxnSpPr>
          <p:nvPr/>
        </p:nvCxnSpPr>
        <p:spPr>
          <a:xfrm flipV="1">
            <a:off x="3657600" y="3326812"/>
            <a:ext cx="417128" cy="138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B5C924-C8BF-4A46-95C7-F2F13D7A1951}"/>
              </a:ext>
            </a:extLst>
          </p:cNvPr>
          <p:cNvCxnSpPr>
            <a:cxnSpLocks/>
          </p:cNvCxnSpPr>
          <p:nvPr/>
        </p:nvCxnSpPr>
        <p:spPr>
          <a:xfrm>
            <a:off x="4074728" y="3333751"/>
            <a:ext cx="188527" cy="60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31FD9-C09F-42CD-AD4E-0C480BDB0143}"/>
              </a:ext>
            </a:extLst>
          </p:cNvPr>
          <p:cNvCxnSpPr>
            <a:cxnSpLocks/>
          </p:cNvCxnSpPr>
          <p:nvPr/>
        </p:nvCxnSpPr>
        <p:spPr>
          <a:xfrm flipV="1">
            <a:off x="4263255" y="3333751"/>
            <a:ext cx="584596" cy="675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8855B5-AA11-4F24-B536-A9DFE3E4F857}"/>
              </a:ext>
            </a:extLst>
          </p:cNvPr>
          <p:cNvCxnSpPr>
            <a:cxnSpLocks/>
          </p:cNvCxnSpPr>
          <p:nvPr/>
        </p:nvCxnSpPr>
        <p:spPr>
          <a:xfrm>
            <a:off x="4847851" y="3340689"/>
            <a:ext cx="634604" cy="692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FD0F86-5BB8-4B5C-8962-5A26CBA70D89}"/>
              </a:ext>
            </a:extLst>
          </p:cNvPr>
          <p:cNvCxnSpPr>
            <a:cxnSpLocks/>
          </p:cNvCxnSpPr>
          <p:nvPr/>
        </p:nvCxnSpPr>
        <p:spPr>
          <a:xfrm>
            <a:off x="5482455" y="3415187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1E29B3-7DD2-4E47-81AC-24F5E2679ED6}"/>
              </a:ext>
            </a:extLst>
          </p:cNvPr>
          <p:cNvCxnSpPr>
            <a:cxnSpLocks/>
          </p:cNvCxnSpPr>
          <p:nvPr/>
        </p:nvCxnSpPr>
        <p:spPr>
          <a:xfrm flipV="1">
            <a:off x="6092055" y="3405629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FE632-C839-4C9A-933A-781B66E3DD61}"/>
              </a:ext>
            </a:extLst>
          </p:cNvPr>
          <p:cNvCxnSpPr>
            <a:cxnSpLocks/>
          </p:cNvCxnSpPr>
          <p:nvPr/>
        </p:nvCxnSpPr>
        <p:spPr>
          <a:xfrm flipV="1">
            <a:off x="7137426" y="338593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15A91-452B-4DAF-8868-77A2CD51AAF2}"/>
              </a:ext>
            </a:extLst>
          </p:cNvPr>
          <p:cNvCxnSpPr>
            <a:cxnSpLocks/>
          </p:cNvCxnSpPr>
          <p:nvPr/>
        </p:nvCxnSpPr>
        <p:spPr>
          <a:xfrm flipV="1">
            <a:off x="8356626" y="3333750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65968C-99A3-483D-9BE7-66F8E67EB5C9}"/>
              </a:ext>
            </a:extLst>
          </p:cNvPr>
          <p:cNvCxnSpPr>
            <a:cxnSpLocks/>
          </p:cNvCxnSpPr>
          <p:nvPr/>
        </p:nvCxnSpPr>
        <p:spPr>
          <a:xfrm>
            <a:off x="6689751" y="3405629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6F945E-9DC4-4657-8569-D3FDF81E41D0}"/>
              </a:ext>
            </a:extLst>
          </p:cNvPr>
          <p:cNvCxnSpPr>
            <a:cxnSpLocks/>
          </p:cNvCxnSpPr>
          <p:nvPr/>
        </p:nvCxnSpPr>
        <p:spPr>
          <a:xfrm>
            <a:off x="7697017" y="3386343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021608-E156-41A2-817B-B5E5DCF9F53A}"/>
              </a:ext>
            </a:extLst>
          </p:cNvPr>
          <p:cNvCxnSpPr>
            <a:cxnSpLocks/>
          </p:cNvCxnSpPr>
          <p:nvPr/>
        </p:nvCxnSpPr>
        <p:spPr>
          <a:xfrm>
            <a:off x="6324600" y="3105150"/>
            <a:ext cx="0" cy="3567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2">
            <a:extLst>
              <a:ext uri="{FF2B5EF4-FFF2-40B4-BE49-F238E27FC236}">
                <a16:creationId xmlns:a16="http://schemas.microsoft.com/office/drawing/2014/main" id="{A757E34A-CC56-4B6D-9D09-9832621DD7F1}"/>
              </a:ext>
            </a:extLst>
          </p:cNvPr>
          <p:cNvSpPr txBox="1">
            <a:spLocks/>
          </p:cNvSpPr>
          <p:nvPr/>
        </p:nvSpPr>
        <p:spPr>
          <a:xfrm>
            <a:off x="381000" y="895350"/>
            <a:ext cx="2800350" cy="1066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Services Return JSON</a:t>
            </a:r>
            <a:r>
              <a:rPr lang="en-US" sz="3200" baseline="30000" dirty="0"/>
              <a:t>‡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0F9AE-DB05-4814-B130-BE30540ED6E6}"/>
              </a:ext>
            </a:extLst>
          </p:cNvPr>
          <p:cNvSpPr/>
          <p:nvPr/>
        </p:nvSpPr>
        <p:spPr>
          <a:xfrm>
            <a:off x="104118" y="2634420"/>
            <a:ext cx="3239731" cy="584775"/>
          </a:xfrm>
          <a:prstGeom prst="rect">
            <a:avLst/>
          </a:prstGeom>
          <a:solidFill>
            <a:srgbClr val="4BC4C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Resource Name: </a:t>
            </a:r>
            <a:r>
              <a:rPr lang="en-US" sz="1600" b="1" dirty="0">
                <a:solidFill>
                  <a:schemeClr val="bg1"/>
                </a:solidFill>
              </a:rPr>
              <a:t>alleles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Resource ID: </a:t>
            </a:r>
            <a:r>
              <a:rPr lang="en-US" sz="1600" b="1" dirty="0">
                <a:solidFill>
                  <a:schemeClr val="bg1"/>
                </a:solidFill>
              </a:rPr>
              <a:t>HLA-DPB1*01:01:01:01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79E0D-7A39-42DE-92B2-261AD5A6A069}"/>
              </a:ext>
            </a:extLst>
          </p:cNvPr>
          <p:cNvSpPr/>
          <p:nvPr/>
        </p:nvSpPr>
        <p:spPr>
          <a:xfrm>
            <a:off x="0" y="458075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JSON = JavaScript Object 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8A6D31-832A-48B2-AAFC-1FBF17CD16FD}"/>
              </a:ext>
            </a:extLst>
          </p:cNvPr>
          <p:cNvSpPr/>
          <p:nvPr/>
        </p:nvSpPr>
        <p:spPr>
          <a:xfrm>
            <a:off x="3945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‡Web services </a:t>
            </a:r>
            <a:r>
              <a:rPr lang="en-US" sz="1200" i="1" dirty="0"/>
              <a:t>usually</a:t>
            </a:r>
            <a:r>
              <a:rPr lang="en-US" sz="1200" dirty="0"/>
              <a:t> return JSON.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009E561-8246-4AB9-808E-AA5F826B1705}"/>
              </a:ext>
            </a:extLst>
          </p:cNvPr>
          <p:cNvSpPr/>
          <p:nvPr/>
        </p:nvSpPr>
        <p:spPr>
          <a:xfrm>
            <a:off x="3369877" y="819150"/>
            <a:ext cx="211523" cy="4253324"/>
          </a:xfrm>
          <a:prstGeom prst="leftBrace">
            <a:avLst/>
          </a:prstGeom>
          <a:ln>
            <a:solidFill>
              <a:srgbClr val="4BC4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Develop a working definition of </a:t>
            </a:r>
            <a:r>
              <a:rPr lang="en-US" sz="2400" i="1" dirty="0"/>
              <a:t>Clinical Decision Support</a:t>
            </a:r>
            <a:r>
              <a:rPr lang="en-US" sz="2400" dirty="0"/>
              <a:t> and </a:t>
            </a:r>
            <a:r>
              <a:rPr lang="en-US" sz="2400" i="1" dirty="0"/>
              <a:t>Web Services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some examples of heuristic decision making algorithms in HLA donor-recipient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Propose a web service-based technical architecture for an HLA donor-recipient matching clinical decision support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932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24566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</p:spTree>
    <p:extLst>
      <p:ext uri="{BB962C8B-B14F-4D97-AF65-F5344CB8AC3E}">
        <p14:creationId xmlns:p14="http://schemas.microsoft.com/office/powerpoint/2010/main" val="34555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8971-FB52-4ACF-A78D-EA98B268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4495800" y="1970041"/>
            <a:ext cx="3239691" cy="2845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36AD6A-1839-48E7-9274-31ECF7B461AE}"/>
              </a:ext>
            </a:extLst>
          </p:cNvPr>
          <p:cNvSpPr/>
          <p:nvPr/>
        </p:nvSpPr>
        <p:spPr>
          <a:xfrm>
            <a:off x="1610360" y="2508956"/>
            <a:ext cx="3007360" cy="1687124"/>
          </a:xfrm>
          <a:custGeom>
            <a:avLst/>
            <a:gdLst>
              <a:gd name="connsiteX0" fmla="*/ 0 w 3007360"/>
              <a:gd name="connsiteY0" fmla="*/ 56444 h 1687124"/>
              <a:gd name="connsiteX1" fmla="*/ 1742440 w 3007360"/>
              <a:gd name="connsiteY1" fmla="*/ 97084 h 1687124"/>
              <a:gd name="connsiteX2" fmla="*/ 1422400 w 3007360"/>
              <a:gd name="connsiteY2" fmla="*/ 955604 h 1687124"/>
              <a:gd name="connsiteX3" fmla="*/ 3007360 w 3007360"/>
              <a:gd name="connsiteY3" fmla="*/ 1687124 h 16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360" h="1687124">
                <a:moveTo>
                  <a:pt x="0" y="56444"/>
                </a:moveTo>
                <a:cubicBezTo>
                  <a:pt x="752686" y="1834"/>
                  <a:pt x="1505373" y="-52776"/>
                  <a:pt x="1742440" y="97084"/>
                </a:cubicBezTo>
                <a:cubicBezTo>
                  <a:pt x="1979507" y="246944"/>
                  <a:pt x="1211580" y="690597"/>
                  <a:pt x="1422400" y="955604"/>
                </a:cubicBezTo>
                <a:cubicBezTo>
                  <a:pt x="1633220" y="1220611"/>
                  <a:pt x="2320290" y="1453867"/>
                  <a:pt x="3007360" y="16871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www.cnn.com (home page)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48FD0A-65EB-4DA4-8753-F50EF102B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61371"/>
              </p:ext>
            </p:extLst>
          </p:nvPr>
        </p:nvGraphicFramePr>
        <p:xfrm>
          <a:off x="990600" y="2207260"/>
          <a:ext cx="716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9973121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506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GET requests required to render CNN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those request that are web service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93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65F0A6-0DD9-4E24-95E4-009D11FBA376}"/>
              </a:ext>
            </a:extLst>
          </p:cNvPr>
          <p:cNvSpPr/>
          <p:nvPr/>
        </p:nvSpPr>
        <p:spPr>
          <a:xfrm>
            <a:off x="980440" y="31074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Web services are likely already a big part of your life as a consumer </a:t>
            </a:r>
            <a:r>
              <a:rPr lang="en-US"/>
              <a:t>of internet </a:t>
            </a:r>
            <a:r>
              <a:rPr lang="en-US" dirty="0"/>
              <a:t>services.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58FC05C0-1018-46F7-9349-75F11B6E0DA4}"/>
              </a:ext>
            </a:extLst>
          </p:cNvPr>
          <p:cNvSpPr/>
          <p:nvPr/>
        </p:nvSpPr>
        <p:spPr>
          <a:xfrm>
            <a:off x="152400" y="2495550"/>
            <a:ext cx="762000" cy="1219200"/>
          </a:xfrm>
          <a:prstGeom prst="curvedRightArrow">
            <a:avLst>
              <a:gd name="adj1" fmla="val 25000"/>
              <a:gd name="adj2" fmla="val 58400"/>
              <a:gd name="adj3" fmla="val 25000"/>
            </a:avLst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02560-08E8-4301-8FF9-9DF043A6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25740"/>
            <a:ext cx="8686800" cy="69939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8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1237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Clinical decision support (CDS) provides clinicians, staff, patients or other individuals with knowledge and person-specific information, intelligently filtered or presented at appropriate times, to enhance health and health care. [1]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Clinical Decision </a:t>
            </a:r>
            <a:r>
              <a:rPr lang="en-US" sz="2400" i="1" dirty="0"/>
              <a:t>Support</a:t>
            </a:r>
            <a:r>
              <a:rPr lang="en-US" sz="2400" dirty="0"/>
              <a:t> ≠ Clinical Decision </a:t>
            </a:r>
            <a:r>
              <a:rPr lang="en-US" sz="2400" i="1" dirty="0"/>
              <a:t>Making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Clinical Decision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Clinical Decision Support, https://www.healthit.gov/topic/safety/clinical-decision-support.</a:t>
            </a:r>
          </a:p>
        </p:txBody>
      </p:sp>
    </p:spTree>
    <p:extLst>
      <p:ext uri="{BB962C8B-B14F-4D97-AF65-F5344CB8AC3E}">
        <p14:creationId xmlns:p14="http://schemas.microsoft.com/office/powerpoint/2010/main" val="1071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866</Words>
  <Application>Microsoft Office PowerPoint</Application>
  <PresentationFormat>On-screen Show (16:9)</PresentationFormat>
  <Paragraphs>117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Custom Design</vt:lpstr>
      <vt:lpstr>Hot Topic: Analytics &amp; Algorithms Web Service-based Clinical Decision Support</vt:lpstr>
      <vt:lpstr>DISCLOSURES</vt:lpstr>
      <vt:lpstr>Learning Objectives</vt:lpstr>
      <vt:lpstr>PREAMBLE</vt:lpstr>
      <vt:lpstr>Survey Question</vt:lpstr>
      <vt:lpstr>Survey Question</vt:lpstr>
      <vt:lpstr>www.cnn.com (home page)</vt:lpstr>
      <vt:lpstr>CLINICAL DECISION SUPPORT</vt:lpstr>
      <vt:lpstr>Clinical Decision Support</vt:lpstr>
      <vt:lpstr>Common Examples of CDS</vt:lpstr>
      <vt:lpstr>5 “Rights” of Clinical Decision Support [1]</vt:lpstr>
      <vt:lpstr>PowerPoint Presentation</vt:lpstr>
      <vt:lpstr>PowerPoint Presentation</vt:lpstr>
      <vt:lpstr>PowerPoint Presentation</vt:lpstr>
      <vt:lpstr>PowerPoint Presentation</vt:lpstr>
      <vt:lpstr>How do we get out-of-the box CDS?</vt:lpstr>
      <vt:lpstr>REST WEB SERVICES</vt:lpstr>
      <vt:lpstr>Web Page Request (in English)</vt:lpstr>
      <vt:lpstr>Web Page Request (in HTTP)</vt:lpstr>
      <vt:lpstr>Web Service Request (in English)</vt:lpstr>
      <vt:lpstr>Web Page Request (in HTTP)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</dc:creator>
  <cp:lastModifiedBy>Smith, Geoffrey Hughes</cp:lastModifiedBy>
  <cp:revision>68</cp:revision>
  <dcterms:created xsi:type="dcterms:W3CDTF">2016-08-03T12:57:37Z</dcterms:created>
  <dcterms:modified xsi:type="dcterms:W3CDTF">2018-09-10T22:02:38Z</dcterms:modified>
</cp:coreProperties>
</file>