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1" r:id="rId2"/>
  </p:sldMasterIdLst>
  <p:notesMasterIdLst>
    <p:notesMasterId r:id="rId38"/>
  </p:notesMasterIdLst>
  <p:sldIdLst>
    <p:sldId id="260" r:id="rId3"/>
    <p:sldId id="258" r:id="rId4"/>
    <p:sldId id="259" r:id="rId5"/>
    <p:sldId id="282" r:id="rId6"/>
    <p:sldId id="264" r:id="rId7"/>
    <p:sldId id="261" r:id="rId8"/>
    <p:sldId id="262" r:id="rId9"/>
    <p:sldId id="263" r:id="rId10"/>
    <p:sldId id="265" r:id="rId11"/>
    <p:sldId id="266" r:id="rId12"/>
    <p:sldId id="267" r:id="rId13"/>
    <p:sldId id="268" r:id="rId14"/>
    <p:sldId id="270" r:id="rId15"/>
    <p:sldId id="271" r:id="rId16"/>
    <p:sldId id="272" r:id="rId17"/>
    <p:sldId id="273" r:id="rId18"/>
    <p:sldId id="269"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BB033"/>
    <a:srgbClr val="4BC4C2"/>
    <a:srgbClr val="F8A12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8917" autoAdjust="0"/>
  </p:normalViewPr>
  <p:slideViewPr>
    <p:cSldViewPr snapToObjects="1">
      <p:cViewPr varScale="1">
        <p:scale>
          <a:sx n="187" d="100"/>
          <a:sy n="187" d="100"/>
        </p:scale>
        <p:origin x="180" y="1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FC28E-C8FD-4727-A114-E1A1A1EC31A7}" type="datetimeFigureOut">
              <a:rPr lang="en-US" smtClean="0"/>
              <a:t>9/12/2018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95328-D31D-45AB-991F-5F3DA55EDE23}" type="slidenum">
              <a:rPr lang="en-US" smtClean="0"/>
              <a:t>‹#›</a:t>
            </a:fld>
            <a:endParaRPr lang="en-US"/>
          </a:p>
        </p:txBody>
      </p:sp>
    </p:spTree>
    <p:extLst>
      <p:ext uri="{BB962C8B-B14F-4D97-AF65-F5344CB8AC3E}">
        <p14:creationId xmlns:p14="http://schemas.microsoft.com/office/powerpoint/2010/main" val="3517524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One possible observation here is that we have a lot of electronically accessible biomedical databases. But, arguably, we do not always have robust service layers around those biomedical databases that facilitate electronica interoperability and distributed computing.</a:t>
            </a:r>
          </a:p>
        </p:txBody>
      </p:sp>
      <p:sp>
        <p:nvSpPr>
          <p:cNvPr id="4" name="Slide Number Placeholder 3"/>
          <p:cNvSpPr>
            <a:spLocks noGrp="1"/>
          </p:cNvSpPr>
          <p:nvPr>
            <p:ph type="sldNum" sz="quarter" idx="5"/>
          </p:nvPr>
        </p:nvSpPr>
        <p:spPr/>
        <p:txBody>
          <a:bodyPr/>
          <a:lstStyle/>
          <a:p>
            <a:fld id="{9AF95328-D31D-45AB-991F-5F3DA55EDE23}" type="slidenum">
              <a:rPr lang="en-US" smtClean="0"/>
              <a:t>4</a:t>
            </a:fld>
            <a:endParaRPr lang="en-US"/>
          </a:p>
        </p:txBody>
      </p:sp>
    </p:spTree>
    <p:extLst>
      <p:ext uri="{BB962C8B-B14F-4D97-AF65-F5344CB8AC3E}">
        <p14:creationId xmlns:p14="http://schemas.microsoft.com/office/powerpoint/2010/main" val="369888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Another factor that makes REST compelling is that our client devices typically have oodles of excess compute capacity, memory, and network bandwidth. Operations that would have previously not been possible to perform efficiently on the client tier (e.g., sorting, caching) are now trivial to perform on the client tier.</a:t>
            </a:r>
          </a:p>
          <a:p>
            <a:pPr marL="171450" indent="-171450">
              <a:buFontTx/>
              <a:buChar char="-"/>
            </a:pPr>
            <a:r>
              <a:rPr lang="en-US" dirty="0"/>
              <a:t>REST lowers the complexity bar for interoperability in distributed computing by riding on the coat-tails of a ubiquitous application-layer protocol that works great on a wide area network: HTTP. It reduces the repertoire of possible interactions between clients and servers relative to traditional “chatty” SQL-based client/server architectures by limiting the number of access paths to a finite set of well-defined “resources.” In my experience, it seems most appropriate in applications which are heavy on reads, light on writes, and where the transactions are short and simple. Notably, I believe that clinical decision support frequently falls into this category.</a:t>
            </a:r>
          </a:p>
        </p:txBody>
      </p:sp>
      <p:sp>
        <p:nvSpPr>
          <p:cNvPr id="4" name="Slide Number Placeholder 3"/>
          <p:cNvSpPr>
            <a:spLocks noGrp="1"/>
          </p:cNvSpPr>
          <p:nvPr>
            <p:ph type="sldNum" sz="quarter" idx="5"/>
          </p:nvPr>
        </p:nvSpPr>
        <p:spPr/>
        <p:txBody>
          <a:bodyPr/>
          <a:lstStyle/>
          <a:p>
            <a:fld id="{9AF95328-D31D-45AB-991F-5F3DA55EDE23}" type="slidenum">
              <a:rPr lang="en-US" smtClean="0"/>
              <a:t>27</a:t>
            </a:fld>
            <a:endParaRPr lang="en-US"/>
          </a:p>
        </p:txBody>
      </p:sp>
    </p:spTree>
    <p:extLst>
      <p:ext uri="{BB962C8B-B14F-4D97-AF65-F5344CB8AC3E}">
        <p14:creationId xmlns:p14="http://schemas.microsoft.com/office/powerpoint/2010/main" val="3033053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HLA-DPB belongs to the HLA class II beta chain paralogues.</a:t>
            </a:r>
          </a:p>
        </p:txBody>
      </p:sp>
      <p:sp>
        <p:nvSpPr>
          <p:cNvPr id="4" name="Slide Number Placeholder 3"/>
          <p:cNvSpPr>
            <a:spLocks noGrp="1"/>
          </p:cNvSpPr>
          <p:nvPr>
            <p:ph type="sldNum" sz="quarter" idx="5"/>
          </p:nvPr>
        </p:nvSpPr>
        <p:spPr/>
        <p:txBody>
          <a:bodyPr/>
          <a:lstStyle/>
          <a:p>
            <a:fld id="{9AF95328-D31D-45AB-991F-5F3DA55EDE23}" type="slidenum">
              <a:rPr lang="en-US" smtClean="0"/>
              <a:t>30</a:t>
            </a:fld>
            <a:endParaRPr lang="en-US"/>
          </a:p>
        </p:txBody>
      </p:sp>
    </p:spTree>
    <p:extLst>
      <p:ext uri="{BB962C8B-B14F-4D97-AF65-F5344CB8AC3E}">
        <p14:creationId xmlns:p14="http://schemas.microsoft.com/office/powerpoint/2010/main" val="2738830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Acknowledgements to Dr. Bob Bray at Emory University School of Medicine.</a:t>
            </a:r>
          </a:p>
        </p:txBody>
      </p:sp>
      <p:sp>
        <p:nvSpPr>
          <p:cNvPr id="4" name="Slide Number Placeholder 3"/>
          <p:cNvSpPr>
            <a:spLocks noGrp="1"/>
          </p:cNvSpPr>
          <p:nvPr>
            <p:ph type="sldNum" sz="quarter" idx="5"/>
          </p:nvPr>
        </p:nvSpPr>
        <p:spPr/>
        <p:txBody>
          <a:bodyPr/>
          <a:lstStyle/>
          <a:p>
            <a:fld id="{9AF95328-D31D-45AB-991F-5F3DA55EDE23}" type="slidenum">
              <a:rPr lang="en-US" smtClean="0"/>
              <a:t>31</a:t>
            </a:fld>
            <a:endParaRPr lang="en-US"/>
          </a:p>
        </p:txBody>
      </p:sp>
    </p:spTree>
    <p:extLst>
      <p:ext uri="{BB962C8B-B14F-4D97-AF65-F5344CB8AC3E}">
        <p14:creationId xmlns:p14="http://schemas.microsoft.com/office/powerpoint/2010/main" val="2959401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Some detail is omitted here. For example, allowances for recipient HLA type should be made (i.e., don’t infer the presence of an autoantibody).</a:t>
            </a:r>
          </a:p>
          <a:p>
            <a:pPr marL="171450" indent="-171450">
              <a:buFontTx/>
              <a:buChar char="-"/>
            </a:pPr>
            <a:r>
              <a:rPr lang="en-US" dirty="0"/>
              <a:t>What would this heuristic look like implemented as a REST web service?</a:t>
            </a:r>
          </a:p>
        </p:txBody>
      </p:sp>
      <p:sp>
        <p:nvSpPr>
          <p:cNvPr id="4" name="Slide Number Placeholder 3"/>
          <p:cNvSpPr>
            <a:spLocks noGrp="1"/>
          </p:cNvSpPr>
          <p:nvPr>
            <p:ph type="sldNum" sz="quarter" idx="5"/>
          </p:nvPr>
        </p:nvSpPr>
        <p:spPr/>
        <p:txBody>
          <a:bodyPr/>
          <a:lstStyle/>
          <a:p>
            <a:fld id="{9AF95328-D31D-45AB-991F-5F3DA55EDE23}" type="slidenum">
              <a:rPr lang="en-US" smtClean="0"/>
              <a:t>32</a:t>
            </a:fld>
            <a:endParaRPr lang="en-US"/>
          </a:p>
        </p:txBody>
      </p:sp>
    </p:spTree>
    <p:extLst>
      <p:ext uri="{BB962C8B-B14F-4D97-AF65-F5344CB8AC3E}">
        <p14:creationId xmlns:p14="http://schemas.microsoft.com/office/powerpoint/2010/main" val="4207831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service layer is implemented as a Java web application.</a:t>
            </a:r>
          </a:p>
          <a:p>
            <a:pPr marL="171450" indent="-171450">
              <a:buFontTx/>
              <a:buChar char="-"/>
            </a:pPr>
            <a:r>
              <a:rPr lang="en-US" dirty="0"/>
              <a:t>The “alleles” resource is loaded from an XML representation of the IMGT/HLA database.</a:t>
            </a:r>
          </a:p>
          <a:p>
            <a:pPr marL="171450" indent="-171450">
              <a:buFontTx/>
              <a:buChar char="-"/>
            </a:pPr>
            <a:r>
              <a:rPr lang="en-US" dirty="0"/>
              <a:t>The “</a:t>
            </a:r>
            <a:r>
              <a:rPr lang="en-US" dirty="0" err="1"/>
              <a:t>hypervariableRegions</a:t>
            </a:r>
            <a:r>
              <a:rPr lang="en-US" dirty="0"/>
              <a:t>” resource is loaded from a locally (Emory University) created XML database.</a:t>
            </a:r>
          </a:p>
          <a:p>
            <a:pPr marL="171450" indent="-171450">
              <a:buFontTx/>
              <a:buChar char="-"/>
            </a:pPr>
            <a:r>
              <a:rPr lang="en-US" dirty="0"/>
              <a:t>Only two (2) resources are required to implement the clinical decision support heuristic.</a:t>
            </a:r>
          </a:p>
        </p:txBody>
      </p:sp>
      <p:sp>
        <p:nvSpPr>
          <p:cNvPr id="4" name="Slide Number Placeholder 3"/>
          <p:cNvSpPr>
            <a:spLocks noGrp="1"/>
          </p:cNvSpPr>
          <p:nvPr>
            <p:ph type="sldNum" sz="quarter" idx="5"/>
          </p:nvPr>
        </p:nvSpPr>
        <p:spPr/>
        <p:txBody>
          <a:bodyPr/>
          <a:lstStyle/>
          <a:p>
            <a:fld id="{9AF95328-D31D-45AB-991F-5F3DA55EDE23}" type="slidenum">
              <a:rPr lang="en-US" smtClean="0"/>
              <a:t>33</a:t>
            </a:fld>
            <a:endParaRPr lang="en-US"/>
          </a:p>
        </p:txBody>
      </p:sp>
    </p:spTree>
    <p:extLst>
      <p:ext uri="{BB962C8B-B14F-4D97-AF65-F5344CB8AC3E}">
        <p14:creationId xmlns:p14="http://schemas.microsoft.com/office/powerpoint/2010/main" val="737381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is just a static HTML document with an embedded JavaScript program. My child in fifth grade is writing HTML documents like this.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application is just fluff to demonstrate that the REST web services may have utility. As a stand-alone application it does not respect the latter four (4) rights of clinical decision support.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author of an application like this would need to know almost nothing about HLA or even how the alleles are represented in the IMGT/HLA database. Most of the HLA domain-specific content has been abstracted in the JSON representation of the data model. The developer can focus on excellent user interface design. No comments from the peanut gallery.</a:t>
            </a:r>
          </a:p>
        </p:txBody>
      </p:sp>
      <p:sp>
        <p:nvSpPr>
          <p:cNvPr id="4" name="Slide Number Placeholder 3"/>
          <p:cNvSpPr>
            <a:spLocks noGrp="1"/>
          </p:cNvSpPr>
          <p:nvPr>
            <p:ph type="sldNum" sz="quarter" idx="5"/>
          </p:nvPr>
        </p:nvSpPr>
        <p:spPr/>
        <p:txBody>
          <a:bodyPr/>
          <a:lstStyle/>
          <a:p>
            <a:fld id="{9AF95328-D31D-45AB-991F-5F3DA55EDE23}" type="slidenum">
              <a:rPr lang="en-US" smtClean="0"/>
              <a:t>34</a:t>
            </a:fld>
            <a:endParaRPr lang="en-US"/>
          </a:p>
        </p:txBody>
      </p:sp>
    </p:spTree>
    <p:extLst>
      <p:ext uri="{BB962C8B-B14F-4D97-AF65-F5344CB8AC3E}">
        <p14:creationId xmlns:p14="http://schemas.microsoft.com/office/powerpoint/2010/main" val="1210555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is just a static HTML document with an embedded JavaScript program. My child in fifth grade is writing HTML documents like this.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application is just fluff to demonstrate that the REST web services may have utility. As a stand-alone application it does not respect the latter four (4) rights of clinical decision support.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of these requests </a:t>
            </a:r>
            <a:r>
              <a:rPr lang="en-US"/>
              <a:t>have slightly </a:t>
            </a:r>
            <a:r>
              <a:rPr lang="en-US" dirty="0"/>
              <a:t>bulky payloads, but bandwidth </a:t>
            </a:r>
            <a:r>
              <a:rPr lang="en-US"/>
              <a:t>is cheap.</a:t>
            </a:r>
            <a:endParaRPr lang="en-US" dirty="0"/>
          </a:p>
        </p:txBody>
      </p:sp>
      <p:sp>
        <p:nvSpPr>
          <p:cNvPr id="4" name="Slide Number Placeholder 3"/>
          <p:cNvSpPr>
            <a:spLocks noGrp="1"/>
          </p:cNvSpPr>
          <p:nvPr>
            <p:ph type="sldNum" sz="quarter" idx="5"/>
          </p:nvPr>
        </p:nvSpPr>
        <p:spPr/>
        <p:txBody>
          <a:bodyPr/>
          <a:lstStyle/>
          <a:p>
            <a:fld id="{9AF95328-D31D-45AB-991F-5F3DA55EDE23}" type="slidenum">
              <a:rPr lang="en-US" smtClean="0"/>
              <a:t>35</a:t>
            </a:fld>
            <a:endParaRPr lang="en-US"/>
          </a:p>
        </p:txBody>
      </p:sp>
    </p:spTree>
    <p:extLst>
      <p:ext uri="{BB962C8B-B14F-4D97-AF65-F5344CB8AC3E}">
        <p14:creationId xmlns:p14="http://schemas.microsoft.com/office/powerpoint/2010/main" val="4114653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Web services are in-play even if you don’t want them to be (e.g., advertising, tracking).</a:t>
            </a:r>
          </a:p>
        </p:txBody>
      </p:sp>
      <p:sp>
        <p:nvSpPr>
          <p:cNvPr id="4" name="Slide Number Placeholder 3"/>
          <p:cNvSpPr>
            <a:spLocks noGrp="1"/>
          </p:cNvSpPr>
          <p:nvPr>
            <p:ph type="sldNum" sz="quarter" idx="5"/>
          </p:nvPr>
        </p:nvSpPr>
        <p:spPr/>
        <p:txBody>
          <a:bodyPr/>
          <a:lstStyle/>
          <a:p>
            <a:fld id="{9AF95328-D31D-45AB-991F-5F3DA55EDE23}" type="slidenum">
              <a:rPr lang="en-US" smtClean="0"/>
              <a:t>8</a:t>
            </a:fld>
            <a:endParaRPr lang="en-US"/>
          </a:p>
        </p:txBody>
      </p:sp>
    </p:spTree>
    <p:extLst>
      <p:ext uri="{BB962C8B-B14F-4D97-AF65-F5344CB8AC3E}">
        <p14:creationId xmlns:p14="http://schemas.microsoft.com/office/powerpoint/2010/main" val="4185203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latter four (4) rights suggest that the enterprise’s electronic medical record (e.g., Cerner, EPIC), where our health care providers now spend most of their time, has an important role in clinical decision support.</a:t>
            </a:r>
          </a:p>
          <a:p>
            <a:pPr marL="171450" indent="-171450">
              <a:buFontTx/>
              <a:buChar char="-"/>
            </a:pPr>
            <a:r>
              <a:rPr lang="en-US" dirty="0"/>
              <a:t>Although there are numerous web sites and applications that can facilitate good clinical decision making, those services may not respect the latter four (4) rights.</a:t>
            </a:r>
          </a:p>
          <a:p>
            <a:pPr marL="171450" indent="-171450">
              <a:buFontTx/>
              <a:buChar char="-"/>
            </a:pPr>
            <a:r>
              <a:rPr lang="en-US" dirty="0"/>
              <a:t>As laboratorians, I think we also need to consider that the traditional static CLIA-compliant laboratory report may limit the clinical utility of our increasingly sophisticated laboratory testing modalities (e.g., next generation sequencing panels).</a:t>
            </a:r>
          </a:p>
        </p:txBody>
      </p:sp>
      <p:sp>
        <p:nvSpPr>
          <p:cNvPr id="4" name="Slide Number Placeholder 3"/>
          <p:cNvSpPr>
            <a:spLocks noGrp="1"/>
          </p:cNvSpPr>
          <p:nvPr>
            <p:ph type="sldNum" sz="quarter" idx="5"/>
          </p:nvPr>
        </p:nvSpPr>
        <p:spPr/>
        <p:txBody>
          <a:bodyPr/>
          <a:lstStyle/>
          <a:p>
            <a:fld id="{9AF95328-D31D-45AB-991F-5F3DA55EDE23}" type="slidenum">
              <a:rPr lang="en-US" smtClean="0"/>
              <a:t>12</a:t>
            </a:fld>
            <a:endParaRPr lang="en-US"/>
          </a:p>
        </p:txBody>
      </p:sp>
    </p:spTree>
    <p:extLst>
      <p:ext uri="{BB962C8B-B14F-4D97-AF65-F5344CB8AC3E}">
        <p14:creationId xmlns:p14="http://schemas.microsoft.com/office/powerpoint/2010/main" val="2350615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Representative CPOE order set in Cerner Millennium </a:t>
            </a:r>
            <a:r>
              <a:rPr lang="en-US" dirty="0" err="1"/>
              <a:t>PowerChart</a:t>
            </a:r>
            <a:r>
              <a:rPr lang="en-US" dirty="0"/>
              <a:t>.</a:t>
            </a:r>
          </a:p>
        </p:txBody>
      </p:sp>
      <p:sp>
        <p:nvSpPr>
          <p:cNvPr id="4" name="Slide Number Placeholder 3"/>
          <p:cNvSpPr>
            <a:spLocks noGrp="1"/>
          </p:cNvSpPr>
          <p:nvPr>
            <p:ph type="sldNum" sz="quarter" idx="5"/>
          </p:nvPr>
        </p:nvSpPr>
        <p:spPr/>
        <p:txBody>
          <a:bodyPr/>
          <a:lstStyle/>
          <a:p>
            <a:fld id="{9AF95328-D31D-45AB-991F-5F3DA55EDE23}" type="slidenum">
              <a:rPr lang="en-US" smtClean="0"/>
              <a:t>13</a:t>
            </a:fld>
            <a:endParaRPr lang="en-US"/>
          </a:p>
        </p:txBody>
      </p:sp>
    </p:spTree>
    <p:extLst>
      <p:ext uri="{BB962C8B-B14F-4D97-AF65-F5344CB8AC3E}">
        <p14:creationId xmlns:p14="http://schemas.microsoft.com/office/powerpoint/2010/main" val="676018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Representative non-overridable CPOE duplicate order alert in Cerner Millennium </a:t>
            </a:r>
            <a:r>
              <a:rPr lang="en-US" dirty="0" err="1"/>
              <a:t>PowerChart</a:t>
            </a:r>
            <a:r>
              <a:rPr lang="en-US" dirty="0"/>
              <a:t>. This was perceived as clinical decision making by MPC and is now overridable. CDS implemented this way also contributes to alert fatigue.</a:t>
            </a:r>
          </a:p>
        </p:txBody>
      </p:sp>
      <p:sp>
        <p:nvSpPr>
          <p:cNvPr id="4" name="Slide Number Placeholder 3"/>
          <p:cNvSpPr>
            <a:spLocks noGrp="1"/>
          </p:cNvSpPr>
          <p:nvPr>
            <p:ph type="sldNum" sz="quarter" idx="5"/>
          </p:nvPr>
        </p:nvSpPr>
        <p:spPr/>
        <p:txBody>
          <a:bodyPr/>
          <a:lstStyle/>
          <a:p>
            <a:fld id="{9AF95328-D31D-45AB-991F-5F3DA55EDE23}" type="slidenum">
              <a:rPr lang="en-US" smtClean="0"/>
              <a:t>14</a:t>
            </a:fld>
            <a:endParaRPr lang="en-US"/>
          </a:p>
        </p:txBody>
      </p:sp>
    </p:spTree>
    <p:extLst>
      <p:ext uri="{BB962C8B-B14F-4D97-AF65-F5344CB8AC3E}">
        <p14:creationId xmlns:p14="http://schemas.microsoft.com/office/powerpoint/2010/main" val="1811564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Representative laboratory test utilization guidance implemented as notes in an order set. Additionally, the undesirable Vitamin D 1 25 Dihydroxy order is not selected by default. This intervention was not popular with physicians, because orders only accessible in order sets are not easily placed in some contexts like so-called “quick-orders pages” and “favorite orders lists.”</a:t>
            </a:r>
          </a:p>
        </p:txBody>
      </p:sp>
      <p:sp>
        <p:nvSpPr>
          <p:cNvPr id="4" name="Slide Number Placeholder 3"/>
          <p:cNvSpPr>
            <a:spLocks noGrp="1"/>
          </p:cNvSpPr>
          <p:nvPr>
            <p:ph type="sldNum" sz="quarter" idx="5"/>
          </p:nvPr>
        </p:nvSpPr>
        <p:spPr/>
        <p:txBody>
          <a:bodyPr/>
          <a:lstStyle/>
          <a:p>
            <a:fld id="{9AF95328-D31D-45AB-991F-5F3DA55EDE23}" type="slidenum">
              <a:rPr lang="en-US" smtClean="0"/>
              <a:t>15</a:t>
            </a:fld>
            <a:endParaRPr lang="en-US"/>
          </a:p>
        </p:txBody>
      </p:sp>
    </p:spTree>
    <p:extLst>
      <p:ext uri="{BB962C8B-B14F-4D97-AF65-F5344CB8AC3E}">
        <p14:creationId xmlns:p14="http://schemas.microsoft.com/office/powerpoint/2010/main" val="2206273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Representative example of a rules-based ordering alert that is triggered when warfarin is ordered on a patient without a recent PT/INR. In this case, the rule is implemented in Cerner Millennium Discern.</a:t>
            </a:r>
          </a:p>
        </p:txBody>
      </p:sp>
      <p:sp>
        <p:nvSpPr>
          <p:cNvPr id="4" name="Slide Number Placeholder 3"/>
          <p:cNvSpPr>
            <a:spLocks noGrp="1"/>
          </p:cNvSpPr>
          <p:nvPr>
            <p:ph type="sldNum" sz="quarter" idx="5"/>
          </p:nvPr>
        </p:nvSpPr>
        <p:spPr/>
        <p:txBody>
          <a:bodyPr/>
          <a:lstStyle/>
          <a:p>
            <a:fld id="{9AF95328-D31D-45AB-991F-5F3DA55EDE23}" type="slidenum">
              <a:rPr lang="en-US" smtClean="0"/>
              <a:t>16</a:t>
            </a:fld>
            <a:endParaRPr lang="en-US"/>
          </a:p>
        </p:txBody>
      </p:sp>
    </p:spTree>
    <p:extLst>
      <p:ext uri="{BB962C8B-B14F-4D97-AF65-F5344CB8AC3E}">
        <p14:creationId xmlns:p14="http://schemas.microsoft.com/office/powerpoint/2010/main" val="284525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F95328-D31D-45AB-991F-5F3DA55EDE23}" type="slidenum">
              <a:rPr lang="en-US" smtClean="0"/>
              <a:t>17</a:t>
            </a:fld>
            <a:endParaRPr lang="en-US"/>
          </a:p>
        </p:txBody>
      </p:sp>
    </p:spTree>
    <p:extLst>
      <p:ext uri="{BB962C8B-B14F-4D97-AF65-F5344CB8AC3E}">
        <p14:creationId xmlns:p14="http://schemas.microsoft.com/office/powerpoint/2010/main" val="170274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key point is that we are transferring REPRESENTATIONS of the resources between the client and server. This is likely one of the bases for the name of the REST architectural style.</a:t>
            </a:r>
          </a:p>
          <a:p>
            <a:pPr marL="171450" indent="-171450">
              <a:buFontTx/>
              <a:buChar char="-"/>
            </a:pPr>
            <a:r>
              <a:rPr lang="en-US" dirty="0"/>
              <a:t>HTTP request methods commonly used with REST include GET (read), POST (create), PUT (update), DELETE (delete).</a:t>
            </a:r>
          </a:p>
        </p:txBody>
      </p:sp>
      <p:sp>
        <p:nvSpPr>
          <p:cNvPr id="4" name="Slide Number Placeholder 3"/>
          <p:cNvSpPr>
            <a:spLocks noGrp="1"/>
          </p:cNvSpPr>
          <p:nvPr>
            <p:ph type="sldNum" sz="quarter" idx="5"/>
          </p:nvPr>
        </p:nvSpPr>
        <p:spPr/>
        <p:txBody>
          <a:bodyPr/>
          <a:lstStyle/>
          <a:p>
            <a:fld id="{9AF95328-D31D-45AB-991F-5F3DA55EDE23}" type="slidenum">
              <a:rPr lang="en-US" smtClean="0"/>
              <a:t>26</a:t>
            </a:fld>
            <a:endParaRPr lang="en-US"/>
          </a:p>
        </p:txBody>
      </p:sp>
    </p:spTree>
    <p:extLst>
      <p:ext uri="{BB962C8B-B14F-4D97-AF65-F5344CB8AC3E}">
        <p14:creationId xmlns:p14="http://schemas.microsoft.com/office/powerpoint/2010/main" val="80089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74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25611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1533803"/>
      </p:ext>
    </p:extLst>
  </p:cSld>
  <p:clrMap bg1="lt1" tx1="dk1" bg2="lt2" tx2="dk2" accent1="accent1" accent2="accent2" accent3="accent3" accent4="accent4" accent5="accent5" accent6="accent6" hlink="hlink" folHlink="folHlink"/>
  <p:sldLayoutIdLst>
    <p:sldLayoutId id="214748365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351848"/>
            <a:ext cx="8229600" cy="857250"/>
          </a:xfrm>
          <a:prstGeom prst="rect">
            <a:avLst/>
          </a:prstGeom>
        </p:spPr>
        <p:txBody>
          <a:bodyPr vert="horz" lIns="91440" tIns="45720" rIns="91440" bIns="45720" rtlCol="0" anchor="ctr">
            <a:normAutofit/>
          </a:bodyPr>
          <a:lstStyle/>
          <a:p>
            <a:r>
              <a:rPr lang="en-US" dirty="0"/>
              <a:t>DISCLOSURE SLIDE</a:t>
            </a:r>
          </a:p>
        </p:txBody>
      </p:sp>
      <p:sp>
        <p:nvSpPr>
          <p:cNvPr id="3" name="Text Placeholder 2"/>
          <p:cNvSpPr>
            <a:spLocks noGrp="1"/>
          </p:cNvSpPr>
          <p:nvPr>
            <p:ph type="body" idx="1"/>
          </p:nvPr>
        </p:nvSpPr>
        <p:spPr>
          <a:xfrm>
            <a:off x="2325102" y="2139059"/>
            <a:ext cx="4493796" cy="2304342"/>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Insert disclosure statement here. Insert disclosure statement here. Insert disclosure statement here. Insert disclosure statement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lang="en-US" dirty="0"/>
          </a:p>
          <a:p>
            <a:pPr lvl="0"/>
            <a:endParaRPr lang="en-US" dirty="0"/>
          </a:p>
        </p:txBody>
      </p:sp>
    </p:spTree>
    <p:extLst>
      <p:ext uri="{BB962C8B-B14F-4D97-AF65-F5344CB8AC3E}">
        <p14:creationId xmlns:p14="http://schemas.microsoft.com/office/powerpoint/2010/main" val="3092481892"/>
      </p:ext>
    </p:extLst>
  </p:cSld>
  <p:clrMap bg1="lt1" tx1="dk1" bg2="lt2" tx2="dk2" accent1="accent1" accent2="accent2" accent3="accent3" accent4="accent4" accent5="accent5" accent6="accent6" hlink="hlink" folHlink="folHlink"/>
  <p:sldLayoutIdLst>
    <p:sldLayoutId id="2147483652" r:id="rId1"/>
  </p:sldLayoutIdLst>
  <p:txStyles>
    <p:titleStyle>
      <a:lvl1pPr algn="ctr" defTabSz="457200" rtl="0" eaLnBrk="1" latinLnBrk="0" hangingPunct="1">
        <a:spcBef>
          <a:spcPct val="0"/>
        </a:spcBef>
        <a:buNone/>
        <a:defRPr sz="4400" kern="1200">
          <a:solidFill>
            <a:srgbClr val="F8A127"/>
          </a:solidFill>
          <a:latin typeface="+mj-lt"/>
          <a:ea typeface="+mj-ea"/>
          <a:cs typeface="+mj-cs"/>
        </a:defRPr>
      </a:lvl1pPr>
    </p:titleStyle>
    <p:bodyStyle>
      <a:lvl1pPr marL="0" marR="0" indent="0" algn="ctr" defTabSz="457200" rtl="0" eaLnBrk="1" fontAlgn="auto" latinLnBrk="0" hangingPunct="1">
        <a:lnSpc>
          <a:spcPct val="100000"/>
        </a:lnSpc>
        <a:spcBef>
          <a:spcPct val="20000"/>
        </a:spcBef>
        <a:spcAft>
          <a:spcPts val="0"/>
        </a:spcAft>
        <a:buClrTx/>
        <a:buSzTx/>
        <a:buFont typeface="Arial"/>
        <a:buNone/>
        <a:tabLst/>
        <a:defRPr sz="2500" kern="1200" baseline="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A3BE-E2B3-4FDE-A531-06EF4C03BEE8}"/>
              </a:ext>
            </a:extLst>
          </p:cNvPr>
          <p:cNvSpPr>
            <a:spLocks noGrp="1"/>
          </p:cNvSpPr>
          <p:nvPr>
            <p:ph type="ctrTitle"/>
          </p:nvPr>
        </p:nvSpPr>
        <p:spPr/>
        <p:txBody>
          <a:bodyPr>
            <a:noAutofit/>
          </a:bodyPr>
          <a:lstStyle/>
          <a:p>
            <a:r>
              <a:rPr lang="en-US" sz="2400" dirty="0"/>
              <a:t>Hot Topic: Analytics &amp; Algorithms</a:t>
            </a:r>
            <a:br>
              <a:rPr lang="en-US" sz="2400" dirty="0"/>
            </a:br>
            <a:r>
              <a:rPr lang="en-US" sz="2400" dirty="0"/>
              <a:t>Web Service-based Clinical Decision Support</a:t>
            </a:r>
          </a:p>
        </p:txBody>
      </p:sp>
      <p:sp>
        <p:nvSpPr>
          <p:cNvPr id="3" name="Subtitle 2">
            <a:extLst>
              <a:ext uri="{FF2B5EF4-FFF2-40B4-BE49-F238E27FC236}">
                <a16:creationId xmlns:a16="http://schemas.microsoft.com/office/drawing/2014/main" id="{AA4AB26A-ECE8-4245-B5F0-BB47C124EFEF}"/>
              </a:ext>
            </a:extLst>
          </p:cNvPr>
          <p:cNvSpPr>
            <a:spLocks noGrp="1"/>
          </p:cNvSpPr>
          <p:nvPr>
            <p:ph type="subTitle" idx="1"/>
          </p:nvPr>
        </p:nvSpPr>
        <p:spPr/>
        <p:txBody>
          <a:bodyPr>
            <a:noAutofit/>
          </a:bodyPr>
          <a:lstStyle/>
          <a:p>
            <a:r>
              <a:rPr lang="en-US" sz="2000" dirty="0"/>
              <a:t>Geoffrey H. Smith, MD</a:t>
            </a:r>
          </a:p>
          <a:p>
            <a:r>
              <a:rPr lang="en-US" sz="2000" dirty="0"/>
              <a:t>Assistant Professor of Pathology</a:t>
            </a:r>
          </a:p>
          <a:p>
            <a:r>
              <a:rPr lang="en-US" sz="2000" dirty="0"/>
              <a:t>Emory University School of Medicine</a:t>
            </a:r>
          </a:p>
        </p:txBody>
      </p:sp>
    </p:spTree>
    <p:extLst>
      <p:ext uri="{BB962C8B-B14F-4D97-AF65-F5344CB8AC3E}">
        <p14:creationId xmlns:p14="http://schemas.microsoft.com/office/powerpoint/2010/main" val="329249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pPr marL="0" indent="0">
              <a:buNone/>
            </a:pPr>
            <a:r>
              <a:rPr lang="en-US" sz="2400" dirty="0"/>
              <a:t>Clinical decision support (CDS) provides clinicians, staff, patients or other individuals with knowledge and person-specific information, intelligently filtered or presented at appropriate times, to enhance health and health care. [1]</a:t>
            </a:r>
          </a:p>
          <a:p>
            <a:pPr marL="0" indent="0">
              <a:buNone/>
            </a:pPr>
            <a:endParaRPr lang="en-US" sz="2400" dirty="0"/>
          </a:p>
          <a:p>
            <a:pPr marL="0" indent="0" algn="ctr">
              <a:buNone/>
            </a:pPr>
            <a:r>
              <a:rPr lang="en-US" sz="2400" dirty="0"/>
              <a:t>Clinical Decision </a:t>
            </a:r>
            <a:r>
              <a:rPr lang="en-US" sz="2400" i="1" dirty="0"/>
              <a:t>Support</a:t>
            </a:r>
            <a:r>
              <a:rPr lang="en-US" sz="2400" dirty="0"/>
              <a:t> ≠ Clinical Decision </a:t>
            </a:r>
            <a:r>
              <a:rPr lang="en-US" sz="2400" i="1" dirty="0"/>
              <a:t>Making</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Clinical Decision Support</a:t>
            </a:r>
          </a:p>
        </p:txBody>
      </p:sp>
      <p:sp>
        <p:nvSpPr>
          <p:cNvPr id="4" name="Rectangle 3">
            <a:extLst>
              <a:ext uri="{FF2B5EF4-FFF2-40B4-BE49-F238E27FC236}">
                <a16:creationId xmlns:a16="http://schemas.microsoft.com/office/drawing/2014/main" id="{67E10179-023D-40FC-8F86-E7498D20F51B}"/>
              </a:ext>
            </a:extLst>
          </p:cNvPr>
          <p:cNvSpPr/>
          <p:nvPr/>
        </p:nvSpPr>
        <p:spPr>
          <a:xfrm>
            <a:off x="0" y="4866501"/>
            <a:ext cx="9144000" cy="276999"/>
          </a:xfrm>
          <a:prstGeom prst="rect">
            <a:avLst/>
          </a:prstGeom>
        </p:spPr>
        <p:txBody>
          <a:bodyPr wrap="square">
            <a:spAutoFit/>
          </a:bodyPr>
          <a:lstStyle/>
          <a:p>
            <a:r>
              <a:rPr lang="en-US" sz="1200" dirty="0"/>
              <a:t>[1] Clinical Decision Support. https://www.healthit.gov/topic/safety/clinical-decision-support.</a:t>
            </a:r>
          </a:p>
        </p:txBody>
      </p:sp>
    </p:spTree>
    <p:extLst>
      <p:ext uri="{BB962C8B-B14F-4D97-AF65-F5344CB8AC3E}">
        <p14:creationId xmlns:p14="http://schemas.microsoft.com/office/powerpoint/2010/main" val="107169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lnSpcReduction="10000"/>
          </a:bodyPr>
          <a:lstStyle/>
          <a:p>
            <a:r>
              <a:rPr lang="en-US" sz="2400" dirty="0"/>
              <a:t>Drug – drug allergy alerts</a:t>
            </a:r>
          </a:p>
          <a:p>
            <a:r>
              <a:rPr lang="en-US" sz="2400" dirty="0"/>
              <a:t>Teratogenic drug alerts in reproductive age women</a:t>
            </a:r>
          </a:p>
          <a:p>
            <a:r>
              <a:rPr lang="en-US" sz="2400" dirty="0"/>
              <a:t>Laboratory test recommendations (</a:t>
            </a:r>
            <a:r>
              <a:rPr lang="en-US" sz="2400" dirty="0" err="1"/>
              <a:t>e.g</a:t>
            </a:r>
            <a:r>
              <a:rPr lang="en-US" sz="2400" dirty="0"/>
              <a:t>, overdue HbA1c in diabetic patient, overdue PT/INR in warfarin patient)</a:t>
            </a:r>
          </a:p>
          <a:p>
            <a:r>
              <a:rPr lang="en-US" sz="2400" dirty="0"/>
              <a:t>CPOE order sets (e.g., Cerner Millennium “</a:t>
            </a:r>
            <a:r>
              <a:rPr lang="en-US" sz="2400" dirty="0" err="1"/>
              <a:t>PowerPlans</a:t>
            </a:r>
            <a:r>
              <a:rPr lang="en-US" sz="2400" dirty="0"/>
              <a:t>”)</a:t>
            </a:r>
          </a:p>
          <a:p>
            <a:r>
              <a:rPr lang="en-US" sz="2400" dirty="0"/>
              <a:t>CPOE duplicate order alerts</a:t>
            </a:r>
          </a:p>
          <a:p>
            <a:r>
              <a:rPr lang="en-US" sz="2400" dirty="0"/>
              <a:t>CPOE test utilization alerts (e.g., are you sure you really want to order a 1,25-dihydroxy vitamin D level?)</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Common Examples of CDS</a:t>
            </a:r>
          </a:p>
        </p:txBody>
      </p:sp>
      <p:sp>
        <p:nvSpPr>
          <p:cNvPr id="4" name="Rectangle 3">
            <a:extLst>
              <a:ext uri="{FF2B5EF4-FFF2-40B4-BE49-F238E27FC236}">
                <a16:creationId xmlns:a16="http://schemas.microsoft.com/office/drawing/2014/main" id="{67E10179-023D-40FC-8F86-E7498D20F51B}"/>
              </a:ext>
            </a:extLst>
          </p:cNvPr>
          <p:cNvSpPr/>
          <p:nvPr/>
        </p:nvSpPr>
        <p:spPr>
          <a:xfrm>
            <a:off x="0" y="4866501"/>
            <a:ext cx="9144000" cy="276999"/>
          </a:xfrm>
          <a:prstGeom prst="rect">
            <a:avLst/>
          </a:prstGeom>
        </p:spPr>
        <p:txBody>
          <a:bodyPr wrap="square">
            <a:spAutoFit/>
          </a:bodyPr>
          <a:lstStyle/>
          <a:p>
            <a:r>
              <a:rPr lang="en-US" sz="1200" dirty="0"/>
              <a:t>CPOE = Computerized Physician Order Entry</a:t>
            </a:r>
          </a:p>
        </p:txBody>
      </p:sp>
    </p:spTree>
    <p:extLst>
      <p:ext uri="{BB962C8B-B14F-4D97-AF65-F5344CB8AC3E}">
        <p14:creationId xmlns:p14="http://schemas.microsoft.com/office/powerpoint/2010/main" val="1599165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71700" y="1885950"/>
            <a:ext cx="4800600" cy="2247294"/>
          </a:xfrm>
        </p:spPr>
        <p:txBody>
          <a:bodyPr>
            <a:normAutofit/>
          </a:bodyPr>
          <a:lstStyle/>
          <a:p>
            <a:pPr marL="457200" indent="-457200">
              <a:buFont typeface="+mj-lt"/>
              <a:buAutoNum type="arabicPeriod"/>
            </a:pPr>
            <a:r>
              <a:rPr lang="en-US" sz="2400" dirty="0"/>
              <a:t>The right information</a:t>
            </a:r>
          </a:p>
          <a:p>
            <a:pPr marL="457200" indent="-457200">
              <a:buFont typeface="+mj-lt"/>
              <a:buAutoNum type="arabicPeriod"/>
            </a:pPr>
            <a:r>
              <a:rPr lang="en-US" sz="2400" dirty="0"/>
              <a:t>To the right person</a:t>
            </a:r>
          </a:p>
          <a:p>
            <a:pPr marL="457200" indent="-457200">
              <a:buFont typeface="+mj-lt"/>
              <a:buAutoNum type="arabicPeriod"/>
            </a:pPr>
            <a:r>
              <a:rPr lang="en-US" sz="2400" dirty="0"/>
              <a:t>In the right intervention format</a:t>
            </a:r>
          </a:p>
          <a:p>
            <a:pPr marL="457200" indent="-457200">
              <a:buFont typeface="+mj-lt"/>
              <a:buAutoNum type="arabicPeriod"/>
            </a:pPr>
            <a:r>
              <a:rPr lang="en-US" sz="2400" dirty="0"/>
              <a:t>Through the right channel</a:t>
            </a:r>
          </a:p>
          <a:p>
            <a:pPr marL="457200" indent="-457200">
              <a:buFont typeface="+mj-lt"/>
              <a:buAutoNum type="arabicPeriod"/>
            </a:pPr>
            <a:r>
              <a:rPr lang="en-US" sz="2400" dirty="0"/>
              <a:t>At the right time in the workflow</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5 “Rights” of Clinical Decision Support [1]</a:t>
            </a:r>
          </a:p>
        </p:txBody>
      </p:sp>
      <p:sp>
        <p:nvSpPr>
          <p:cNvPr id="4" name="Rectangle 3">
            <a:extLst>
              <a:ext uri="{FF2B5EF4-FFF2-40B4-BE49-F238E27FC236}">
                <a16:creationId xmlns:a16="http://schemas.microsoft.com/office/drawing/2014/main" id="{67E10179-023D-40FC-8F86-E7498D20F51B}"/>
              </a:ext>
            </a:extLst>
          </p:cNvPr>
          <p:cNvSpPr/>
          <p:nvPr/>
        </p:nvSpPr>
        <p:spPr>
          <a:xfrm>
            <a:off x="0" y="4866501"/>
            <a:ext cx="9144000" cy="276999"/>
          </a:xfrm>
          <a:prstGeom prst="rect">
            <a:avLst/>
          </a:prstGeom>
        </p:spPr>
        <p:txBody>
          <a:bodyPr wrap="square">
            <a:spAutoFit/>
          </a:bodyPr>
          <a:lstStyle/>
          <a:p>
            <a:r>
              <a:rPr lang="en-US" sz="1200" dirty="0"/>
              <a:t>[1] </a:t>
            </a:r>
            <a:r>
              <a:rPr lang="en-US" sz="1200" dirty="0" err="1"/>
              <a:t>Osheroff</a:t>
            </a:r>
            <a:r>
              <a:rPr lang="en-US" sz="1200" dirty="0"/>
              <a:t> et al. Improving Outcomes with Clinical Decision Support: An Implementer's Guide. HIMSS Publishing. 2012.</a:t>
            </a:r>
          </a:p>
        </p:txBody>
      </p:sp>
    </p:spTree>
    <p:extLst>
      <p:ext uri="{BB962C8B-B14F-4D97-AF65-F5344CB8AC3E}">
        <p14:creationId xmlns:p14="http://schemas.microsoft.com/office/powerpoint/2010/main" val="2623681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4CFF2D-31DF-4314-AF41-9978E51C7DC5}"/>
              </a:ext>
            </a:extLst>
          </p:cNvPr>
          <p:cNvPicPr>
            <a:picLocks noChangeAspect="1"/>
          </p:cNvPicPr>
          <p:nvPr/>
        </p:nvPicPr>
        <p:blipFill rotWithShape="1">
          <a:blip r:embed="rId3"/>
          <a:srcRect t="14600" b="3114"/>
          <a:stretch/>
        </p:blipFill>
        <p:spPr>
          <a:xfrm>
            <a:off x="1039053" y="906942"/>
            <a:ext cx="7065894" cy="4027008"/>
          </a:xfrm>
          <a:prstGeom prst="rect">
            <a:avLst/>
          </a:prstGeom>
          <a:ln>
            <a:solidFill>
              <a:schemeClr val="accent1"/>
            </a:solidFill>
          </a:ln>
        </p:spPr>
      </p:pic>
    </p:spTree>
    <p:extLst>
      <p:ext uri="{BB962C8B-B14F-4D97-AF65-F5344CB8AC3E}">
        <p14:creationId xmlns:p14="http://schemas.microsoft.com/office/powerpoint/2010/main" val="2009511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60AC26-BA6E-4B87-A33D-11F43634B033}"/>
              </a:ext>
            </a:extLst>
          </p:cNvPr>
          <p:cNvPicPr>
            <a:picLocks noChangeAspect="1"/>
          </p:cNvPicPr>
          <p:nvPr/>
        </p:nvPicPr>
        <p:blipFill>
          <a:blip r:embed="rId3"/>
          <a:stretch>
            <a:fillRect/>
          </a:stretch>
        </p:blipFill>
        <p:spPr>
          <a:xfrm>
            <a:off x="1076325" y="971550"/>
            <a:ext cx="6991350" cy="4000500"/>
          </a:xfrm>
          <a:prstGeom prst="rect">
            <a:avLst/>
          </a:prstGeom>
        </p:spPr>
      </p:pic>
    </p:spTree>
    <p:extLst>
      <p:ext uri="{BB962C8B-B14F-4D97-AF65-F5344CB8AC3E}">
        <p14:creationId xmlns:p14="http://schemas.microsoft.com/office/powerpoint/2010/main" val="399189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927CA2-F0AA-4295-BB60-C6EDA5EF5CDF}"/>
              </a:ext>
            </a:extLst>
          </p:cNvPr>
          <p:cNvPicPr>
            <a:picLocks noChangeAspect="1"/>
          </p:cNvPicPr>
          <p:nvPr/>
        </p:nvPicPr>
        <p:blipFill>
          <a:blip r:embed="rId3"/>
          <a:stretch>
            <a:fillRect/>
          </a:stretch>
        </p:blipFill>
        <p:spPr>
          <a:xfrm>
            <a:off x="385762" y="971550"/>
            <a:ext cx="8372475" cy="3924300"/>
          </a:xfrm>
          <a:prstGeom prst="rect">
            <a:avLst/>
          </a:prstGeom>
          <a:ln>
            <a:solidFill>
              <a:schemeClr val="accent1"/>
            </a:solidFill>
          </a:ln>
        </p:spPr>
      </p:pic>
    </p:spTree>
    <p:extLst>
      <p:ext uri="{BB962C8B-B14F-4D97-AF65-F5344CB8AC3E}">
        <p14:creationId xmlns:p14="http://schemas.microsoft.com/office/powerpoint/2010/main" val="2539670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028E558-79DA-472A-A3D7-3927278BF8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277"/>
          <a:stretch/>
        </p:blipFill>
        <p:spPr bwMode="auto">
          <a:xfrm>
            <a:off x="2618427" y="3790950"/>
            <a:ext cx="3907143" cy="116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F5E88CF5-C4FD-4472-AEFE-488B0B2A05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9562"/>
          <a:stretch/>
        </p:blipFill>
        <p:spPr bwMode="auto">
          <a:xfrm>
            <a:off x="2618428" y="971550"/>
            <a:ext cx="3907143" cy="29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0003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How do we get out-of-the box CDS?</a:t>
            </a:r>
          </a:p>
        </p:txBody>
      </p:sp>
      <p:sp>
        <p:nvSpPr>
          <p:cNvPr id="7" name="Rectangle 6">
            <a:extLst>
              <a:ext uri="{FF2B5EF4-FFF2-40B4-BE49-F238E27FC236}">
                <a16:creationId xmlns:a16="http://schemas.microsoft.com/office/drawing/2014/main" id="{A14AB1F7-F598-48C3-BA42-29A24DA1AC8C}"/>
              </a:ext>
            </a:extLst>
          </p:cNvPr>
          <p:cNvSpPr/>
          <p:nvPr/>
        </p:nvSpPr>
        <p:spPr>
          <a:xfrm>
            <a:off x="1143000" y="1950482"/>
            <a:ext cx="2438400" cy="2057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t>EMR Feature Set</a:t>
            </a:r>
          </a:p>
          <a:p>
            <a:pPr algn="ctr"/>
            <a:r>
              <a:rPr lang="en-US" dirty="0"/>
              <a:t>“the box”</a:t>
            </a:r>
          </a:p>
        </p:txBody>
      </p:sp>
      <p:sp>
        <p:nvSpPr>
          <p:cNvPr id="8" name="Rectangle 7">
            <a:extLst>
              <a:ext uri="{FF2B5EF4-FFF2-40B4-BE49-F238E27FC236}">
                <a16:creationId xmlns:a16="http://schemas.microsoft.com/office/drawing/2014/main" id="{C065093A-745F-49CD-970D-F9E0C7336FA4}"/>
              </a:ext>
            </a:extLst>
          </p:cNvPr>
          <p:cNvSpPr/>
          <p:nvPr/>
        </p:nvSpPr>
        <p:spPr>
          <a:xfrm>
            <a:off x="1257300" y="3169682"/>
            <a:ext cx="2209800" cy="723900"/>
          </a:xfrm>
          <a:prstGeom prst="rect">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Clinical Decision Support functionality</a:t>
            </a:r>
          </a:p>
        </p:txBody>
      </p:sp>
      <p:sp>
        <p:nvSpPr>
          <p:cNvPr id="9" name="Rectangle 8">
            <a:extLst>
              <a:ext uri="{FF2B5EF4-FFF2-40B4-BE49-F238E27FC236}">
                <a16:creationId xmlns:a16="http://schemas.microsoft.com/office/drawing/2014/main" id="{A2C7D3EF-C964-439B-8E03-A2511344DE5E}"/>
              </a:ext>
            </a:extLst>
          </p:cNvPr>
          <p:cNvSpPr/>
          <p:nvPr/>
        </p:nvSpPr>
        <p:spPr>
          <a:xfrm>
            <a:off x="5524500" y="1952864"/>
            <a:ext cx="2438400" cy="2057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t>EMR Feature Set</a:t>
            </a:r>
          </a:p>
          <a:p>
            <a:pPr algn="ctr"/>
            <a:r>
              <a:rPr lang="en-US" dirty="0"/>
              <a:t>“the box”</a:t>
            </a:r>
          </a:p>
        </p:txBody>
      </p:sp>
      <p:sp>
        <p:nvSpPr>
          <p:cNvPr id="10" name="Rectangle 9">
            <a:extLst>
              <a:ext uri="{FF2B5EF4-FFF2-40B4-BE49-F238E27FC236}">
                <a16:creationId xmlns:a16="http://schemas.microsoft.com/office/drawing/2014/main" id="{AA555322-6F15-4E7F-B0BD-9F75565B7C5D}"/>
              </a:ext>
            </a:extLst>
          </p:cNvPr>
          <p:cNvSpPr/>
          <p:nvPr/>
        </p:nvSpPr>
        <p:spPr>
          <a:xfrm>
            <a:off x="4800600" y="3176826"/>
            <a:ext cx="3886200" cy="723900"/>
          </a:xfrm>
          <a:prstGeom prst="rect">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Clinical Decision Support functionality</a:t>
            </a:r>
          </a:p>
        </p:txBody>
      </p:sp>
      <p:sp>
        <p:nvSpPr>
          <p:cNvPr id="11" name="Rectangle 10">
            <a:extLst>
              <a:ext uri="{FF2B5EF4-FFF2-40B4-BE49-F238E27FC236}">
                <a16:creationId xmlns:a16="http://schemas.microsoft.com/office/drawing/2014/main" id="{B89F6347-178C-4109-A281-EF4989F10583}"/>
              </a:ext>
            </a:extLst>
          </p:cNvPr>
          <p:cNvSpPr/>
          <p:nvPr/>
        </p:nvSpPr>
        <p:spPr>
          <a:xfrm>
            <a:off x="1582018" y="1504950"/>
            <a:ext cx="1560364" cy="369332"/>
          </a:xfrm>
          <a:prstGeom prst="rect">
            <a:avLst/>
          </a:prstGeom>
        </p:spPr>
        <p:txBody>
          <a:bodyPr wrap="none">
            <a:spAutoFit/>
          </a:bodyPr>
          <a:lstStyle/>
          <a:p>
            <a:r>
              <a:rPr lang="en-US" u="sng" dirty="0"/>
              <a:t>in-the box CDS</a:t>
            </a:r>
          </a:p>
        </p:txBody>
      </p:sp>
      <p:sp>
        <p:nvSpPr>
          <p:cNvPr id="12" name="Rectangle 11">
            <a:extLst>
              <a:ext uri="{FF2B5EF4-FFF2-40B4-BE49-F238E27FC236}">
                <a16:creationId xmlns:a16="http://schemas.microsoft.com/office/drawing/2014/main" id="{E14A4E42-8ABF-453A-9000-0E10966F8623}"/>
              </a:ext>
            </a:extLst>
          </p:cNvPr>
          <p:cNvSpPr/>
          <p:nvPr/>
        </p:nvSpPr>
        <p:spPr>
          <a:xfrm>
            <a:off x="5412887" y="1504950"/>
            <a:ext cx="2661626" cy="369332"/>
          </a:xfrm>
          <a:prstGeom prst="rect">
            <a:avLst/>
          </a:prstGeom>
        </p:spPr>
        <p:txBody>
          <a:bodyPr wrap="none">
            <a:spAutoFit/>
          </a:bodyPr>
          <a:lstStyle/>
          <a:p>
            <a:r>
              <a:rPr lang="en-US" u="sng" dirty="0"/>
              <a:t>in-and-out-of-the-box CDS</a:t>
            </a:r>
          </a:p>
        </p:txBody>
      </p:sp>
      <p:sp>
        <p:nvSpPr>
          <p:cNvPr id="13" name="Rectangle 12">
            <a:extLst>
              <a:ext uri="{FF2B5EF4-FFF2-40B4-BE49-F238E27FC236}">
                <a16:creationId xmlns:a16="http://schemas.microsoft.com/office/drawing/2014/main" id="{32D0C4F0-8C32-47EE-9C32-DA7EE4CCC3E6}"/>
              </a:ext>
            </a:extLst>
          </p:cNvPr>
          <p:cNvSpPr/>
          <p:nvPr/>
        </p:nvSpPr>
        <p:spPr>
          <a:xfrm>
            <a:off x="1295400" y="4248150"/>
            <a:ext cx="6553200" cy="646331"/>
          </a:xfrm>
          <a:prstGeom prst="rect">
            <a:avLst/>
          </a:prstGeom>
        </p:spPr>
        <p:txBody>
          <a:bodyPr wrap="square">
            <a:spAutoFit/>
          </a:bodyPr>
          <a:lstStyle/>
          <a:p>
            <a:r>
              <a:rPr lang="en-US" dirty="0"/>
              <a:t>More specifically, how do we get out-of-the-box CDS functionality while still respecting the 5 rights?</a:t>
            </a:r>
          </a:p>
        </p:txBody>
      </p:sp>
    </p:spTree>
    <p:extLst>
      <p:ext uri="{BB962C8B-B14F-4D97-AF65-F5344CB8AC3E}">
        <p14:creationId xmlns:p14="http://schemas.microsoft.com/office/powerpoint/2010/main" val="1749983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0"/>
            <a:ext cx="7772400" cy="1102519"/>
          </a:xfrm>
        </p:spPr>
        <p:txBody>
          <a:bodyPr/>
          <a:lstStyle/>
          <a:p>
            <a:r>
              <a:rPr lang="en-US" dirty="0"/>
              <a:t>REST WEB SERVICES</a:t>
            </a:r>
          </a:p>
        </p:txBody>
      </p:sp>
    </p:spTree>
    <p:extLst>
      <p:ext uri="{BB962C8B-B14F-4D97-AF65-F5344CB8AC3E}">
        <p14:creationId xmlns:p14="http://schemas.microsoft.com/office/powerpoint/2010/main" val="4169399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Web Page Request (in English)</a:t>
            </a:r>
          </a:p>
        </p:txBody>
      </p:sp>
      <p:cxnSp>
        <p:nvCxnSpPr>
          <p:cNvPr id="8" name="Straight Arrow Connector 7">
            <a:extLst>
              <a:ext uri="{FF2B5EF4-FFF2-40B4-BE49-F238E27FC236}">
                <a16:creationId xmlns:a16="http://schemas.microsoft.com/office/drawing/2014/main" id="{5758571A-85F8-4E97-A212-8258FBF32218}"/>
              </a:ext>
            </a:extLst>
          </p:cNvPr>
          <p:cNvCxnSpPr>
            <a:cxnSpLocks/>
          </p:cNvCxnSpPr>
          <p:nvPr/>
        </p:nvCxnSpPr>
        <p:spPr>
          <a:xfrm>
            <a:off x="18288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3B8D2C1-5193-46DD-BB1F-06EE585441C3}"/>
              </a:ext>
            </a:extLst>
          </p:cNvPr>
          <p:cNvCxnSpPr>
            <a:cxnSpLocks/>
          </p:cNvCxnSpPr>
          <p:nvPr/>
        </p:nvCxnSpPr>
        <p:spPr>
          <a:xfrm>
            <a:off x="73152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1B43E939-CB77-4D45-A370-EFA909363444}"/>
              </a:ext>
            </a:extLst>
          </p:cNvPr>
          <p:cNvSpPr/>
          <p:nvPr/>
        </p:nvSpPr>
        <p:spPr>
          <a:xfrm>
            <a:off x="12192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client</a:t>
            </a:r>
          </a:p>
        </p:txBody>
      </p:sp>
      <p:sp>
        <p:nvSpPr>
          <p:cNvPr id="13" name="Rectangle 12">
            <a:extLst>
              <a:ext uri="{FF2B5EF4-FFF2-40B4-BE49-F238E27FC236}">
                <a16:creationId xmlns:a16="http://schemas.microsoft.com/office/drawing/2014/main" id="{FE4F9FA5-3B31-4B13-BFA7-1582352B87D4}"/>
              </a:ext>
            </a:extLst>
          </p:cNvPr>
          <p:cNvSpPr/>
          <p:nvPr/>
        </p:nvSpPr>
        <p:spPr>
          <a:xfrm>
            <a:off x="67056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server</a:t>
            </a:r>
          </a:p>
        </p:txBody>
      </p:sp>
      <p:sp>
        <p:nvSpPr>
          <p:cNvPr id="14" name="Rectangle 13">
            <a:extLst>
              <a:ext uri="{FF2B5EF4-FFF2-40B4-BE49-F238E27FC236}">
                <a16:creationId xmlns:a16="http://schemas.microsoft.com/office/drawing/2014/main" id="{EC4DFF13-19AF-4342-B1DD-53FBA33E9165}"/>
              </a:ext>
            </a:extLst>
          </p:cNvPr>
          <p:cNvSpPr/>
          <p:nvPr/>
        </p:nvSpPr>
        <p:spPr>
          <a:xfrm>
            <a:off x="1526426" y="4387643"/>
            <a:ext cx="614271" cy="369332"/>
          </a:xfrm>
          <a:prstGeom prst="rect">
            <a:avLst/>
          </a:prstGeom>
        </p:spPr>
        <p:txBody>
          <a:bodyPr wrap="none">
            <a:spAutoFit/>
          </a:bodyPr>
          <a:lstStyle/>
          <a:p>
            <a:r>
              <a:rPr lang="en-US" dirty="0">
                <a:solidFill>
                  <a:srgbClr val="00B050"/>
                </a:solidFill>
              </a:rPr>
              <a:t>time</a:t>
            </a:r>
          </a:p>
        </p:txBody>
      </p:sp>
      <p:sp>
        <p:nvSpPr>
          <p:cNvPr id="15" name="Rectangle 14">
            <a:extLst>
              <a:ext uri="{FF2B5EF4-FFF2-40B4-BE49-F238E27FC236}">
                <a16:creationId xmlns:a16="http://schemas.microsoft.com/office/drawing/2014/main" id="{ABAD15DE-691F-467B-926A-59FFA8961D25}"/>
              </a:ext>
            </a:extLst>
          </p:cNvPr>
          <p:cNvSpPr/>
          <p:nvPr/>
        </p:nvSpPr>
        <p:spPr>
          <a:xfrm>
            <a:off x="7003303" y="4387643"/>
            <a:ext cx="614271" cy="369332"/>
          </a:xfrm>
          <a:prstGeom prst="rect">
            <a:avLst/>
          </a:prstGeom>
        </p:spPr>
        <p:txBody>
          <a:bodyPr wrap="none">
            <a:spAutoFit/>
          </a:bodyPr>
          <a:lstStyle/>
          <a:p>
            <a:r>
              <a:rPr lang="en-US" dirty="0">
                <a:solidFill>
                  <a:srgbClr val="00B050"/>
                </a:solidFill>
              </a:rPr>
              <a:t>time</a:t>
            </a:r>
          </a:p>
        </p:txBody>
      </p:sp>
      <p:sp>
        <p:nvSpPr>
          <p:cNvPr id="16" name="Rectangle 15">
            <a:extLst>
              <a:ext uri="{FF2B5EF4-FFF2-40B4-BE49-F238E27FC236}">
                <a16:creationId xmlns:a16="http://schemas.microsoft.com/office/drawing/2014/main" id="{49DF1848-71E9-4462-B439-024F7EAFC94F}"/>
              </a:ext>
            </a:extLst>
          </p:cNvPr>
          <p:cNvSpPr/>
          <p:nvPr/>
        </p:nvSpPr>
        <p:spPr>
          <a:xfrm>
            <a:off x="2570537" y="1657350"/>
            <a:ext cx="3982663"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wide area data network</a:t>
            </a:r>
          </a:p>
        </p:txBody>
      </p:sp>
      <p:cxnSp>
        <p:nvCxnSpPr>
          <p:cNvPr id="19" name="Straight Connector 18">
            <a:extLst>
              <a:ext uri="{FF2B5EF4-FFF2-40B4-BE49-F238E27FC236}">
                <a16:creationId xmlns:a16="http://schemas.microsoft.com/office/drawing/2014/main" id="{0808B52E-BCB5-4124-A4B3-4627A3D0BFBB}"/>
              </a:ext>
            </a:extLst>
          </p:cNvPr>
          <p:cNvCxnSpPr>
            <a:stCxn id="12" idx="3"/>
            <a:endCxn id="16" idx="1"/>
          </p:cNvCxnSpPr>
          <p:nvPr/>
        </p:nvCxnSpPr>
        <p:spPr>
          <a:xfrm>
            <a:off x="2438399" y="1847850"/>
            <a:ext cx="1321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9A2E45B-A197-479A-A401-45838E002E7D}"/>
              </a:ext>
            </a:extLst>
          </p:cNvPr>
          <p:cNvCxnSpPr>
            <a:cxnSpLocks/>
            <a:stCxn id="16" idx="3"/>
            <a:endCxn id="13" idx="1"/>
          </p:cNvCxnSpPr>
          <p:nvPr/>
        </p:nvCxnSpPr>
        <p:spPr>
          <a:xfrm>
            <a:off x="6553200" y="184785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EF1F82A-802C-4E69-BE00-19884E96449E}"/>
              </a:ext>
            </a:extLst>
          </p:cNvPr>
          <p:cNvCxnSpPr/>
          <p:nvPr/>
        </p:nvCxnSpPr>
        <p:spPr>
          <a:xfrm>
            <a:off x="1828800" y="2343150"/>
            <a:ext cx="5481638" cy="838200"/>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B39FB44-A061-45AE-A272-47A5A78135D2}"/>
              </a:ext>
            </a:extLst>
          </p:cNvPr>
          <p:cNvSpPr/>
          <p:nvPr/>
        </p:nvSpPr>
        <p:spPr>
          <a:xfrm rot="547352">
            <a:off x="3127790" y="2387084"/>
            <a:ext cx="2888419" cy="369332"/>
          </a:xfrm>
          <a:prstGeom prst="rect">
            <a:avLst/>
          </a:prstGeom>
        </p:spPr>
        <p:txBody>
          <a:bodyPr wrap="none">
            <a:spAutoFit/>
          </a:bodyPr>
          <a:lstStyle/>
          <a:p>
            <a:r>
              <a:rPr lang="en-US" dirty="0"/>
              <a:t>send me an HTML document</a:t>
            </a:r>
          </a:p>
        </p:txBody>
      </p:sp>
      <p:cxnSp>
        <p:nvCxnSpPr>
          <p:cNvPr id="29" name="Straight Arrow Connector 28">
            <a:extLst>
              <a:ext uri="{FF2B5EF4-FFF2-40B4-BE49-F238E27FC236}">
                <a16:creationId xmlns:a16="http://schemas.microsoft.com/office/drawing/2014/main" id="{5BDF7B8E-5A34-4327-97FD-CF392BB330D0}"/>
              </a:ext>
            </a:extLst>
          </p:cNvPr>
          <p:cNvCxnSpPr>
            <a:cxnSpLocks/>
          </p:cNvCxnSpPr>
          <p:nvPr/>
        </p:nvCxnSpPr>
        <p:spPr>
          <a:xfrm flipH="1">
            <a:off x="1828800" y="3392552"/>
            <a:ext cx="5481637" cy="842691"/>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5E1FF149-098C-4D46-801E-4F3E6B5DB91D}"/>
              </a:ext>
            </a:extLst>
          </p:cNvPr>
          <p:cNvSpPr/>
          <p:nvPr/>
        </p:nvSpPr>
        <p:spPr>
          <a:xfrm rot="21080840">
            <a:off x="2955115" y="3421618"/>
            <a:ext cx="3233770" cy="369332"/>
          </a:xfrm>
          <a:prstGeom prst="rect">
            <a:avLst/>
          </a:prstGeom>
        </p:spPr>
        <p:txBody>
          <a:bodyPr wrap="none">
            <a:spAutoFit/>
          </a:bodyPr>
          <a:lstStyle/>
          <a:p>
            <a:r>
              <a:rPr lang="en-US" dirty="0"/>
              <a:t>OK, here's your HTML document</a:t>
            </a:r>
          </a:p>
        </p:txBody>
      </p:sp>
    </p:spTree>
    <p:extLst>
      <p:ext uri="{BB962C8B-B14F-4D97-AF65-F5344CB8AC3E}">
        <p14:creationId xmlns:p14="http://schemas.microsoft.com/office/powerpoint/2010/main" val="315673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71550"/>
            <a:ext cx="7772400" cy="1102519"/>
          </a:xfrm>
        </p:spPr>
        <p:txBody>
          <a:bodyPr/>
          <a:lstStyle/>
          <a:p>
            <a:r>
              <a:rPr lang="en-US" dirty="0"/>
              <a:t>DISCLOSURES</a:t>
            </a:r>
          </a:p>
        </p:txBody>
      </p:sp>
      <p:sp>
        <p:nvSpPr>
          <p:cNvPr id="3" name="Subtitle 2"/>
          <p:cNvSpPr>
            <a:spLocks noGrp="1"/>
          </p:cNvSpPr>
          <p:nvPr>
            <p:ph type="subTitle" idx="1"/>
          </p:nvPr>
        </p:nvSpPr>
        <p:spPr>
          <a:xfrm>
            <a:off x="1371600" y="1688635"/>
            <a:ext cx="6400800" cy="3050225"/>
          </a:xfrm>
        </p:spPr>
        <p:txBody>
          <a:bodyPr>
            <a:normAutofit/>
          </a:bodyPr>
          <a:lstStyle/>
          <a:p>
            <a:endParaRPr lang="en-US" sz="2400" dirty="0"/>
          </a:p>
          <a:p>
            <a:r>
              <a:rPr lang="en-US" sz="2400" dirty="0"/>
              <a:t>I have no financial relationships with commercial interests to disclose</a:t>
            </a:r>
          </a:p>
          <a:p>
            <a:endParaRPr lang="en-US" sz="2400" dirty="0"/>
          </a:p>
          <a:p>
            <a:r>
              <a:rPr lang="en-US" sz="2400" dirty="0"/>
              <a:t>My presentation does/does not include discussion of off-label or investigational use.</a:t>
            </a:r>
          </a:p>
        </p:txBody>
      </p:sp>
    </p:spTree>
    <p:extLst>
      <p:ext uri="{BB962C8B-B14F-4D97-AF65-F5344CB8AC3E}">
        <p14:creationId xmlns:p14="http://schemas.microsoft.com/office/powerpoint/2010/main" val="3333397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Web Page Request (in HTTP)</a:t>
            </a:r>
          </a:p>
        </p:txBody>
      </p:sp>
      <p:cxnSp>
        <p:nvCxnSpPr>
          <p:cNvPr id="8" name="Straight Arrow Connector 7">
            <a:extLst>
              <a:ext uri="{FF2B5EF4-FFF2-40B4-BE49-F238E27FC236}">
                <a16:creationId xmlns:a16="http://schemas.microsoft.com/office/drawing/2014/main" id="{5758571A-85F8-4E97-A212-8258FBF32218}"/>
              </a:ext>
            </a:extLst>
          </p:cNvPr>
          <p:cNvCxnSpPr>
            <a:cxnSpLocks/>
          </p:cNvCxnSpPr>
          <p:nvPr/>
        </p:nvCxnSpPr>
        <p:spPr>
          <a:xfrm>
            <a:off x="18288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3B8D2C1-5193-46DD-BB1F-06EE585441C3}"/>
              </a:ext>
            </a:extLst>
          </p:cNvPr>
          <p:cNvCxnSpPr>
            <a:cxnSpLocks/>
          </p:cNvCxnSpPr>
          <p:nvPr/>
        </p:nvCxnSpPr>
        <p:spPr>
          <a:xfrm>
            <a:off x="73152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1B43E939-CB77-4D45-A370-EFA909363444}"/>
              </a:ext>
            </a:extLst>
          </p:cNvPr>
          <p:cNvSpPr/>
          <p:nvPr/>
        </p:nvSpPr>
        <p:spPr>
          <a:xfrm>
            <a:off x="12192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client</a:t>
            </a:r>
          </a:p>
        </p:txBody>
      </p:sp>
      <p:sp>
        <p:nvSpPr>
          <p:cNvPr id="13" name="Rectangle 12">
            <a:extLst>
              <a:ext uri="{FF2B5EF4-FFF2-40B4-BE49-F238E27FC236}">
                <a16:creationId xmlns:a16="http://schemas.microsoft.com/office/drawing/2014/main" id="{FE4F9FA5-3B31-4B13-BFA7-1582352B87D4}"/>
              </a:ext>
            </a:extLst>
          </p:cNvPr>
          <p:cNvSpPr/>
          <p:nvPr/>
        </p:nvSpPr>
        <p:spPr>
          <a:xfrm>
            <a:off x="67056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server</a:t>
            </a:r>
          </a:p>
        </p:txBody>
      </p:sp>
      <p:sp>
        <p:nvSpPr>
          <p:cNvPr id="14" name="Rectangle 13">
            <a:extLst>
              <a:ext uri="{FF2B5EF4-FFF2-40B4-BE49-F238E27FC236}">
                <a16:creationId xmlns:a16="http://schemas.microsoft.com/office/drawing/2014/main" id="{EC4DFF13-19AF-4342-B1DD-53FBA33E9165}"/>
              </a:ext>
            </a:extLst>
          </p:cNvPr>
          <p:cNvSpPr/>
          <p:nvPr/>
        </p:nvSpPr>
        <p:spPr>
          <a:xfrm>
            <a:off x="1526426" y="4387643"/>
            <a:ext cx="614271" cy="369332"/>
          </a:xfrm>
          <a:prstGeom prst="rect">
            <a:avLst/>
          </a:prstGeom>
        </p:spPr>
        <p:txBody>
          <a:bodyPr wrap="none">
            <a:spAutoFit/>
          </a:bodyPr>
          <a:lstStyle/>
          <a:p>
            <a:r>
              <a:rPr lang="en-US" dirty="0">
                <a:solidFill>
                  <a:srgbClr val="00B050"/>
                </a:solidFill>
              </a:rPr>
              <a:t>time</a:t>
            </a:r>
          </a:p>
        </p:txBody>
      </p:sp>
      <p:sp>
        <p:nvSpPr>
          <p:cNvPr id="15" name="Rectangle 14">
            <a:extLst>
              <a:ext uri="{FF2B5EF4-FFF2-40B4-BE49-F238E27FC236}">
                <a16:creationId xmlns:a16="http://schemas.microsoft.com/office/drawing/2014/main" id="{ABAD15DE-691F-467B-926A-59FFA8961D25}"/>
              </a:ext>
            </a:extLst>
          </p:cNvPr>
          <p:cNvSpPr/>
          <p:nvPr/>
        </p:nvSpPr>
        <p:spPr>
          <a:xfrm>
            <a:off x="7003303" y="4387643"/>
            <a:ext cx="614271" cy="369332"/>
          </a:xfrm>
          <a:prstGeom prst="rect">
            <a:avLst/>
          </a:prstGeom>
        </p:spPr>
        <p:txBody>
          <a:bodyPr wrap="none">
            <a:spAutoFit/>
          </a:bodyPr>
          <a:lstStyle/>
          <a:p>
            <a:r>
              <a:rPr lang="en-US" dirty="0">
                <a:solidFill>
                  <a:srgbClr val="00B050"/>
                </a:solidFill>
              </a:rPr>
              <a:t>time</a:t>
            </a:r>
          </a:p>
        </p:txBody>
      </p:sp>
      <p:sp>
        <p:nvSpPr>
          <p:cNvPr id="16" name="Rectangle 15">
            <a:extLst>
              <a:ext uri="{FF2B5EF4-FFF2-40B4-BE49-F238E27FC236}">
                <a16:creationId xmlns:a16="http://schemas.microsoft.com/office/drawing/2014/main" id="{49DF1848-71E9-4462-B439-024F7EAFC94F}"/>
              </a:ext>
            </a:extLst>
          </p:cNvPr>
          <p:cNvSpPr/>
          <p:nvPr/>
        </p:nvSpPr>
        <p:spPr>
          <a:xfrm>
            <a:off x="2570537" y="1657350"/>
            <a:ext cx="3982663"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wide area data network</a:t>
            </a:r>
          </a:p>
        </p:txBody>
      </p:sp>
      <p:cxnSp>
        <p:nvCxnSpPr>
          <p:cNvPr id="19" name="Straight Connector 18">
            <a:extLst>
              <a:ext uri="{FF2B5EF4-FFF2-40B4-BE49-F238E27FC236}">
                <a16:creationId xmlns:a16="http://schemas.microsoft.com/office/drawing/2014/main" id="{0808B52E-BCB5-4124-A4B3-4627A3D0BFBB}"/>
              </a:ext>
            </a:extLst>
          </p:cNvPr>
          <p:cNvCxnSpPr>
            <a:stCxn id="12" idx="3"/>
            <a:endCxn id="16" idx="1"/>
          </p:cNvCxnSpPr>
          <p:nvPr/>
        </p:nvCxnSpPr>
        <p:spPr>
          <a:xfrm>
            <a:off x="2438399" y="1847850"/>
            <a:ext cx="1321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9A2E45B-A197-479A-A401-45838E002E7D}"/>
              </a:ext>
            </a:extLst>
          </p:cNvPr>
          <p:cNvCxnSpPr>
            <a:cxnSpLocks/>
            <a:stCxn id="16" idx="3"/>
            <a:endCxn id="13" idx="1"/>
          </p:cNvCxnSpPr>
          <p:nvPr/>
        </p:nvCxnSpPr>
        <p:spPr>
          <a:xfrm>
            <a:off x="6553200" y="184785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EF1F82A-802C-4E69-BE00-19884E96449E}"/>
              </a:ext>
            </a:extLst>
          </p:cNvPr>
          <p:cNvCxnSpPr/>
          <p:nvPr/>
        </p:nvCxnSpPr>
        <p:spPr>
          <a:xfrm>
            <a:off x="1828800" y="2343150"/>
            <a:ext cx="5481638" cy="838200"/>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B39FB44-A061-45AE-A272-47A5A78135D2}"/>
              </a:ext>
            </a:extLst>
          </p:cNvPr>
          <p:cNvSpPr/>
          <p:nvPr/>
        </p:nvSpPr>
        <p:spPr>
          <a:xfrm rot="547352">
            <a:off x="2744226" y="2387084"/>
            <a:ext cx="3655553" cy="369332"/>
          </a:xfrm>
          <a:prstGeom prst="rect">
            <a:avLst/>
          </a:prstGeom>
        </p:spPr>
        <p:txBody>
          <a:bodyPr wrap="none">
            <a:spAutoFit/>
          </a:bodyPr>
          <a:lstStyle/>
          <a:p>
            <a:r>
              <a:rPr lang="en-US" dirty="0"/>
              <a:t>REQUEST: HTTP GET /document.html</a:t>
            </a:r>
          </a:p>
        </p:txBody>
      </p:sp>
      <p:cxnSp>
        <p:nvCxnSpPr>
          <p:cNvPr id="29" name="Straight Arrow Connector 28">
            <a:extLst>
              <a:ext uri="{FF2B5EF4-FFF2-40B4-BE49-F238E27FC236}">
                <a16:creationId xmlns:a16="http://schemas.microsoft.com/office/drawing/2014/main" id="{5BDF7B8E-5A34-4327-97FD-CF392BB330D0}"/>
              </a:ext>
            </a:extLst>
          </p:cNvPr>
          <p:cNvCxnSpPr>
            <a:cxnSpLocks/>
          </p:cNvCxnSpPr>
          <p:nvPr/>
        </p:nvCxnSpPr>
        <p:spPr>
          <a:xfrm flipH="1">
            <a:off x="1828800" y="3392552"/>
            <a:ext cx="5481637" cy="842691"/>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5E1FF149-098C-4D46-801E-4F3E6B5DB91D}"/>
              </a:ext>
            </a:extLst>
          </p:cNvPr>
          <p:cNvSpPr/>
          <p:nvPr/>
        </p:nvSpPr>
        <p:spPr>
          <a:xfrm rot="21080840">
            <a:off x="2200266" y="3421618"/>
            <a:ext cx="4743478" cy="369332"/>
          </a:xfrm>
          <a:prstGeom prst="rect">
            <a:avLst/>
          </a:prstGeom>
        </p:spPr>
        <p:txBody>
          <a:bodyPr wrap="none">
            <a:spAutoFit/>
          </a:bodyPr>
          <a:lstStyle/>
          <a:p>
            <a:r>
              <a:rPr lang="en-US" dirty="0"/>
              <a:t>RESPONSE: HTTP 200, &lt;html&gt;blah, blah&lt;/html&gt;</a:t>
            </a:r>
            <a:r>
              <a:rPr lang="en-US" baseline="30000" dirty="0"/>
              <a:t>‡</a:t>
            </a:r>
          </a:p>
        </p:txBody>
      </p:sp>
      <p:sp>
        <p:nvSpPr>
          <p:cNvPr id="2" name="Rectangle 1">
            <a:extLst>
              <a:ext uri="{FF2B5EF4-FFF2-40B4-BE49-F238E27FC236}">
                <a16:creationId xmlns:a16="http://schemas.microsoft.com/office/drawing/2014/main" id="{AEE27B7D-FC37-4EEB-B6F5-1F01455635F9}"/>
              </a:ext>
            </a:extLst>
          </p:cNvPr>
          <p:cNvSpPr/>
          <p:nvPr/>
        </p:nvSpPr>
        <p:spPr>
          <a:xfrm>
            <a:off x="2119059" y="4471626"/>
            <a:ext cx="4908056" cy="646331"/>
          </a:xfrm>
          <a:prstGeom prst="rect">
            <a:avLst/>
          </a:prstGeom>
        </p:spPr>
        <p:txBody>
          <a:bodyPr wrap="square">
            <a:spAutoFit/>
          </a:bodyPr>
          <a:lstStyle/>
          <a:p>
            <a:r>
              <a:rPr lang="en-US" dirty="0"/>
              <a:t>‡The HTML document in the response payload represents both the </a:t>
            </a:r>
            <a:r>
              <a:rPr lang="en-US" i="1" dirty="0"/>
              <a:t>content</a:t>
            </a:r>
            <a:r>
              <a:rPr lang="en-US" dirty="0"/>
              <a:t> and the </a:t>
            </a:r>
            <a:r>
              <a:rPr lang="en-US" i="1" dirty="0"/>
              <a:t>presentation</a:t>
            </a:r>
            <a:r>
              <a:rPr lang="en-US" dirty="0"/>
              <a:t>.</a:t>
            </a:r>
          </a:p>
        </p:txBody>
      </p:sp>
    </p:spTree>
    <p:extLst>
      <p:ext uri="{BB962C8B-B14F-4D97-AF65-F5344CB8AC3E}">
        <p14:creationId xmlns:p14="http://schemas.microsoft.com/office/powerpoint/2010/main" val="1440441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Web Service Request (in English)</a:t>
            </a:r>
          </a:p>
        </p:txBody>
      </p:sp>
      <p:cxnSp>
        <p:nvCxnSpPr>
          <p:cNvPr id="8" name="Straight Arrow Connector 7">
            <a:extLst>
              <a:ext uri="{FF2B5EF4-FFF2-40B4-BE49-F238E27FC236}">
                <a16:creationId xmlns:a16="http://schemas.microsoft.com/office/drawing/2014/main" id="{5758571A-85F8-4E97-A212-8258FBF32218}"/>
              </a:ext>
            </a:extLst>
          </p:cNvPr>
          <p:cNvCxnSpPr>
            <a:cxnSpLocks/>
          </p:cNvCxnSpPr>
          <p:nvPr/>
        </p:nvCxnSpPr>
        <p:spPr>
          <a:xfrm>
            <a:off x="18288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3B8D2C1-5193-46DD-BB1F-06EE585441C3}"/>
              </a:ext>
            </a:extLst>
          </p:cNvPr>
          <p:cNvCxnSpPr>
            <a:cxnSpLocks/>
          </p:cNvCxnSpPr>
          <p:nvPr/>
        </p:nvCxnSpPr>
        <p:spPr>
          <a:xfrm>
            <a:off x="73152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1B43E939-CB77-4D45-A370-EFA909363444}"/>
              </a:ext>
            </a:extLst>
          </p:cNvPr>
          <p:cNvSpPr/>
          <p:nvPr/>
        </p:nvSpPr>
        <p:spPr>
          <a:xfrm>
            <a:off x="12192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client</a:t>
            </a:r>
          </a:p>
        </p:txBody>
      </p:sp>
      <p:sp>
        <p:nvSpPr>
          <p:cNvPr id="13" name="Rectangle 12">
            <a:extLst>
              <a:ext uri="{FF2B5EF4-FFF2-40B4-BE49-F238E27FC236}">
                <a16:creationId xmlns:a16="http://schemas.microsoft.com/office/drawing/2014/main" id="{FE4F9FA5-3B31-4B13-BFA7-1582352B87D4}"/>
              </a:ext>
            </a:extLst>
          </p:cNvPr>
          <p:cNvSpPr/>
          <p:nvPr/>
        </p:nvSpPr>
        <p:spPr>
          <a:xfrm>
            <a:off x="67056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server</a:t>
            </a:r>
          </a:p>
        </p:txBody>
      </p:sp>
      <p:sp>
        <p:nvSpPr>
          <p:cNvPr id="14" name="Rectangle 13">
            <a:extLst>
              <a:ext uri="{FF2B5EF4-FFF2-40B4-BE49-F238E27FC236}">
                <a16:creationId xmlns:a16="http://schemas.microsoft.com/office/drawing/2014/main" id="{EC4DFF13-19AF-4342-B1DD-53FBA33E9165}"/>
              </a:ext>
            </a:extLst>
          </p:cNvPr>
          <p:cNvSpPr/>
          <p:nvPr/>
        </p:nvSpPr>
        <p:spPr>
          <a:xfrm>
            <a:off x="1526426" y="4387643"/>
            <a:ext cx="614271" cy="369332"/>
          </a:xfrm>
          <a:prstGeom prst="rect">
            <a:avLst/>
          </a:prstGeom>
        </p:spPr>
        <p:txBody>
          <a:bodyPr wrap="none">
            <a:spAutoFit/>
          </a:bodyPr>
          <a:lstStyle/>
          <a:p>
            <a:r>
              <a:rPr lang="en-US" dirty="0">
                <a:solidFill>
                  <a:srgbClr val="00B050"/>
                </a:solidFill>
              </a:rPr>
              <a:t>time</a:t>
            </a:r>
          </a:p>
        </p:txBody>
      </p:sp>
      <p:sp>
        <p:nvSpPr>
          <p:cNvPr id="15" name="Rectangle 14">
            <a:extLst>
              <a:ext uri="{FF2B5EF4-FFF2-40B4-BE49-F238E27FC236}">
                <a16:creationId xmlns:a16="http://schemas.microsoft.com/office/drawing/2014/main" id="{ABAD15DE-691F-467B-926A-59FFA8961D25}"/>
              </a:ext>
            </a:extLst>
          </p:cNvPr>
          <p:cNvSpPr/>
          <p:nvPr/>
        </p:nvSpPr>
        <p:spPr>
          <a:xfrm>
            <a:off x="7003303" y="4387643"/>
            <a:ext cx="614271" cy="369332"/>
          </a:xfrm>
          <a:prstGeom prst="rect">
            <a:avLst/>
          </a:prstGeom>
        </p:spPr>
        <p:txBody>
          <a:bodyPr wrap="none">
            <a:spAutoFit/>
          </a:bodyPr>
          <a:lstStyle/>
          <a:p>
            <a:r>
              <a:rPr lang="en-US" dirty="0">
                <a:solidFill>
                  <a:srgbClr val="00B050"/>
                </a:solidFill>
              </a:rPr>
              <a:t>time</a:t>
            </a:r>
          </a:p>
        </p:txBody>
      </p:sp>
      <p:sp>
        <p:nvSpPr>
          <p:cNvPr id="16" name="Rectangle 15">
            <a:extLst>
              <a:ext uri="{FF2B5EF4-FFF2-40B4-BE49-F238E27FC236}">
                <a16:creationId xmlns:a16="http://schemas.microsoft.com/office/drawing/2014/main" id="{49DF1848-71E9-4462-B439-024F7EAFC94F}"/>
              </a:ext>
            </a:extLst>
          </p:cNvPr>
          <p:cNvSpPr/>
          <p:nvPr/>
        </p:nvSpPr>
        <p:spPr>
          <a:xfrm>
            <a:off x="2570537" y="1657350"/>
            <a:ext cx="3982663"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wide area data network</a:t>
            </a:r>
          </a:p>
        </p:txBody>
      </p:sp>
      <p:cxnSp>
        <p:nvCxnSpPr>
          <p:cNvPr id="19" name="Straight Connector 18">
            <a:extLst>
              <a:ext uri="{FF2B5EF4-FFF2-40B4-BE49-F238E27FC236}">
                <a16:creationId xmlns:a16="http://schemas.microsoft.com/office/drawing/2014/main" id="{0808B52E-BCB5-4124-A4B3-4627A3D0BFBB}"/>
              </a:ext>
            </a:extLst>
          </p:cNvPr>
          <p:cNvCxnSpPr>
            <a:stCxn id="12" idx="3"/>
            <a:endCxn id="16" idx="1"/>
          </p:cNvCxnSpPr>
          <p:nvPr/>
        </p:nvCxnSpPr>
        <p:spPr>
          <a:xfrm>
            <a:off x="2438399" y="1847850"/>
            <a:ext cx="1321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9A2E45B-A197-479A-A401-45838E002E7D}"/>
              </a:ext>
            </a:extLst>
          </p:cNvPr>
          <p:cNvCxnSpPr>
            <a:cxnSpLocks/>
            <a:stCxn id="16" idx="3"/>
            <a:endCxn id="13" idx="1"/>
          </p:cNvCxnSpPr>
          <p:nvPr/>
        </p:nvCxnSpPr>
        <p:spPr>
          <a:xfrm>
            <a:off x="6553200" y="184785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EF1F82A-802C-4E69-BE00-19884E96449E}"/>
              </a:ext>
            </a:extLst>
          </p:cNvPr>
          <p:cNvCxnSpPr/>
          <p:nvPr/>
        </p:nvCxnSpPr>
        <p:spPr>
          <a:xfrm>
            <a:off x="1828800" y="2343150"/>
            <a:ext cx="5481638" cy="838200"/>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B39FB44-A061-45AE-A272-47A5A78135D2}"/>
              </a:ext>
            </a:extLst>
          </p:cNvPr>
          <p:cNvSpPr/>
          <p:nvPr/>
        </p:nvSpPr>
        <p:spPr>
          <a:xfrm rot="547352">
            <a:off x="2638816" y="2387084"/>
            <a:ext cx="3866379" cy="369332"/>
          </a:xfrm>
          <a:prstGeom prst="rect">
            <a:avLst/>
          </a:prstGeom>
        </p:spPr>
        <p:txBody>
          <a:bodyPr wrap="none">
            <a:spAutoFit/>
          </a:bodyPr>
          <a:lstStyle/>
          <a:p>
            <a:r>
              <a:rPr lang="en-US" dirty="0"/>
              <a:t>send me the information for a resource</a:t>
            </a:r>
          </a:p>
        </p:txBody>
      </p:sp>
      <p:cxnSp>
        <p:nvCxnSpPr>
          <p:cNvPr id="29" name="Straight Arrow Connector 28">
            <a:extLst>
              <a:ext uri="{FF2B5EF4-FFF2-40B4-BE49-F238E27FC236}">
                <a16:creationId xmlns:a16="http://schemas.microsoft.com/office/drawing/2014/main" id="{5BDF7B8E-5A34-4327-97FD-CF392BB330D0}"/>
              </a:ext>
            </a:extLst>
          </p:cNvPr>
          <p:cNvCxnSpPr>
            <a:cxnSpLocks/>
          </p:cNvCxnSpPr>
          <p:nvPr/>
        </p:nvCxnSpPr>
        <p:spPr>
          <a:xfrm flipH="1">
            <a:off x="1828800" y="3392552"/>
            <a:ext cx="5481637" cy="842691"/>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5E1FF149-098C-4D46-801E-4F3E6B5DB91D}"/>
              </a:ext>
            </a:extLst>
          </p:cNvPr>
          <p:cNvSpPr/>
          <p:nvPr/>
        </p:nvSpPr>
        <p:spPr>
          <a:xfrm rot="21080840">
            <a:off x="2037372" y="3421618"/>
            <a:ext cx="5069273" cy="369332"/>
          </a:xfrm>
          <a:prstGeom prst="rect">
            <a:avLst/>
          </a:prstGeom>
        </p:spPr>
        <p:txBody>
          <a:bodyPr wrap="none">
            <a:spAutoFit/>
          </a:bodyPr>
          <a:lstStyle/>
          <a:p>
            <a:r>
              <a:rPr lang="en-US" dirty="0"/>
              <a:t>OK, here’s the JSON* representation of the resource</a:t>
            </a:r>
          </a:p>
        </p:txBody>
      </p:sp>
      <p:sp>
        <p:nvSpPr>
          <p:cNvPr id="2" name="Rectangle 1">
            <a:extLst>
              <a:ext uri="{FF2B5EF4-FFF2-40B4-BE49-F238E27FC236}">
                <a16:creationId xmlns:a16="http://schemas.microsoft.com/office/drawing/2014/main" id="{70C5DCD8-982B-43BC-B965-B469F7DEDCB8}"/>
              </a:ext>
            </a:extLst>
          </p:cNvPr>
          <p:cNvSpPr/>
          <p:nvPr/>
        </p:nvSpPr>
        <p:spPr>
          <a:xfrm>
            <a:off x="2869409" y="4446445"/>
            <a:ext cx="3452805" cy="369332"/>
          </a:xfrm>
          <a:prstGeom prst="rect">
            <a:avLst/>
          </a:prstGeom>
        </p:spPr>
        <p:txBody>
          <a:bodyPr wrap="none">
            <a:spAutoFit/>
          </a:bodyPr>
          <a:lstStyle/>
          <a:p>
            <a:r>
              <a:rPr lang="en-US" dirty="0"/>
              <a:t>*JavaScript Object Notation (JSON)</a:t>
            </a:r>
          </a:p>
        </p:txBody>
      </p:sp>
    </p:spTree>
    <p:extLst>
      <p:ext uri="{BB962C8B-B14F-4D97-AF65-F5344CB8AC3E}">
        <p14:creationId xmlns:p14="http://schemas.microsoft.com/office/powerpoint/2010/main" val="83494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Web Service Request (in HTTP)</a:t>
            </a:r>
          </a:p>
        </p:txBody>
      </p:sp>
      <p:cxnSp>
        <p:nvCxnSpPr>
          <p:cNvPr id="8" name="Straight Arrow Connector 7">
            <a:extLst>
              <a:ext uri="{FF2B5EF4-FFF2-40B4-BE49-F238E27FC236}">
                <a16:creationId xmlns:a16="http://schemas.microsoft.com/office/drawing/2014/main" id="{5758571A-85F8-4E97-A212-8258FBF32218}"/>
              </a:ext>
            </a:extLst>
          </p:cNvPr>
          <p:cNvCxnSpPr>
            <a:cxnSpLocks/>
          </p:cNvCxnSpPr>
          <p:nvPr/>
        </p:nvCxnSpPr>
        <p:spPr>
          <a:xfrm>
            <a:off x="18288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3B8D2C1-5193-46DD-BB1F-06EE585441C3}"/>
              </a:ext>
            </a:extLst>
          </p:cNvPr>
          <p:cNvCxnSpPr>
            <a:cxnSpLocks/>
          </p:cNvCxnSpPr>
          <p:nvPr/>
        </p:nvCxnSpPr>
        <p:spPr>
          <a:xfrm>
            <a:off x="73152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1B43E939-CB77-4D45-A370-EFA909363444}"/>
              </a:ext>
            </a:extLst>
          </p:cNvPr>
          <p:cNvSpPr/>
          <p:nvPr/>
        </p:nvSpPr>
        <p:spPr>
          <a:xfrm>
            <a:off x="12192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client</a:t>
            </a:r>
          </a:p>
        </p:txBody>
      </p:sp>
      <p:sp>
        <p:nvSpPr>
          <p:cNvPr id="13" name="Rectangle 12">
            <a:extLst>
              <a:ext uri="{FF2B5EF4-FFF2-40B4-BE49-F238E27FC236}">
                <a16:creationId xmlns:a16="http://schemas.microsoft.com/office/drawing/2014/main" id="{FE4F9FA5-3B31-4B13-BFA7-1582352B87D4}"/>
              </a:ext>
            </a:extLst>
          </p:cNvPr>
          <p:cNvSpPr/>
          <p:nvPr/>
        </p:nvSpPr>
        <p:spPr>
          <a:xfrm>
            <a:off x="67056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server</a:t>
            </a:r>
          </a:p>
        </p:txBody>
      </p:sp>
      <p:sp>
        <p:nvSpPr>
          <p:cNvPr id="14" name="Rectangle 13">
            <a:extLst>
              <a:ext uri="{FF2B5EF4-FFF2-40B4-BE49-F238E27FC236}">
                <a16:creationId xmlns:a16="http://schemas.microsoft.com/office/drawing/2014/main" id="{EC4DFF13-19AF-4342-B1DD-53FBA33E9165}"/>
              </a:ext>
            </a:extLst>
          </p:cNvPr>
          <p:cNvSpPr/>
          <p:nvPr/>
        </p:nvSpPr>
        <p:spPr>
          <a:xfrm>
            <a:off x="1526426" y="4387643"/>
            <a:ext cx="614271" cy="369332"/>
          </a:xfrm>
          <a:prstGeom prst="rect">
            <a:avLst/>
          </a:prstGeom>
        </p:spPr>
        <p:txBody>
          <a:bodyPr wrap="none">
            <a:spAutoFit/>
          </a:bodyPr>
          <a:lstStyle/>
          <a:p>
            <a:r>
              <a:rPr lang="en-US" dirty="0">
                <a:solidFill>
                  <a:srgbClr val="00B050"/>
                </a:solidFill>
              </a:rPr>
              <a:t>time</a:t>
            </a:r>
          </a:p>
        </p:txBody>
      </p:sp>
      <p:sp>
        <p:nvSpPr>
          <p:cNvPr id="15" name="Rectangle 14">
            <a:extLst>
              <a:ext uri="{FF2B5EF4-FFF2-40B4-BE49-F238E27FC236}">
                <a16:creationId xmlns:a16="http://schemas.microsoft.com/office/drawing/2014/main" id="{ABAD15DE-691F-467B-926A-59FFA8961D25}"/>
              </a:ext>
            </a:extLst>
          </p:cNvPr>
          <p:cNvSpPr/>
          <p:nvPr/>
        </p:nvSpPr>
        <p:spPr>
          <a:xfrm>
            <a:off x="7003303" y="4387643"/>
            <a:ext cx="614271" cy="369332"/>
          </a:xfrm>
          <a:prstGeom prst="rect">
            <a:avLst/>
          </a:prstGeom>
        </p:spPr>
        <p:txBody>
          <a:bodyPr wrap="none">
            <a:spAutoFit/>
          </a:bodyPr>
          <a:lstStyle/>
          <a:p>
            <a:r>
              <a:rPr lang="en-US" dirty="0">
                <a:solidFill>
                  <a:srgbClr val="00B050"/>
                </a:solidFill>
              </a:rPr>
              <a:t>time</a:t>
            </a:r>
          </a:p>
        </p:txBody>
      </p:sp>
      <p:sp>
        <p:nvSpPr>
          <p:cNvPr id="16" name="Rectangle 15">
            <a:extLst>
              <a:ext uri="{FF2B5EF4-FFF2-40B4-BE49-F238E27FC236}">
                <a16:creationId xmlns:a16="http://schemas.microsoft.com/office/drawing/2014/main" id="{49DF1848-71E9-4462-B439-024F7EAFC94F}"/>
              </a:ext>
            </a:extLst>
          </p:cNvPr>
          <p:cNvSpPr/>
          <p:nvPr/>
        </p:nvSpPr>
        <p:spPr>
          <a:xfrm>
            <a:off x="2570537" y="1657350"/>
            <a:ext cx="3982663"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wide area data network</a:t>
            </a:r>
          </a:p>
        </p:txBody>
      </p:sp>
      <p:cxnSp>
        <p:nvCxnSpPr>
          <p:cNvPr id="19" name="Straight Connector 18">
            <a:extLst>
              <a:ext uri="{FF2B5EF4-FFF2-40B4-BE49-F238E27FC236}">
                <a16:creationId xmlns:a16="http://schemas.microsoft.com/office/drawing/2014/main" id="{0808B52E-BCB5-4124-A4B3-4627A3D0BFBB}"/>
              </a:ext>
            </a:extLst>
          </p:cNvPr>
          <p:cNvCxnSpPr>
            <a:stCxn id="12" idx="3"/>
            <a:endCxn id="16" idx="1"/>
          </p:cNvCxnSpPr>
          <p:nvPr/>
        </p:nvCxnSpPr>
        <p:spPr>
          <a:xfrm>
            <a:off x="2438399" y="1847850"/>
            <a:ext cx="1321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9A2E45B-A197-479A-A401-45838E002E7D}"/>
              </a:ext>
            </a:extLst>
          </p:cNvPr>
          <p:cNvCxnSpPr>
            <a:cxnSpLocks/>
            <a:stCxn id="16" idx="3"/>
            <a:endCxn id="13" idx="1"/>
          </p:cNvCxnSpPr>
          <p:nvPr/>
        </p:nvCxnSpPr>
        <p:spPr>
          <a:xfrm>
            <a:off x="6553200" y="184785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EF1F82A-802C-4E69-BE00-19884E96449E}"/>
              </a:ext>
            </a:extLst>
          </p:cNvPr>
          <p:cNvCxnSpPr/>
          <p:nvPr/>
        </p:nvCxnSpPr>
        <p:spPr>
          <a:xfrm>
            <a:off x="1828800" y="2343150"/>
            <a:ext cx="5481638" cy="838200"/>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B39FB44-A061-45AE-A272-47A5A78135D2}"/>
              </a:ext>
            </a:extLst>
          </p:cNvPr>
          <p:cNvSpPr/>
          <p:nvPr/>
        </p:nvSpPr>
        <p:spPr>
          <a:xfrm rot="547352">
            <a:off x="2038076" y="2387084"/>
            <a:ext cx="5067862" cy="369332"/>
          </a:xfrm>
          <a:prstGeom prst="rect">
            <a:avLst/>
          </a:prstGeom>
        </p:spPr>
        <p:txBody>
          <a:bodyPr wrap="none">
            <a:spAutoFit/>
          </a:bodyPr>
          <a:lstStyle/>
          <a:p>
            <a:r>
              <a:rPr lang="en-US" dirty="0"/>
              <a:t>REQUEST: HTTP GET /alleles/HLA-DPB1*01:01:01:01</a:t>
            </a:r>
          </a:p>
        </p:txBody>
      </p:sp>
      <p:cxnSp>
        <p:nvCxnSpPr>
          <p:cNvPr id="29" name="Straight Arrow Connector 28">
            <a:extLst>
              <a:ext uri="{FF2B5EF4-FFF2-40B4-BE49-F238E27FC236}">
                <a16:creationId xmlns:a16="http://schemas.microsoft.com/office/drawing/2014/main" id="{5BDF7B8E-5A34-4327-97FD-CF392BB330D0}"/>
              </a:ext>
            </a:extLst>
          </p:cNvPr>
          <p:cNvCxnSpPr>
            <a:cxnSpLocks/>
          </p:cNvCxnSpPr>
          <p:nvPr/>
        </p:nvCxnSpPr>
        <p:spPr>
          <a:xfrm flipH="1">
            <a:off x="1828800" y="3392552"/>
            <a:ext cx="5481637" cy="842691"/>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5E1FF149-098C-4D46-801E-4F3E6B5DB91D}"/>
              </a:ext>
            </a:extLst>
          </p:cNvPr>
          <p:cNvSpPr/>
          <p:nvPr/>
        </p:nvSpPr>
        <p:spPr>
          <a:xfrm rot="21080840">
            <a:off x="2093960" y="3421618"/>
            <a:ext cx="4956100" cy="369332"/>
          </a:xfrm>
          <a:prstGeom prst="rect">
            <a:avLst/>
          </a:prstGeom>
        </p:spPr>
        <p:txBody>
          <a:bodyPr wrap="none">
            <a:spAutoFit/>
          </a:bodyPr>
          <a:lstStyle/>
          <a:p>
            <a:r>
              <a:rPr lang="en-US" dirty="0"/>
              <a:t>RESPONSE: HTTP 200, {</a:t>
            </a:r>
            <a:r>
              <a:rPr lang="en-US" dirty="0" err="1"/>
              <a:t>alleleName</a:t>
            </a:r>
            <a:r>
              <a:rPr lang="en-US" dirty="0"/>
              <a:t>: HLA-DPB1*…}‡</a:t>
            </a:r>
          </a:p>
        </p:txBody>
      </p:sp>
      <p:sp>
        <p:nvSpPr>
          <p:cNvPr id="2" name="Rectangle 1">
            <a:extLst>
              <a:ext uri="{FF2B5EF4-FFF2-40B4-BE49-F238E27FC236}">
                <a16:creationId xmlns:a16="http://schemas.microsoft.com/office/drawing/2014/main" id="{AEE27B7D-FC37-4EEB-B6F5-1F01455635F9}"/>
              </a:ext>
            </a:extLst>
          </p:cNvPr>
          <p:cNvSpPr/>
          <p:nvPr/>
        </p:nvSpPr>
        <p:spPr>
          <a:xfrm>
            <a:off x="2354929" y="4446445"/>
            <a:ext cx="4434141" cy="646331"/>
          </a:xfrm>
          <a:prstGeom prst="rect">
            <a:avLst/>
          </a:prstGeom>
        </p:spPr>
        <p:txBody>
          <a:bodyPr wrap="square">
            <a:spAutoFit/>
          </a:bodyPr>
          <a:lstStyle/>
          <a:p>
            <a:r>
              <a:rPr lang="en-US" dirty="0"/>
              <a:t>‡The JSON response payload is pure </a:t>
            </a:r>
            <a:r>
              <a:rPr lang="en-US" i="1" dirty="0"/>
              <a:t>content</a:t>
            </a:r>
            <a:r>
              <a:rPr lang="en-US" dirty="0"/>
              <a:t> without any </a:t>
            </a:r>
            <a:r>
              <a:rPr lang="en-US" i="1" dirty="0"/>
              <a:t>presentation</a:t>
            </a:r>
            <a:r>
              <a:rPr lang="en-US" dirty="0"/>
              <a:t>.</a:t>
            </a:r>
          </a:p>
        </p:txBody>
      </p:sp>
    </p:spTree>
    <p:extLst>
      <p:ext uri="{BB962C8B-B14F-4D97-AF65-F5344CB8AC3E}">
        <p14:creationId xmlns:p14="http://schemas.microsoft.com/office/powerpoint/2010/main" val="532807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62015-C3EC-4C54-B347-1D921C1C8BED}"/>
              </a:ext>
            </a:extLst>
          </p:cNvPr>
          <p:cNvPicPr>
            <a:picLocks noChangeAspect="1"/>
          </p:cNvPicPr>
          <p:nvPr/>
        </p:nvPicPr>
        <p:blipFill rotWithShape="1">
          <a:blip r:embed="rId2"/>
          <a:srcRect t="1179" b="57913"/>
          <a:stretch/>
        </p:blipFill>
        <p:spPr>
          <a:xfrm>
            <a:off x="3661545" y="819150"/>
            <a:ext cx="5326109" cy="2104142"/>
          </a:xfrm>
          <a:prstGeom prst="rect">
            <a:avLst/>
          </a:prstGeom>
        </p:spPr>
      </p:pic>
      <p:pic>
        <p:nvPicPr>
          <p:cNvPr id="7" name="Picture 6">
            <a:extLst>
              <a:ext uri="{FF2B5EF4-FFF2-40B4-BE49-F238E27FC236}">
                <a16:creationId xmlns:a16="http://schemas.microsoft.com/office/drawing/2014/main" id="{9D3DE3D5-03A3-4E8C-91B8-8439F8F82FB2}"/>
              </a:ext>
            </a:extLst>
          </p:cNvPr>
          <p:cNvPicPr>
            <a:picLocks noChangeAspect="1"/>
          </p:cNvPicPr>
          <p:nvPr/>
        </p:nvPicPr>
        <p:blipFill rotWithShape="1">
          <a:blip r:embed="rId3"/>
          <a:srcRect t="64814" b="1112"/>
          <a:stretch/>
        </p:blipFill>
        <p:spPr>
          <a:xfrm>
            <a:off x="3661545" y="3333751"/>
            <a:ext cx="5326109" cy="1752600"/>
          </a:xfrm>
          <a:prstGeom prst="rect">
            <a:avLst/>
          </a:prstGeom>
        </p:spPr>
      </p:pic>
      <p:cxnSp>
        <p:nvCxnSpPr>
          <p:cNvPr id="11" name="Straight Connector 10">
            <a:extLst>
              <a:ext uri="{FF2B5EF4-FFF2-40B4-BE49-F238E27FC236}">
                <a16:creationId xmlns:a16="http://schemas.microsoft.com/office/drawing/2014/main" id="{CFC08DB6-E597-47F8-A0CE-BA5D3177E8A7}"/>
              </a:ext>
            </a:extLst>
          </p:cNvPr>
          <p:cNvCxnSpPr/>
          <p:nvPr/>
        </p:nvCxnSpPr>
        <p:spPr>
          <a:xfrm>
            <a:off x="3661545" y="2923292"/>
            <a:ext cx="377055" cy="121239"/>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8A3E5EF3-7935-4E2E-AE59-088C9F7B5822}"/>
              </a:ext>
            </a:extLst>
          </p:cNvPr>
          <p:cNvCxnSpPr>
            <a:cxnSpLocks/>
          </p:cNvCxnSpPr>
          <p:nvPr/>
        </p:nvCxnSpPr>
        <p:spPr>
          <a:xfrm flipV="1">
            <a:off x="4038600" y="2976973"/>
            <a:ext cx="228600" cy="60619"/>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2FE254B-CAC2-4CF9-908E-8B02ED267FEE}"/>
              </a:ext>
            </a:extLst>
          </p:cNvPr>
          <p:cNvCxnSpPr>
            <a:cxnSpLocks/>
          </p:cNvCxnSpPr>
          <p:nvPr/>
        </p:nvCxnSpPr>
        <p:spPr>
          <a:xfrm>
            <a:off x="4267200" y="2983912"/>
            <a:ext cx="609600" cy="107361"/>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177E8689-6074-4DB5-9CB2-A3A418D0327F}"/>
              </a:ext>
            </a:extLst>
          </p:cNvPr>
          <p:cNvCxnSpPr>
            <a:cxnSpLocks/>
          </p:cNvCxnSpPr>
          <p:nvPr/>
        </p:nvCxnSpPr>
        <p:spPr>
          <a:xfrm flipV="1">
            <a:off x="4876800" y="2992553"/>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6278653-AFE7-43DA-A305-E2C43A4FDC6A}"/>
              </a:ext>
            </a:extLst>
          </p:cNvPr>
          <p:cNvCxnSpPr>
            <a:cxnSpLocks/>
          </p:cNvCxnSpPr>
          <p:nvPr/>
        </p:nvCxnSpPr>
        <p:spPr>
          <a:xfrm>
            <a:off x="5486400" y="2997790"/>
            <a:ext cx="609600" cy="107361"/>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ED15F8BE-4974-4CDB-9594-7E215A9C05E3}"/>
              </a:ext>
            </a:extLst>
          </p:cNvPr>
          <p:cNvCxnSpPr>
            <a:cxnSpLocks/>
          </p:cNvCxnSpPr>
          <p:nvPr/>
        </p:nvCxnSpPr>
        <p:spPr>
          <a:xfrm flipV="1">
            <a:off x="6096000" y="2988232"/>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7F5DF5C-45C0-4D7E-95D5-D823E7CD30D1}"/>
              </a:ext>
            </a:extLst>
          </p:cNvPr>
          <p:cNvCxnSpPr>
            <a:cxnSpLocks/>
          </p:cNvCxnSpPr>
          <p:nvPr/>
        </p:nvCxnSpPr>
        <p:spPr>
          <a:xfrm flipV="1">
            <a:off x="7141371" y="2968536"/>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98E96E7-C2FD-4A40-B29A-A4806379183E}"/>
              </a:ext>
            </a:extLst>
          </p:cNvPr>
          <p:cNvCxnSpPr>
            <a:cxnSpLocks/>
          </p:cNvCxnSpPr>
          <p:nvPr/>
        </p:nvCxnSpPr>
        <p:spPr>
          <a:xfrm flipV="1">
            <a:off x="8360571" y="2916353"/>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077C6E3-C653-4F9F-BC91-6640211C9293}"/>
              </a:ext>
            </a:extLst>
          </p:cNvPr>
          <p:cNvCxnSpPr>
            <a:cxnSpLocks/>
          </p:cNvCxnSpPr>
          <p:nvPr/>
        </p:nvCxnSpPr>
        <p:spPr>
          <a:xfrm>
            <a:off x="6693696" y="2988232"/>
            <a:ext cx="447675" cy="92902"/>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63A7BBA8-9CCE-4C8E-ADD7-DC2F059B0CA8}"/>
              </a:ext>
            </a:extLst>
          </p:cNvPr>
          <p:cNvCxnSpPr>
            <a:cxnSpLocks/>
          </p:cNvCxnSpPr>
          <p:nvPr/>
        </p:nvCxnSpPr>
        <p:spPr>
          <a:xfrm>
            <a:off x="7700962" y="2968946"/>
            <a:ext cx="659609" cy="68646"/>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7198319-885C-4EDD-8C89-B2ED6AE70C66}"/>
              </a:ext>
            </a:extLst>
          </p:cNvPr>
          <p:cNvCxnSpPr>
            <a:cxnSpLocks/>
          </p:cNvCxnSpPr>
          <p:nvPr/>
        </p:nvCxnSpPr>
        <p:spPr>
          <a:xfrm flipV="1">
            <a:off x="3657600" y="3326812"/>
            <a:ext cx="417128" cy="13877"/>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8B5C924-C8BF-4A46-95C7-F2F13D7A1951}"/>
              </a:ext>
            </a:extLst>
          </p:cNvPr>
          <p:cNvCxnSpPr>
            <a:cxnSpLocks/>
          </p:cNvCxnSpPr>
          <p:nvPr/>
        </p:nvCxnSpPr>
        <p:spPr>
          <a:xfrm>
            <a:off x="4074728" y="3333751"/>
            <a:ext cx="188527" cy="60620"/>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7131FD9-C09F-42CD-AD4E-0C480BDB0143}"/>
              </a:ext>
            </a:extLst>
          </p:cNvPr>
          <p:cNvCxnSpPr>
            <a:cxnSpLocks/>
          </p:cNvCxnSpPr>
          <p:nvPr/>
        </p:nvCxnSpPr>
        <p:spPr>
          <a:xfrm flipV="1">
            <a:off x="4263255" y="3333751"/>
            <a:ext cx="584596" cy="6755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258855B5-AA11-4F24-B536-A9DFE3E4F857}"/>
              </a:ext>
            </a:extLst>
          </p:cNvPr>
          <p:cNvCxnSpPr>
            <a:cxnSpLocks/>
          </p:cNvCxnSpPr>
          <p:nvPr/>
        </p:nvCxnSpPr>
        <p:spPr>
          <a:xfrm>
            <a:off x="4847851" y="3340689"/>
            <a:ext cx="634604" cy="69261"/>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16FD0F86-5BB8-4B5C-8962-5A26CBA70D89}"/>
              </a:ext>
            </a:extLst>
          </p:cNvPr>
          <p:cNvCxnSpPr>
            <a:cxnSpLocks/>
          </p:cNvCxnSpPr>
          <p:nvPr/>
        </p:nvCxnSpPr>
        <p:spPr>
          <a:xfrm>
            <a:off x="5482455" y="3415187"/>
            <a:ext cx="609600" cy="107361"/>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C1E29B3-7DD2-4E47-81AC-24F5E2679ED6}"/>
              </a:ext>
            </a:extLst>
          </p:cNvPr>
          <p:cNvCxnSpPr>
            <a:cxnSpLocks/>
          </p:cNvCxnSpPr>
          <p:nvPr/>
        </p:nvCxnSpPr>
        <p:spPr>
          <a:xfrm flipV="1">
            <a:off x="6092055" y="3405629"/>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213FE632-C839-4C9A-933A-781B66E3DD61}"/>
              </a:ext>
            </a:extLst>
          </p:cNvPr>
          <p:cNvCxnSpPr>
            <a:cxnSpLocks/>
          </p:cNvCxnSpPr>
          <p:nvPr/>
        </p:nvCxnSpPr>
        <p:spPr>
          <a:xfrm flipV="1">
            <a:off x="7137426" y="3385933"/>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A6715A91-452B-4DAF-8868-77A2CD51AAF2}"/>
              </a:ext>
            </a:extLst>
          </p:cNvPr>
          <p:cNvCxnSpPr>
            <a:cxnSpLocks/>
          </p:cNvCxnSpPr>
          <p:nvPr/>
        </p:nvCxnSpPr>
        <p:spPr>
          <a:xfrm flipV="1">
            <a:off x="8356626" y="3333750"/>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4B65968C-99A3-483D-9BE7-66F8E67EB5C9}"/>
              </a:ext>
            </a:extLst>
          </p:cNvPr>
          <p:cNvCxnSpPr>
            <a:cxnSpLocks/>
          </p:cNvCxnSpPr>
          <p:nvPr/>
        </p:nvCxnSpPr>
        <p:spPr>
          <a:xfrm>
            <a:off x="6689751" y="3405629"/>
            <a:ext cx="447675" cy="92902"/>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3C6F945E-9DC4-4657-8569-D3FDF81E41D0}"/>
              </a:ext>
            </a:extLst>
          </p:cNvPr>
          <p:cNvCxnSpPr>
            <a:cxnSpLocks/>
          </p:cNvCxnSpPr>
          <p:nvPr/>
        </p:nvCxnSpPr>
        <p:spPr>
          <a:xfrm>
            <a:off x="7697017" y="3386343"/>
            <a:ext cx="659609" cy="68646"/>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E3021608-E156-41A2-817B-B5E5DCF9F53A}"/>
              </a:ext>
            </a:extLst>
          </p:cNvPr>
          <p:cNvCxnSpPr>
            <a:cxnSpLocks/>
          </p:cNvCxnSpPr>
          <p:nvPr/>
        </p:nvCxnSpPr>
        <p:spPr>
          <a:xfrm>
            <a:off x="6324600" y="3105150"/>
            <a:ext cx="0" cy="356778"/>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59" name="Title 2">
            <a:extLst>
              <a:ext uri="{FF2B5EF4-FFF2-40B4-BE49-F238E27FC236}">
                <a16:creationId xmlns:a16="http://schemas.microsoft.com/office/drawing/2014/main" id="{A757E34A-CC56-4B6D-9D09-9832621DD7F1}"/>
              </a:ext>
            </a:extLst>
          </p:cNvPr>
          <p:cNvSpPr txBox="1">
            <a:spLocks/>
          </p:cNvSpPr>
          <p:nvPr/>
        </p:nvSpPr>
        <p:spPr>
          <a:xfrm>
            <a:off x="381000" y="895350"/>
            <a:ext cx="2800350" cy="10668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a:t>Web Service Endpoints Return JSON</a:t>
            </a:r>
            <a:r>
              <a:rPr lang="en-US" sz="2000" baseline="30000" dirty="0"/>
              <a:t>‡</a:t>
            </a:r>
            <a:r>
              <a:rPr lang="en-US" sz="2000" dirty="0"/>
              <a:t> Responses</a:t>
            </a:r>
            <a:endParaRPr lang="en-US" sz="2000" baseline="30000" dirty="0"/>
          </a:p>
        </p:txBody>
      </p:sp>
      <p:sp>
        <p:nvSpPr>
          <p:cNvPr id="60" name="Rectangle 59">
            <a:extLst>
              <a:ext uri="{FF2B5EF4-FFF2-40B4-BE49-F238E27FC236}">
                <a16:creationId xmlns:a16="http://schemas.microsoft.com/office/drawing/2014/main" id="{15E0F9AE-DB05-4814-B130-BE30540ED6E6}"/>
              </a:ext>
            </a:extLst>
          </p:cNvPr>
          <p:cNvSpPr/>
          <p:nvPr/>
        </p:nvSpPr>
        <p:spPr>
          <a:xfrm>
            <a:off x="104118" y="2419350"/>
            <a:ext cx="3239731" cy="1077218"/>
          </a:xfrm>
          <a:prstGeom prst="rect">
            <a:avLst/>
          </a:prstGeom>
          <a:solidFill>
            <a:srgbClr val="4BC4C2"/>
          </a:solidFill>
        </p:spPr>
        <p:txBody>
          <a:bodyPr wrap="square">
            <a:spAutoFit/>
          </a:bodyPr>
          <a:lstStyle/>
          <a:p>
            <a:r>
              <a:rPr lang="en-US" sz="1600" dirty="0">
                <a:solidFill>
                  <a:schemeClr val="bg1"/>
                </a:solidFill>
              </a:rPr>
              <a:t>Provider: </a:t>
            </a:r>
            <a:r>
              <a:rPr lang="en-US" sz="1600" b="1" dirty="0">
                <a:solidFill>
                  <a:srgbClr val="FFFF00"/>
                </a:solidFill>
              </a:rPr>
              <a:t>rest.hlatools.org</a:t>
            </a:r>
          </a:p>
          <a:p>
            <a:r>
              <a:rPr lang="en-US" sz="1600" dirty="0">
                <a:solidFill>
                  <a:schemeClr val="bg1"/>
                </a:solidFill>
              </a:rPr>
              <a:t>Method: </a:t>
            </a:r>
            <a:r>
              <a:rPr lang="en-US" sz="1600" b="1" dirty="0">
                <a:solidFill>
                  <a:srgbClr val="FFFF00"/>
                </a:solidFill>
              </a:rPr>
              <a:t>GET</a:t>
            </a:r>
          </a:p>
          <a:p>
            <a:r>
              <a:rPr lang="en-US" sz="1600" dirty="0">
                <a:solidFill>
                  <a:schemeClr val="bg1"/>
                </a:solidFill>
              </a:rPr>
              <a:t>Resource Name: </a:t>
            </a:r>
            <a:r>
              <a:rPr lang="en-US" sz="1600" b="1" dirty="0">
                <a:solidFill>
                  <a:srgbClr val="FFFF00"/>
                </a:solidFill>
              </a:rPr>
              <a:t>alleles</a:t>
            </a:r>
          </a:p>
          <a:p>
            <a:r>
              <a:rPr lang="en-US" sz="1600" dirty="0">
                <a:solidFill>
                  <a:schemeClr val="bg1"/>
                </a:solidFill>
              </a:rPr>
              <a:t>Resource ID: </a:t>
            </a:r>
            <a:r>
              <a:rPr lang="en-US" sz="1600" b="1" dirty="0">
                <a:solidFill>
                  <a:srgbClr val="FFFF00"/>
                </a:solidFill>
              </a:rPr>
              <a:t>HLA-DPB1*01:01:01:01</a:t>
            </a:r>
          </a:p>
        </p:txBody>
      </p:sp>
      <p:sp>
        <p:nvSpPr>
          <p:cNvPr id="62" name="Rectangle 61">
            <a:extLst>
              <a:ext uri="{FF2B5EF4-FFF2-40B4-BE49-F238E27FC236}">
                <a16:creationId xmlns:a16="http://schemas.microsoft.com/office/drawing/2014/main" id="{59F79E0D-7A39-42DE-92B2-261AD5A6A069}"/>
              </a:ext>
            </a:extLst>
          </p:cNvPr>
          <p:cNvSpPr/>
          <p:nvPr/>
        </p:nvSpPr>
        <p:spPr>
          <a:xfrm>
            <a:off x="0" y="4580751"/>
            <a:ext cx="9144000" cy="276999"/>
          </a:xfrm>
          <a:prstGeom prst="rect">
            <a:avLst/>
          </a:prstGeom>
        </p:spPr>
        <p:txBody>
          <a:bodyPr wrap="square">
            <a:spAutoFit/>
          </a:bodyPr>
          <a:lstStyle/>
          <a:p>
            <a:r>
              <a:rPr lang="en-US" sz="1200" dirty="0"/>
              <a:t>JSON = JavaScript Object Notation</a:t>
            </a:r>
          </a:p>
        </p:txBody>
      </p:sp>
      <p:sp>
        <p:nvSpPr>
          <p:cNvPr id="63" name="Rectangle 62">
            <a:extLst>
              <a:ext uri="{FF2B5EF4-FFF2-40B4-BE49-F238E27FC236}">
                <a16:creationId xmlns:a16="http://schemas.microsoft.com/office/drawing/2014/main" id="{8F8A6D31-832A-48B2-AAFC-1FBF17CD16FD}"/>
              </a:ext>
            </a:extLst>
          </p:cNvPr>
          <p:cNvSpPr/>
          <p:nvPr/>
        </p:nvSpPr>
        <p:spPr>
          <a:xfrm>
            <a:off x="3945" y="4857750"/>
            <a:ext cx="9144000" cy="246221"/>
          </a:xfrm>
          <a:prstGeom prst="rect">
            <a:avLst/>
          </a:prstGeom>
        </p:spPr>
        <p:txBody>
          <a:bodyPr wrap="square">
            <a:spAutoFit/>
          </a:bodyPr>
          <a:lstStyle/>
          <a:p>
            <a:r>
              <a:rPr lang="en-US" sz="1000" dirty="0"/>
              <a:t>‡Web services </a:t>
            </a:r>
            <a:r>
              <a:rPr lang="en-US" sz="1000" i="1" dirty="0"/>
              <a:t>usually</a:t>
            </a:r>
            <a:r>
              <a:rPr lang="en-US" sz="1000" dirty="0"/>
              <a:t> return JSON, other formats are possible.</a:t>
            </a:r>
          </a:p>
        </p:txBody>
      </p:sp>
      <p:sp>
        <p:nvSpPr>
          <p:cNvPr id="66" name="Left Brace 65">
            <a:extLst>
              <a:ext uri="{FF2B5EF4-FFF2-40B4-BE49-F238E27FC236}">
                <a16:creationId xmlns:a16="http://schemas.microsoft.com/office/drawing/2014/main" id="{4009E561-8246-4AB9-808E-AA5F826B1705}"/>
              </a:ext>
            </a:extLst>
          </p:cNvPr>
          <p:cNvSpPr/>
          <p:nvPr/>
        </p:nvSpPr>
        <p:spPr>
          <a:xfrm>
            <a:off x="3369877" y="819150"/>
            <a:ext cx="211523" cy="4253324"/>
          </a:xfrm>
          <a:prstGeom prst="leftBrace">
            <a:avLst/>
          </a:prstGeom>
          <a:ln>
            <a:solidFill>
              <a:srgbClr val="4BC4C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42363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15E0F9AE-DB05-4814-B130-BE30540ED6E6}"/>
              </a:ext>
            </a:extLst>
          </p:cNvPr>
          <p:cNvSpPr/>
          <p:nvPr/>
        </p:nvSpPr>
        <p:spPr>
          <a:xfrm>
            <a:off x="104118" y="2408932"/>
            <a:ext cx="3239731" cy="1077218"/>
          </a:xfrm>
          <a:prstGeom prst="rect">
            <a:avLst/>
          </a:prstGeom>
          <a:solidFill>
            <a:srgbClr val="4BC4C2"/>
          </a:solidFill>
        </p:spPr>
        <p:txBody>
          <a:bodyPr wrap="square">
            <a:spAutoFit/>
          </a:bodyPr>
          <a:lstStyle/>
          <a:p>
            <a:r>
              <a:rPr lang="en-US" sz="1600" dirty="0">
                <a:solidFill>
                  <a:schemeClr val="bg1"/>
                </a:solidFill>
              </a:rPr>
              <a:t>Provider: </a:t>
            </a:r>
            <a:r>
              <a:rPr lang="en-US" sz="1400" b="1" dirty="0">
                <a:solidFill>
                  <a:srgbClr val="FFFF00"/>
                </a:solidFill>
              </a:rPr>
              <a:t>dataservice.accuweather.com</a:t>
            </a:r>
            <a:endParaRPr lang="en-US" sz="1600" b="1" dirty="0">
              <a:solidFill>
                <a:srgbClr val="FFFF00"/>
              </a:solidFill>
            </a:endParaRPr>
          </a:p>
          <a:p>
            <a:r>
              <a:rPr lang="en-US" sz="1600" dirty="0">
                <a:solidFill>
                  <a:schemeClr val="bg1"/>
                </a:solidFill>
              </a:rPr>
              <a:t>Method: </a:t>
            </a:r>
            <a:r>
              <a:rPr lang="en-US" sz="1600" b="1" dirty="0">
                <a:solidFill>
                  <a:srgbClr val="FFFF00"/>
                </a:solidFill>
              </a:rPr>
              <a:t>GET</a:t>
            </a:r>
          </a:p>
          <a:p>
            <a:r>
              <a:rPr lang="en-US" sz="1600" dirty="0">
                <a:solidFill>
                  <a:schemeClr val="bg1"/>
                </a:solidFill>
              </a:rPr>
              <a:t>Resource Name: </a:t>
            </a:r>
            <a:r>
              <a:rPr lang="en-US" sz="1600" b="1" dirty="0" err="1">
                <a:solidFill>
                  <a:srgbClr val="FFFF00"/>
                </a:solidFill>
              </a:rPr>
              <a:t>currentConditions</a:t>
            </a:r>
            <a:endParaRPr lang="en-US" sz="1600" b="1" dirty="0">
              <a:solidFill>
                <a:srgbClr val="FFFF00"/>
              </a:solidFill>
            </a:endParaRPr>
          </a:p>
          <a:p>
            <a:r>
              <a:rPr lang="en-US" sz="1600" dirty="0">
                <a:solidFill>
                  <a:schemeClr val="bg1"/>
                </a:solidFill>
              </a:rPr>
              <a:t>Resource ID: </a:t>
            </a:r>
            <a:r>
              <a:rPr lang="en-US" sz="1600" b="1" dirty="0">
                <a:solidFill>
                  <a:srgbClr val="FFFF00"/>
                </a:solidFill>
              </a:rPr>
              <a:t>348707</a:t>
            </a:r>
            <a:r>
              <a:rPr lang="en-US" sz="1600" dirty="0">
                <a:solidFill>
                  <a:schemeClr val="bg1"/>
                </a:solidFill>
              </a:rPr>
              <a:t> (Baltimore)</a:t>
            </a:r>
            <a:endParaRPr lang="en-US" sz="1600" b="1" dirty="0">
              <a:solidFill>
                <a:schemeClr val="bg1"/>
              </a:solidFill>
            </a:endParaRPr>
          </a:p>
        </p:txBody>
      </p:sp>
      <p:sp>
        <p:nvSpPr>
          <p:cNvPr id="62" name="Rectangle 61">
            <a:extLst>
              <a:ext uri="{FF2B5EF4-FFF2-40B4-BE49-F238E27FC236}">
                <a16:creationId xmlns:a16="http://schemas.microsoft.com/office/drawing/2014/main" id="{59F79E0D-7A39-42DE-92B2-261AD5A6A069}"/>
              </a:ext>
            </a:extLst>
          </p:cNvPr>
          <p:cNvSpPr/>
          <p:nvPr/>
        </p:nvSpPr>
        <p:spPr>
          <a:xfrm>
            <a:off x="0" y="4580751"/>
            <a:ext cx="9144000" cy="276999"/>
          </a:xfrm>
          <a:prstGeom prst="rect">
            <a:avLst/>
          </a:prstGeom>
        </p:spPr>
        <p:txBody>
          <a:bodyPr wrap="square">
            <a:spAutoFit/>
          </a:bodyPr>
          <a:lstStyle/>
          <a:p>
            <a:r>
              <a:rPr lang="en-US" sz="1200" dirty="0"/>
              <a:t>JSON = JavaScript Object Notation</a:t>
            </a:r>
          </a:p>
        </p:txBody>
      </p:sp>
      <p:sp>
        <p:nvSpPr>
          <p:cNvPr id="66" name="Left Brace 65">
            <a:extLst>
              <a:ext uri="{FF2B5EF4-FFF2-40B4-BE49-F238E27FC236}">
                <a16:creationId xmlns:a16="http://schemas.microsoft.com/office/drawing/2014/main" id="{4009E561-8246-4AB9-808E-AA5F826B1705}"/>
              </a:ext>
            </a:extLst>
          </p:cNvPr>
          <p:cNvSpPr/>
          <p:nvPr/>
        </p:nvSpPr>
        <p:spPr>
          <a:xfrm>
            <a:off x="3369877" y="819150"/>
            <a:ext cx="211523" cy="4253324"/>
          </a:xfrm>
          <a:prstGeom prst="leftBrace">
            <a:avLst/>
          </a:prstGeom>
          <a:ln>
            <a:solidFill>
              <a:srgbClr val="4BC4C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5" name="Picture 4">
            <a:extLst>
              <a:ext uri="{FF2B5EF4-FFF2-40B4-BE49-F238E27FC236}">
                <a16:creationId xmlns:a16="http://schemas.microsoft.com/office/drawing/2014/main" id="{87693362-464B-455A-A6D6-71F90DFA784B}"/>
              </a:ext>
            </a:extLst>
          </p:cNvPr>
          <p:cNvPicPr>
            <a:picLocks noChangeAspect="1"/>
          </p:cNvPicPr>
          <p:nvPr/>
        </p:nvPicPr>
        <p:blipFill rotWithShape="1">
          <a:blip r:embed="rId2"/>
          <a:srcRect t="637" b="631"/>
          <a:stretch/>
        </p:blipFill>
        <p:spPr>
          <a:xfrm>
            <a:off x="3939982" y="1428749"/>
            <a:ext cx="4869248" cy="3048001"/>
          </a:xfrm>
          <a:prstGeom prst="rect">
            <a:avLst/>
          </a:prstGeom>
        </p:spPr>
      </p:pic>
      <p:sp>
        <p:nvSpPr>
          <p:cNvPr id="8" name="Title 2">
            <a:extLst>
              <a:ext uri="{FF2B5EF4-FFF2-40B4-BE49-F238E27FC236}">
                <a16:creationId xmlns:a16="http://schemas.microsoft.com/office/drawing/2014/main" id="{85FC6661-1C37-406C-97BF-194847B274A6}"/>
              </a:ext>
            </a:extLst>
          </p:cNvPr>
          <p:cNvSpPr txBox="1">
            <a:spLocks/>
          </p:cNvSpPr>
          <p:nvPr/>
        </p:nvSpPr>
        <p:spPr>
          <a:xfrm>
            <a:off x="381000" y="895350"/>
            <a:ext cx="2800350" cy="10668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a:t>Web Service Endpoints Return JSON</a:t>
            </a:r>
            <a:r>
              <a:rPr lang="en-US" sz="2000" baseline="30000" dirty="0"/>
              <a:t>‡</a:t>
            </a:r>
            <a:r>
              <a:rPr lang="en-US" sz="2000" dirty="0"/>
              <a:t> Responses</a:t>
            </a:r>
            <a:endParaRPr lang="en-US" sz="2000" baseline="30000" dirty="0"/>
          </a:p>
        </p:txBody>
      </p:sp>
      <p:sp>
        <p:nvSpPr>
          <p:cNvPr id="9" name="Rectangle 8">
            <a:extLst>
              <a:ext uri="{FF2B5EF4-FFF2-40B4-BE49-F238E27FC236}">
                <a16:creationId xmlns:a16="http://schemas.microsoft.com/office/drawing/2014/main" id="{E27003B6-B599-4F43-ABE4-C4C8F07B9FE7}"/>
              </a:ext>
            </a:extLst>
          </p:cNvPr>
          <p:cNvSpPr/>
          <p:nvPr/>
        </p:nvSpPr>
        <p:spPr>
          <a:xfrm>
            <a:off x="3945" y="4857750"/>
            <a:ext cx="9144000" cy="246221"/>
          </a:xfrm>
          <a:prstGeom prst="rect">
            <a:avLst/>
          </a:prstGeom>
        </p:spPr>
        <p:txBody>
          <a:bodyPr wrap="square">
            <a:spAutoFit/>
          </a:bodyPr>
          <a:lstStyle/>
          <a:p>
            <a:r>
              <a:rPr lang="en-US" sz="1000" dirty="0"/>
              <a:t>‡Web services </a:t>
            </a:r>
            <a:r>
              <a:rPr lang="en-US" sz="1000" i="1" dirty="0"/>
              <a:t>usually</a:t>
            </a:r>
            <a:r>
              <a:rPr lang="en-US" sz="1000" dirty="0"/>
              <a:t> return JSON, other formats are possible.</a:t>
            </a:r>
          </a:p>
        </p:txBody>
      </p:sp>
    </p:spTree>
    <p:extLst>
      <p:ext uri="{BB962C8B-B14F-4D97-AF65-F5344CB8AC3E}">
        <p14:creationId xmlns:p14="http://schemas.microsoft.com/office/powerpoint/2010/main" val="3546157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15E0F9AE-DB05-4814-B130-BE30540ED6E6}"/>
              </a:ext>
            </a:extLst>
          </p:cNvPr>
          <p:cNvSpPr/>
          <p:nvPr/>
        </p:nvSpPr>
        <p:spPr>
          <a:xfrm>
            <a:off x="104118" y="2419350"/>
            <a:ext cx="3239731" cy="1077218"/>
          </a:xfrm>
          <a:prstGeom prst="rect">
            <a:avLst/>
          </a:prstGeom>
          <a:solidFill>
            <a:srgbClr val="4BC4C2"/>
          </a:solidFill>
        </p:spPr>
        <p:txBody>
          <a:bodyPr wrap="square">
            <a:spAutoFit/>
          </a:bodyPr>
          <a:lstStyle/>
          <a:p>
            <a:r>
              <a:rPr lang="en-US" sz="1600" dirty="0">
                <a:solidFill>
                  <a:schemeClr val="bg1"/>
                </a:solidFill>
              </a:rPr>
              <a:t>Provider: </a:t>
            </a:r>
            <a:r>
              <a:rPr lang="en-US" sz="1600" b="1" dirty="0">
                <a:solidFill>
                  <a:srgbClr val="FFFF00"/>
                </a:solidFill>
              </a:rPr>
              <a:t>rest.ensembl.org</a:t>
            </a:r>
          </a:p>
          <a:p>
            <a:r>
              <a:rPr lang="en-US" sz="1600" dirty="0">
                <a:solidFill>
                  <a:schemeClr val="bg1"/>
                </a:solidFill>
              </a:rPr>
              <a:t>Method: </a:t>
            </a:r>
            <a:r>
              <a:rPr lang="en-US" sz="1600" b="1" dirty="0">
                <a:solidFill>
                  <a:srgbClr val="FFFF00"/>
                </a:solidFill>
              </a:rPr>
              <a:t>GET</a:t>
            </a:r>
          </a:p>
          <a:p>
            <a:r>
              <a:rPr lang="en-US" sz="1600" dirty="0">
                <a:solidFill>
                  <a:schemeClr val="bg1"/>
                </a:solidFill>
              </a:rPr>
              <a:t>Resource Name: </a:t>
            </a:r>
            <a:r>
              <a:rPr lang="en-US" sz="1600" b="1" dirty="0" err="1">
                <a:solidFill>
                  <a:srgbClr val="FFFF00"/>
                </a:solidFill>
              </a:rPr>
              <a:t>vep</a:t>
            </a:r>
            <a:r>
              <a:rPr lang="en-US" sz="1600" b="1" dirty="0">
                <a:solidFill>
                  <a:srgbClr val="FFFF00"/>
                </a:solidFill>
              </a:rPr>
              <a:t>/human/</a:t>
            </a:r>
            <a:r>
              <a:rPr lang="en-US" sz="1600" b="1" dirty="0" err="1">
                <a:solidFill>
                  <a:srgbClr val="FFFF00"/>
                </a:solidFill>
              </a:rPr>
              <a:t>hgvs</a:t>
            </a:r>
            <a:endParaRPr lang="en-US" sz="1600" b="1" dirty="0">
              <a:solidFill>
                <a:srgbClr val="FFFF00"/>
              </a:solidFill>
            </a:endParaRPr>
          </a:p>
          <a:p>
            <a:r>
              <a:rPr lang="en-US" sz="1600" dirty="0">
                <a:solidFill>
                  <a:schemeClr val="bg1"/>
                </a:solidFill>
              </a:rPr>
              <a:t>Resource ID: </a:t>
            </a:r>
            <a:r>
              <a:rPr lang="en-US" sz="1600" b="1" dirty="0">
                <a:solidFill>
                  <a:srgbClr val="FFFF00"/>
                </a:solidFill>
              </a:rPr>
              <a:t>BRAF:c.1799T&gt;A</a:t>
            </a:r>
          </a:p>
        </p:txBody>
      </p:sp>
      <p:sp>
        <p:nvSpPr>
          <p:cNvPr id="62" name="Rectangle 61">
            <a:extLst>
              <a:ext uri="{FF2B5EF4-FFF2-40B4-BE49-F238E27FC236}">
                <a16:creationId xmlns:a16="http://schemas.microsoft.com/office/drawing/2014/main" id="{59F79E0D-7A39-42DE-92B2-261AD5A6A069}"/>
              </a:ext>
            </a:extLst>
          </p:cNvPr>
          <p:cNvSpPr/>
          <p:nvPr/>
        </p:nvSpPr>
        <p:spPr>
          <a:xfrm>
            <a:off x="0" y="4580751"/>
            <a:ext cx="9144000" cy="276999"/>
          </a:xfrm>
          <a:prstGeom prst="rect">
            <a:avLst/>
          </a:prstGeom>
        </p:spPr>
        <p:txBody>
          <a:bodyPr wrap="square">
            <a:spAutoFit/>
          </a:bodyPr>
          <a:lstStyle/>
          <a:p>
            <a:r>
              <a:rPr lang="en-US" sz="1200" dirty="0"/>
              <a:t>JSON = JavaScript Object Notation</a:t>
            </a:r>
          </a:p>
        </p:txBody>
      </p:sp>
      <p:sp>
        <p:nvSpPr>
          <p:cNvPr id="66" name="Left Brace 65">
            <a:extLst>
              <a:ext uri="{FF2B5EF4-FFF2-40B4-BE49-F238E27FC236}">
                <a16:creationId xmlns:a16="http://schemas.microsoft.com/office/drawing/2014/main" id="{4009E561-8246-4AB9-808E-AA5F826B1705}"/>
              </a:ext>
            </a:extLst>
          </p:cNvPr>
          <p:cNvSpPr/>
          <p:nvPr/>
        </p:nvSpPr>
        <p:spPr>
          <a:xfrm>
            <a:off x="3369877" y="819150"/>
            <a:ext cx="211523" cy="4253324"/>
          </a:xfrm>
          <a:prstGeom prst="leftBrace">
            <a:avLst/>
          </a:prstGeom>
          <a:ln>
            <a:solidFill>
              <a:srgbClr val="4BC4C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 name="Picture 1">
            <a:extLst>
              <a:ext uri="{FF2B5EF4-FFF2-40B4-BE49-F238E27FC236}">
                <a16:creationId xmlns:a16="http://schemas.microsoft.com/office/drawing/2014/main" id="{1F1F97AE-B7BA-47DA-AAD9-C30FFDE0F2A4}"/>
              </a:ext>
            </a:extLst>
          </p:cNvPr>
          <p:cNvPicPr>
            <a:picLocks noChangeAspect="1"/>
          </p:cNvPicPr>
          <p:nvPr/>
        </p:nvPicPr>
        <p:blipFill rotWithShape="1">
          <a:blip r:embed="rId2"/>
          <a:srcRect t="1482" b="70370"/>
          <a:stretch/>
        </p:blipFill>
        <p:spPr>
          <a:xfrm>
            <a:off x="3619334" y="862014"/>
            <a:ext cx="5476994" cy="1447800"/>
          </a:xfrm>
          <a:prstGeom prst="rect">
            <a:avLst/>
          </a:prstGeom>
        </p:spPr>
      </p:pic>
      <p:pic>
        <p:nvPicPr>
          <p:cNvPr id="3" name="Picture 2">
            <a:extLst>
              <a:ext uri="{FF2B5EF4-FFF2-40B4-BE49-F238E27FC236}">
                <a16:creationId xmlns:a16="http://schemas.microsoft.com/office/drawing/2014/main" id="{CDC1A6EC-DFF6-46CA-B429-D5343AAFD68C}"/>
              </a:ext>
            </a:extLst>
          </p:cNvPr>
          <p:cNvPicPr>
            <a:picLocks noChangeAspect="1"/>
          </p:cNvPicPr>
          <p:nvPr/>
        </p:nvPicPr>
        <p:blipFill rotWithShape="1">
          <a:blip r:embed="rId3"/>
          <a:srcRect t="12963" b="33742"/>
          <a:stretch/>
        </p:blipFill>
        <p:spPr>
          <a:xfrm>
            <a:off x="3619334" y="2283622"/>
            <a:ext cx="5476994" cy="2741228"/>
          </a:xfrm>
          <a:prstGeom prst="rect">
            <a:avLst/>
          </a:prstGeom>
        </p:spPr>
      </p:pic>
      <p:sp>
        <p:nvSpPr>
          <p:cNvPr id="5" name="Rectangle 4">
            <a:extLst>
              <a:ext uri="{FF2B5EF4-FFF2-40B4-BE49-F238E27FC236}">
                <a16:creationId xmlns:a16="http://schemas.microsoft.com/office/drawing/2014/main" id="{22FA1004-0098-4C47-B7C1-6D275AB6BDF1}"/>
              </a:ext>
            </a:extLst>
          </p:cNvPr>
          <p:cNvSpPr/>
          <p:nvPr/>
        </p:nvSpPr>
        <p:spPr>
          <a:xfrm>
            <a:off x="8948736" y="1319214"/>
            <a:ext cx="104728" cy="379612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2">
            <a:extLst>
              <a:ext uri="{FF2B5EF4-FFF2-40B4-BE49-F238E27FC236}">
                <a16:creationId xmlns:a16="http://schemas.microsoft.com/office/drawing/2014/main" id="{C9B804B7-31C3-4102-83B3-B04B0C1B2C3E}"/>
              </a:ext>
            </a:extLst>
          </p:cNvPr>
          <p:cNvSpPr txBox="1">
            <a:spLocks/>
          </p:cNvSpPr>
          <p:nvPr/>
        </p:nvSpPr>
        <p:spPr>
          <a:xfrm>
            <a:off x="381000" y="895350"/>
            <a:ext cx="2800350" cy="10668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a:t>Web Service Endpoints Return JSON</a:t>
            </a:r>
            <a:r>
              <a:rPr lang="en-US" sz="2000" baseline="30000" dirty="0"/>
              <a:t>‡</a:t>
            </a:r>
            <a:r>
              <a:rPr lang="en-US" sz="2000" dirty="0"/>
              <a:t> Responses</a:t>
            </a:r>
            <a:endParaRPr lang="en-US" sz="2000" baseline="30000" dirty="0"/>
          </a:p>
        </p:txBody>
      </p:sp>
      <p:sp>
        <p:nvSpPr>
          <p:cNvPr id="11" name="Rectangle 10">
            <a:extLst>
              <a:ext uri="{FF2B5EF4-FFF2-40B4-BE49-F238E27FC236}">
                <a16:creationId xmlns:a16="http://schemas.microsoft.com/office/drawing/2014/main" id="{9C4F7EC1-80DA-4889-BA37-98BEFE5EB26A}"/>
              </a:ext>
            </a:extLst>
          </p:cNvPr>
          <p:cNvSpPr/>
          <p:nvPr/>
        </p:nvSpPr>
        <p:spPr>
          <a:xfrm>
            <a:off x="3945" y="4857750"/>
            <a:ext cx="9144000" cy="246221"/>
          </a:xfrm>
          <a:prstGeom prst="rect">
            <a:avLst/>
          </a:prstGeom>
        </p:spPr>
        <p:txBody>
          <a:bodyPr wrap="square">
            <a:spAutoFit/>
          </a:bodyPr>
          <a:lstStyle/>
          <a:p>
            <a:r>
              <a:rPr lang="en-US" sz="1000" dirty="0"/>
              <a:t>‡Web services </a:t>
            </a:r>
            <a:r>
              <a:rPr lang="en-US" sz="1000" i="1" dirty="0"/>
              <a:t>usually</a:t>
            </a:r>
            <a:r>
              <a:rPr lang="en-US" sz="1000" dirty="0"/>
              <a:t> return JSON, other formats are possible.</a:t>
            </a:r>
          </a:p>
        </p:txBody>
      </p:sp>
    </p:spTree>
    <p:extLst>
      <p:ext uri="{BB962C8B-B14F-4D97-AF65-F5344CB8AC3E}">
        <p14:creationId xmlns:p14="http://schemas.microsoft.com/office/powerpoint/2010/main" val="355988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E1B1185-9E24-479C-A1E2-E8D3C03F61C0}"/>
              </a:ext>
            </a:extLst>
          </p:cNvPr>
          <p:cNvPicPr>
            <a:picLocks noChangeAspect="1"/>
          </p:cNvPicPr>
          <p:nvPr/>
        </p:nvPicPr>
        <p:blipFill>
          <a:blip r:embed="rId3"/>
          <a:stretch>
            <a:fillRect/>
          </a:stretch>
        </p:blipFill>
        <p:spPr>
          <a:xfrm>
            <a:off x="173584" y="1921510"/>
            <a:ext cx="2904896" cy="1685828"/>
          </a:xfrm>
          <a:prstGeom prst="rect">
            <a:avLst/>
          </a:prstGeom>
        </p:spPr>
      </p:pic>
      <p:sp>
        <p:nvSpPr>
          <p:cNvPr id="2" name="Content Placeholder 1"/>
          <p:cNvSpPr>
            <a:spLocks noGrp="1"/>
          </p:cNvSpPr>
          <p:nvPr>
            <p:ph idx="1"/>
          </p:nvPr>
        </p:nvSpPr>
        <p:spPr>
          <a:xfrm>
            <a:off x="3352800" y="1821458"/>
            <a:ext cx="5638800" cy="2655292"/>
          </a:xfrm>
          <a:ln>
            <a:solidFill>
              <a:schemeClr val="accent1"/>
            </a:solidFill>
          </a:ln>
        </p:spPr>
        <p:txBody>
          <a:bodyPr>
            <a:normAutofit/>
          </a:bodyPr>
          <a:lstStyle/>
          <a:p>
            <a:pPr marL="0" indent="0">
              <a:buNone/>
            </a:pPr>
            <a:r>
              <a:rPr lang="en-US" sz="1400" b="1" dirty="0">
                <a:solidFill>
                  <a:srgbClr val="FF0000"/>
                </a:solidFill>
                <a:latin typeface="Courier New" panose="02070309020205020404" pitchFamily="49" charset="0"/>
                <a:cs typeface="Courier New" panose="02070309020205020404" pitchFamily="49" charset="0"/>
              </a:rPr>
              <a:t>PUT</a:t>
            </a:r>
            <a:r>
              <a:rPr lang="en-US" sz="1400" dirty="0">
                <a:latin typeface="Courier New" panose="02070309020205020404" pitchFamily="49" charset="0"/>
                <a:cs typeface="Courier New" panose="02070309020205020404" pitchFamily="49" charset="0"/>
              </a:rPr>
              <a:t> /hladpb1/resources/</a:t>
            </a:r>
            <a:r>
              <a:rPr lang="en-US" sz="1400" b="1" dirty="0">
                <a:solidFill>
                  <a:srgbClr val="FF0000"/>
                </a:solidFill>
                <a:latin typeface="Courier New" panose="02070309020205020404" pitchFamily="49" charset="0"/>
                <a:cs typeface="Courier New" panose="02070309020205020404" pitchFamily="49" charset="0"/>
              </a:rPr>
              <a:t>alleles</a:t>
            </a:r>
            <a:r>
              <a:rPr lang="en-US" sz="1400" dirty="0">
                <a:latin typeface="Courier New" panose="02070309020205020404" pitchFamily="49" charset="0"/>
                <a:cs typeface="Courier New" panose="02070309020205020404" pitchFamily="49" charset="0"/>
              </a:rPr>
              <a:t>/</a:t>
            </a:r>
            <a:r>
              <a:rPr lang="en-US" sz="1400" b="1" dirty="0">
                <a:solidFill>
                  <a:srgbClr val="FF0000"/>
                </a:solidFill>
                <a:latin typeface="Courier New" panose="02070309020205020404" pitchFamily="49" charset="0"/>
                <a:cs typeface="Courier New" panose="02070309020205020404" pitchFamily="49" charset="0"/>
              </a:rPr>
              <a:t>HLA-DPB1*01:01:01:01</a:t>
            </a:r>
          </a:p>
          <a:p>
            <a:pPr marL="0" indent="0">
              <a:buNone/>
            </a:pPr>
            <a:r>
              <a:rPr lang="en-US" sz="1400" dirty="0">
                <a:latin typeface="Courier New" panose="02070309020205020404" pitchFamily="49" charset="0"/>
                <a:cs typeface="Courier New" panose="02070309020205020404" pitchFamily="49" charset="0"/>
              </a:rPr>
              <a:t>Host: rest.hlatools.org</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alleleName</a:t>
            </a:r>
            <a:r>
              <a:rPr lang="en-US" sz="1400" dirty="0">
                <a:latin typeface="Courier New" panose="02070309020205020404" pitchFamily="49" charset="0"/>
                <a:cs typeface="Courier New" panose="02070309020205020404" pitchFamily="49" charset="0"/>
              </a:rPr>
              <a:t>: "HLA-DPB1*01:01:01:01",</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donorTypeForCompat:false</a:t>
            </a:r>
            <a:r>
              <a:rPr lang="en-US" sz="1400" dirty="0">
                <a:latin typeface="Courier New" panose="02070309020205020404" pitchFamily="49" charset="0"/>
                <a:cs typeface="Courier New" panose="02070309020205020404" pitchFamily="49" charset="0"/>
              </a:rPr>
              <a:t>,</a:t>
            </a:r>
          </a:p>
          <a:p>
            <a:pPr marL="0" indent="0">
              <a:buNone/>
            </a:pP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recipientTypeForCompat:true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recipientAntibodyForCompat:false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Web Service Endpoints Accept JSON</a:t>
            </a:r>
            <a:r>
              <a:rPr lang="en-US" sz="3200" baseline="30000" dirty="0"/>
              <a:t>‡</a:t>
            </a:r>
            <a:r>
              <a:rPr lang="en-US" sz="3200" dirty="0"/>
              <a:t> Requests</a:t>
            </a:r>
          </a:p>
        </p:txBody>
      </p:sp>
      <p:sp>
        <p:nvSpPr>
          <p:cNvPr id="5" name="Rectangle 4">
            <a:extLst>
              <a:ext uri="{FF2B5EF4-FFF2-40B4-BE49-F238E27FC236}">
                <a16:creationId xmlns:a16="http://schemas.microsoft.com/office/drawing/2014/main" id="{C20DB382-5B0D-4E2A-B273-99A2B8106DB7}"/>
              </a:ext>
            </a:extLst>
          </p:cNvPr>
          <p:cNvSpPr/>
          <p:nvPr/>
        </p:nvSpPr>
        <p:spPr>
          <a:xfrm>
            <a:off x="0" y="4580751"/>
            <a:ext cx="9144000" cy="276999"/>
          </a:xfrm>
          <a:prstGeom prst="rect">
            <a:avLst/>
          </a:prstGeom>
        </p:spPr>
        <p:txBody>
          <a:bodyPr wrap="square">
            <a:spAutoFit/>
          </a:bodyPr>
          <a:lstStyle/>
          <a:p>
            <a:r>
              <a:rPr lang="en-US" sz="1200" dirty="0"/>
              <a:t>JSON = JavaScript Object Notation</a:t>
            </a:r>
          </a:p>
        </p:txBody>
      </p:sp>
      <p:sp>
        <p:nvSpPr>
          <p:cNvPr id="6" name="Rectangle 5">
            <a:extLst>
              <a:ext uri="{FF2B5EF4-FFF2-40B4-BE49-F238E27FC236}">
                <a16:creationId xmlns:a16="http://schemas.microsoft.com/office/drawing/2014/main" id="{13C3B866-69AB-46BB-B9E5-35203C40E51B}"/>
              </a:ext>
            </a:extLst>
          </p:cNvPr>
          <p:cNvSpPr/>
          <p:nvPr/>
        </p:nvSpPr>
        <p:spPr>
          <a:xfrm>
            <a:off x="3945" y="4857750"/>
            <a:ext cx="9144000" cy="276999"/>
          </a:xfrm>
          <a:prstGeom prst="rect">
            <a:avLst/>
          </a:prstGeom>
        </p:spPr>
        <p:txBody>
          <a:bodyPr wrap="square">
            <a:spAutoFit/>
          </a:bodyPr>
          <a:lstStyle/>
          <a:p>
            <a:r>
              <a:rPr lang="en-US" sz="1200" dirty="0"/>
              <a:t>‡Web services </a:t>
            </a:r>
            <a:r>
              <a:rPr lang="en-US" sz="1200" i="1" dirty="0"/>
              <a:t>usually</a:t>
            </a:r>
            <a:r>
              <a:rPr lang="en-US" sz="1200" dirty="0"/>
              <a:t> return JSON, other formats are possible.</a:t>
            </a:r>
          </a:p>
        </p:txBody>
      </p:sp>
      <p:sp>
        <p:nvSpPr>
          <p:cNvPr id="11" name="Freeform: Shape 10">
            <a:extLst>
              <a:ext uri="{FF2B5EF4-FFF2-40B4-BE49-F238E27FC236}">
                <a16:creationId xmlns:a16="http://schemas.microsoft.com/office/drawing/2014/main" id="{0A088248-687C-47C9-B3C7-C155B861AE3A}"/>
              </a:ext>
            </a:extLst>
          </p:cNvPr>
          <p:cNvSpPr/>
          <p:nvPr/>
        </p:nvSpPr>
        <p:spPr>
          <a:xfrm>
            <a:off x="1459994" y="1690312"/>
            <a:ext cx="1958846" cy="989029"/>
          </a:xfrm>
          <a:custGeom>
            <a:avLst/>
            <a:gdLst>
              <a:gd name="connsiteX0" fmla="*/ 470406 w 1958846"/>
              <a:gd name="connsiteY0" fmla="*/ 981768 h 989029"/>
              <a:gd name="connsiteX1" fmla="*/ 3046 w 1958846"/>
              <a:gd name="connsiteY1" fmla="*/ 849688 h 989029"/>
              <a:gd name="connsiteX2" fmla="*/ 363726 w 1958846"/>
              <a:gd name="connsiteY2" fmla="*/ 31808 h 989029"/>
              <a:gd name="connsiteX3" fmla="*/ 1958846 w 1958846"/>
              <a:gd name="connsiteY3" fmla="*/ 245168 h 989029"/>
            </a:gdLst>
            <a:ahLst/>
            <a:cxnLst>
              <a:cxn ang="0">
                <a:pos x="connsiteX0" y="connsiteY0"/>
              </a:cxn>
              <a:cxn ang="0">
                <a:pos x="connsiteX1" y="connsiteY1"/>
              </a:cxn>
              <a:cxn ang="0">
                <a:pos x="connsiteX2" y="connsiteY2"/>
              </a:cxn>
              <a:cxn ang="0">
                <a:pos x="connsiteX3" y="connsiteY3"/>
              </a:cxn>
            </a:cxnLst>
            <a:rect l="l" t="t" r="r" b="b"/>
            <a:pathLst>
              <a:path w="1958846" h="989029">
                <a:moveTo>
                  <a:pt x="470406" y="981768"/>
                </a:moveTo>
                <a:cubicBezTo>
                  <a:pt x="245616" y="994891"/>
                  <a:pt x="20826" y="1008015"/>
                  <a:pt x="3046" y="849688"/>
                </a:cubicBezTo>
                <a:cubicBezTo>
                  <a:pt x="-14734" y="691361"/>
                  <a:pt x="37759" y="132561"/>
                  <a:pt x="363726" y="31808"/>
                </a:cubicBezTo>
                <a:cubicBezTo>
                  <a:pt x="689693" y="-68945"/>
                  <a:pt x="1324269" y="88111"/>
                  <a:pt x="1958846" y="245168"/>
                </a:cubicBezTo>
              </a:path>
            </a:pathLst>
          </a:custGeom>
          <a:noFill/>
          <a:ln w="76200">
            <a:solidFill>
              <a:srgbClr val="FF0000"/>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AECC5F8-766B-48AD-B048-774C634ED315}"/>
              </a:ext>
            </a:extLst>
          </p:cNvPr>
          <p:cNvSpPr/>
          <p:nvPr/>
        </p:nvSpPr>
        <p:spPr>
          <a:xfrm>
            <a:off x="1920240" y="2571750"/>
            <a:ext cx="228600" cy="228600"/>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7AC469D-098F-4D25-9A09-E2DD458994C0}"/>
              </a:ext>
            </a:extLst>
          </p:cNvPr>
          <p:cNvSpPr/>
          <p:nvPr/>
        </p:nvSpPr>
        <p:spPr>
          <a:xfrm>
            <a:off x="1752600" y="1364218"/>
            <a:ext cx="590226" cy="369332"/>
          </a:xfrm>
          <a:prstGeom prst="rect">
            <a:avLst/>
          </a:prstGeom>
        </p:spPr>
        <p:txBody>
          <a:bodyPr wrap="none">
            <a:spAutoFit/>
          </a:bodyPr>
          <a:lstStyle/>
          <a:p>
            <a:r>
              <a:rPr lang="en-US" dirty="0">
                <a:solidFill>
                  <a:srgbClr val="FF0000"/>
                </a:solidFill>
              </a:rPr>
              <a:t>click</a:t>
            </a:r>
          </a:p>
        </p:txBody>
      </p:sp>
    </p:spTree>
    <p:extLst>
      <p:ext uri="{BB962C8B-B14F-4D97-AF65-F5344CB8AC3E}">
        <p14:creationId xmlns:p14="http://schemas.microsoft.com/office/powerpoint/2010/main" val="2292022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fontScale="92500" lnSpcReduction="10000"/>
          </a:bodyPr>
          <a:lstStyle/>
          <a:p>
            <a:r>
              <a:rPr lang="en-US" sz="2000" dirty="0"/>
              <a:t>REST client libraries are available for almost any technology platform:</a:t>
            </a:r>
          </a:p>
          <a:p>
            <a:pPr lvl="1"/>
            <a:r>
              <a:rPr lang="en-US" sz="1800" dirty="0"/>
              <a:t>Thin web clients (i.e., JavaScript applications in web browsers)</a:t>
            </a:r>
          </a:p>
          <a:p>
            <a:pPr lvl="1"/>
            <a:r>
              <a:rPr lang="en-US" sz="1800" dirty="0"/>
              <a:t>Fat desktop applications (e.g., Java, .NET)</a:t>
            </a:r>
          </a:p>
          <a:p>
            <a:pPr lvl="1"/>
            <a:r>
              <a:rPr lang="en-US" sz="1800" dirty="0"/>
              <a:t>Mobile applications (e.g., Java, Swift)</a:t>
            </a:r>
          </a:p>
          <a:p>
            <a:pPr lvl="1"/>
            <a:r>
              <a:rPr lang="en-US" sz="1800" dirty="0"/>
              <a:t>Scripting languages (e.g., Python, Perl)</a:t>
            </a:r>
          </a:p>
          <a:p>
            <a:pPr lvl="1"/>
            <a:r>
              <a:rPr lang="en-US" sz="1800" dirty="0"/>
              <a:t>Analytical tools (e.g., R)</a:t>
            </a:r>
          </a:p>
          <a:p>
            <a:r>
              <a:rPr lang="en-US" sz="2000" dirty="0"/>
              <a:t>HTTP is well understood by software engineers, both on the client and server side (28 year old tech)</a:t>
            </a:r>
          </a:p>
          <a:p>
            <a:r>
              <a:rPr lang="en-US" sz="2000" dirty="0"/>
              <a:t>HTTP works well on high-latency wide area data networks (</a:t>
            </a:r>
            <a:r>
              <a:rPr lang="en-US" sz="2000" dirty="0" err="1"/>
              <a:t>i.e</a:t>
            </a:r>
            <a:r>
              <a:rPr lang="en-US" sz="2000" dirty="0"/>
              <a:t>, the internet)</a:t>
            </a:r>
          </a:p>
          <a:p>
            <a:r>
              <a:rPr lang="en-US" sz="2000" dirty="0"/>
              <a:t>REST web services leverage well-established HTTP security mechanisms (e.g., HTTPS, OAuth)</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2800" dirty="0"/>
              <a:t>REST Web Services are Widely Supported</a:t>
            </a:r>
          </a:p>
        </p:txBody>
      </p:sp>
    </p:spTree>
    <p:extLst>
      <p:ext uri="{BB962C8B-B14F-4D97-AF65-F5344CB8AC3E}">
        <p14:creationId xmlns:p14="http://schemas.microsoft.com/office/powerpoint/2010/main" val="1540910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 y="1047750"/>
            <a:ext cx="8763000" cy="3886200"/>
          </a:xfrm>
        </p:spPr>
        <p:txBody>
          <a:bodyPr>
            <a:noAutofit/>
          </a:bodyPr>
          <a:lstStyle/>
          <a:p>
            <a:r>
              <a:rPr lang="en-US" sz="2800" dirty="0"/>
              <a:t>HEURISTIC ALGORITHM AS A REST WEB SERVICE</a:t>
            </a:r>
            <a:br>
              <a:rPr lang="en-US" sz="2800" dirty="0"/>
            </a:br>
            <a:r>
              <a:rPr lang="en-US" sz="2800" dirty="0"/>
              <a:t>EXAMPLE #1:</a:t>
            </a:r>
            <a:br>
              <a:rPr lang="en-US" sz="2800" dirty="0"/>
            </a:br>
            <a:br>
              <a:rPr lang="en-US" sz="2800" dirty="0"/>
            </a:br>
            <a:r>
              <a:rPr lang="en-US" sz="2800" dirty="0"/>
              <a:t>Electronic Compatibility Assessment using</a:t>
            </a:r>
            <a:br>
              <a:rPr lang="en-US" sz="2800" dirty="0"/>
            </a:br>
            <a:r>
              <a:rPr lang="en-US" sz="2800" dirty="0"/>
              <a:t>HLA-DPB1 Hypervariable Regions</a:t>
            </a:r>
            <a:br>
              <a:rPr lang="en-US" sz="2800" dirty="0"/>
            </a:br>
            <a:br>
              <a:rPr lang="en-US" sz="2800" dirty="0"/>
            </a:br>
            <a:r>
              <a:rPr lang="en-US" sz="1600" dirty="0"/>
              <a:t>(Google Cloud deployment)</a:t>
            </a:r>
            <a:r>
              <a:rPr lang="en-US" sz="2000" dirty="0"/>
              <a:t> https://rest.hlatools.org/hladpb1</a:t>
            </a:r>
            <a:br>
              <a:rPr lang="en-US" sz="2000" dirty="0"/>
            </a:br>
            <a:r>
              <a:rPr lang="en-US" sz="1600" dirty="0"/>
              <a:t>(source code)</a:t>
            </a:r>
            <a:r>
              <a:rPr lang="en-US" sz="2000" dirty="0"/>
              <a:t> https://github.com/ghsmith/hladpb1</a:t>
            </a:r>
            <a:endParaRPr lang="en-US" sz="2800" dirty="0"/>
          </a:p>
        </p:txBody>
      </p:sp>
    </p:spTree>
    <p:extLst>
      <p:ext uri="{BB962C8B-B14F-4D97-AF65-F5344CB8AC3E}">
        <p14:creationId xmlns:p14="http://schemas.microsoft.com/office/powerpoint/2010/main" val="1783476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r>
              <a:rPr lang="en-US" sz="2400" dirty="0"/>
              <a:t>In 2014 OPTN/UNOS mandated DPB1 typing for deceased donors. This becomes effective in 2016.</a:t>
            </a:r>
          </a:p>
          <a:p>
            <a:r>
              <a:rPr lang="en-US" sz="2400" dirty="0"/>
              <a:t>IMGT/HLA Allele Database Version 3.33.0 (2018-07-11) includes 1,108 DPB1 alleles but less than 30 DPB1 alleles are represented by single antigen bead products. [1]</a:t>
            </a:r>
          </a:p>
          <a:p>
            <a:r>
              <a:rPr lang="en-US" sz="2400" dirty="0"/>
              <a:t>Compatibility of donor alleles not represented by a single antigen bead cannot be easily determined.</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DPB1 Background</a:t>
            </a:r>
          </a:p>
        </p:txBody>
      </p:sp>
      <p:sp>
        <p:nvSpPr>
          <p:cNvPr id="5" name="Rectangle 4">
            <a:extLst>
              <a:ext uri="{FF2B5EF4-FFF2-40B4-BE49-F238E27FC236}">
                <a16:creationId xmlns:a16="http://schemas.microsoft.com/office/drawing/2014/main" id="{A9FCFBCE-B61B-4D10-9C81-D349C0A7F93E}"/>
              </a:ext>
            </a:extLst>
          </p:cNvPr>
          <p:cNvSpPr/>
          <p:nvPr/>
        </p:nvSpPr>
        <p:spPr>
          <a:xfrm>
            <a:off x="0" y="4866501"/>
            <a:ext cx="9144000" cy="276999"/>
          </a:xfrm>
          <a:prstGeom prst="rect">
            <a:avLst/>
          </a:prstGeom>
        </p:spPr>
        <p:txBody>
          <a:bodyPr wrap="square">
            <a:spAutoFit/>
          </a:bodyPr>
          <a:lstStyle/>
          <a:p>
            <a:r>
              <a:rPr lang="en-US" sz="1200" dirty="0"/>
              <a:t>[1] IPD-IMGT/HLA. https://www.ebi.ac.uk/ipd/imgt/hla.</a:t>
            </a:r>
          </a:p>
        </p:txBody>
      </p:sp>
    </p:spTree>
    <p:extLst>
      <p:ext uri="{BB962C8B-B14F-4D97-AF65-F5344CB8AC3E}">
        <p14:creationId xmlns:p14="http://schemas.microsoft.com/office/powerpoint/2010/main" val="389400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pPr marL="514350" indent="-514350">
              <a:buFont typeface="+mj-lt"/>
              <a:buAutoNum type="arabicPeriod"/>
            </a:pPr>
            <a:r>
              <a:rPr lang="en-US" sz="2400" dirty="0"/>
              <a:t>Develop a working definition of </a:t>
            </a:r>
            <a:r>
              <a:rPr lang="en-US" sz="2400" i="1" dirty="0"/>
              <a:t>Clinical Decision Support</a:t>
            </a:r>
            <a:r>
              <a:rPr lang="en-US" sz="2400" dirty="0"/>
              <a:t> and </a:t>
            </a:r>
            <a:r>
              <a:rPr lang="en-US" sz="2400" i="1" dirty="0"/>
              <a:t>Web Services</a:t>
            </a:r>
            <a:r>
              <a:rPr lang="en-US" sz="2400" dirty="0"/>
              <a:t>.</a:t>
            </a:r>
          </a:p>
          <a:p>
            <a:pPr marL="514350" indent="-514350">
              <a:buFont typeface="+mj-lt"/>
              <a:buAutoNum type="arabicPeriod"/>
            </a:pPr>
            <a:r>
              <a:rPr lang="en-US" sz="2400" dirty="0"/>
              <a:t>Describe some examples of heuristic decision making algorithms in HLA donor-recipient matching.</a:t>
            </a:r>
          </a:p>
          <a:p>
            <a:pPr marL="514350" indent="-514350">
              <a:buFont typeface="+mj-lt"/>
              <a:buAutoNum type="arabicPeriod"/>
            </a:pPr>
            <a:r>
              <a:rPr lang="en-US" sz="2400" dirty="0"/>
              <a:t>Propose a web service-based technical architecture for an HLA donor-recipient matching clinical decision support application.</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Learning Objectives</a:t>
            </a:r>
          </a:p>
        </p:txBody>
      </p:sp>
    </p:spTree>
    <p:extLst>
      <p:ext uri="{BB962C8B-B14F-4D97-AF65-F5344CB8AC3E}">
        <p14:creationId xmlns:p14="http://schemas.microsoft.com/office/powerpoint/2010/main" val="2693239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435877" y="895350"/>
            <a:ext cx="3943350" cy="495907"/>
          </a:xfrm>
          <a:prstGeom prst="rect">
            <a:avLst/>
          </a:prstGeom>
        </p:spPr>
        <p:txBody>
          <a:bodyPr/>
          <a:lstStyle/>
          <a:p>
            <a:r>
              <a:rPr lang="en-US" sz="3200" dirty="0"/>
              <a:t>DPB1 Structure</a:t>
            </a:r>
          </a:p>
        </p:txBody>
      </p:sp>
      <p:pic>
        <p:nvPicPr>
          <p:cNvPr id="6" name="Picture 3" descr="CLASS_1_2">
            <a:extLst>
              <a:ext uri="{FF2B5EF4-FFF2-40B4-BE49-F238E27FC236}">
                <a16:creationId xmlns:a16="http://schemas.microsoft.com/office/drawing/2014/main" id="{D3F60C55-54EC-49E5-91F4-FEDA372AFC8A}"/>
              </a:ext>
            </a:extLst>
          </p:cNvPr>
          <p:cNvPicPr>
            <a:picLocks noChangeAspect="1" noChangeArrowheads="1"/>
          </p:cNvPicPr>
          <p:nvPr/>
        </p:nvPicPr>
        <p:blipFill>
          <a:blip r:embed="rId3" cstate="print"/>
          <a:srcRect/>
          <a:stretch>
            <a:fillRect/>
          </a:stretch>
        </p:blipFill>
        <p:spPr bwMode="auto">
          <a:xfrm>
            <a:off x="4876800" y="1040423"/>
            <a:ext cx="3951708" cy="3915205"/>
          </a:xfrm>
          <a:prstGeom prst="rect">
            <a:avLst/>
          </a:prstGeom>
          <a:noFill/>
          <a:ln w="9525">
            <a:noFill/>
            <a:miter lim="800000"/>
            <a:headEnd/>
            <a:tailEnd/>
          </a:ln>
        </p:spPr>
      </p:pic>
      <p:sp>
        <p:nvSpPr>
          <p:cNvPr id="7" name="TextBox 6">
            <a:extLst>
              <a:ext uri="{FF2B5EF4-FFF2-40B4-BE49-F238E27FC236}">
                <a16:creationId xmlns:a16="http://schemas.microsoft.com/office/drawing/2014/main" id="{0CCD6706-7DAB-4E04-839E-62A3A911713D}"/>
              </a:ext>
            </a:extLst>
          </p:cNvPr>
          <p:cNvSpPr txBox="1"/>
          <p:nvPr/>
        </p:nvSpPr>
        <p:spPr>
          <a:xfrm>
            <a:off x="8127522" y="1276350"/>
            <a:ext cx="415498" cy="646331"/>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DR</a:t>
            </a:r>
          </a:p>
          <a:p>
            <a:r>
              <a:rPr lang="en-US" sz="1200" b="1" dirty="0">
                <a:latin typeface="Arial" panose="020B0604020202020204" pitchFamily="34" charset="0"/>
                <a:cs typeface="Arial" panose="020B0604020202020204" pitchFamily="34" charset="0"/>
              </a:rPr>
              <a:t>DQ</a:t>
            </a:r>
          </a:p>
          <a:p>
            <a:r>
              <a:rPr lang="en-US" sz="1200" b="1" dirty="0">
                <a:latin typeface="Arial" panose="020B0604020202020204" pitchFamily="34" charset="0"/>
                <a:cs typeface="Arial" panose="020B0604020202020204" pitchFamily="34" charset="0"/>
              </a:rPr>
              <a:t>DP</a:t>
            </a:r>
          </a:p>
        </p:txBody>
      </p:sp>
      <p:sp>
        <p:nvSpPr>
          <p:cNvPr id="8" name="Text Box 8">
            <a:extLst>
              <a:ext uri="{FF2B5EF4-FFF2-40B4-BE49-F238E27FC236}">
                <a16:creationId xmlns:a16="http://schemas.microsoft.com/office/drawing/2014/main" id="{5484AF73-0C7D-445E-9AD1-D4497572F7A3}"/>
              </a:ext>
            </a:extLst>
          </p:cNvPr>
          <p:cNvSpPr txBox="1">
            <a:spLocks noChangeArrowheads="1"/>
          </p:cNvSpPr>
          <p:nvPr/>
        </p:nvSpPr>
        <p:spPr bwMode="auto">
          <a:xfrm>
            <a:off x="7924800" y="1913751"/>
            <a:ext cx="689612" cy="276999"/>
          </a:xfrm>
          <a:prstGeom prst="rect">
            <a:avLst/>
          </a:prstGeom>
          <a:noFill/>
          <a:ln w="9525">
            <a:noFill/>
            <a:miter lim="800000"/>
            <a:headEnd/>
            <a:tailEnd/>
          </a:ln>
          <a:effectLst/>
        </p:spPr>
        <p:txBody>
          <a:bodyPr wrap="none">
            <a:spAutoFit/>
          </a:bodyPr>
          <a:lstStyle/>
          <a:p>
            <a:pPr>
              <a:defRPr/>
            </a:pPr>
            <a:r>
              <a:rPr lang="en-US" sz="1200" b="1" dirty="0">
                <a:effectLst>
                  <a:outerShdw blurRad="38100" dist="38100" dir="2700000" algn="tl">
                    <a:srgbClr val="000000">
                      <a:alpha val="43137"/>
                    </a:srgbClr>
                  </a:outerShdw>
                </a:effectLst>
                <a:latin typeface="Arial" charset="0"/>
                <a:cs typeface="Times New Roman" pitchFamily="18" charset="0"/>
              </a:rPr>
              <a:t>Exon 2</a:t>
            </a:r>
          </a:p>
        </p:txBody>
      </p:sp>
      <p:sp>
        <p:nvSpPr>
          <p:cNvPr id="9" name="Text Box 8">
            <a:extLst>
              <a:ext uri="{FF2B5EF4-FFF2-40B4-BE49-F238E27FC236}">
                <a16:creationId xmlns:a16="http://schemas.microsoft.com/office/drawing/2014/main" id="{7033CD98-B8A9-4032-933E-891A81DC4815}"/>
              </a:ext>
            </a:extLst>
          </p:cNvPr>
          <p:cNvSpPr txBox="1">
            <a:spLocks noChangeArrowheads="1"/>
          </p:cNvSpPr>
          <p:nvPr/>
        </p:nvSpPr>
        <p:spPr bwMode="auto">
          <a:xfrm>
            <a:off x="7772400" y="2571750"/>
            <a:ext cx="689612" cy="276999"/>
          </a:xfrm>
          <a:prstGeom prst="rect">
            <a:avLst/>
          </a:prstGeom>
          <a:noFill/>
          <a:ln w="9525">
            <a:noFill/>
            <a:miter lim="800000"/>
            <a:headEnd/>
            <a:tailEnd/>
          </a:ln>
          <a:effectLst/>
        </p:spPr>
        <p:txBody>
          <a:bodyPr wrap="none">
            <a:spAutoFit/>
          </a:bodyPr>
          <a:lstStyle/>
          <a:p>
            <a:pPr>
              <a:defRPr/>
            </a:pPr>
            <a:r>
              <a:rPr lang="en-US" sz="1200" b="1" dirty="0">
                <a:effectLst>
                  <a:outerShdw blurRad="38100" dist="38100" dir="2700000" algn="tl">
                    <a:srgbClr val="000000">
                      <a:alpha val="43137"/>
                    </a:srgbClr>
                  </a:outerShdw>
                </a:effectLst>
                <a:latin typeface="Arial" charset="0"/>
                <a:cs typeface="Times New Roman" pitchFamily="18" charset="0"/>
              </a:rPr>
              <a:t>Exon 3</a:t>
            </a:r>
          </a:p>
        </p:txBody>
      </p:sp>
      <p:sp>
        <p:nvSpPr>
          <p:cNvPr id="10" name="TextBox 9">
            <a:extLst>
              <a:ext uri="{FF2B5EF4-FFF2-40B4-BE49-F238E27FC236}">
                <a16:creationId xmlns:a16="http://schemas.microsoft.com/office/drawing/2014/main" id="{ED75E492-C491-424C-AC88-7E5359195BE6}"/>
              </a:ext>
            </a:extLst>
          </p:cNvPr>
          <p:cNvSpPr txBox="1"/>
          <p:nvPr/>
        </p:nvSpPr>
        <p:spPr>
          <a:xfrm>
            <a:off x="5334000" y="4629150"/>
            <a:ext cx="3446328"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Klein J. and Sato A.  NEJM  343;702-709. 2000.</a:t>
            </a:r>
          </a:p>
        </p:txBody>
      </p:sp>
      <p:sp>
        <p:nvSpPr>
          <p:cNvPr id="12" name="Content Placeholder 1">
            <a:extLst>
              <a:ext uri="{FF2B5EF4-FFF2-40B4-BE49-F238E27FC236}">
                <a16:creationId xmlns:a16="http://schemas.microsoft.com/office/drawing/2014/main" id="{D1B59120-5232-4222-A4B8-219161F0B3ED}"/>
              </a:ext>
            </a:extLst>
          </p:cNvPr>
          <p:cNvSpPr>
            <a:spLocks noGrp="1"/>
          </p:cNvSpPr>
          <p:nvPr>
            <p:ph idx="1"/>
          </p:nvPr>
        </p:nvSpPr>
        <p:spPr>
          <a:xfrm>
            <a:off x="152346" y="1877198"/>
            <a:ext cx="4510304" cy="1943101"/>
          </a:xfrm>
        </p:spPr>
        <p:txBody>
          <a:bodyPr>
            <a:noAutofit/>
          </a:bodyPr>
          <a:lstStyle/>
          <a:p>
            <a:pPr marL="0" indent="0">
              <a:buNone/>
            </a:pPr>
            <a:r>
              <a:rPr lang="en-US" sz="2400" dirty="0"/>
              <a:t>Alleles are named sequentially independent of sequence homology, so no structural relationships are conveyed by allele names.</a:t>
            </a:r>
          </a:p>
        </p:txBody>
      </p:sp>
    </p:spTree>
    <p:extLst>
      <p:ext uri="{BB962C8B-B14F-4D97-AF65-F5344CB8AC3E}">
        <p14:creationId xmlns:p14="http://schemas.microsoft.com/office/powerpoint/2010/main" val="3015498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152400" y="895350"/>
            <a:ext cx="4343400" cy="495907"/>
          </a:xfrm>
          <a:prstGeom prst="rect">
            <a:avLst/>
          </a:prstGeom>
        </p:spPr>
        <p:txBody>
          <a:bodyPr/>
          <a:lstStyle/>
          <a:p>
            <a:r>
              <a:rPr lang="en-US" sz="3200" dirty="0"/>
              <a:t>DPB1 Hypervariable Regions</a:t>
            </a:r>
          </a:p>
        </p:txBody>
      </p:sp>
      <p:sp>
        <p:nvSpPr>
          <p:cNvPr id="7" name="Slide Number Placeholder 3">
            <a:extLst>
              <a:ext uri="{FF2B5EF4-FFF2-40B4-BE49-F238E27FC236}">
                <a16:creationId xmlns:a16="http://schemas.microsoft.com/office/drawing/2014/main" id="{48F9A710-DEDE-4600-BE66-29D1CA783507}"/>
              </a:ext>
            </a:extLst>
          </p:cNvPr>
          <p:cNvSpPr txBox="1">
            <a:spLocks/>
          </p:cNvSpPr>
          <p:nvPr/>
        </p:nvSpPr>
        <p:spPr>
          <a:xfrm>
            <a:off x="1445357" y="8208550"/>
            <a:ext cx="1573995" cy="21389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80FE4E2-D866-47B5-8F4E-CE1C9BBBEF3E}" type="slidenum">
              <a:rPr lang="en-US" sz="1200" smtClean="0">
                <a:solidFill>
                  <a:schemeClr val="tx1">
                    <a:alpha val="60000"/>
                  </a:schemeClr>
                </a:solidFill>
              </a:rPr>
              <a:pPr/>
              <a:t>31</a:t>
            </a:fld>
            <a:endParaRPr lang="en-US" sz="1200" dirty="0">
              <a:solidFill>
                <a:schemeClr val="tx1">
                  <a:alpha val="60000"/>
                </a:schemeClr>
              </a:solidFill>
            </a:endParaRPr>
          </a:p>
        </p:txBody>
      </p:sp>
      <p:pic>
        <p:nvPicPr>
          <p:cNvPr id="8" name="Picture 2">
            <a:extLst>
              <a:ext uri="{FF2B5EF4-FFF2-40B4-BE49-F238E27FC236}">
                <a16:creationId xmlns:a16="http://schemas.microsoft.com/office/drawing/2014/main" id="{8CA36580-AEEE-4C46-AE9B-806B67E088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44" t="-1" b="-2325"/>
          <a:stretch/>
        </p:blipFill>
        <p:spPr bwMode="auto">
          <a:xfrm>
            <a:off x="4572000" y="895350"/>
            <a:ext cx="4352603" cy="4191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Rectangle 8">
            <a:extLst>
              <a:ext uri="{FF2B5EF4-FFF2-40B4-BE49-F238E27FC236}">
                <a16:creationId xmlns:a16="http://schemas.microsoft.com/office/drawing/2014/main" id="{D51775D1-D3D5-48F3-8D5C-EC35046799B0}"/>
              </a:ext>
            </a:extLst>
          </p:cNvPr>
          <p:cNvSpPr/>
          <p:nvPr/>
        </p:nvSpPr>
        <p:spPr>
          <a:xfrm>
            <a:off x="5457299" y="8190836"/>
            <a:ext cx="3984957" cy="646331"/>
          </a:xfrm>
          <a:prstGeom prst="rect">
            <a:avLst/>
          </a:prstGeom>
        </p:spPr>
        <p:txBody>
          <a:bodyPr wrap="square">
            <a:spAutoFit/>
          </a:bodyPr>
          <a:lstStyle/>
          <a:p>
            <a:r>
              <a:rPr lang="en-US" b="1" dirty="0" err="1">
                <a:latin typeface="Comic Sans MS" panose="030F0702030302020204" pitchFamily="66" charset="0"/>
              </a:rPr>
              <a:t>Laux</a:t>
            </a:r>
            <a:r>
              <a:rPr lang="en-US" b="1" dirty="0">
                <a:latin typeface="Comic Sans MS" panose="030F0702030302020204" pitchFamily="66" charset="0"/>
              </a:rPr>
              <a:t>, et al; Transplantation 75:1527, 2003.</a:t>
            </a:r>
          </a:p>
        </p:txBody>
      </p:sp>
      <p:sp>
        <p:nvSpPr>
          <p:cNvPr id="10" name="Content Placeholder 1">
            <a:extLst>
              <a:ext uri="{FF2B5EF4-FFF2-40B4-BE49-F238E27FC236}">
                <a16:creationId xmlns:a16="http://schemas.microsoft.com/office/drawing/2014/main" id="{E689F376-98FF-49F2-993B-9BB1B1B06123}"/>
              </a:ext>
            </a:extLst>
          </p:cNvPr>
          <p:cNvSpPr>
            <a:spLocks noGrp="1"/>
          </p:cNvSpPr>
          <p:nvPr>
            <p:ph idx="1"/>
          </p:nvPr>
        </p:nvSpPr>
        <p:spPr>
          <a:xfrm>
            <a:off x="128155" y="2124577"/>
            <a:ext cx="4510304" cy="1929670"/>
          </a:xfrm>
        </p:spPr>
        <p:txBody>
          <a:bodyPr>
            <a:noAutofit/>
          </a:bodyPr>
          <a:lstStyle/>
          <a:p>
            <a:pPr marL="0" indent="0">
              <a:buNone/>
            </a:pPr>
            <a:r>
              <a:rPr lang="en-US" sz="2400" dirty="0"/>
              <a:t>Multiple publications have demonstrated that six (6) hypervariable regions account for the majority of antibody reactivity against DPB1 alleles. [1-4] </a:t>
            </a:r>
          </a:p>
        </p:txBody>
      </p:sp>
      <p:sp>
        <p:nvSpPr>
          <p:cNvPr id="11" name="Rectangle 10">
            <a:extLst>
              <a:ext uri="{FF2B5EF4-FFF2-40B4-BE49-F238E27FC236}">
                <a16:creationId xmlns:a16="http://schemas.microsoft.com/office/drawing/2014/main" id="{21740A88-ADA7-4103-ADFF-64A6E5A8B98E}"/>
              </a:ext>
            </a:extLst>
          </p:cNvPr>
          <p:cNvSpPr/>
          <p:nvPr/>
        </p:nvSpPr>
        <p:spPr>
          <a:xfrm>
            <a:off x="0" y="4312503"/>
            <a:ext cx="9144000" cy="830997"/>
          </a:xfrm>
          <a:prstGeom prst="rect">
            <a:avLst/>
          </a:prstGeom>
        </p:spPr>
        <p:txBody>
          <a:bodyPr wrap="square">
            <a:spAutoFit/>
          </a:bodyPr>
          <a:lstStyle/>
          <a:p>
            <a:r>
              <a:rPr lang="en-US" sz="1200" dirty="0"/>
              <a:t>[1] </a:t>
            </a:r>
            <a:r>
              <a:rPr lang="en-US" sz="1200" dirty="0" err="1"/>
              <a:t>Billen</a:t>
            </a:r>
            <a:r>
              <a:rPr lang="en-US" sz="1200" dirty="0"/>
              <a:t>, et al. Tissue Antigens 75:278, 2009. </a:t>
            </a:r>
          </a:p>
          <a:p>
            <a:r>
              <a:rPr lang="en-US" sz="1200" dirty="0"/>
              <a:t>[2] Piazza. Transplantation 82:242, 2006.</a:t>
            </a:r>
          </a:p>
          <a:p>
            <a:r>
              <a:rPr lang="en-US" sz="1200" dirty="0"/>
              <a:t>[3] Arnold ML, et al. Tissue Antigens 65:370, 2005.</a:t>
            </a:r>
          </a:p>
          <a:p>
            <a:r>
              <a:rPr lang="en-US" sz="1200" dirty="0"/>
              <a:t>[4] Laux, et al. Transplantation 75:1527, 2003.</a:t>
            </a:r>
          </a:p>
        </p:txBody>
      </p:sp>
      <p:sp>
        <p:nvSpPr>
          <p:cNvPr id="12" name="Rectangle 11">
            <a:extLst>
              <a:ext uri="{FF2B5EF4-FFF2-40B4-BE49-F238E27FC236}">
                <a16:creationId xmlns:a16="http://schemas.microsoft.com/office/drawing/2014/main" id="{8995BEE5-CBB1-4E9C-BA3C-7A2B92E58B33}"/>
              </a:ext>
            </a:extLst>
          </p:cNvPr>
          <p:cNvSpPr/>
          <p:nvPr/>
        </p:nvSpPr>
        <p:spPr>
          <a:xfrm>
            <a:off x="6089147" y="4776993"/>
            <a:ext cx="2835456" cy="276999"/>
          </a:xfrm>
          <a:prstGeom prst="rect">
            <a:avLst/>
          </a:prstGeom>
        </p:spPr>
        <p:txBody>
          <a:bodyPr wrap="none">
            <a:spAutoFit/>
          </a:bodyPr>
          <a:lstStyle/>
          <a:p>
            <a:r>
              <a:rPr lang="en-US" sz="1200" dirty="0"/>
              <a:t>Laux, et al. Transplantation 75:1527, 2003.</a:t>
            </a:r>
          </a:p>
        </p:txBody>
      </p:sp>
    </p:spTree>
    <p:extLst>
      <p:ext uri="{BB962C8B-B14F-4D97-AF65-F5344CB8AC3E}">
        <p14:creationId xmlns:p14="http://schemas.microsoft.com/office/powerpoint/2010/main" val="2978437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304800" y="895350"/>
            <a:ext cx="3124200" cy="495907"/>
          </a:xfrm>
          <a:prstGeom prst="rect">
            <a:avLst/>
          </a:prstGeom>
        </p:spPr>
        <p:txBody>
          <a:bodyPr/>
          <a:lstStyle/>
          <a:p>
            <a:r>
              <a:rPr lang="en-US" sz="3200" dirty="0"/>
              <a:t>DPB1 Heuristic</a:t>
            </a:r>
          </a:p>
        </p:txBody>
      </p:sp>
      <p:pic>
        <p:nvPicPr>
          <p:cNvPr id="16" name="Picture 15">
            <a:extLst>
              <a:ext uri="{FF2B5EF4-FFF2-40B4-BE49-F238E27FC236}">
                <a16:creationId xmlns:a16="http://schemas.microsoft.com/office/drawing/2014/main" id="{37018AEF-8278-40E9-9C97-D4460527CB98}"/>
              </a:ext>
            </a:extLst>
          </p:cNvPr>
          <p:cNvPicPr>
            <a:picLocks noChangeAspect="1"/>
          </p:cNvPicPr>
          <p:nvPr/>
        </p:nvPicPr>
        <p:blipFill rotWithShape="1">
          <a:blip r:embed="rId3"/>
          <a:srcRect t="-1" b="-7285"/>
          <a:stretch/>
        </p:blipFill>
        <p:spPr>
          <a:xfrm>
            <a:off x="3670419" y="1216859"/>
            <a:ext cx="5309964" cy="3581400"/>
          </a:xfrm>
          <a:prstGeom prst="rect">
            <a:avLst/>
          </a:prstGeom>
          <a:ln>
            <a:solidFill>
              <a:schemeClr val="tx1"/>
            </a:solidFill>
          </a:ln>
        </p:spPr>
      </p:pic>
      <p:sp>
        <p:nvSpPr>
          <p:cNvPr id="17" name="Rectangle 16">
            <a:extLst>
              <a:ext uri="{FF2B5EF4-FFF2-40B4-BE49-F238E27FC236}">
                <a16:creationId xmlns:a16="http://schemas.microsoft.com/office/drawing/2014/main" id="{452794C6-59FD-4B32-95EF-DB993863AA3A}"/>
              </a:ext>
            </a:extLst>
          </p:cNvPr>
          <p:cNvSpPr/>
          <p:nvPr/>
        </p:nvSpPr>
        <p:spPr>
          <a:xfrm>
            <a:off x="6248400" y="4580751"/>
            <a:ext cx="2850139" cy="276999"/>
          </a:xfrm>
          <a:prstGeom prst="rect">
            <a:avLst/>
          </a:prstGeom>
        </p:spPr>
        <p:txBody>
          <a:bodyPr wrap="none">
            <a:spAutoFit/>
          </a:bodyPr>
          <a:lstStyle/>
          <a:p>
            <a:r>
              <a:rPr lang="en-US" sz="1200" dirty="0" err="1"/>
              <a:t>Billen</a:t>
            </a:r>
            <a:r>
              <a:rPr lang="en-US" sz="1200" dirty="0"/>
              <a:t>, et al. Tissue Antigens 75:278, 2009. </a:t>
            </a:r>
          </a:p>
        </p:txBody>
      </p:sp>
      <p:sp>
        <p:nvSpPr>
          <p:cNvPr id="18" name="Content Placeholder 1">
            <a:extLst>
              <a:ext uri="{FF2B5EF4-FFF2-40B4-BE49-F238E27FC236}">
                <a16:creationId xmlns:a16="http://schemas.microsoft.com/office/drawing/2014/main" id="{9BDE79C3-6896-4EDA-A492-67F5E71044AC}"/>
              </a:ext>
            </a:extLst>
          </p:cNvPr>
          <p:cNvSpPr>
            <a:spLocks noGrp="1"/>
          </p:cNvSpPr>
          <p:nvPr>
            <p:ph idx="1"/>
          </p:nvPr>
        </p:nvSpPr>
        <p:spPr>
          <a:xfrm>
            <a:off x="166941" y="1863775"/>
            <a:ext cx="3399917" cy="2287568"/>
          </a:xfrm>
        </p:spPr>
        <p:txBody>
          <a:bodyPr>
            <a:noAutofit/>
          </a:bodyPr>
          <a:lstStyle/>
          <a:p>
            <a:pPr marL="0" indent="0">
              <a:buNone/>
            </a:pPr>
            <a:r>
              <a:rPr lang="en-US" sz="2400" dirty="0"/>
              <a:t>If all single antigen beads bearing a particular hypervariable region epitope are positive, then infer there is an antibody specific for that epitope.</a:t>
            </a:r>
          </a:p>
        </p:txBody>
      </p:sp>
    </p:spTree>
    <p:extLst>
      <p:ext uri="{BB962C8B-B14F-4D97-AF65-F5344CB8AC3E}">
        <p14:creationId xmlns:p14="http://schemas.microsoft.com/office/powerpoint/2010/main" val="2819121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19150"/>
            <a:ext cx="7886700" cy="495907"/>
          </a:xfrm>
          <a:prstGeom prst="rect">
            <a:avLst/>
          </a:prstGeom>
        </p:spPr>
        <p:txBody>
          <a:bodyPr/>
          <a:lstStyle/>
          <a:p>
            <a:r>
              <a:rPr lang="en-US" sz="2800" dirty="0"/>
              <a:t>DPB1 REST Web Services Resources</a:t>
            </a:r>
          </a:p>
        </p:txBody>
      </p:sp>
      <p:pic>
        <p:nvPicPr>
          <p:cNvPr id="8" name="Picture 7">
            <a:extLst>
              <a:ext uri="{FF2B5EF4-FFF2-40B4-BE49-F238E27FC236}">
                <a16:creationId xmlns:a16="http://schemas.microsoft.com/office/drawing/2014/main" id="{BC48EDBF-0116-4137-9EC7-065C0CC517E1}"/>
              </a:ext>
            </a:extLst>
          </p:cNvPr>
          <p:cNvPicPr>
            <a:picLocks noChangeAspect="1"/>
          </p:cNvPicPr>
          <p:nvPr/>
        </p:nvPicPr>
        <p:blipFill>
          <a:blip r:embed="rId3"/>
          <a:stretch>
            <a:fillRect/>
          </a:stretch>
        </p:blipFill>
        <p:spPr>
          <a:xfrm>
            <a:off x="4750105" y="1376416"/>
            <a:ext cx="4007033" cy="3696450"/>
          </a:xfrm>
          <a:prstGeom prst="rect">
            <a:avLst/>
          </a:prstGeom>
        </p:spPr>
      </p:pic>
      <p:pic>
        <p:nvPicPr>
          <p:cNvPr id="10" name="Picture 9">
            <a:extLst>
              <a:ext uri="{FF2B5EF4-FFF2-40B4-BE49-F238E27FC236}">
                <a16:creationId xmlns:a16="http://schemas.microsoft.com/office/drawing/2014/main" id="{CE68FA1D-050F-4129-8A34-773743502648}"/>
              </a:ext>
            </a:extLst>
          </p:cNvPr>
          <p:cNvPicPr>
            <a:picLocks noChangeAspect="1"/>
          </p:cNvPicPr>
          <p:nvPr/>
        </p:nvPicPr>
        <p:blipFill>
          <a:blip r:embed="rId4"/>
          <a:stretch>
            <a:fillRect/>
          </a:stretch>
        </p:blipFill>
        <p:spPr>
          <a:xfrm>
            <a:off x="386863" y="1376416"/>
            <a:ext cx="4007033" cy="3696450"/>
          </a:xfrm>
          <a:prstGeom prst="rect">
            <a:avLst/>
          </a:prstGeom>
        </p:spPr>
      </p:pic>
      <p:sp>
        <p:nvSpPr>
          <p:cNvPr id="11" name="Rectangle 10">
            <a:extLst>
              <a:ext uri="{FF2B5EF4-FFF2-40B4-BE49-F238E27FC236}">
                <a16:creationId xmlns:a16="http://schemas.microsoft.com/office/drawing/2014/main" id="{AD3DA7B9-B1B7-43E7-9A42-5F94886AED43}"/>
              </a:ext>
            </a:extLst>
          </p:cNvPr>
          <p:cNvSpPr/>
          <p:nvPr/>
        </p:nvSpPr>
        <p:spPr>
          <a:xfrm rot="19018441">
            <a:off x="1850285" y="3657450"/>
            <a:ext cx="2867541" cy="523220"/>
          </a:xfrm>
          <a:prstGeom prst="rect">
            <a:avLst/>
          </a:prstGeom>
          <a:solidFill>
            <a:srgbClr val="4BC4C2"/>
          </a:solidFill>
        </p:spPr>
        <p:txBody>
          <a:bodyPr wrap="square">
            <a:spAutoFit/>
          </a:bodyPr>
          <a:lstStyle/>
          <a:p>
            <a:r>
              <a:rPr lang="en-US" sz="1400" dirty="0">
                <a:solidFill>
                  <a:schemeClr val="bg1"/>
                </a:solidFill>
              </a:rPr>
              <a:t>Resource Name: </a:t>
            </a:r>
            <a:r>
              <a:rPr lang="en-US" sz="1400" b="1" dirty="0">
                <a:solidFill>
                  <a:srgbClr val="FFFF00"/>
                </a:solidFill>
              </a:rPr>
              <a:t>alleles</a:t>
            </a:r>
          </a:p>
          <a:p>
            <a:r>
              <a:rPr lang="en-US" sz="1400" dirty="0">
                <a:solidFill>
                  <a:schemeClr val="bg1"/>
                </a:solidFill>
              </a:rPr>
              <a:t>Resource ID: </a:t>
            </a:r>
            <a:r>
              <a:rPr lang="en-US" sz="1400" b="1" dirty="0">
                <a:solidFill>
                  <a:srgbClr val="FFFF00"/>
                </a:solidFill>
              </a:rPr>
              <a:t>HLA-DPB1*01:01:01:01</a:t>
            </a:r>
          </a:p>
        </p:txBody>
      </p:sp>
      <p:sp>
        <p:nvSpPr>
          <p:cNvPr id="12" name="Rectangle 11">
            <a:extLst>
              <a:ext uri="{FF2B5EF4-FFF2-40B4-BE49-F238E27FC236}">
                <a16:creationId xmlns:a16="http://schemas.microsoft.com/office/drawing/2014/main" id="{ECFD3AB2-44C8-4FF7-A25E-F4268BDB28DD}"/>
              </a:ext>
            </a:extLst>
          </p:cNvPr>
          <p:cNvSpPr/>
          <p:nvPr/>
        </p:nvSpPr>
        <p:spPr>
          <a:xfrm rot="19018441">
            <a:off x="6322490" y="3609948"/>
            <a:ext cx="3042981" cy="523220"/>
          </a:xfrm>
          <a:prstGeom prst="rect">
            <a:avLst/>
          </a:prstGeom>
          <a:solidFill>
            <a:srgbClr val="4BC4C2"/>
          </a:solidFill>
        </p:spPr>
        <p:txBody>
          <a:bodyPr wrap="square">
            <a:spAutoFit/>
          </a:bodyPr>
          <a:lstStyle/>
          <a:p>
            <a:r>
              <a:rPr lang="en-US" sz="1400" dirty="0">
                <a:solidFill>
                  <a:schemeClr val="bg1"/>
                </a:solidFill>
              </a:rPr>
              <a:t>Resource Name: </a:t>
            </a:r>
            <a:r>
              <a:rPr lang="en-US" sz="1400" b="1" dirty="0" err="1">
                <a:solidFill>
                  <a:srgbClr val="FFFF00"/>
                </a:solidFill>
              </a:rPr>
              <a:t>hypervariableRegions</a:t>
            </a:r>
            <a:endParaRPr lang="en-US" sz="1400" b="1" dirty="0">
              <a:solidFill>
                <a:srgbClr val="FFFF00"/>
              </a:solidFill>
            </a:endParaRPr>
          </a:p>
          <a:p>
            <a:r>
              <a:rPr lang="en-US" sz="1400" dirty="0">
                <a:solidFill>
                  <a:schemeClr val="bg1"/>
                </a:solidFill>
              </a:rPr>
              <a:t>Resource ID: </a:t>
            </a:r>
            <a:r>
              <a:rPr lang="en-US" sz="1400" b="1" dirty="0">
                <a:solidFill>
                  <a:srgbClr val="FFFF00"/>
                </a:solidFill>
              </a:rPr>
              <a:t>a</a:t>
            </a:r>
          </a:p>
        </p:txBody>
      </p:sp>
      <p:cxnSp>
        <p:nvCxnSpPr>
          <p:cNvPr id="14" name="Straight Arrow Connector 13">
            <a:extLst>
              <a:ext uri="{FF2B5EF4-FFF2-40B4-BE49-F238E27FC236}">
                <a16:creationId xmlns:a16="http://schemas.microsoft.com/office/drawing/2014/main" id="{8DA62928-BC6F-4EC6-A5C3-476246FE33EF}"/>
              </a:ext>
            </a:extLst>
          </p:cNvPr>
          <p:cNvCxnSpPr>
            <a:cxnSpLocks/>
          </p:cNvCxnSpPr>
          <p:nvPr/>
        </p:nvCxnSpPr>
        <p:spPr>
          <a:xfrm flipH="1" flipV="1">
            <a:off x="2667000" y="1733550"/>
            <a:ext cx="533400" cy="1981200"/>
          </a:xfrm>
          <a:prstGeom prst="straightConnector1">
            <a:avLst/>
          </a:prstGeom>
          <a:ln>
            <a:solidFill>
              <a:srgbClr val="FBB033"/>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432032E-5A8D-4126-940D-624FEA598AB4}"/>
              </a:ext>
            </a:extLst>
          </p:cNvPr>
          <p:cNvCxnSpPr>
            <a:cxnSpLocks/>
          </p:cNvCxnSpPr>
          <p:nvPr/>
        </p:nvCxnSpPr>
        <p:spPr>
          <a:xfrm flipH="1" flipV="1">
            <a:off x="3048000" y="1733550"/>
            <a:ext cx="533400" cy="1905000"/>
          </a:xfrm>
          <a:prstGeom prst="straightConnector1">
            <a:avLst/>
          </a:prstGeom>
          <a:ln>
            <a:solidFill>
              <a:srgbClr val="FBB033"/>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613713B-9DFB-42FD-9F47-3A604E286BD6}"/>
              </a:ext>
            </a:extLst>
          </p:cNvPr>
          <p:cNvCxnSpPr>
            <a:cxnSpLocks/>
          </p:cNvCxnSpPr>
          <p:nvPr/>
        </p:nvCxnSpPr>
        <p:spPr>
          <a:xfrm flipH="1" flipV="1">
            <a:off x="7162800" y="1751536"/>
            <a:ext cx="533400" cy="1981200"/>
          </a:xfrm>
          <a:prstGeom prst="straightConnector1">
            <a:avLst/>
          </a:prstGeom>
          <a:ln>
            <a:solidFill>
              <a:srgbClr val="FBB033"/>
            </a:solidFill>
            <a:tailEnd type="triangle"/>
          </a:ln>
        </p:spPr>
        <p:style>
          <a:lnRef idx="2">
            <a:schemeClr val="accent1"/>
          </a:lnRef>
          <a:fillRef idx="0">
            <a:schemeClr val="accent1"/>
          </a:fillRef>
          <a:effectRef idx="1">
            <a:schemeClr val="accent1"/>
          </a:effectRef>
          <a:fontRef idx="minor">
            <a:schemeClr val="tx1"/>
          </a:fontRef>
        </p:style>
      </p:cxnSp>
      <p:sp>
        <p:nvSpPr>
          <p:cNvPr id="22" name="Freeform: Shape 21">
            <a:extLst>
              <a:ext uri="{FF2B5EF4-FFF2-40B4-BE49-F238E27FC236}">
                <a16:creationId xmlns:a16="http://schemas.microsoft.com/office/drawing/2014/main" id="{132024D3-A319-40E9-B3A8-BF802A450275}"/>
              </a:ext>
            </a:extLst>
          </p:cNvPr>
          <p:cNvSpPr/>
          <p:nvPr/>
        </p:nvSpPr>
        <p:spPr>
          <a:xfrm>
            <a:off x="7667678" y="1736849"/>
            <a:ext cx="1363989" cy="2462239"/>
          </a:xfrm>
          <a:custGeom>
            <a:avLst/>
            <a:gdLst>
              <a:gd name="connsiteX0" fmla="*/ 0 w 1363989"/>
              <a:gd name="connsiteY0" fmla="*/ 2462239 h 2462239"/>
              <a:gd name="connsiteX1" fmla="*/ 1363938 w 1363989"/>
              <a:gd name="connsiteY1" fmla="*/ 1195361 h 2462239"/>
              <a:gd name="connsiteX2" fmla="*/ 40867 w 1363989"/>
              <a:gd name="connsiteY2" fmla="*/ 0 h 2462239"/>
            </a:gdLst>
            <a:ahLst/>
            <a:cxnLst>
              <a:cxn ang="0">
                <a:pos x="connsiteX0" y="connsiteY0"/>
              </a:cxn>
              <a:cxn ang="0">
                <a:pos x="connsiteX1" y="connsiteY1"/>
              </a:cxn>
              <a:cxn ang="0">
                <a:pos x="connsiteX2" y="connsiteY2"/>
              </a:cxn>
            </a:cxnLst>
            <a:rect l="l" t="t" r="r" b="b"/>
            <a:pathLst>
              <a:path w="1363989" h="2462239">
                <a:moveTo>
                  <a:pt x="0" y="2462239"/>
                </a:moveTo>
                <a:cubicBezTo>
                  <a:pt x="678563" y="2033986"/>
                  <a:pt x="1357127" y="1605734"/>
                  <a:pt x="1363938" y="1195361"/>
                </a:cubicBezTo>
                <a:cubicBezTo>
                  <a:pt x="1370749" y="784988"/>
                  <a:pt x="705808" y="392494"/>
                  <a:pt x="40867" y="0"/>
                </a:cubicBezTo>
              </a:path>
            </a:pathLst>
          </a:custGeom>
          <a:noFill/>
          <a:ln w="19050">
            <a:solidFill>
              <a:srgbClr val="FBB033"/>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512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19150"/>
            <a:ext cx="7886700" cy="495907"/>
          </a:xfrm>
          <a:prstGeom prst="rect">
            <a:avLst/>
          </a:prstGeom>
        </p:spPr>
        <p:txBody>
          <a:bodyPr/>
          <a:lstStyle/>
          <a:p>
            <a:r>
              <a:rPr lang="en-US" sz="2800" dirty="0"/>
              <a:t>DPB1 REST Web Services Demonstration Application</a:t>
            </a:r>
          </a:p>
        </p:txBody>
      </p:sp>
      <p:pic>
        <p:nvPicPr>
          <p:cNvPr id="6" name="Picture 5">
            <a:extLst>
              <a:ext uri="{FF2B5EF4-FFF2-40B4-BE49-F238E27FC236}">
                <a16:creationId xmlns:a16="http://schemas.microsoft.com/office/drawing/2014/main" id="{5F72C912-20D3-470D-B260-739D396FEE7C}"/>
              </a:ext>
            </a:extLst>
          </p:cNvPr>
          <p:cNvPicPr>
            <a:picLocks noChangeAspect="1"/>
          </p:cNvPicPr>
          <p:nvPr/>
        </p:nvPicPr>
        <p:blipFill>
          <a:blip r:embed="rId3"/>
          <a:stretch>
            <a:fillRect/>
          </a:stretch>
        </p:blipFill>
        <p:spPr>
          <a:xfrm>
            <a:off x="100263" y="1816041"/>
            <a:ext cx="8943474" cy="3117909"/>
          </a:xfrm>
          <a:prstGeom prst="rect">
            <a:avLst/>
          </a:prstGeom>
        </p:spPr>
      </p:pic>
      <p:pic>
        <p:nvPicPr>
          <p:cNvPr id="7" name="Picture 6">
            <a:extLst>
              <a:ext uri="{FF2B5EF4-FFF2-40B4-BE49-F238E27FC236}">
                <a16:creationId xmlns:a16="http://schemas.microsoft.com/office/drawing/2014/main" id="{52E10C92-BA09-4B27-97D0-3C7E2784D180}"/>
              </a:ext>
            </a:extLst>
          </p:cNvPr>
          <p:cNvPicPr>
            <a:picLocks noChangeAspect="1"/>
          </p:cNvPicPr>
          <p:nvPr/>
        </p:nvPicPr>
        <p:blipFill>
          <a:blip r:embed="rId4"/>
          <a:stretch>
            <a:fillRect/>
          </a:stretch>
        </p:blipFill>
        <p:spPr>
          <a:xfrm>
            <a:off x="6477000" y="4171950"/>
            <a:ext cx="2590800" cy="869515"/>
          </a:xfrm>
          <a:prstGeom prst="rect">
            <a:avLst/>
          </a:prstGeom>
          <a:ln w="28575">
            <a:solidFill>
              <a:schemeClr val="accent1"/>
            </a:solidFill>
          </a:ln>
          <a:effectLst>
            <a:outerShdw blurRad="50800" dist="38100" dir="2700000" algn="tl" rotWithShape="0">
              <a:prstClr val="black">
                <a:alpha val="40000"/>
              </a:prstClr>
            </a:outerShdw>
          </a:effectLst>
        </p:spPr>
      </p:pic>
      <p:sp>
        <p:nvSpPr>
          <p:cNvPr id="9" name="Rectangle 8">
            <a:extLst>
              <a:ext uri="{FF2B5EF4-FFF2-40B4-BE49-F238E27FC236}">
                <a16:creationId xmlns:a16="http://schemas.microsoft.com/office/drawing/2014/main" id="{31AEC437-B6FC-43EC-870E-A8C1AAF43F0E}"/>
              </a:ext>
            </a:extLst>
          </p:cNvPr>
          <p:cNvSpPr/>
          <p:nvPr/>
        </p:nvSpPr>
        <p:spPr>
          <a:xfrm>
            <a:off x="1575195" y="1276350"/>
            <a:ext cx="5993609" cy="523220"/>
          </a:xfrm>
          <a:prstGeom prst="rect">
            <a:avLst/>
          </a:prstGeom>
        </p:spPr>
        <p:txBody>
          <a:bodyPr wrap="square">
            <a:spAutoFit/>
          </a:bodyPr>
          <a:lstStyle/>
          <a:p>
            <a:pPr algn="ctr"/>
            <a:r>
              <a:rPr lang="en-US" sz="1400" dirty="0"/>
              <a:t>Candidate type: DPB1*01:01, *02:01 Donor phenotype: DPB1*04:01, *78:01</a:t>
            </a:r>
          </a:p>
          <a:p>
            <a:pPr algn="ctr"/>
            <a:r>
              <a:rPr lang="en-US" sz="1400" dirty="0"/>
              <a:t>Candidate’s unacceptable antibody profile: DPB1*03, *06, *09, *14, *17, *20</a:t>
            </a:r>
          </a:p>
        </p:txBody>
      </p:sp>
      <p:sp>
        <p:nvSpPr>
          <p:cNvPr id="13" name="Oval 12">
            <a:extLst>
              <a:ext uri="{FF2B5EF4-FFF2-40B4-BE49-F238E27FC236}">
                <a16:creationId xmlns:a16="http://schemas.microsoft.com/office/drawing/2014/main" id="{9ECEB718-72E8-478F-BB3A-B8BFB7B69012}"/>
              </a:ext>
            </a:extLst>
          </p:cNvPr>
          <p:cNvSpPr/>
          <p:nvPr/>
        </p:nvSpPr>
        <p:spPr>
          <a:xfrm>
            <a:off x="2320640" y="4580732"/>
            <a:ext cx="228600" cy="22683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9F5ED54-1E36-4597-8103-D9FB1A52A1C1}"/>
              </a:ext>
            </a:extLst>
          </p:cNvPr>
          <p:cNvSpPr/>
          <p:nvPr/>
        </p:nvSpPr>
        <p:spPr>
          <a:xfrm>
            <a:off x="6757550" y="1295676"/>
            <a:ext cx="762000"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32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19150"/>
            <a:ext cx="7886700" cy="495907"/>
          </a:xfrm>
          <a:prstGeom prst="rect">
            <a:avLst/>
          </a:prstGeom>
        </p:spPr>
        <p:txBody>
          <a:bodyPr/>
          <a:lstStyle/>
          <a:p>
            <a:r>
              <a:rPr lang="en-US" sz="2800" dirty="0"/>
              <a:t>DPB1 REST Web Services Demonstration Application</a:t>
            </a:r>
          </a:p>
        </p:txBody>
      </p:sp>
      <p:sp>
        <p:nvSpPr>
          <p:cNvPr id="9" name="Rectangle 8">
            <a:extLst>
              <a:ext uri="{FF2B5EF4-FFF2-40B4-BE49-F238E27FC236}">
                <a16:creationId xmlns:a16="http://schemas.microsoft.com/office/drawing/2014/main" id="{31AEC437-B6FC-43EC-870E-A8C1AAF43F0E}"/>
              </a:ext>
            </a:extLst>
          </p:cNvPr>
          <p:cNvSpPr/>
          <p:nvPr/>
        </p:nvSpPr>
        <p:spPr>
          <a:xfrm>
            <a:off x="1575195" y="1276350"/>
            <a:ext cx="5993609" cy="523220"/>
          </a:xfrm>
          <a:prstGeom prst="rect">
            <a:avLst/>
          </a:prstGeom>
        </p:spPr>
        <p:txBody>
          <a:bodyPr wrap="square">
            <a:spAutoFit/>
          </a:bodyPr>
          <a:lstStyle/>
          <a:p>
            <a:pPr algn="ctr"/>
            <a:r>
              <a:rPr lang="en-US" sz="1400" dirty="0"/>
              <a:t>Candidate type: DPB1*01:01, *02:01 Donor phenotype: DPB1*04:01, *78:01</a:t>
            </a:r>
          </a:p>
          <a:p>
            <a:pPr algn="ctr"/>
            <a:r>
              <a:rPr lang="en-US" sz="1400" dirty="0"/>
              <a:t>Candidate’s unacceptable antibody profile: DPB1*03, *06, *09, *14, *17, *20</a:t>
            </a:r>
          </a:p>
        </p:txBody>
      </p:sp>
      <p:pic>
        <p:nvPicPr>
          <p:cNvPr id="2" name="Picture 1">
            <a:extLst>
              <a:ext uri="{FF2B5EF4-FFF2-40B4-BE49-F238E27FC236}">
                <a16:creationId xmlns:a16="http://schemas.microsoft.com/office/drawing/2014/main" id="{1DFCAA26-7AE9-4A3D-81A8-5DE413230877}"/>
              </a:ext>
            </a:extLst>
          </p:cNvPr>
          <p:cNvPicPr>
            <a:picLocks noChangeAspect="1"/>
          </p:cNvPicPr>
          <p:nvPr/>
        </p:nvPicPr>
        <p:blipFill>
          <a:blip r:embed="rId3"/>
          <a:stretch>
            <a:fillRect/>
          </a:stretch>
        </p:blipFill>
        <p:spPr>
          <a:xfrm>
            <a:off x="533400" y="1819684"/>
            <a:ext cx="6296025" cy="3057525"/>
          </a:xfrm>
          <a:prstGeom prst="rect">
            <a:avLst/>
          </a:prstGeom>
          <a:ln>
            <a:solidFill>
              <a:schemeClr val="accent1"/>
            </a:solidFill>
          </a:ln>
        </p:spPr>
      </p:pic>
      <p:cxnSp>
        <p:nvCxnSpPr>
          <p:cNvPr id="5" name="Straight Arrow Connector 4">
            <a:extLst>
              <a:ext uri="{FF2B5EF4-FFF2-40B4-BE49-F238E27FC236}">
                <a16:creationId xmlns:a16="http://schemas.microsoft.com/office/drawing/2014/main" id="{F9930C0E-E18F-4EE7-B8D3-7FD702DD38F0}"/>
              </a:ext>
            </a:extLst>
          </p:cNvPr>
          <p:cNvCxnSpPr>
            <a:cxnSpLocks/>
          </p:cNvCxnSpPr>
          <p:nvPr/>
        </p:nvCxnSpPr>
        <p:spPr>
          <a:xfrm>
            <a:off x="367408" y="2114550"/>
            <a:ext cx="13592" cy="2819400"/>
          </a:xfrm>
          <a:prstGeom prst="straightConnector1">
            <a:avLst/>
          </a:prstGeom>
          <a:ln>
            <a:solidFill>
              <a:srgbClr val="4F81BD"/>
            </a:solidFill>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B02FF89F-975C-4BB7-80EB-C8CDA5872210}"/>
              </a:ext>
            </a:extLst>
          </p:cNvPr>
          <p:cNvSpPr/>
          <p:nvPr/>
        </p:nvSpPr>
        <p:spPr>
          <a:xfrm>
            <a:off x="0" y="2038350"/>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0</a:t>
            </a:r>
          </a:p>
        </p:txBody>
      </p:sp>
      <p:pic>
        <p:nvPicPr>
          <p:cNvPr id="11" name="Picture 10">
            <a:extLst>
              <a:ext uri="{FF2B5EF4-FFF2-40B4-BE49-F238E27FC236}">
                <a16:creationId xmlns:a16="http://schemas.microsoft.com/office/drawing/2014/main" id="{13502BE0-6B63-4D8F-9113-763FFA321905}"/>
              </a:ext>
            </a:extLst>
          </p:cNvPr>
          <p:cNvPicPr>
            <a:picLocks noChangeAspect="1"/>
          </p:cNvPicPr>
          <p:nvPr/>
        </p:nvPicPr>
        <p:blipFill>
          <a:blip r:embed="rId4"/>
          <a:stretch>
            <a:fillRect/>
          </a:stretch>
        </p:blipFill>
        <p:spPr>
          <a:xfrm>
            <a:off x="5334000" y="2243433"/>
            <a:ext cx="3633787" cy="2266767"/>
          </a:xfrm>
          <a:prstGeom prst="rect">
            <a:avLst/>
          </a:prstGeom>
        </p:spPr>
      </p:pic>
      <p:sp>
        <p:nvSpPr>
          <p:cNvPr id="14" name="Oval 13">
            <a:extLst>
              <a:ext uri="{FF2B5EF4-FFF2-40B4-BE49-F238E27FC236}">
                <a16:creationId xmlns:a16="http://schemas.microsoft.com/office/drawing/2014/main" id="{B6B29946-AD07-4678-B3A2-B4252C2F06A9}"/>
              </a:ext>
            </a:extLst>
          </p:cNvPr>
          <p:cNvSpPr/>
          <p:nvPr/>
        </p:nvSpPr>
        <p:spPr>
          <a:xfrm>
            <a:off x="6757550" y="1295676"/>
            <a:ext cx="762000"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97C100-D8DE-4C53-B8A2-E094ECC449C2}"/>
              </a:ext>
            </a:extLst>
          </p:cNvPr>
          <p:cNvSpPr/>
          <p:nvPr/>
        </p:nvSpPr>
        <p:spPr>
          <a:xfrm>
            <a:off x="7568804" y="2408709"/>
            <a:ext cx="762000"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E768DC6-8A2A-4A46-A552-A521E7E59586}"/>
              </a:ext>
            </a:extLst>
          </p:cNvPr>
          <p:cNvSpPr/>
          <p:nvPr/>
        </p:nvSpPr>
        <p:spPr>
          <a:xfrm>
            <a:off x="6334816" y="3846718"/>
            <a:ext cx="277115"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AEF72C-0F79-47FE-A75B-DE766998AC16}"/>
              </a:ext>
            </a:extLst>
          </p:cNvPr>
          <p:cNvSpPr/>
          <p:nvPr/>
        </p:nvSpPr>
        <p:spPr>
          <a:xfrm>
            <a:off x="0" y="2216290"/>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1</a:t>
            </a:r>
          </a:p>
        </p:txBody>
      </p:sp>
      <p:sp>
        <p:nvSpPr>
          <p:cNvPr id="18" name="Rectangle 17">
            <a:extLst>
              <a:ext uri="{FF2B5EF4-FFF2-40B4-BE49-F238E27FC236}">
                <a16:creationId xmlns:a16="http://schemas.microsoft.com/office/drawing/2014/main" id="{15D2B46E-B5F7-48D8-BB43-9D5171B951A3}"/>
              </a:ext>
            </a:extLst>
          </p:cNvPr>
          <p:cNvSpPr/>
          <p:nvPr/>
        </p:nvSpPr>
        <p:spPr>
          <a:xfrm>
            <a:off x="0" y="2419350"/>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2</a:t>
            </a:r>
          </a:p>
        </p:txBody>
      </p:sp>
      <p:sp>
        <p:nvSpPr>
          <p:cNvPr id="19" name="Rectangle 18">
            <a:extLst>
              <a:ext uri="{FF2B5EF4-FFF2-40B4-BE49-F238E27FC236}">
                <a16:creationId xmlns:a16="http://schemas.microsoft.com/office/drawing/2014/main" id="{EEF70042-7C03-416A-9B80-2095583142DC}"/>
              </a:ext>
            </a:extLst>
          </p:cNvPr>
          <p:cNvSpPr/>
          <p:nvPr/>
        </p:nvSpPr>
        <p:spPr>
          <a:xfrm>
            <a:off x="0" y="2634435"/>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3</a:t>
            </a:r>
          </a:p>
        </p:txBody>
      </p:sp>
      <p:cxnSp>
        <p:nvCxnSpPr>
          <p:cNvPr id="20" name="Straight Connector 19">
            <a:extLst>
              <a:ext uri="{FF2B5EF4-FFF2-40B4-BE49-F238E27FC236}">
                <a16:creationId xmlns:a16="http://schemas.microsoft.com/office/drawing/2014/main" id="{F3B0ACA8-01BB-49CF-8DB4-D6127928E45C}"/>
              </a:ext>
            </a:extLst>
          </p:cNvPr>
          <p:cNvCxnSpPr>
            <a:cxnSpLocks/>
          </p:cNvCxnSpPr>
          <p:nvPr/>
        </p:nvCxnSpPr>
        <p:spPr>
          <a:xfrm flipH="1">
            <a:off x="305648" y="221629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542F793-A099-4EF5-9C66-D4E4339B4F1D}"/>
              </a:ext>
            </a:extLst>
          </p:cNvPr>
          <p:cNvCxnSpPr>
            <a:cxnSpLocks/>
          </p:cNvCxnSpPr>
          <p:nvPr/>
        </p:nvCxnSpPr>
        <p:spPr>
          <a:xfrm flipH="1">
            <a:off x="305648" y="2388702"/>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0767EBA-4763-4FC1-9956-95C59C4D116A}"/>
              </a:ext>
            </a:extLst>
          </p:cNvPr>
          <p:cNvCxnSpPr>
            <a:cxnSpLocks/>
          </p:cNvCxnSpPr>
          <p:nvPr/>
        </p:nvCxnSpPr>
        <p:spPr>
          <a:xfrm flipH="1">
            <a:off x="304800" y="2601978"/>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1129758-04C7-4DE6-B793-90C17E415E26}"/>
              </a:ext>
            </a:extLst>
          </p:cNvPr>
          <p:cNvCxnSpPr>
            <a:cxnSpLocks/>
          </p:cNvCxnSpPr>
          <p:nvPr/>
        </p:nvCxnSpPr>
        <p:spPr>
          <a:xfrm flipH="1">
            <a:off x="304800" y="280035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5444753-A3BB-4FAB-91B3-F06C99FADE55}"/>
              </a:ext>
            </a:extLst>
          </p:cNvPr>
          <p:cNvCxnSpPr>
            <a:cxnSpLocks/>
          </p:cNvCxnSpPr>
          <p:nvPr/>
        </p:nvCxnSpPr>
        <p:spPr>
          <a:xfrm flipH="1">
            <a:off x="304800" y="2993614"/>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F6410AE-CF5A-440D-8010-F570CF2646D4}"/>
              </a:ext>
            </a:extLst>
          </p:cNvPr>
          <p:cNvCxnSpPr>
            <a:cxnSpLocks/>
          </p:cNvCxnSpPr>
          <p:nvPr/>
        </p:nvCxnSpPr>
        <p:spPr>
          <a:xfrm flipH="1">
            <a:off x="304800" y="318135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F3CA51F-1547-4BD5-93AF-B2E96EF1A447}"/>
              </a:ext>
            </a:extLst>
          </p:cNvPr>
          <p:cNvCxnSpPr>
            <a:cxnSpLocks/>
          </p:cNvCxnSpPr>
          <p:nvPr/>
        </p:nvCxnSpPr>
        <p:spPr>
          <a:xfrm flipH="1">
            <a:off x="304800" y="3389518"/>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9DC5EA6E-0C62-45BD-965D-BCDB602C18EB}"/>
              </a:ext>
            </a:extLst>
          </p:cNvPr>
          <p:cNvCxnSpPr>
            <a:cxnSpLocks/>
          </p:cNvCxnSpPr>
          <p:nvPr/>
        </p:nvCxnSpPr>
        <p:spPr>
          <a:xfrm flipH="1">
            <a:off x="304800" y="3592998"/>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98DCFA6-023E-4E2C-BEDE-667A97B3FB8F}"/>
              </a:ext>
            </a:extLst>
          </p:cNvPr>
          <p:cNvCxnSpPr>
            <a:cxnSpLocks/>
          </p:cNvCxnSpPr>
          <p:nvPr/>
        </p:nvCxnSpPr>
        <p:spPr>
          <a:xfrm flipH="1">
            <a:off x="304800" y="3780734"/>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585C2E2A-8DEB-4F8D-9DEA-167A3DE448A1}"/>
              </a:ext>
            </a:extLst>
          </p:cNvPr>
          <p:cNvCxnSpPr>
            <a:cxnSpLocks/>
          </p:cNvCxnSpPr>
          <p:nvPr/>
        </p:nvCxnSpPr>
        <p:spPr>
          <a:xfrm flipH="1">
            <a:off x="304800" y="3978686"/>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885E3F5-28C2-4690-89A8-8CF8A870BEE2}"/>
              </a:ext>
            </a:extLst>
          </p:cNvPr>
          <p:cNvCxnSpPr>
            <a:cxnSpLocks/>
          </p:cNvCxnSpPr>
          <p:nvPr/>
        </p:nvCxnSpPr>
        <p:spPr>
          <a:xfrm flipH="1">
            <a:off x="304800" y="417195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1891EE2-149E-4ACB-891E-35B23DF3AE92}"/>
              </a:ext>
            </a:extLst>
          </p:cNvPr>
          <p:cNvCxnSpPr>
            <a:cxnSpLocks/>
          </p:cNvCxnSpPr>
          <p:nvPr/>
        </p:nvCxnSpPr>
        <p:spPr>
          <a:xfrm flipH="1">
            <a:off x="304800" y="437501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D39CCAC-B63D-4800-A37E-7AB9D77C3732}"/>
              </a:ext>
            </a:extLst>
          </p:cNvPr>
          <p:cNvCxnSpPr>
            <a:cxnSpLocks/>
          </p:cNvCxnSpPr>
          <p:nvPr/>
        </p:nvCxnSpPr>
        <p:spPr>
          <a:xfrm flipH="1">
            <a:off x="304800" y="457849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E89FF8B1-0D7C-497D-B2B7-5E249BA12F89}"/>
              </a:ext>
            </a:extLst>
          </p:cNvPr>
          <p:cNvCxnSpPr>
            <a:cxnSpLocks/>
          </p:cNvCxnSpPr>
          <p:nvPr/>
        </p:nvCxnSpPr>
        <p:spPr>
          <a:xfrm flipH="1">
            <a:off x="304800" y="478155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7C7E3408-69A6-4787-99A8-C24C1E961729}"/>
              </a:ext>
            </a:extLst>
          </p:cNvPr>
          <p:cNvSpPr/>
          <p:nvPr/>
        </p:nvSpPr>
        <p:spPr>
          <a:xfrm>
            <a:off x="0" y="2810888"/>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4</a:t>
            </a:r>
          </a:p>
        </p:txBody>
      </p:sp>
      <p:sp>
        <p:nvSpPr>
          <p:cNvPr id="38" name="Rectangle 37">
            <a:extLst>
              <a:ext uri="{FF2B5EF4-FFF2-40B4-BE49-F238E27FC236}">
                <a16:creationId xmlns:a16="http://schemas.microsoft.com/office/drawing/2014/main" id="{6D5F4DA0-AA4B-48BE-BA98-0B0818BA5973}"/>
              </a:ext>
            </a:extLst>
          </p:cNvPr>
          <p:cNvSpPr/>
          <p:nvPr/>
        </p:nvSpPr>
        <p:spPr>
          <a:xfrm>
            <a:off x="0" y="2988828"/>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5</a:t>
            </a:r>
          </a:p>
        </p:txBody>
      </p:sp>
      <p:sp>
        <p:nvSpPr>
          <p:cNvPr id="39" name="Rectangle 38">
            <a:extLst>
              <a:ext uri="{FF2B5EF4-FFF2-40B4-BE49-F238E27FC236}">
                <a16:creationId xmlns:a16="http://schemas.microsoft.com/office/drawing/2014/main" id="{19A80217-7A25-4A19-BD3D-7ED41A1A1DCE}"/>
              </a:ext>
            </a:extLst>
          </p:cNvPr>
          <p:cNvSpPr/>
          <p:nvPr/>
        </p:nvSpPr>
        <p:spPr>
          <a:xfrm>
            <a:off x="0" y="3191888"/>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6</a:t>
            </a:r>
          </a:p>
        </p:txBody>
      </p:sp>
      <p:sp>
        <p:nvSpPr>
          <p:cNvPr id="40" name="Rectangle 39">
            <a:extLst>
              <a:ext uri="{FF2B5EF4-FFF2-40B4-BE49-F238E27FC236}">
                <a16:creationId xmlns:a16="http://schemas.microsoft.com/office/drawing/2014/main" id="{227848B2-98C5-4E36-ADB9-12FB93F1BC84}"/>
              </a:ext>
            </a:extLst>
          </p:cNvPr>
          <p:cNvSpPr/>
          <p:nvPr/>
        </p:nvSpPr>
        <p:spPr>
          <a:xfrm>
            <a:off x="0" y="3406973"/>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7</a:t>
            </a:r>
          </a:p>
        </p:txBody>
      </p:sp>
      <p:sp>
        <p:nvSpPr>
          <p:cNvPr id="41" name="Rectangle 40">
            <a:extLst>
              <a:ext uri="{FF2B5EF4-FFF2-40B4-BE49-F238E27FC236}">
                <a16:creationId xmlns:a16="http://schemas.microsoft.com/office/drawing/2014/main" id="{31492ED6-F9BB-44DE-BCC6-094ABA259DDF}"/>
              </a:ext>
            </a:extLst>
          </p:cNvPr>
          <p:cNvSpPr/>
          <p:nvPr/>
        </p:nvSpPr>
        <p:spPr>
          <a:xfrm>
            <a:off x="0" y="3592998"/>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8</a:t>
            </a:r>
          </a:p>
        </p:txBody>
      </p:sp>
      <p:sp>
        <p:nvSpPr>
          <p:cNvPr id="42" name="Rectangle 41">
            <a:extLst>
              <a:ext uri="{FF2B5EF4-FFF2-40B4-BE49-F238E27FC236}">
                <a16:creationId xmlns:a16="http://schemas.microsoft.com/office/drawing/2014/main" id="{93E2A4D1-8D5D-47BC-BFD6-AB67578E38B5}"/>
              </a:ext>
            </a:extLst>
          </p:cNvPr>
          <p:cNvSpPr/>
          <p:nvPr/>
        </p:nvSpPr>
        <p:spPr>
          <a:xfrm>
            <a:off x="0" y="3770938"/>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9</a:t>
            </a:r>
          </a:p>
        </p:txBody>
      </p:sp>
      <p:sp>
        <p:nvSpPr>
          <p:cNvPr id="43" name="Rectangle 42">
            <a:extLst>
              <a:ext uri="{FF2B5EF4-FFF2-40B4-BE49-F238E27FC236}">
                <a16:creationId xmlns:a16="http://schemas.microsoft.com/office/drawing/2014/main" id="{F5481FC1-A33F-40F8-A9F3-D88F6D4B3566}"/>
              </a:ext>
            </a:extLst>
          </p:cNvPr>
          <p:cNvSpPr/>
          <p:nvPr/>
        </p:nvSpPr>
        <p:spPr>
          <a:xfrm>
            <a:off x="0" y="3973998"/>
            <a:ext cx="367408"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10</a:t>
            </a:r>
          </a:p>
        </p:txBody>
      </p:sp>
      <p:sp>
        <p:nvSpPr>
          <p:cNvPr id="44" name="Rectangle 43">
            <a:extLst>
              <a:ext uri="{FF2B5EF4-FFF2-40B4-BE49-F238E27FC236}">
                <a16:creationId xmlns:a16="http://schemas.microsoft.com/office/drawing/2014/main" id="{4549A7AE-69DE-469F-A277-E18E660FD89A}"/>
              </a:ext>
            </a:extLst>
          </p:cNvPr>
          <p:cNvSpPr/>
          <p:nvPr/>
        </p:nvSpPr>
        <p:spPr>
          <a:xfrm>
            <a:off x="0" y="4189083"/>
            <a:ext cx="367408"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11</a:t>
            </a:r>
          </a:p>
        </p:txBody>
      </p:sp>
      <p:sp>
        <p:nvSpPr>
          <p:cNvPr id="45" name="Rectangle 44">
            <a:extLst>
              <a:ext uri="{FF2B5EF4-FFF2-40B4-BE49-F238E27FC236}">
                <a16:creationId xmlns:a16="http://schemas.microsoft.com/office/drawing/2014/main" id="{036304DA-931A-495F-A8E6-D10F7316AB15}"/>
              </a:ext>
            </a:extLst>
          </p:cNvPr>
          <p:cNvSpPr/>
          <p:nvPr/>
        </p:nvSpPr>
        <p:spPr>
          <a:xfrm>
            <a:off x="13592" y="4387993"/>
            <a:ext cx="367408"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12</a:t>
            </a:r>
          </a:p>
        </p:txBody>
      </p:sp>
      <p:sp>
        <p:nvSpPr>
          <p:cNvPr id="46" name="Rectangle 45">
            <a:extLst>
              <a:ext uri="{FF2B5EF4-FFF2-40B4-BE49-F238E27FC236}">
                <a16:creationId xmlns:a16="http://schemas.microsoft.com/office/drawing/2014/main" id="{80FC8C9C-C628-4F6F-B1C8-22F1FC38DD36}"/>
              </a:ext>
            </a:extLst>
          </p:cNvPr>
          <p:cNvSpPr/>
          <p:nvPr/>
        </p:nvSpPr>
        <p:spPr>
          <a:xfrm>
            <a:off x="13592" y="4600633"/>
            <a:ext cx="367408"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13</a:t>
            </a:r>
          </a:p>
        </p:txBody>
      </p:sp>
      <p:sp>
        <p:nvSpPr>
          <p:cNvPr id="22" name="Rectangle 21">
            <a:extLst>
              <a:ext uri="{FF2B5EF4-FFF2-40B4-BE49-F238E27FC236}">
                <a16:creationId xmlns:a16="http://schemas.microsoft.com/office/drawing/2014/main" id="{37E56BD5-73D2-4374-936C-9E997446E73F}"/>
              </a:ext>
            </a:extLst>
          </p:cNvPr>
          <p:cNvSpPr/>
          <p:nvPr/>
        </p:nvSpPr>
        <p:spPr>
          <a:xfrm>
            <a:off x="75142" y="4807924"/>
            <a:ext cx="614271" cy="369332"/>
          </a:xfrm>
          <a:prstGeom prst="rect">
            <a:avLst/>
          </a:prstGeom>
        </p:spPr>
        <p:txBody>
          <a:bodyPr wrap="none">
            <a:spAutoFit/>
          </a:bodyPr>
          <a:lstStyle/>
          <a:p>
            <a:r>
              <a:rPr lang="en-US" dirty="0">
                <a:solidFill>
                  <a:schemeClr val="accent1"/>
                </a:solidFill>
              </a:rPr>
              <a:t>time</a:t>
            </a:r>
          </a:p>
        </p:txBody>
      </p:sp>
      <p:sp>
        <p:nvSpPr>
          <p:cNvPr id="47" name="Rectangle 46">
            <a:extLst>
              <a:ext uri="{FF2B5EF4-FFF2-40B4-BE49-F238E27FC236}">
                <a16:creationId xmlns:a16="http://schemas.microsoft.com/office/drawing/2014/main" id="{36C6700E-2B93-4295-941F-BA1678F015D6}"/>
              </a:ext>
            </a:extLst>
          </p:cNvPr>
          <p:cNvSpPr/>
          <p:nvPr/>
        </p:nvSpPr>
        <p:spPr>
          <a:xfrm>
            <a:off x="7346229" y="3261943"/>
            <a:ext cx="1025665" cy="584775"/>
          </a:xfrm>
          <a:prstGeom prst="rect">
            <a:avLst/>
          </a:prstGeom>
          <a:solidFill>
            <a:schemeClr val="bg2"/>
          </a:solidFill>
          <a:ln w="38100">
            <a:solidFill>
              <a:srgbClr val="4F81BD"/>
            </a:solidFill>
          </a:ln>
        </p:spPr>
        <p:txBody>
          <a:bodyPr wrap="none">
            <a:spAutoFit/>
          </a:bodyPr>
          <a:lstStyle/>
          <a:p>
            <a:r>
              <a:rPr lang="en-US" sz="3200" dirty="0">
                <a:solidFill>
                  <a:srgbClr val="4F81BD"/>
                </a:solidFill>
              </a:rPr>
              <a:t>at t</a:t>
            </a:r>
            <a:r>
              <a:rPr lang="en-US" sz="3200" baseline="-25000" dirty="0">
                <a:solidFill>
                  <a:srgbClr val="4F81BD"/>
                </a:solidFill>
              </a:rPr>
              <a:t>13</a:t>
            </a:r>
          </a:p>
        </p:txBody>
      </p:sp>
      <p:sp>
        <p:nvSpPr>
          <p:cNvPr id="50" name="Rectangle 49">
            <a:extLst>
              <a:ext uri="{FF2B5EF4-FFF2-40B4-BE49-F238E27FC236}">
                <a16:creationId xmlns:a16="http://schemas.microsoft.com/office/drawing/2014/main" id="{0334EF51-A159-4CDD-8A5F-C37A2224C0A2}"/>
              </a:ext>
            </a:extLst>
          </p:cNvPr>
          <p:cNvSpPr/>
          <p:nvPr/>
        </p:nvSpPr>
        <p:spPr>
          <a:xfrm>
            <a:off x="3352799" y="2150306"/>
            <a:ext cx="792525" cy="276999"/>
          </a:xfrm>
          <a:prstGeom prst="rect">
            <a:avLst/>
          </a:prstGeom>
        </p:spPr>
        <p:txBody>
          <a:bodyPr wrap="none">
            <a:spAutoFit/>
          </a:bodyPr>
          <a:lstStyle/>
          <a:p>
            <a:r>
              <a:rPr lang="en-US" sz="1200" dirty="0">
                <a:solidFill>
                  <a:schemeClr val="accent1"/>
                </a:solidFill>
              </a:rPr>
              <a:t>load page</a:t>
            </a:r>
          </a:p>
        </p:txBody>
      </p:sp>
      <p:sp>
        <p:nvSpPr>
          <p:cNvPr id="51" name="Rectangle 50">
            <a:extLst>
              <a:ext uri="{FF2B5EF4-FFF2-40B4-BE49-F238E27FC236}">
                <a16:creationId xmlns:a16="http://schemas.microsoft.com/office/drawing/2014/main" id="{B7120A2D-5491-4104-A5C6-DB1A567C0EBF}"/>
              </a:ext>
            </a:extLst>
          </p:cNvPr>
          <p:cNvSpPr/>
          <p:nvPr/>
        </p:nvSpPr>
        <p:spPr>
          <a:xfrm>
            <a:off x="3343369" y="2447151"/>
            <a:ext cx="1152431" cy="276999"/>
          </a:xfrm>
          <a:prstGeom prst="rect">
            <a:avLst/>
          </a:prstGeom>
        </p:spPr>
        <p:txBody>
          <a:bodyPr wrap="none">
            <a:spAutoFit/>
          </a:bodyPr>
          <a:lstStyle/>
          <a:p>
            <a:r>
              <a:rPr lang="en-US" sz="1200" dirty="0">
                <a:solidFill>
                  <a:schemeClr val="accent1"/>
                </a:solidFill>
              </a:rPr>
              <a:t>click recip. type</a:t>
            </a:r>
          </a:p>
        </p:txBody>
      </p:sp>
      <p:sp>
        <p:nvSpPr>
          <p:cNvPr id="53" name="Rectangle 52">
            <a:extLst>
              <a:ext uri="{FF2B5EF4-FFF2-40B4-BE49-F238E27FC236}">
                <a16:creationId xmlns:a16="http://schemas.microsoft.com/office/drawing/2014/main" id="{E7565830-DBDC-42F6-807E-7111FF18C5D3}"/>
              </a:ext>
            </a:extLst>
          </p:cNvPr>
          <p:cNvSpPr/>
          <p:nvPr/>
        </p:nvSpPr>
        <p:spPr>
          <a:xfrm>
            <a:off x="3352800" y="2665535"/>
            <a:ext cx="1152431" cy="276999"/>
          </a:xfrm>
          <a:prstGeom prst="rect">
            <a:avLst/>
          </a:prstGeom>
        </p:spPr>
        <p:txBody>
          <a:bodyPr wrap="none">
            <a:spAutoFit/>
          </a:bodyPr>
          <a:lstStyle/>
          <a:p>
            <a:r>
              <a:rPr lang="en-US" sz="1200" dirty="0">
                <a:solidFill>
                  <a:schemeClr val="accent1"/>
                </a:solidFill>
              </a:rPr>
              <a:t>click recip. type</a:t>
            </a:r>
          </a:p>
        </p:txBody>
      </p:sp>
      <p:sp>
        <p:nvSpPr>
          <p:cNvPr id="55" name="Rectangle 54">
            <a:extLst>
              <a:ext uri="{FF2B5EF4-FFF2-40B4-BE49-F238E27FC236}">
                <a16:creationId xmlns:a16="http://schemas.microsoft.com/office/drawing/2014/main" id="{AB225881-051F-4394-AE5E-F8D7AA05B087}"/>
              </a:ext>
            </a:extLst>
          </p:cNvPr>
          <p:cNvSpPr/>
          <p:nvPr/>
        </p:nvSpPr>
        <p:spPr>
          <a:xfrm>
            <a:off x="3352800" y="2856118"/>
            <a:ext cx="1181734" cy="276999"/>
          </a:xfrm>
          <a:prstGeom prst="rect">
            <a:avLst/>
          </a:prstGeom>
        </p:spPr>
        <p:txBody>
          <a:bodyPr wrap="none">
            <a:spAutoFit/>
          </a:bodyPr>
          <a:lstStyle/>
          <a:p>
            <a:r>
              <a:rPr lang="en-US" sz="1200" dirty="0">
                <a:solidFill>
                  <a:schemeClr val="accent1"/>
                </a:solidFill>
              </a:rPr>
              <a:t>click donor type</a:t>
            </a:r>
          </a:p>
        </p:txBody>
      </p:sp>
      <p:sp>
        <p:nvSpPr>
          <p:cNvPr id="56" name="Rectangle 55">
            <a:extLst>
              <a:ext uri="{FF2B5EF4-FFF2-40B4-BE49-F238E27FC236}">
                <a16:creationId xmlns:a16="http://schemas.microsoft.com/office/drawing/2014/main" id="{3BB2CD11-9AEE-4779-B031-5AAFA33DC4C7}"/>
              </a:ext>
            </a:extLst>
          </p:cNvPr>
          <p:cNvSpPr/>
          <p:nvPr/>
        </p:nvSpPr>
        <p:spPr>
          <a:xfrm>
            <a:off x="3352800" y="3056751"/>
            <a:ext cx="1181734" cy="276999"/>
          </a:xfrm>
          <a:prstGeom prst="rect">
            <a:avLst/>
          </a:prstGeom>
        </p:spPr>
        <p:txBody>
          <a:bodyPr wrap="none">
            <a:spAutoFit/>
          </a:bodyPr>
          <a:lstStyle/>
          <a:p>
            <a:r>
              <a:rPr lang="en-US" sz="1200" dirty="0">
                <a:solidFill>
                  <a:schemeClr val="accent1"/>
                </a:solidFill>
              </a:rPr>
              <a:t>click donor type</a:t>
            </a:r>
          </a:p>
        </p:txBody>
      </p:sp>
      <p:sp>
        <p:nvSpPr>
          <p:cNvPr id="57" name="Rectangle 56">
            <a:extLst>
              <a:ext uri="{FF2B5EF4-FFF2-40B4-BE49-F238E27FC236}">
                <a16:creationId xmlns:a16="http://schemas.microsoft.com/office/drawing/2014/main" id="{F9465CBC-A0F6-4D2A-912D-BCEA5DB937A6}"/>
              </a:ext>
            </a:extLst>
          </p:cNvPr>
          <p:cNvSpPr/>
          <p:nvPr/>
        </p:nvSpPr>
        <p:spPr>
          <a:xfrm>
            <a:off x="3352800" y="3239799"/>
            <a:ext cx="1042465" cy="276999"/>
          </a:xfrm>
          <a:prstGeom prst="rect">
            <a:avLst/>
          </a:prstGeom>
        </p:spPr>
        <p:txBody>
          <a:bodyPr wrap="none">
            <a:spAutoFit/>
          </a:bodyPr>
          <a:lstStyle/>
          <a:p>
            <a:r>
              <a:rPr lang="en-US" sz="1200" dirty="0">
                <a:solidFill>
                  <a:schemeClr val="accent1"/>
                </a:solidFill>
              </a:rPr>
              <a:t>click antibody</a:t>
            </a:r>
          </a:p>
        </p:txBody>
      </p:sp>
      <p:sp>
        <p:nvSpPr>
          <p:cNvPr id="58" name="Rectangle 57">
            <a:extLst>
              <a:ext uri="{FF2B5EF4-FFF2-40B4-BE49-F238E27FC236}">
                <a16:creationId xmlns:a16="http://schemas.microsoft.com/office/drawing/2014/main" id="{954887F6-2DE7-426C-998F-B2752C139606}"/>
              </a:ext>
            </a:extLst>
          </p:cNvPr>
          <p:cNvSpPr/>
          <p:nvPr/>
        </p:nvSpPr>
        <p:spPr>
          <a:xfrm>
            <a:off x="3352800" y="3437751"/>
            <a:ext cx="1042465" cy="276999"/>
          </a:xfrm>
          <a:prstGeom prst="rect">
            <a:avLst/>
          </a:prstGeom>
        </p:spPr>
        <p:txBody>
          <a:bodyPr wrap="none">
            <a:spAutoFit/>
          </a:bodyPr>
          <a:lstStyle/>
          <a:p>
            <a:r>
              <a:rPr lang="en-US" sz="1200" dirty="0">
                <a:solidFill>
                  <a:schemeClr val="accent1"/>
                </a:solidFill>
              </a:rPr>
              <a:t>click antibody</a:t>
            </a:r>
          </a:p>
        </p:txBody>
      </p:sp>
      <p:sp>
        <p:nvSpPr>
          <p:cNvPr id="59" name="Rectangle 58">
            <a:extLst>
              <a:ext uri="{FF2B5EF4-FFF2-40B4-BE49-F238E27FC236}">
                <a16:creationId xmlns:a16="http://schemas.microsoft.com/office/drawing/2014/main" id="{57791044-0D8D-4A07-BB42-593607C20266}"/>
              </a:ext>
            </a:extLst>
          </p:cNvPr>
          <p:cNvSpPr/>
          <p:nvPr/>
        </p:nvSpPr>
        <p:spPr>
          <a:xfrm>
            <a:off x="3352800" y="3638550"/>
            <a:ext cx="1042465" cy="276999"/>
          </a:xfrm>
          <a:prstGeom prst="rect">
            <a:avLst/>
          </a:prstGeom>
        </p:spPr>
        <p:txBody>
          <a:bodyPr wrap="none">
            <a:spAutoFit/>
          </a:bodyPr>
          <a:lstStyle/>
          <a:p>
            <a:r>
              <a:rPr lang="en-US" sz="1200" dirty="0">
                <a:solidFill>
                  <a:schemeClr val="accent1"/>
                </a:solidFill>
              </a:rPr>
              <a:t>click antibody</a:t>
            </a:r>
          </a:p>
        </p:txBody>
      </p:sp>
      <p:sp>
        <p:nvSpPr>
          <p:cNvPr id="60" name="Rectangle 59">
            <a:extLst>
              <a:ext uri="{FF2B5EF4-FFF2-40B4-BE49-F238E27FC236}">
                <a16:creationId xmlns:a16="http://schemas.microsoft.com/office/drawing/2014/main" id="{D00932C9-FCE7-45D2-A781-DDBAC8315FEB}"/>
              </a:ext>
            </a:extLst>
          </p:cNvPr>
          <p:cNvSpPr/>
          <p:nvPr/>
        </p:nvSpPr>
        <p:spPr>
          <a:xfrm>
            <a:off x="3352800" y="3818751"/>
            <a:ext cx="1042465" cy="276999"/>
          </a:xfrm>
          <a:prstGeom prst="rect">
            <a:avLst/>
          </a:prstGeom>
        </p:spPr>
        <p:txBody>
          <a:bodyPr wrap="none">
            <a:spAutoFit/>
          </a:bodyPr>
          <a:lstStyle/>
          <a:p>
            <a:r>
              <a:rPr lang="en-US" sz="1200" dirty="0">
                <a:solidFill>
                  <a:schemeClr val="accent1"/>
                </a:solidFill>
              </a:rPr>
              <a:t>click antibody</a:t>
            </a:r>
          </a:p>
        </p:txBody>
      </p:sp>
      <p:sp>
        <p:nvSpPr>
          <p:cNvPr id="61" name="Rectangle 60">
            <a:extLst>
              <a:ext uri="{FF2B5EF4-FFF2-40B4-BE49-F238E27FC236}">
                <a16:creationId xmlns:a16="http://schemas.microsoft.com/office/drawing/2014/main" id="{661513FB-F9FC-421E-82D9-7915F63ABF77}"/>
              </a:ext>
            </a:extLst>
          </p:cNvPr>
          <p:cNvSpPr/>
          <p:nvPr/>
        </p:nvSpPr>
        <p:spPr>
          <a:xfrm>
            <a:off x="3352800" y="4037135"/>
            <a:ext cx="1042465" cy="276999"/>
          </a:xfrm>
          <a:prstGeom prst="rect">
            <a:avLst/>
          </a:prstGeom>
        </p:spPr>
        <p:txBody>
          <a:bodyPr wrap="none">
            <a:spAutoFit/>
          </a:bodyPr>
          <a:lstStyle/>
          <a:p>
            <a:r>
              <a:rPr lang="en-US" sz="1200" dirty="0">
                <a:solidFill>
                  <a:schemeClr val="accent1"/>
                </a:solidFill>
              </a:rPr>
              <a:t>click antibody</a:t>
            </a:r>
          </a:p>
        </p:txBody>
      </p:sp>
      <p:sp>
        <p:nvSpPr>
          <p:cNvPr id="62" name="Rectangle 61">
            <a:extLst>
              <a:ext uri="{FF2B5EF4-FFF2-40B4-BE49-F238E27FC236}">
                <a16:creationId xmlns:a16="http://schemas.microsoft.com/office/drawing/2014/main" id="{1E8A6F55-3C8E-42BB-8799-53034065B975}"/>
              </a:ext>
            </a:extLst>
          </p:cNvPr>
          <p:cNvSpPr/>
          <p:nvPr/>
        </p:nvSpPr>
        <p:spPr>
          <a:xfrm>
            <a:off x="3352800" y="4235087"/>
            <a:ext cx="1042465" cy="276999"/>
          </a:xfrm>
          <a:prstGeom prst="rect">
            <a:avLst/>
          </a:prstGeom>
        </p:spPr>
        <p:txBody>
          <a:bodyPr wrap="none">
            <a:spAutoFit/>
          </a:bodyPr>
          <a:lstStyle/>
          <a:p>
            <a:r>
              <a:rPr lang="en-US" sz="1200" dirty="0">
                <a:solidFill>
                  <a:schemeClr val="accent1"/>
                </a:solidFill>
              </a:rPr>
              <a:t>click antibody</a:t>
            </a:r>
          </a:p>
        </p:txBody>
      </p:sp>
      <p:sp>
        <p:nvSpPr>
          <p:cNvPr id="64" name="Rectangle 63">
            <a:extLst>
              <a:ext uri="{FF2B5EF4-FFF2-40B4-BE49-F238E27FC236}">
                <a16:creationId xmlns:a16="http://schemas.microsoft.com/office/drawing/2014/main" id="{1B56CD9D-0349-42CE-898D-55DF1AEDF493}"/>
              </a:ext>
            </a:extLst>
          </p:cNvPr>
          <p:cNvSpPr/>
          <p:nvPr/>
        </p:nvSpPr>
        <p:spPr>
          <a:xfrm>
            <a:off x="3352800" y="4504551"/>
            <a:ext cx="1067793" cy="276999"/>
          </a:xfrm>
          <a:prstGeom prst="rect">
            <a:avLst/>
          </a:prstGeom>
        </p:spPr>
        <p:txBody>
          <a:bodyPr wrap="none">
            <a:spAutoFit/>
          </a:bodyPr>
          <a:lstStyle/>
          <a:p>
            <a:r>
              <a:rPr lang="en-US" sz="1200" dirty="0">
                <a:solidFill>
                  <a:schemeClr val="accent1"/>
                </a:solidFill>
              </a:rPr>
              <a:t>display results</a:t>
            </a:r>
          </a:p>
        </p:txBody>
      </p:sp>
      <p:sp>
        <p:nvSpPr>
          <p:cNvPr id="65" name="Right Brace 64">
            <a:extLst>
              <a:ext uri="{FF2B5EF4-FFF2-40B4-BE49-F238E27FC236}">
                <a16:creationId xmlns:a16="http://schemas.microsoft.com/office/drawing/2014/main" id="{0CA69D10-01D8-47C6-9BDE-04B676DAD3D9}"/>
              </a:ext>
            </a:extLst>
          </p:cNvPr>
          <p:cNvSpPr/>
          <p:nvPr/>
        </p:nvSpPr>
        <p:spPr>
          <a:xfrm>
            <a:off x="3286031" y="2086033"/>
            <a:ext cx="142969" cy="40951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Right Brace 65">
            <a:extLst>
              <a:ext uri="{FF2B5EF4-FFF2-40B4-BE49-F238E27FC236}">
                <a16:creationId xmlns:a16="http://schemas.microsoft.com/office/drawing/2014/main" id="{22C87F2B-F8DB-4BE3-97D9-1B78C886B993}"/>
              </a:ext>
            </a:extLst>
          </p:cNvPr>
          <p:cNvSpPr/>
          <p:nvPr/>
        </p:nvSpPr>
        <p:spPr>
          <a:xfrm>
            <a:off x="3276600" y="4448233"/>
            <a:ext cx="142969" cy="40951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0773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Conclusion</a:t>
            </a:r>
          </a:p>
        </p:txBody>
      </p:sp>
      <p:sp>
        <p:nvSpPr>
          <p:cNvPr id="6" name="Rectangle 5">
            <a:extLst>
              <a:ext uri="{FF2B5EF4-FFF2-40B4-BE49-F238E27FC236}">
                <a16:creationId xmlns:a16="http://schemas.microsoft.com/office/drawing/2014/main" id="{37A37168-CD45-4469-B0CB-797A2F7398DF}"/>
              </a:ext>
            </a:extLst>
          </p:cNvPr>
          <p:cNvSpPr/>
          <p:nvPr/>
        </p:nvSpPr>
        <p:spPr>
          <a:xfrm>
            <a:off x="1066800" y="1428750"/>
            <a:ext cx="2971800" cy="31242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t>Enterprise Clinical System</a:t>
            </a:r>
          </a:p>
        </p:txBody>
      </p:sp>
      <p:sp>
        <p:nvSpPr>
          <p:cNvPr id="8" name="Rectangle 7">
            <a:extLst>
              <a:ext uri="{FF2B5EF4-FFF2-40B4-BE49-F238E27FC236}">
                <a16:creationId xmlns:a16="http://schemas.microsoft.com/office/drawing/2014/main" id="{4156BBC0-D6E0-4299-9F8E-E296D2E9EBBA}"/>
              </a:ext>
            </a:extLst>
          </p:cNvPr>
          <p:cNvSpPr/>
          <p:nvPr/>
        </p:nvSpPr>
        <p:spPr>
          <a:xfrm>
            <a:off x="1257300" y="1981200"/>
            <a:ext cx="2590800" cy="723900"/>
          </a:xfrm>
          <a:prstGeom prst="rect">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FHIR Resources</a:t>
            </a:r>
          </a:p>
          <a:p>
            <a:pPr algn="ctr"/>
            <a:r>
              <a:rPr lang="en-US" dirty="0"/>
              <a:t>(clinical knowledge)</a:t>
            </a:r>
          </a:p>
        </p:txBody>
      </p:sp>
      <p:sp>
        <p:nvSpPr>
          <p:cNvPr id="9" name="Rectangle 8">
            <a:extLst>
              <a:ext uri="{FF2B5EF4-FFF2-40B4-BE49-F238E27FC236}">
                <a16:creationId xmlns:a16="http://schemas.microsoft.com/office/drawing/2014/main" id="{5C374C6E-0BAF-4F6F-ABB3-F97E711C4D0F}"/>
              </a:ext>
            </a:extLst>
          </p:cNvPr>
          <p:cNvSpPr/>
          <p:nvPr/>
        </p:nvSpPr>
        <p:spPr>
          <a:xfrm>
            <a:off x="5295900" y="1981200"/>
            <a:ext cx="2590800" cy="723900"/>
          </a:xfrm>
          <a:prstGeom prst="rect">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HLA Resources</a:t>
            </a:r>
          </a:p>
          <a:p>
            <a:pPr algn="ctr"/>
            <a:r>
              <a:rPr lang="en-US" dirty="0"/>
              <a:t>(biomedical knowledge)</a:t>
            </a:r>
          </a:p>
        </p:txBody>
      </p:sp>
      <p:cxnSp>
        <p:nvCxnSpPr>
          <p:cNvPr id="11" name="Straight Arrow Connector 10">
            <a:extLst>
              <a:ext uri="{FF2B5EF4-FFF2-40B4-BE49-F238E27FC236}">
                <a16:creationId xmlns:a16="http://schemas.microsoft.com/office/drawing/2014/main" id="{9398257C-552B-4F57-A9A1-D6DB868C52B0}"/>
              </a:ext>
            </a:extLst>
          </p:cNvPr>
          <p:cNvCxnSpPr>
            <a:cxnSpLocks/>
          </p:cNvCxnSpPr>
          <p:nvPr/>
        </p:nvCxnSpPr>
        <p:spPr>
          <a:xfrm flipV="1">
            <a:off x="2552700" y="2667000"/>
            <a:ext cx="0" cy="116205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Arc 16">
            <a:extLst>
              <a:ext uri="{FF2B5EF4-FFF2-40B4-BE49-F238E27FC236}">
                <a16:creationId xmlns:a16="http://schemas.microsoft.com/office/drawing/2014/main" id="{C03BE75E-C724-4A52-AF64-A2492198C1B5}"/>
              </a:ext>
            </a:extLst>
          </p:cNvPr>
          <p:cNvSpPr/>
          <p:nvPr/>
        </p:nvSpPr>
        <p:spPr>
          <a:xfrm>
            <a:off x="1066800" y="1276350"/>
            <a:ext cx="5486400" cy="2819400"/>
          </a:xfrm>
          <a:prstGeom prst="arc">
            <a:avLst>
              <a:gd name="adj1" fmla="val 21569578"/>
              <a:gd name="adj2" fmla="val 5345928"/>
            </a:avLst>
          </a:prstGeom>
          <a:ln w="76200">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Rectangle 6">
            <a:extLst>
              <a:ext uri="{FF2B5EF4-FFF2-40B4-BE49-F238E27FC236}">
                <a16:creationId xmlns:a16="http://schemas.microsoft.com/office/drawing/2014/main" id="{3A0A25F7-CDA5-4E3E-8750-5270EE5BA826}"/>
              </a:ext>
            </a:extLst>
          </p:cNvPr>
          <p:cNvSpPr/>
          <p:nvPr/>
        </p:nvSpPr>
        <p:spPr>
          <a:xfrm>
            <a:off x="1257300" y="3716132"/>
            <a:ext cx="2590800" cy="723900"/>
          </a:xfrm>
          <a:prstGeom prst="rect">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HLA Clinical Decision Support functionality</a:t>
            </a:r>
          </a:p>
        </p:txBody>
      </p:sp>
      <p:sp>
        <p:nvSpPr>
          <p:cNvPr id="21" name="Rectangle 20">
            <a:extLst>
              <a:ext uri="{FF2B5EF4-FFF2-40B4-BE49-F238E27FC236}">
                <a16:creationId xmlns:a16="http://schemas.microsoft.com/office/drawing/2014/main" id="{69CA23D4-0BC4-4E19-83E8-45CC4F988270}"/>
              </a:ext>
            </a:extLst>
          </p:cNvPr>
          <p:cNvSpPr/>
          <p:nvPr/>
        </p:nvSpPr>
        <p:spPr>
          <a:xfrm rot="20335919">
            <a:off x="4355491" y="3399114"/>
            <a:ext cx="1889684" cy="369332"/>
          </a:xfrm>
          <a:prstGeom prst="rect">
            <a:avLst/>
          </a:prstGeom>
        </p:spPr>
        <p:txBody>
          <a:bodyPr wrap="none">
            <a:spAutoFit/>
          </a:bodyPr>
          <a:lstStyle/>
          <a:p>
            <a:r>
              <a:rPr lang="en-US" dirty="0"/>
              <a:t>REST web services</a:t>
            </a:r>
          </a:p>
        </p:txBody>
      </p:sp>
      <p:sp>
        <p:nvSpPr>
          <p:cNvPr id="22" name="Rectangle 21">
            <a:extLst>
              <a:ext uri="{FF2B5EF4-FFF2-40B4-BE49-F238E27FC236}">
                <a16:creationId xmlns:a16="http://schemas.microsoft.com/office/drawing/2014/main" id="{5FBA8E1B-39EF-451B-AEE1-AAFE9F7AD4A3}"/>
              </a:ext>
            </a:extLst>
          </p:cNvPr>
          <p:cNvSpPr/>
          <p:nvPr/>
        </p:nvSpPr>
        <p:spPr>
          <a:xfrm rot="16200000">
            <a:off x="1933639" y="2798509"/>
            <a:ext cx="1089273" cy="880369"/>
          </a:xfrm>
          <a:prstGeom prst="rect">
            <a:avLst/>
          </a:prstGeom>
        </p:spPr>
        <p:txBody>
          <a:bodyPr wrap="none">
            <a:spAutoFit/>
          </a:bodyPr>
          <a:lstStyle/>
          <a:p>
            <a:pPr algn="ctr">
              <a:lnSpc>
                <a:spcPct val="150000"/>
              </a:lnSpc>
            </a:pPr>
            <a:r>
              <a:rPr lang="en-US" dirty="0"/>
              <a:t>REST web</a:t>
            </a:r>
          </a:p>
          <a:p>
            <a:pPr algn="ctr">
              <a:lnSpc>
                <a:spcPct val="150000"/>
              </a:lnSpc>
            </a:pPr>
            <a:r>
              <a:rPr lang="en-US" dirty="0"/>
              <a:t>services</a:t>
            </a:r>
          </a:p>
        </p:txBody>
      </p:sp>
      <p:sp>
        <p:nvSpPr>
          <p:cNvPr id="23" name="Rectangle 22">
            <a:extLst>
              <a:ext uri="{FF2B5EF4-FFF2-40B4-BE49-F238E27FC236}">
                <a16:creationId xmlns:a16="http://schemas.microsoft.com/office/drawing/2014/main" id="{E97114AB-6A1F-4A5C-AFDA-508300FFA45D}"/>
              </a:ext>
            </a:extLst>
          </p:cNvPr>
          <p:cNvSpPr/>
          <p:nvPr/>
        </p:nvSpPr>
        <p:spPr>
          <a:xfrm>
            <a:off x="0" y="4865894"/>
            <a:ext cx="9144000" cy="276999"/>
          </a:xfrm>
          <a:prstGeom prst="rect">
            <a:avLst/>
          </a:prstGeom>
        </p:spPr>
        <p:txBody>
          <a:bodyPr wrap="square">
            <a:spAutoFit/>
          </a:bodyPr>
          <a:lstStyle/>
          <a:p>
            <a:r>
              <a:rPr lang="en-US" sz="1200" dirty="0"/>
              <a:t>FHIR = Fast Healthcare Interoperability Resource (an HL7 standard)</a:t>
            </a:r>
          </a:p>
        </p:txBody>
      </p:sp>
      <p:sp>
        <p:nvSpPr>
          <p:cNvPr id="12" name="Rectangle 11">
            <a:extLst>
              <a:ext uri="{FF2B5EF4-FFF2-40B4-BE49-F238E27FC236}">
                <a16:creationId xmlns:a16="http://schemas.microsoft.com/office/drawing/2014/main" id="{E0B6B25A-77DC-4B51-A564-DB50AA55FBE3}"/>
              </a:ext>
            </a:extLst>
          </p:cNvPr>
          <p:cNvSpPr/>
          <p:nvPr/>
        </p:nvSpPr>
        <p:spPr>
          <a:xfrm>
            <a:off x="0" y="4629150"/>
            <a:ext cx="9144000" cy="276999"/>
          </a:xfrm>
          <a:prstGeom prst="rect">
            <a:avLst/>
          </a:prstGeom>
        </p:spPr>
        <p:txBody>
          <a:bodyPr wrap="square">
            <a:spAutoFit/>
          </a:bodyPr>
          <a:lstStyle/>
          <a:p>
            <a:r>
              <a:rPr lang="en-US" sz="1200" dirty="0"/>
              <a:t>REST = </a:t>
            </a:r>
            <a:r>
              <a:rPr lang="en-US" sz="1200" dirty="0" err="1"/>
              <a:t>REpresentational</a:t>
            </a:r>
            <a:r>
              <a:rPr lang="en-US" sz="1200" dirty="0"/>
              <a:t> State Transfer</a:t>
            </a:r>
          </a:p>
        </p:txBody>
      </p:sp>
    </p:spTree>
    <p:extLst>
      <p:ext uri="{BB962C8B-B14F-4D97-AF65-F5344CB8AC3E}">
        <p14:creationId xmlns:p14="http://schemas.microsoft.com/office/powerpoint/2010/main" val="374189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0"/>
            <a:ext cx="7772400" cy="1102519"/>
          </a:xfrm>
        </p:spPr>
        <p:txBody>
          <a:bodyPr/>
          <a:lstStyle/>
          <a:p>
            <a:r>
              <a:rPr lang="en-US" dirty="0"/>
              <a:t>SURVEY</a:t>
            </a:r>
          </a:p>
        </p:txBody>
      </p:sp>
    </p:spTree>
    <p:extLst>
      <p:ext uri="{BB962C8B-B14F-4D97-AF65-F5344CB8AC3E}">
        <p14:creationId xmlns:p14="http://schemas.microsoft.com/office/powerpoint/2010/main" val="2456683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pPr marL="0" indent="0">
              <a:buNone/>
            </a:pPr>
            <a:r>
              <a:rPr lang="en-US" sz="2400" dirty="0"/>
              <a:t>Which of the following is a Hypertext Transfer Protocol (HTTP) request method [1]?</a:t>
            </a:r>
          </a:p>
          <a:p>
            <a:pPr marL="457200" indent="-457200">
              <a:buFont typeface="+mj-lt"/>
              <a:buAutoNum type="alphaUcPeriod"/>
            </a:pPr>
            <a:r>
              <a:rPr lang="en-US" sz="2400" dirty="0"/>
              <a:t>GET</a:t>
            </a:r>
          </a:p>
          <a:p>
            <a:pPr marL="457200" indent="-457200">
              <a:buFont typeface="+mj-lt"/>
              <a:buAutoNum type="alphaUcPeriod"/>
            </a:pPr>
            <a:r>
              <a:rPr lang="en-US" sz="2400" dirty="0"/>
              <a:t>GIMME’</a:t>
            </a:r>
          </a:p>
          <a:p>
            <a:pPr marL="457200" indent="-457200">
              <a:buFont typeface="+mj-lt"/>
              <a:buAutoNum type="alphaUcPeriod"/>
            </a:pPr>
            <a:r>
              <a:rPr lang="en-US" sz="2400" dirty="0"/>
              <a:t>IT’S MINE</a:t>
            </a:r>
          </a:p>
          <a:p>
            <a:pPr marL="457200" indent="-457200">
              <a:buFont typeface="+mj-lt"/>
              <a:buAutoNum type="alphaUcPeriod"/>
            </a:pPr>
            <a:r>
              <a:rPr lang="en-US" sz="2400" dirty="0"/>
              <a:t>RETRIEVE</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Survey Question</a:t>
            </a:r>
          </a:p>
        </p:txBody>
      </p:sp>
      <p:sp>
        <p:nvSpPr>
          <p:cNvPr id="4" name="Rectangle 3">
            <a:extLst>
              <a:ext uri="{FF2B5EF4-FFF2-40B4-BE49-F238E27FC236}">
                <a16:creationId xmlns:a16="http://schemas.microsoft.com/office/drawing/2014/main" id="{67E10179-023D-40FC-8F86-E7498D20F51B}"/>
              </a:ext>
            </a:extLst>
          </p:cNvPr>
          <p:cNvSpPr/>
          <p:nvPr/>
        </p:nvSpPr>
        <p:spPr>
          <a:xfrm>
            <a:off x="0" y="4866501"/>
            <a:ext cx="9144000" cy="276999"/>
          </a:xfrm>
          <a:prstGeom prst="rect">
            <a:avLst/>
          </a:prstGeom>
        </p:spPr>
        <p:txBody>
          <a:bodyPr wrap="square">
            <a:spAutoFit/>
          </a:bodyPr>
          <a:lstStyle/>
          <a:p>
            <a:r>
              <a:rPr lang="en-US" sz="1200" dirty="0"/>
              <a:t>[1] Internet RFC 2616: Hypertext Transfer Protocol -- HTTP/1.1. https://www.w3.org/Protocols/rfc2616/rfc2616.html.</a:t>
            </a:r>
          </a:p>
        </p:txBody>
      </p:sp>
    </p:spTree>
    <p:extLst>
      <p:ext uri="{BB962C8B-B14F-4D97-AF65-F5344CB8AC3E}">
        <p14:creationId xmlns:p14="http://schemas.microsoft.com/office/powerpoint/2010/main" val="345555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pPr marL="0" indent="0">
              <a:buNone/>
            </a:pPr>
            <a:r>
              <a:rPr lang="en-US" sz="2400" dirty="0"/>
              <a:t>Which of the following is a Hypertext Transfer Protocol (HTTP) request method [1]?</a:t>
            </a:r>
          </a:p>
          <a:p>
            <a:pPr marL="457200" indent="-457200">
              <a:buFont typeface="+mj-lt"/>
              <a:buAutoNum type="alphaUcPeriod"/>
            </a:pPr>
            <a:r>
              <a:rPr lang="en-US" sz="2400" b="1" dirty="0">
                <a:solidFill>
                  <a:srgbClr val="00B050"/>
                </a:solidFill>
              </a:rPr>
              <a:t>GET</a:t>
            </a:r>
          </a:p>
          <a:p>
            <a:pPr marL="457200" indent="-457200">
              <a:buFont typeface="+mj-lt"/>
              <a:buAutoNum type="alphaUcPeriod"/>
            </a:pPr>
            <a:r>
              <a:rPr lang="en-US" sz="2400" strike="sngStrike" dirty="0">
                <a:solidFill>
                  <a:srgbClr val="FF0000"/>
                </a:solidFill>
              </a:rPr>
              <a:t>GIMME’</a:t>
            </a:r>
          </a:p>
          <a:p>
            <a:pPr marL="457200" indent="-457200">
              <a:buFont typeface="+mj-lt"/>
              <a:buAutoNum type="alphaUcPeriod"/>
            </a:pPr>
            <a:r>
              <a:rPr lang="en-US" sz="2400" strike="sngStrike" dirty="0">
                <a:solidFill>
                  <a:srgbClr val="FF0000"/>
                </a:solidFill>
              </a:rPr>
              <a:t>IT’S MINE</a:t>
            </a:r>
          </a:p>
          <a:p>
            <a:pPr marL="457200" indent="-457200">
              <a:buFont typeface="+mj-lt"/>
              <a:buAutoNum type="alphaUcPeriod"/>
            </a:pPr>
            <a:r>
              <a:rPr lang="en-US" sz="2400" strike="sngStrike" dirty="0">
                <a:solidFill>
                  <a:srgbClr val="FF0000"/>
                </a:solidFill>
              </a:rPr>
              <a:t>RETRIEVE</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Survey Question</a:t>
            </a:r>
          </a:p>
        </p:txBody>
      </p:sp>
      <p:sp>
        <p:nvSpPr>
          <p:cNvPr id="4" name="Rectangle 3">
            <a:extLst>
              <a:ext uri="{FF2B5EF4-FFF2-40B4-BE49-F238E27FC236}">
                <a16:creationId xmlns:a16="http://schemas.microsoft.com/office/drawing/2014/main" id="{67E10179-023D-40FC-8F86-E7498D20F51B}"/>
              </a:ext>
            </a:extLst>
          </p:cNvPr>
          <p:cNvSpPr/>
          <p:nvPr/>
        </p:nvSpPr>
        <p:spPr>
          <a:xfrm>
            <a:off x="0" y="4866501"/>
            <a:ext cx="9144000" cy="276999"/>
          </a:xfrm>
          <a:prstGeom prst="rect">
            <a:avLst/>
          </a:prstGeom>
        </p:spPr>
        <p:txBody>
          <a:bodyPr wrap="square">
            <a:spAutoFit/>
          </a:bodyPr>
          <a:lstStyle/>
          <a:p>
            <a:r>
              <a:rPr lang="en-US" sz="1200" dirty="0"/>
              <a:t>[1] Internet RFC 2616: Hypertext Transfer Protocol -- HTTP/1.1, https://www.w3.org/Protocols/rfc2616/rfc2616.html.</a:t>
            </a:r>
          </a:p>
        </p:txBody>
      </p:sp>
      <p:pic>
        <p:nvPicPr>
          <p:cNvPr id="5" name="Picture 4">
            <a:extLst>
              <a:ext uri="{FF2B5EF4-FFF2-40B4-BE49-F238E27FC236}">
                <a16:creationId xmlns:a16="http://schemas.microsoft.com/office/drawing/2014/main" id="{1AFC8971-FB52-4ACF-A78D-EA98B2683E55}"/>
              </a:ext>
            </a:extLst>
          </p:cNvPr>
          <p:cNvPicPr>
            <a:picLocks noChangeAspect="1"/>
          </p:cNvPicPr>
          <p:nvPr/>
        </p:nvPicPr>
        <p:blipFill rotWithShape="1">
          <a:blip r:embed="rId2"/>
          <a:srcRect b="36739"/>
          <a:stretch/>
        </p:blipFill>
        <p:spPr>
          <a:xfrm>
            <a:off x="4495800" y="1970041"/>
            <a:ext cx="3239691" cy="2845731"/>
          </a:xfrm>
          <a:prstGeom prst="rect">
            <a:avLst/>
          </a:prstGeom>
          <a:ln>
            <a:solidFill>
              <a:schemeClr val="accent1"/>
            </a:solidFill>
          </a:ln>
        </p:spPr>
      </p:pic>
      <p:sp>
        <p:nvSpPr>
          <p:cNvPr id="6" name="Freeform: Shape 5">
            <a:extLst>
              <a:ext uri="{FF2B5EF4-FFF2-40B4-BE49-F238E27FC236}">
                <a16:creationId xmlns:a16="http://schemas.microsoft.com/office/drawing/2014/main" id="{EF36AD6A-1839-48E7-9274-31ECF7B461AE}"/>
              </a:ext>
            </a:extLst>
          </p:cNvPr>
          <p:cNvSpPr/>
          <p:nvPr/>
        </p:nvSpPr>
        <p:spPr>
          <a:xfrm>
            <a:off x="1610360" y="2508956"/>
            <a:ext cx="3007360" cy="1687124"/>
          </a:xfrm>
          <a:custGeom>
            <a:avLst/>
            <a:gdLst>
              <a:gd name="connsiteX0" fmla="*/ 0 w 3007360"/>
              <a:gd name="connsiteY0" fmla="*/ 56444 h 1687124"/>
              <a:gd name="connsiteX1" fmla="*/ 1742440 w 3007360"/>
              <a:gd name="connsiteY1" fmla="*/ 97084 h 1687124"/>
              <a:gd name="connsiteX2" fmla="*/ 1422400 w 3007360"/>
              <a:gd name="connsiteY2" fmla="*/ 955604 h 1687124"/>
              <a:gd name="connsiteX3" fmla="*/ 3007360 w 3007360"/>
              <a:gd name="connsiteY3" fmla="*/ 1687124 h 1687124"/>
            </a:gdLst>
            <a:ahLst/>
            <a:cxnLst>
              <a:cxn ang="0">
                <a:pos x="connsiteX0" y="connsiteY0"/>
              </a:cxn>
              <a:cxn ang="0">
                <a:pos x="connsiteX1" y="connsiteY1"/>
              </a:cxn>
              <a:cxn ang="0">
                <a:pos x="connsiteX2" y="connsiteY2"/>
              </a:cxn>
              <a:cxn ang="0">
                <a:pos x="connsiteX3" y="connsiteY3"/>
              </a:cxn>
            </a:cxnLst>
            <a:rect l="l" t="t" r="r" b="b"/>
            <a:pathLst>
              <a:path w="3007360" h="1687124">
                <a:moveTo>
                  <a:pt x="0" y="56444"/>
                </a:moveTo>
                <a:cubicBezTo>
                  <a:pt x="752686" y="1834"/>
                  <a:pt x="1505373" y="-52776"/>
                  <a:pt x="1742440" y="97084"/>
                </a:cubicBezTo>
                <a:cubicBezTo>
                  <a:pt x="1979507" y="246944"/>
                  <a:pt x="1211580" y="690597"/>
                  <a:pt x="1422400" y="955604"/>
                </a:cubicBezTo>
                <a:cubicBezTo>
                  <a:pt x="1633220" y="1220611"/>
                  <a:pt x="2320290" y="1453867"/>
                  <a:pt x="3007360" y="1687124"/>
                </a:cubicBezTo>
              </a:path>
            </a:pathLst>
          </a:custGeom>
          <a:noFill/>
          <a:ln>
            <a:solidFill>
              <a:srgbClr val="00B050"/>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226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www.cnn.com (home page)</a:t>
            </a:r>
          </a:p>
        </p:txBody>
      </p:sp>
      <p:graphicFrame>
        <p:nvGraphicFramePr>
          <p:cNvPr id="7" name="Table 6">
            <a:extLst>
              <a:ext uri="{FF2B5EF4-FFF2-40B4-BE49-F238E27FC236}">
                <a16:creationId xmlns:a16="http://schemas.microsoft.com/office/drawing/2014/main" id="{F748FD0A-65EB-4DA4-8753-F50EF102B6DE}"/>
              </a:ext>
            </a:extLst>
          </p:cNvPr>
          <p:cNvGraphicFramePr>
            <a:graphicFrameLocks noGrp="1"/>
          </p:cNvGraphicFramePr>
          <p:nvPr>
            <p:extLst>
              <p:ext uri="{D42A27DB-BD31-4B8C-83A1-F6EECF244321}">
                <p14:modId xmlns:p14="http://schemas.microsoft.com/office/powerpoint/2010/main" val="3375261371"/>
              </p:ext>
            </p:extLst>
          </p:nvPr>
        </p:nvGraphicFramePr>
        <p:xfrm>
          <a:off x="990600" y="2207260"/>
          <a:ext cx="7162800" cy="741680"/>
        </p:xfrm>
        <a:graphic>
          <a:graphicData uri="http://schemas.openxmlformats.org/drawingml/2006/table">
            <a:tbl>
              <a:tblPr firstRow="1" bandRow="1">
                <a:tableStyleId>{5940675A-B579-460E-94D1-54222C63F5DA}</a:tableStyleId>
              </a:tblPr>
              <a:tblGrid>
                <a:gridCol w="5943600">
                  <a:extLst>
                    <a:ext uri="{9D8B030D-6E8A-4147-A177-3AD203B41FA5}">
                      <a16:colId xmlns:a16="http://schemas.microsoft.com/office/drawing/2014/main" val="1997312122"/>
                    </a:ext>
                  </a:extLst>
                </a:gridCol>
                <a:gridCol w="1219200">
                  <a:extLst>
                    <a:ext uri="{9D8B030D-6E8A-4147-A177-3AD203B41FA5}">
                      <a16:colId xmlns:a16="http://schemas.microsoft.com/office/drawing/2014/main" val="985064821"/>
                    </a:ext>
                  </a:extLst>
                </a:gridCol>
              </a:tblGrid>
              <a:tr h="370840">
                <a:tc>
                  <a:txBody>
                    <a:bodyPr/>
                    <a:lstStyle/>
                    <a:p>
                      <a:r>
                        <a:rPr lang="en-US" dirty="0"/>
                        <a:t>HTTP GET requests required to render CNN home page</a:t>
                      </a:r>
                    </a:p>
                  </a:txBody>
                  <a:tcPr/>
                </a:tc>
                <a:tc>
                  <a:txBody>
                    <a:bodyPr/>
                    <a:lstStyle/>
                    <a:p>
                      <a:pPr algn="r"/>
                      <a:r>
                        <a:rPr lang="en-US" dirty="0"/>
                        <a:t>~400</a:t>
                      </a:r>
                    </a:p>
                  </a:txBody>
                  <a:tcPr/>
                </a:tc>
                <a:extLst>
                  <a:ext uri="{0D108BD9-81ED-4DB2-BD59-A6C34878D82A}">
                    <a16:rowId xmlns:a16="http://schemas.microsoft.com/office/drawing/2014/main" val="2893351740"/>
                  </a:ext>
                </a:extLst>
              </a:tr>
              <a:tr h="370840">
                <a:tc>
                  <a:txBody>
                    <a:bodyPr/>
                    <a:lstStyle/>
                    <a:p>
                      <a:r>
                        <a:rPr lang="en-US" b="1" dirty="0"/>
                        <a:t>number of those request that are web service requests</a:t>
                      </a:r>
                    </a:p>
                  </a:txBody>
                  <a:tcPr/>
                </a:tc>
                <a:tc>
                  <a:txBody>
                    <a:bodyPr/>
                    <a:lstStyle/>
                    <a:p>
                      <a:pPr algn="r"/>
                      <a:r>
                        <a:rPr lang="en-US" b="1" dirty="0"/>
                        <a:t>~40</a:t>
                      </a:r>
                    </a:p>
                  </a:txBody>
                  <a:tcPr/>
                </a:tc>
                <a:extLst>
                  <a:ext uri="{0D108BD9-81ED-4DB2-BD59-A6C34878D82A}">
                    <a16:rowId xmlns:a16="http://schemas.microsoft.com/office/drawing/2014/main" val="3995269336"/>
                  </a:ext>
                </a:extLst>
              </a:tr>
            </a:tbl>
          </a:graphicData>
        </a:graphic>
      </p:graphicFrame>
      <p:sp>
        <p:nvSpPr>
          <p:cNvPr id="8" name="Rectangle 7">
            <a:extLst>
              <a:ext uri="{FF2B5EF4-FFF2-40B4-BE49-F238E27FC236}">
                <a16:creationId xmlns:a16="http://schemas.microsoft.com/office/drawing/2014/main" id="{7165F0A6-0DD9-4E24-95E4-009D11FBA376}"/>
              </a:ext>
            </a:extLst>
          </p:cNvPr>
          <p:cNvSpPr/>
          <p:nvPr/>
        </p:nvSpPr>
        <p:spPr>
          <a:xfrm>
            <a:off x="980440" y="3107438"/>
            <a:ext cx="4572000" cy="646331"/>
          </a:xfrm>
          <a:prstGeom prst="rect">
            <a:avLst/>
          </a:prstGeom>
        </p:spPr>
        <p:txBody>
          <a:bodyPr>
            <a:spAutoFit/>
          </a:bodyPr>
          <a:lstStyle/>
          <a:p>
            <a:r>
              <a:rPr lang="en-US" dirty="0"/>
              <a:t>Web services are likely already a big part of your life as a consumer of internet services.</a:t>
            </a:r>
          </a:p>
        </p:txBody>
      </p:sp>
      <p:sp>
        <p:nvSpPr>
          <p:cNvPr id="9" name="Arrow: Curved Right 8">
            <a:extLst>
              <a:ext uri="{FF2B5EF4-FFF2-40B4-BE49-F238E27FC236}">
                <a16:creationId xmlns:a16="http://schemas.microsoft.com/office/drawing/2014/main" id="{58FC05C0-1018-46F7-9349-75F11B6E0DA4}"/>
              </a:ext>
            </a:extLst>
          </p:cNvPr>
          <p:cNvSpPr/>
          <p:nvPr/>
        </p:nvSpPr>
        <p:spPr>
          <a:xfrm>
            <a:off x="152400" y="2495550"/>
            <a:ext cx="762000" cy="1219200"/>
          </a:xfrm>
          <a:prstGeom prst="curvedRightArrow">
            <a:avLst>
              <a:gd name="adj1" fmla="val 25000"/>
              <a:gd name="adj2" fmla="val 58400"/>
              <a:gd name="adj3" fmla="val 25000"/>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0" name="Picture 9">
            <a:extLst>
              <a:ext uri="{FF2B5EF4-FFF2-40B4-BE49-F238E27FC236}">
                <a16:creationId xmlns:a16="http://schemas.microsoft.com/office/drawing/2014/main" id="{D1802560-08E8-4301-8FF9-9DF043A6DE99}"/>
              </a:ext>
            </a:extLst>
          </p:cNvPr>
          <p:cNvPicPr>
            <a:picLocks noChangeAspect="1"/>
          </p:cNvPicPr>
          <p:nvPr/>
        </p:nvPicPr>
        <p:blipFill>
          <a:blip r:embed="rId3"/>
          <a:stretch>
            <a:fillRect/>
          </a:stretch>
        </p:blipFill>
        <p:spPr>
          <a:xfrm>
            <a:off x="228600" y="4025740"/>
            <a:ext cx="8686800" cy="699395"/>
          </a:xfrm>
          <a:prstGeom prst="rect">
            <a:avLst/>
          </a:prstGeom>
          <a:ln>
            <a:solidFill>
              <a:schemeClr val="accent1">
                <a:shade val="95000"/>
                <a:satMod val="105000"/>
              </a:schemeClr>
            </a:solidFill>
          </a:ln>
        </p:spPr>
      </p:pic>
    </p:spTree>
    <p:extLst>
      <p:ext uri="{BB962C8B-B14F-4D97-AF65-F5344CB8AC3E}">
        <p14:creationId xmlns:p14="http://schemas.microsoft.com/office/powerpoint/2010/main" val="257986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0"/>
            <a:ext cx="7772400" cy="1102519"/>
          </a:xfrm>
        </p:spPr>
        <p:txBody>
          <a:bodyPr/>
          <a:lstStyle/>
          <a:p>
            <a:r>
              <a:rPr lang="en-US" dirty="0"/>
              <a:t>CLINICAL DECISION SUPPORT</a:t>
            </a:r>
          </a:p>
        </p:txBody>
      </p:sp>
    </p:spTree>
    <p:extLst>
      <p:ext uri="{BB962C8B-B14F-4D97-AF65-F5344CB8AC3E}">
        <p14:creationId xmlns:p14="http://schemas.microsoft.com/office/powerpoint/2010/main" val="123774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2190</TotalTime>
  <Words>2371</Words>
  <Application>Microsoft Office PowerPoint</Application>
  <PresentationFormat>On-screen Show (16:9)</PresentationFormat>
  <Paragraphs>271</Paragraphs>
  <Slides>35</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Calibri</vt:lpstr>
      <vt:lpstr>Comic Sans MS</vt:lpstr>
      <vt:lpstr>Courier New</vt:lpstr>
      <vt:lpstr>Times New Roman</vt:lpstr>
      <vt:lpstr>Office Theme</vt:lpstr>
      <vt:lpstr>Custom Design</vt:lpstr>
      <vt:lpstr>Hot Topic: Analytics &amp; Algorithms Web Service-based Clinical Decision Support</vt:lpstr>
      <vt:lpstr>DISCLOSURES</vt:lpstr>
      <vt:lpstr>Learning Objectives</vt:lpstr>
      <vt:lpstr>Conclusion</vt:lpstr>
      <vt:lpstr>SURVEY</vt:lpstr>
      <vt:lpstr>Survey Question</vt:lpstr>
      <vt:lpstr>Survey Question</vt:lpstr>
      <vt:lpstr>www.cnn.com (home page)</vt:lpstr>
      <vt:lpstr>CLINICAL DECISION SUPPORT</vt:lpstr>
      <vt:lpstr>Clinical Decision Support</vt:lpstr>
      <vt:lpstr>Common Examples of CDS</vt:lpstr>
      <vt:lpstr>5 “Rights” of Clinical Decision Support [1]</vt:lpstr>
      <vt:lpstr>PowerPoint Presentation</vt:lpstr>
      <vt:lpstr>PowerPoint Presentation</vt:lpstr>
      <vt:lpstr>PowerPoint Presentation</vt:lpstr>
      <vt:lpstr>PowerPoint Presentation</vt:lpstr>
      <vt:lpstr>How do we get out-of-the box CDS?</vt:lpstr>
      <vt:lpstr>REST WEB SERVICES</vt:lpstr>
      <vt:lpstr>Web Page Request (in English)</vt:lpstr>
      <vt:lpstr>Web Page Request (in HTTP)</vt:lpstr>
      <vt:lpstr>Web Service Request (in English)</vt:lpstr>
      <vt:lpstr>Web Service Request (in HTTP)</vt:lpstr>
      <vt:lpstr>PowerPoint Presentation</vt:lpstr>
      <vt:lpstr>PowerPoint Presentation</vt:lpstr>
      <vt:lpstr>PowerPoint Presentation</vt:lpstr>
      <vt:lpstr>Web Service Endpoints Accept JSON‡ Requests</vt:lpstr>
      <vt:lpstr>REST Web Services are Widely Supported</vt:lpstr>
      <vt:lpstr>HEURISTIC ALGORITHM AS A REST WEB SERVICE EXAMPLE #1:  Electronic Compatibility Assessment using HLA-DPB1 Hypervariable Regions  (Google Cloud deployment) https://rest.hlatools.org/hladpb1 (source code) https://github.com/ghsmith/hladpb1</vt:lpstr>
      <vt:lpstr>DPB1 Background</vt:lpstr>
      <vt:lpstr>DPB1 Structure</vt:lpstr>
      <vt:lpstr>DPB1 Hypervariable Regions</vt:lpstr>
      <vt:lpstr>DPB1 Heuristic</vt:lpstr>
      <vt:lpstr>DPB1 REST Web Services Resources</vt:lpstr>
      <vt:lpstr>DPB1 REST Web Services Demonstration Application</vt:lpstr>
      <vt:lpstr>DPB1 REST Web Services Demonstration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dc:creator>
  <cp:lastModifiedBy>Smith, Geoffrey Hughes</cp:lastModifiedBy>
  <cp:revision>162</cp:revision>
  <dcterms:created xsi:type="dcterms:W3CDTF">2016-08-03T12:57:37Z</dcterms:created>
  <dcterms:modified xsi:type="dcterms:W3CDTF">2018-09-13T06:52:56Z</dcterms:modified>
</cp:coreProperties>
</file>