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1" r:id="rId2"/>
  </p:sldMasterIdLst>
  <p:notesMasterIdLst>
    <p:notesMasterId r:id="rId28"/>
  </p:notesMasterIdLst>
  <p:sldIdLst>
    <p:sldId id="260" r:id="rId3"/>
    <p:sldId id="258" r:id="rId4"/>
    <p:sldId id="259" r:id="rId5"/>
    <p:sldId id="282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69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C4C2"/>
    <a:srgbClr val="F8A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26" autoAdjust="0"/>
  </p:normalViewPr>
  <p:slideViewPr>
    <p:cSldViewPr snapToObjects="1">
      <p:cViewPr varScale="1">
        <p:scale>
          <a:sx n="134" d="100"/>
          <a:sy n="134" d="100"/>
        </p:scale>
        <p:origin x="390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FC28E-C8FD-4727-A114-E1A1A1EC31A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95328-D31D-45AB-991F-5F3DA55E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24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95328-D31D-45AB-991F-5F3DA55EDE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8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if you don’t want them to be (e.g., advertising, tracking).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95328-D31D-45AB-991F-5F3DA55EDE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03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Representative CPOE order set in Cerner Millennium </a:t>
            </a:r>
            <a:r>
              <a:rPr lang="en-US" dirty="0" err="1"/>
              <a:t>PowerChart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95328-D31D-45AB-991F-5F3DA55EDE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18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Representative non-overridable CPOE duplicate order alert in Cerner Millennium </a:t>
            </a:r>
            <a:r>
              <a:rPr lang="en-US" dirty="0" err="1"/>
              <a:t>PowerChart</a:t>
            </a:r>
            <a:r>
              <a:rPr lang="en-US" dirty="0"/>
              <a:t>. This was perceived as clinical decision making by MPC and is now overridable. CDS implemented this way also contributes to alert fatigue.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95328-D31D-45AB-991F-5F3DA55EDE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64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Representative laboratory test utilization guidance implemented as notes in an order set. Additionally, the undesirable Vitamin D 1 25 Dihydroxy order is not selected by default. This intervention was not popular with physicians, because orders only accessible in order sets are not easily placed in some contexts like so-called “quick-orders pages” and “favorite orders lists.”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95328-D31D-45AB-991F-5F3DA55EDE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73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Representative example of a rules-based ordering alert that is triggered when warfarin is ordered on a patient without a recent PT/INR. In this case, the rule is implemented in Cerner Millennium Discern.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95328-D31D-45AB-991F-5F3DA55EDE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51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95328-D31D-45AB-991F-5F3DA55EDE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7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174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561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153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5184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DISCLOSURE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5102" y="2139059"/>
            <a:ext cx="4493796" cy="2304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Insert disclosure statement here. Insert disclosure statement here. Insert disclosure statement here. Insert disclosure statement here.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48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8A127"/>
          </a:solidFill>
          <a:latin typeface="+mj-lt"/>
          <a:ea typeface="+mj-ea"/>
          <a:cs typeface="+mj-cs"/>
        </a:defRPr>
      </a:lvl1pPr>
    </p:titleStyle>
    <p:bodyStyle>
      <a:lvl1pPr marL="0" marR="0" indent="0" algn="ctr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None/>
        <a:tabLst/>
        <a:defRPr sz="25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A3BE-E2B3-4FDE-A531-06EF4C03BE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Hot Topic: Analytics &amp; Algorithms</a:t>
            </a:r>
            <a:br>
              <a:rPr lang="en-US" sz="2400" dirty="0"/>
            </a:br>
            <a:r>
              <a:rPr lang="en-US" sz="2400" dirty="0"/>
              <a:t>Web Service-based Clinical Decision Support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AB26A-ECE8-4245-B5F0-BB47C124E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Geoffrey H. Smith, MD</a:t>
            </a:r>
          </a:p>
          <a:p>
            <a:r>
              <a:rPr lang="en-US" sz="2000" dirty="0"/>
              <a:t>Assistant Professor of Pathology</a:t>
            </a:r>
          </a:p>
          <a:p>
            <a:r>
              <a:rPr lang="en-US" sz="2000" dirty="0"/>
              <a:t>Emory University School of Medicine</a:t>
            </a:r>
          </a:p>
        </p:txBody>
      </p:sp>
    </p:spTree>
    <p:extLst>
      <p:ext uri="{BB962C8B-B14F-4D97-AF65-F5344CB8AC3E}">
        <p14:creationId xmlns:p14="http://schemas.microsoft.com/office/powerpoint/2010/main" val="3292495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27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Clinical decision support (CDS) provides clinicians, staff, patients or other individuals with knowledge and person-specific information, intelligently filtered or presented at appropriate times, to enhance health and health care. [1]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Clinical Decision </a:t>
            </a:r>
            <a:r>
              <a:rPr lang="en-US" sz="2400" i="1" dirty="0"/>
              <a:t>Support</a:t>
            </a:r>
            <a:r>
              <a:rPr lang="en-US" sz="2400" dirty="0"/>
              <a:t> ≠ Clinical Decision </a:t>
            </a:r>
            <a:r>
              <a:rPr lang="en-US" sz="2400" i="1" dirty="0"/>
              <a:t>Making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Clinical Decision Support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E10179-023D-40FC-8F86-E7498D20F51B}"/>
              </a:ext>
            </a:extLst>
          </p:cNvPr>
          <p:cNvSpPr/>
          <p:nvPr/>
        </p:nvSpPr>
        <p:spPr>
          <a:xfrm>
            <a:off x="0" y="486650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[1] Clinical Decision Support, https://www.healthit.gov/topic/safety/clinical-decision-support.</a:t>
            </a:r>
          </a:p>
        </p:txBody>
      </p:sp>
    </p:spTree>
    <p:extLst>
      <p:ext uri="{BB962C8B-B14F-4D97-AF65-F5344CB8AC3E}">
        <p14:creationId xmlns:p14="http://schemas.microsoft.com/office/powerpoint/2010/main" val="1071699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276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Drug – drug allergy alerts</a:t>
            </a:r>
          </a:p>
          <a:p>
            <a:r>
              <a:rPr lang="en-US" sz="2400" dirty="0"/>
              <a:t>Teratogenic drug alerts in reproductive age women</a:t>
            </a:r>
          </a:p>
          <a:p>
            <a:r>
              <a:rPr lang="en-US" sz="2400" dirty="0"/>
              <a:t>Laboratory test recommendations (</a:t>
            </a:r>
            <a:r>
              <a:rPr lang="en-US" sz="2400" dirty="0" err="1"/>
              <a:t>e.g</a:t>
            </a:r>
            <a:r>
              <a:rPr lang="en-US" sz="2400" dirty="0"/>
              <a:t>, overdue HbA1c in diabetic patient, overdue PT/INR in warfarin patient)</a:t>
            </a:r>
          </a:p>
          <a:p>
            <a:r>
              <a:rPr lang="en-US" sz="2400" dirty="0"/>
              <a:t>CPOE order sets (e.g., Cerner Millennium “</a:t>
            </a:r>
            <a:r>
              <a:rPr lang="en-US" sz="2400" dirty="0" err="1"/>
              <a:t>PowerPlans</a:t>
            </a:r>
            <a:r>
              <a:rPr lang="en-US" sz="2400" dirty="0"/>
              <a:t>”)</a:t>
            </a:r>
          </a:p>
          <a:p>
            <a:r>
              <a:rPr lang="en-US" sz="2400" dirty="0"/>
              <a:t>CPOE duplicate order alerts</a:t>
            </a:r>
          </a:p>
          <a:p>
            <a:r>
              <a:rPr lang="en-US" sz="2400" dirty="0"/>
              <a:t>CPOE test utilization alerts (e.g., are you sure you really want to order a 1,25-dihydroxy vitamin D level?)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Common Examples of CDS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E10179-023D-40FC-8F86-E7498D20F51B}"/>
              </a:ext>
            </a:extLst>
          </p:cNvPr>
          <p:cNvSpPr/>
          <p:nvPr/>
        </p:nvSpPr>
        <p:spPr>
          <a:xfrm>
            <a:off x="0" y="486650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CPOE = Computerized Physician Order Entry</a:t>
            </a:r>
          </a:p>
        </p:txBody>
      </p:sp>
    </p:spTree>
    <p:extLst>
      <p:ext uri="{BB962C8B-B14F-4D97-AF65-F5344CB8AC3E}">
        <p14:creationId xmlns:p14="http://schemas.microsoft.com/office/powerpoint/2010/main" val="1599165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71700" y="1885950"/>
            <a:ext cx="4800600" cy="224729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right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To the right person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 the right intervention format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Through the right channel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At the right time in the workflow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5 “Rights” of Clinical Decision Support [1]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E10179-023D-40FC-8F86-E7498D20F51B}"/>
              </a:ext>
            </a:extLst>
          </p:cNvPr>
          <p:cNvSpPr/>
          <p:nvPr/>
        </p:nvSpPr>
        <p:spPr>
          <a:xfrm>
            <a:off x="0" y="486650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[1] </a:t>
            </a:r>
            <a:r>
              <a:rPr lang="en-US" sz="1200" dirty="0" err="1"/>
              <a:t>Osheroff</a:t>
            </a:r>
            <a:r>
              <a:rPr lang="en-US" sz="1200" dirty="0"/>
              <a:t> et al., Improving Outcomes with Clinical Decision Support: An Implementer's Guide, HIMSS Publishing, 2012.</a:t>
            </a:r>
          </a:p>
        </p:txBody>
      </p:sp>
    </p:spTree>
    <p:extLst>
      <p:ext uri="{BB962C8B-B14F-4D97-AF65-F5344CB8AC3E}">
        <p14:creationId xmlns:p14="http://schemas.microsoft.com/office/powerpoint/2010/main" val="2623681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4CFF2D-31DF-4314-AF41-9978E51C7D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00" b="3114"/>
          <a:stretch/>
        </p:blipFill>
        <p:spPr>
          <a:xfrm>
            <a:off x="1039053" y="906942"/>
            <a:ext cx="7065894" cy="40270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09511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60AC26-BA6E-4B87-A33D-11F43634B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971550"/>
            <a:ext cx="69913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98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927CA2-F0AA-4295-BB60-C6EDA5EF5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971550"/>
            <a:ext cx="8372475" cy="3924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39670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028E558-79DA-472A-A3D7-3927278BF8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77"/>
          <a:stretch/>
        </p:blipFill>
        <p:spPr bwMode="auto">
          <a:xfrm>
            <a:off x="2618427" y="3790950"/>
            <a:ext cx="3907143" cy="1160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F5E88CF5-C4FD-4472-AEFE-488B0B2A05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62"/>
          <a:stretch/>
        </p:blipFill>
        <p:spPr bwMode="auto">
          <a:xfrm>
            <a:off x="2618428" y="971550"/>
            <a:ext cx="3907143" cy="2957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003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How do we get out-of-the box CDS?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4AB1F7-F598-48C3-BA42-29A24DA1AC8C}"/>
              </a:ext>
            </a:extLst>
          </p:cNvPr>
          <p:cNvSpPr/>
          <p:nvPr/>
        </p:nvSpPr>
        <p:spPr>
          <a:xfrm>
            <a:off x="1143000" y="1950482"/>
            <a:ext cx="2438400" cy="2057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EMR Feature Set</a:t>
            </a:r>
          </a:p>
          <a:p>
            <a:pPr algn="ctr"/>
            <a:r>
              <a:rPr lang="en-US" dirty="0"/>
              <a:t>“the box”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5093A-745F-49CD-970D-F9E0C7336FA4}"/>
              </a:ext>
            </a:extLst>
          </p:cNvPr>
          <p:cNvSpPr/>
          <p:nvPr/>
        </p:nvSpPr>
        <p:spPr>
          <a:xfrm>
            <a:off x="1257300" y="3169682"/>
            <a:ext cx="2209800" cy="723900"/>
          </a:xfrm>
          <a:prstGeom prst="rect">
            <a:avLst/>
          </a:prstGeom>
          <a:solidFill>
            <a:srgbClr val="4BC4C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Clinical Decision Support functionality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C7D3EF-C964-439B-8E03-A2511344DE5E}"/>
              </a:ext>
            </a:extLst>
          </p:cNvPr>
          <p:cNvSpPr/>
          <p:nvPr/>
        </p:nvSpPr>
        <p:spPr>
          <a:xfrm>
            <a:off x="5524500" y="1952864"/>
            <a:ext cx="2438400" cy="2057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EMR Feature Set</a:t>
            </a:r>
          </a:p>
          <a:p>
            <a:pPr algn="ctr"/>
            <a:r>
              <a:rPr lang="en-US" dirty="0"/>
              <a:t>“the box”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555322-6F15-4E7F-B0BD-9F75565B7C5D}"/>
              </a:ext>
            </a:extLst>
          </p:cNvPr>
          <p:cNvSpPr/>
          <p:nvPr/>
        </p:nvSpPr>
        <p:spPr>
          <a:xfrm>
            <a:off x="4800600" y="3176826"/>
            <a:ext cx="3886200" cy="723900"/>
          </a:xfrm>
          <a:prstGeom prst="rect">
            <a:avLst/>
          </a:prstGeom>
          <a:solidFill>
            <a:srgbClr val="4BC4C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Clinical Decision Support functionality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9F6347-178C-4109-A281-EF4989F10583}"/>
              </a:ext>
            </a:extLst>
          </p:cNvPr>
          <p:cNvSpPr/>
          <p:nvPr/>
        </p:nvSpPr>
        <p:spPr>
          <a:xfrm>
            <a:off x="1582018" y="1504950"/>
            <a:ext cx="1560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in-the box CDS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4A4E42-8ABF-453A-9000-0E10966F8623}"/>
              </a:ext>
            </a:extLst>
          </p:cNvPr>
          <p:cNvSpPr/>
          <p:nvPr/>
        </p:nvSpPr>
        <p:spPr>
          <a:xfrm>
            <a:off x="5412887" y="1504950"/>
            <a:ext cx="2661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in-and-out-of-the-box CDS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D0C4F0-8C32-47EE-9C32-DA7EE4CCC3E6}"/>
              </a:ext>
            </a:extLst>
          </p:cNvPr>
          <p:cNvSpPr/>
          <p:nvPr/>
        </p:nvSpPr>
        <p:spPr>
          <a:xfrm>
            <a:off x="1295400" y="4248150"/>
            <a:ext cx="655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More specifically, how do we get out-of-the-box CDS functionality while still respecting the 5 rights?</a:t>
            </a:r>
          </a:p>
        </p:txBody>
      </p:sp>
    </p:spTree>
    <p:extLst>
      <p:ext uri="{BB962C8B-B14F-4D97-AF65-F5344CB8AC3E}">
        <p14:creationId xmlns:p14="http://schemas.microsoft.com/office/powerpoint/2010/main" val="1749983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0490"/>
            <a:ext cx="7772400" cy="1102519"/>
          </a:xfrm>
        </p:spPr>
        <p:txBody>
          <a:bodyPr/>
          <a:lstStyle/>
          <a:p>
            <a:r>
              <a:rPr lang="en-US" dirty="0"/>
              <a:t>REST WEB SERVICES</a:t>
            </a:r>
          </a:p>
        </p:txBody>
      </p:sp>
    </p:spTree>
    <p:extLst>
      <p:ext uri="{BB962C8B-B14F-4D97-AF65-F5344CB8AC3E}">
        <p14:creationId xmlns:p14="http://schemas.microsoft.com/office/powerpoint/2010/main" val="4169399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Web Page Request (in English)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58571A-85F8-4E97-A212-8258FBF32218}"/>
              </a:ext>
            </a:extLst>
          </p:cNvPr>
          <p:cNvCxnSpPr>
            <a:cxnSpLocks/>
          </p:cNvCxnSpPr>
          <p:nvPr/>
        </p:nvCxnSpPr>
        <p:spPr>
          <a:xfrm>
            <a:off x="1828800" y="2190750"/>
            <a:ext cx="0" cy="2209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B8D2C1-5193-46DD-BB1F-06EE585441C3}"/>
              </a:ext>
            </a:extLst>
          </p:cNvPr>
          <p:cNvCxnSpPr>
            <a:cxnSpLocks/>
          </p:cNvCxnSpPr>
          <p:nvPr/>
        </p:nvCxnSpPr>
        <p:spPr>
          <a:xfrm>
            <a:off x="7315200" y="2190750"/>
            <a:ext cx="0" cy="2209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B43E939-CB77-4D45-A370-EFA909363444}"/>
              </a:ext>
            </a:extLst>
          </p:cNvPr>
          <p:cNvSpPr/>
          <p:nvPr/>
        </p:nvSpPr>
        <p:spPr>
          <a:xfrm>
            <a:off x="1219200" y="1657350"/>
            <a:ext cx="1219199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4F9FA5-3B31-4B13-BFA7-1582352B87D4}"/>
              </a:ext>
            </a:extLst>
          </p:cNvPr>
          <p:cNvSpPr/>
          <p:nvPr/>
        </p:nvSpPr>
        <p:spPr>
          <a:xfrm>
            <a:off x="6705600" y="1657350"/>
            <a:ext cx="1219199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DFF13-19AF-4342-B1DD-53FBA33E9165}"/>
              </a:ext>
            </a:extLst>
          </p:cNvPr>
          <p:cNvSpPr/>
          <p:nvPr/>
        </p:nvSpPr>
        <p:spPr>
          <a:xfrm>
            <a:off x="1526426" y="438764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AD15DE-691F-467B-926A-59FFA8961D25}"/>
              </a:ext>
            </a:extLst>
          </p:cNvPr>
          <p:cNvSpPr/>
          <p:nvPr/>
        </p:nvSpPr>
        <p:spPr>
          <a:xfrm>
            <a:off x="7003303" y="438764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F1848-71E9-4462-B439-024F7EAFC94F}"/>
              </a:ext>
            </a:extLst>
          </p:cNvPr>
          <p:cNvSpPr/>
          <p:nvPr/>
        </p:nvSpPr>
        <p:spPr>
          <a:xfrm>
            <a:off x="2570537" y="1657350"/>
            <a:ext cx="3982663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wide area data network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08B52E-BCB5-4124-A4B3-4627A3D0BFBB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2438399" y="1847850"/>
            <a:ext cx="1321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A2E45B-A197-479A-A401-45838E002E7D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6553200" y="1847850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F1F82A-802C-4E69-BE00-19884E96449E}"/>
              </a:ext>
            </a:extLst>
          </p:cNvPr>
          <p:cNvCxnSpPr/>
          <p:nvPr/>
        </p:nvCxnSpPr>
        <p:spPr>
          <a:xfrm>
            <a:off x="1828800" y="2343150"/>
            <a:ext cx="5481638" cy="8382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B39FB44-A061-45AE-A272-47A5A78135D2}"/>
              </a:ext>
            </a:extLst>
          </p:cNvPr>
          <p:cNvSpPr/>
          <p:nvPr/>
        </p:nvSpPr>
        <p:spPr>
          <a:xfrm rot="547352">
            <a:off x="3127790" y="2387084"/>
            <a:ext cx="2888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send me an HTML document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DF7B8E-5A34-4327-97FD-CF392BB330D0}"/>
              </a:ext>
            </a:extLst>
          </p:cNvPr>
          <p:cNvCxnSpPr>
            <a:cxnSpLocks/>
          </p:cNvCxnSpPr>
          <p:nvPr/>
        </p:nvCxnSpPr>
        <p:spPr>
          <a:xfrm flipH="1">
            <a:off x="1828800" y="3392552"/>
            <a:ext cx="5481637" cy="84269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E1FF149-098C-4D46-801E-4F3E6B5DB91D}"/>
              </a:ext>
            </a:extLst>
          </p:cNvPr>
          <p:cNvSpPr/>
          <p:nvPr/>
        </p:nvSpPr>
        <p:spPr>
          <a:xfrm rot="21080840">
            <a:off x="2955115" y="3421618"/>
            <a:ext cx="3233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OK, here's your HTML document</a:t>
            </a:r>
          </a:p>
        </p:txBody>
      </p:sp>
    </p:spTree>
    <p:extLst>
      <p:ext uri="{BB962C8B-B14F-4D97-AF65-F5344CB8AC3E}">
        <p14:creationId xmlns:p14="http://schemas.microsoft.com/office/powerpoint/2010/main" val="315673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1550"/>
            <a:ext cx="7772400" cy="1102519"/>
          </a:xfrm>
        </p:spPr>
        <p:txBody>
          <a:bodyPr/>
          <a:lstStyle/>
          <a:p>
            <a:r>
              <a:rPr lang="en-US" dirty="0"/>
              <a:t>DISCLOSURES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88635"/>
            <a:ext cx="6400800" cy="3050225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I have no financial relationships with commercial interests to disclose</a:t>
            </a:r>
          </a:p>
          <a:p>
            <a:endParaRPr lang="en-US" sz="2400" dirty="0"/>
          </a:p>
          <a:p>
            <a:r>
              <a:rPr lang="en-US" sz="2400" dirty="0"/>
              <a:t>My presentation does/does not include discussion of off-label or investigational use.</a:t>
            </a:r>
          </a:p>
        </p:txBody>
      </p:sp>
    </p:spTree>
    <p:extLst>
      <p:ext uri="{BB962C8B-B14F-4D97-AF65-F5344CB8AC3E}">
        <p14:creationId xmlns:p14="http://schemas.microsoft.com/office/powerpoint/2010/main" val="3333397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Web Page Request (in HTTP)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58571A-85F8-4E97-A212-8258FBF32218}"/>
              </a:ext>
            </a:extLst>
          </p:cNvPr>
          <p:cNvCxnSpPr>
            <a:cxnSpLocks/>
          </p:cNvCxnSpPr>
          <p:nvPr/>
        </p:nvCxnSpPr>
        <p:spPr>
          <a:xfrm>
            <a:off x="1828800" y="2190750"/>
            <a:ext cx="0" cy="2209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B8D2C1-5193-46DD-BB1F-06EE585441C3}"/>
              </a:ext>
            </a:extLst>
          </p:cNvPr>
          <p:cNvCxnSpPr>
            <a:cxnSpLocks/>
          </p:cNvCxnSpPr>
          <p:nvPr/>
        </p:nvCxnSpPr>
        <p:spPr>
          <a:xfrm>
            <a:off x="7315200" y="2190750"/>
            <a:ext cx="0" cy="2209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B43E939-CB77-4D45-A370-EFA909363444}"/>
              </a:ext>
            </a:extLst>
          </p:cNvPr>
          <p:cNvSpPr/>
          <p:nvPr/>
        </p:nvSpPr>
        <p:spPr>
          <a:xfrm>
            <a:off x="1219200" y="1657350"/>
            <a:ext cx="1219199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4F9FA5-3B31-4B13-BFA7-1582352B87D4}"/>
              </a:ext>
            </a:extLst>
          </p:cNvPr>
          <p:cNvSpPr/>
          <p:nvPr/>
        </p:nvSpPr>
        <p:spPr>
          <a:xfrm>
            <a:off x="6705600" y="1657350"/>
            <a:ext cx="1219199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DFF13-19AF-4342-B1DD-53FBA33E9165}"/>
              </a:ext>
            </a:extLst>
          </p:cNvPr>
          <p:cNvSpPr/>
          <p:nvPr/>
        </p:nvSpPr>
        <p:spPr>
          <a:xfrm>
            <a:off x="1526426" y="438764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AD15DE-691F-467B-926A-59FFA8961D25}"/>
              </a:ext>
            </a:extLst>
          </p:cNvPr>
          <p:cNvSpPr/>
          <p:nvPr/>
        </p:nvSpPr>
        <p:spPr>
          <a:xfrm>
            <a:off x="7003303" y="438764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F1848-71E9-4462-B439-024F7EAFC94F}"/>
              </a:ext>
            </a:extLst>
          </p:cNvPr>
          <p:cNvSpPr/>
          <p:nvPr/>
        </p:nvSpPr>
        <p:spPr>
          <a:xfrm>
            <a:off x="2570537" y="1657350"/>
            <a:ext cx="3982663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wide area data network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08B52E-BCB5-4124-A4B3-4627A3D0BFBB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2438399" y="1847850"/>
            <a:ext cx="1321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A2E45B-A197-479A-A401-45838E002E7D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6553200" y="1847850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F1F82A-802C-4E69-BE00-19884E96449E}"/>
              </a:ext>
            </a:extLst>
          </p:cNvPr>
          <p:cNvCxnSpPr/>
          <p:nvPr/>
        </p:nvCxnSpPr>
        <p:spPr>
          <a:xfrm>
            <a:off x="1828800" y="2343150"/>
            <a:ext cx="5481638" cy="8382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B39FB44-A061-45AE-A272-47A5A78135D2}"/>
              </a:ext>
            </a:extLst>
          </p:cNvPr>
          <p:cNvSpPr/>
          <p:nvPr/>
        </p:nvSpPr>
        <p:spPr>
          <a:xfrm rot="547352">
            <a:off x="2744226" y="2387084"/>
            <a:ext cx="3655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REQUEST: HTTP GET /document.html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DF7B8E-5A34-4327-97FD-CF392BB330D0}"/>
              </a:ext>
            </a:extLst>
          </p:cNvPr>
          <p:cNvCxnSpPr>
            <a:cxnSpLocks/>
          </p:cNvCxnSpPr>
          <p:nvPr/>
        </p:nvCxnSpPr>
        <p:spPr>
          <a:xfrm flipH="1">
            <a:off x="1828800" y="3392552"/>
            <a:ext cx="5481637" cy="84269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E1FF149-098C-4D46-801E-4F3E6B5DB91D}"/>
              </a:ext>
            </a:extLst>
          </p:cNvPr>
          <p:cNvSpPr/>
          <p:nvPr/>
        </p:nvSpPr>
        <p:spPr>
          <a:xfrm rot="21080840">
            <a:off x="2200266" y="3421618"/>
            <a:ext cx="4743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RESPONSE: HTTP 200, &lt;html&gt;blah, blah&lt;/html&gt;</a:t>
            </a:r>
            <a:r>
              <a:rPr lang="en-US" baseline="30000" dirty="0"/>
              <a:t>‡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E27B7D-FC37-4EEB-B6F5-1F01455635F9}"/>
              </a:ext>
            </a:extLst>
          </p:cNvPr>
          <p:cNvSpPr/>
          <p:nvPr/>
        </p:nvSpPr>
        <p:spPr>
          <a:xfrm>
            <a:off x="2119059" y="4471626"/>
            <a:ext cx="4908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‡The HTML document in the response payload represents both the </a:t>
            </a:r>
            <a:r>
              <a:rPr lang="en-US" i="1" dirty="0"/>
              <a:t>content</a:t>
            </a:r>
            <a:r>
              <a:rPr lang="en-US" dirty="0"/>
              <a:t> and the </a:t>
            </a:r>
            <a:r>
              <a:rPr lang="en-US" i="1" dirty="0"/>
              <a:t>presentation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0441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Web Service Request (in English)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58571A-85F8-4E97-A212-8258FBF32218}"/>
              </a:ext>
            </a:extLst>
          </p:cNvPr>
          <p:cNvCxnSpPr>
            <a:cxnSpLocks/>
          </p:cNvCxnSpPr>
          <p:nvPr/>
        </p:nvCxnSpPr>
        <p:spPr>
          <a:xfrm>
            <a:off x="1828800" y="2190750"/>
            <a:ext cx="0" cy="2209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B8D2C1-5193-46DD-BB1F-06EE585441C3}"/>
              </a:ext>
            </a:extLst>
          </p:cNvPr>
          <p:cNvCxnSpPr>
            <a:cxnSpLocks/>
          </p:cNvCxnSpPr>
          <p:nvPr/>
        </p:nvCxnSpPr>
        <p:spPr>
          <a:xfrm>
            <a:off x="7315200" y="2190750"/>
            <a:ext cx="0" cy="2209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B43E939-CB77-4D45-A370-EFA909363444}"/>
              </a:ext>
            </a:extLst>
          </p:cNvPr>
          <p:cNvSpPr/>
          <p:nvPr/>
        </p:nvSpPr>
        <p:spPr>
          <a:xfrm>
            <a:off x="1219200" y="1657350"/>
            <a:ext cx="1219199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4F9FA5-3B31-4B13-BFA7-1582352B87D4}"/>
              </a:ext>
            </a:extLst>
          </p:cNvPr>
          <p:cNvSpPr/>
          <p:nvPr/>
        </p:nvSpPr>
        <p:spPr>
          <a:xfrm>
            <a:off x="6705600" y="1657350"/>
            <a:ext cx="1219199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DFF13-19AF-4342-B1DD-53FBA33E9165}"/>
              </a:ext>
            </a:extLst>
          </p:cNvPr>
          <p:cNvSpPr/>
          <p:nvPr/>
        </p:nvSpPr>
        <p:spPr>
          <a:xfrm>
            <a:off x="1526426" y="438764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AD15DE-691F-467B-926A-59FFA8961D25}"/>
              </a:ext>
            </a:extLst>
          </p:cNvPr>
          <p:cNvSpPr/>
          <p:nvPr/>
        </p:nvSpPr>
        <p:spPr>
          <a:xfrm>
            <a:off x="7003303" y="438764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F1848-71E9-4462-B439-024F7EAFC94F}"/>
              </a:ext>
            </a:extLst>
          </p:cNvPr>
          <p:cNvSpPr/>
          <p:nvPr/>
        </p:nvSpPr>
        <p:spPr>
          <a:xfrm>
            <a:off x="2570537" y="1657350"/>
            <a:ext cx="3982663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wide area data network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08B52E-BCB5-4124-A4B3-4627A3D0BFBB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2438399" y="1847850"/>
            <a:ext cx="1321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A2E45B-A197-479A-A401-45838E002E7D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6553200" y="1847850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F1F82A-802C-4E69-BE00-19884E96449E}"/>
              </a:ext>
            </a:extLst>
          </p:cNvPr>
          <p:cNvCxnSpPr/>
          <p:nvPr/>
        </p:nvCxnSpPr>
        <p:spPr>
          <a:xfrm>
            <a:off x="1828800" y="2343150"/>
            <a:ext cx="5481638" cy="8382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B39FB44-A061-45AE-A272-47A5A78135D2}"/>
              </a:ext>
            </a:extLst>
          </p:cNvPr>
          <p:cNvSpPr/>
          <p:nvPr/>
        </p:nvSpPr>
        <p:spPr>
          <a:xfrm rot="547352">
            <a:off x="2638816" y="2387084"/>
            <a:ext cx="3866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send me the information for a resource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DF7B8E-5A34-4327-97FD-CF392BB330D0}"/>
              </a:ext>
            </a:extLst>
          </p:cNvPr>
          <p:cNvCxnSpPr>
            <a:cxnSpLocks/>
          </p:cNvCxnSpPr>
          <p:nvPr/>
        </p:nvCxnSpPr>
        <p:spPr>
          <a:xfrm flipH="1">
            <a:off x="1828800" y="3392552"/>
            <a:ext cx="5481637" cy="84269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E1FF149-098C-4D46-801E-4F3E6B5DB91D}"/>
              </a:ext>
            </a:extLst>
          </p:cNvPr>
          <p:cNvSpPr/>
          <p:nvPr/>
        </p:nvSpPr>
        <p:spPr>
          <a:xfrm rot="21080840">
            <a:off x="2037372" y="3421618"/>
            <a:ext cx="5069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OK, here’s the JSON* representation of the resource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C5DCD8-982B-43BC-B965-B469F7DEDCB8}"/>
              </a:ext>
            </a:extLst>
          </p:cNvPr>
          <p:cNvSpPr/>
          <p:nvPr/>
        </p:nvSpPr>
        <p:spPr>
          <a:xfrm>
            <a:off x="2869409" y="4446445"/>
            <a:ext cx="3452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*JavaScript Object Notation (JSON)</a:t>
            </a:r>
          </a:p>
        </p:txBody>
      </p:sp>
    </p:spTree>
    <p:extLst>
      <p:ext uri="{BB962C8B-B14F-4D97-AF65-F5344CB8AC3E}">
        <p14:creationId xmlns:p14="http://schemas.microsoft.com/office/powerpoint/2010/main" val="83494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Web Service Request (in HTTP)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58571A-85F8-4E97-A212-8258FBF32218}"/>
              </a:ext>
            </a:extLst>
          </p:cNvPr>
          <p:cNvCxnSpPr>
            <a:cxnSpLocks/>
          </p:cNvCxnSpPr>
          <p:nvPr/>
        </p:nvCxnSpPr>
        <p:spPr>
          <a:xfrm>
            <a:off x="1828800" y="2190750"/>
            <a:ext cx="0" cy="2209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B8D2C1-5193-46DD-BB1F-06EE585441C3}"/>
              </a:ext>
            </a:extLst>
          </p:cNvPr>
          <p:cNvCxnSpPr>
            <a:cxnSpLocks/>
          </p:cNvCxnSpPr>
          <p:nvPr/>
        </p:nvCxnSpPr>
        <p:spPr>
          <a:xfrm>
            <a:off x="7315200" y="2190750"/>
            <a:ext cx="0" cy="2209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B43E939-CB77-4D45-A370-EFA909363444}"/>
              </a:ext>
            </a:extLst>
          </p:cNvPr>
          <p:cNvSpPr/>
          <p:nvPr/>
        </p:nvSpPr>
        <p:spPr>
          <a:xfrm>
            <a:off x="1219200" y="1657350"/>
            <a:ext cx="1219199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4F9FA5-3B31-4B13-BFA7-1582352B87D4}"/>
              </a:ext>
            </a:extLst>
          </p:cNvPr>
          <p:cNvSpPr/>
          <p:nvPr/>
        </p:nvSpPr>
        <p:spPr>
          <a:xfrm>
            <a:off x="6705600" y="1657350"/>
            <a:ext cx="1219199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DFF13-19AF-4342-B1DD-53FBA33E9165}"/>
              </a:ext>
            </a:extLst>
          </p:cNvPr>
          <p:cNvSpPr/>
          <p:nvPr/>
        </p:nvSpPr>
        <p:spPr>
          <a:xfrm>
            <a:off x="1526426" y="438764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AD15DE-691F-467B-926A-59FFA8961D25}"/>
              </a:ext>
            </a:extLst>
          </p:cNvPr>
          <p:cNvSpPr/>
          <p:nvPr/>
        </p:nvSpPr>
        <p:spPr>
          <a:xfrm>
            <a:off x="7003303" y="438764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F1848-71E9-4462-B439-024F7EAFC94F}"/>
              </a:ext>
            </a:extLst>
          </p:cNvPr>
          <p:cNvSpPr/>
          <p:nvPr/>
        </p:nvSpPr>
        <p:spPr>
          <a:xfrm>
            <a:off x="2570537" y="1657350"/>
            <a:ext cx="3982663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wide area data network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08B52E-BCB5-4124-A4B3-4627A3D0BFBB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2438399" y="1847850"/>
            <a:ext cx="1321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A2E45B-A197-479A-A401-45838E002E7D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6553200" y="1847850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F1F82A-802C-4E69-BE00-19884E96449E}"/>
              </a:ext>
            </a:extLst>
          </p:cNvPr>
          <p:cNvCxnSpPr/>
          <p:nvPr/>
        </p:nvCxnSpPr>
        <p:spPr>
          <a:xfrm>
            <a:off x="1828800" y="2343150"/>
            <a:ext cx="5481638" cy="8382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B39FB44-A061-45AE-A272-47A5A78135D2}"/>
              </a:ext>
            </a:extLst>
          </p:cNvPr>
          <p:cNvSpPr/>
          <p:nvPr/>
        </p:nvSpPr>
        <p:spPr>
          <a:xfrm rot="547352">
            <a:off x="2038076" y="2387084"/>
            <a:ext cx="5067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REQUEST: HTTP GET /alleles/HLA-DPB1*01:01:01:01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DF7B8E-5A34-4327-97FD-CF392BB330D0}"/>
              </a:ext>
            </a:extLst>
          </p:cNvPr>
          <p:cNvCxnSpPr>
            <a:cxnSpLocks/>
          </p:cNvCxnSpPr>
          <p:nvPr/>
        </p:nvCxnSpPr>
        <p:spPr>
          <a:xfrm flipH="1">
            <a:off x="1828800" y="3392552"/>
            <a:ext cx="5481637" cy="84269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E1FF149-098C-4D46-801E-4F3E6B5DB91D}"/>
              </a:ext>
            </a:extLst>
          </p:cNvPr>
          <p:cNvSpPr/>
          <p:nvPr/>
        </p:nvSpPr>
        <p:spPr>
          <a:xfrm rot="21080840">
            <a:off x="2093960" y="3421618"/>
            <a:ext cx="4956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RESPONSE: HTTP 200, {</a:t>
            </a:r>
            <a:r>
              <a:rPr lang="en-US" dirty="0" err="1"/>
              <a:t>alleleName</a:t>
            </a:r>
            <a:r>
              <a:rPr lang="en-US" dirty="0"/>
              <a:t>: HLA-DPB1*…}‡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E27B7D-FC37-4EEB-B6F5-1F01455635F9}"/>
              </a:ext>
            </a:extLst>
          </p:cNvPr>
          <p:cNvSpPr/>
          <p:nvPr/>
        </p:nvSpPr>
        <p:spPr>
          <a:xfrm>
            <a:off x="2354929" y="4446445"/>
            <a:ext cx="44341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‡The JSON response payload is pure </a:t>
            </a:r>
            <a:r>
              <a:rPr lang="en-US" i="1" dirty="0"/>
              <a:t>content</a:t>
            </a:r>
            <a:r>
              <a:rPr lang="en-US" dirty="0"/>
              <a:t> without any </a:t>
            </a:r>
            <a:r>
              <a:rPr lang="en-US" i="1" dirty="0"/>
              <a:t>presentation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2807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62015-C3EC-4C54-B347-1D921C1C8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9" b="57913"/>
          <a:stretch/>
        </p:blipFill>
        <p:spPr>
          <a:xfrm>
            <a:off x="3661545" y="819150"/>
            <a:ext cx="5326109" cy="2104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3DE3D5-03A3-4E8C-91B8-8439F8F82F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814" b="1112"/>
          <a:stretch/>
        </p:blipFill>
        <p:spPr>
          <a:xfrm>
            <a:off x="3661545" y="3333751"/>
            <a:ext cx="5326109" cy="17526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C08DB6-E597-47F8-A0CE-BA5D3177E8A7}"/>
              </a:ext>
            </a:extLst>
          </p:cNvPr>
          <p:cNvCxnSpPr/>
          <p:nvPr/>
        </p:nvCxnSpPr>
        <p:spPr>
          <a:xfrm>
            <a:off x="3661545" y="2923292"/>
            <a:ext cx="377055" cy="12123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3E5EF3-7935-4E2E-AE59-088C9F7B5822}"/>
              </a:ext>
            </a:extLst>
          </p:cNvPr>
          <p:cNvCxnSpPr>
            <a:cxnSpLocks/>
          </p:cNvCxnSpPr>
          <p:nvPr/>
        </p:nvCxnSpPr>
        <p:spPr>
          <a:xfrm flipV="1">
            <a:off x="4038600" y="2976973"/>
            <a:ext cx="228600" cy="6061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2FE254B-CAC2-4CF9-908E-8B02ED267FEE}"/>
              </a:ext>
            </a:extLst>
          </p:cNvPr>
          <p:cNvCxnSpPr>
            <a:cxnSpLocks/>
          </p:cNvCxnSpPr>
          <p:nvPr/>
        </p:nvCxnSpPr>
        <p:spPr>
          <a:xfrm>
            <a:off x="4267200" y="2983912"/>
            <a:ext cx="609600" cy="10736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7E8689-6074-4DB5-9CB2-A3A418D0327F}"/>
              </a:ext>
            </a:extLst>
          </p:cNvPr>
          <p:cNvCxnSpPr>
            <a:cxnSpLocks/>
          </p:cNvCxnSpPr>
          <p:nvPr/>
        </p:nvCxnSpPr>
        <p:spPr>
          <a:xfrm flipV="1">
            <a:off x="4876800" y="2992553"/>
            <a:ext cx="609600" cy="11259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278653-AFE7-43DA-A305-E2C43A4FDC6A}"/>
              </a:ext>
            </a:extLst>
          </p:cNvPr>
          <p:cNvCxnSpPr>
            <a:cxnSpLocks/>
          </p:cNvCxnSpPr>
          <p:nvPr/>
        </p:nvCxnSpPr>
        <p:spPr>
          <a:xfrm>
            <a:off x="5486400" y="2997790"/>
            <a:ext cx="609600" cy="10736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15F8BE-4974-4CDB-9594-7E215A9C05E3}"/>
              </a:ext>
            </a:extLst>
          </p:cNvPr>
          <p:cNvCxnSpPr>
            <a:cxnSpLocks/>
          </p:cNvCxnSpPr>
          <p:nvPr/>
        </p:nvCxnSpPr>
        <p:spPr>
          <a:xfrm flipV="1">
            <a:off x="6096000" y="2988232"/>
            <a:ext cx="609600" cy="11259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F5DF5C-45C0-4D7E-95D5-D823E7CD30D1}"/>
              </a:ext>
            </a:extLst>
          </p:cNvPr>
          <p:cNvCxnSpPr>
            <a:cxnSpLocks/>
          </p:cNvCxnSpPr>
          <p:nvPr/>
        </p:nvCxnSpPr>
        <p:spPr>
          <a:xfrm flipV="1">
            <a:off x="7141371" y="2968536"/>
            <a:ext cx="609600" cy="11259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8E96E7-C2FD-4A40-B29A-A4806379183E}"/>
              </a:ext>
            </a:extLst>
          </p:cNvPr>
          <p:cNvCxnSpPr>
            <a:cxnSpLocks/>
          </p:cNvCxnSpPr>
          <p:nvPr/>
        </p:nvCxnSpPr>
        <p:spPr>
          <a:xfrm flipV="1">
            <a:off x="8360571" y="2916353"/>
            <a:ext cx="609600" cy="11259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077C6E3-C653-4F9F-BC91-6640211C9293}"/>
              </a:ext>
            </a:extLst>
          </p:cNvPr>
          <p:cNvCxnSpPr>
            <a:cxnSpLocks/>
          </p:cNvCxnSpPr>
          <p:nvPr/>
        </p:nvCxnSpPr>
        <p:spPr>
          <a:xfrm>
            <a:off x="6693696" y="2988232"/>
            <a:ext cx="447675" cy="9290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3A7BBA8-9CCE-4C8E-ADD7-DC2F059B0CA8}"/>
              </a:ext>
            </a:extLst>
          </p:cNvPr>
          <p:cNvCxnSpPr>
            <a:cxnSpLocks/>
          </p:cNvCxnSpPr>
          <p:nvPr/>
        </p:nvCxnSpPr>
        <p:spPr>
          <a:xfrm>
            <a:off x="7700962" y="2968946"/>
            <a:ext cx="659609" cy="6864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198319-885C-4EDD-8C89-B2ED6AE70C66}"/>
              </a:ext>
            </a:extLst>
          </p:cNvPr>
          <p:cNvCxnSpPr>
            <a:cxnSpLocks/>
          </p:cNvCxnSpPr>
          <p:nvPr/>
        </p:nvCxnSpPr>
        <p:spPr>
          <a:xfrm flipV="1">
            <a:off x="3657600" y="3326812"/>
            <a:ext cx="417128" cy="1387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B5C924-C8BF-4A46-95C7-F2F13D7A1951}"/>
              </a:ext>
            </a:extLst>
          </p:cNvPr>
          <p:cNvCxnSpPr>
            <a:cxnSpLocks/>
          </p:cNvCxnSpPr>
          <p:nvPr/>
        </p:nvCxnSpPr>
        <p:spPr>
          <a:xfrm>
            <a:off x="4074728" y="3333751"/>
            <a:ext cx="188527" cy="6062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131FD9-C09F-42CD-AD4E-0C480BDB0143}"/>
              </a:ext>
            </a:extLst>
          </p:cNvPr>
          <p:cNvCxnSpPr>
            <a:cxnSpLocks/>
          </p:cNvCxnSpPr>
          <p:nvPr/>
        </p:nvCxnSpPr>
        <p:spPr>
          <a:xfrm flipV="1">
            <a:off x="4263255" y="3333751"/>
            <a:ext cx="584596" cy="6755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8855B5-AA11-4F24-B536-A9DFE3E4F857}"/>
              </a:ext>
            </a:extLst>
          </p:cNvPr>
          <p:cNvCxnSpPr>
            <a:cxnSpLocks/>
          </p:cNvCxnSpPr>
          <p:nvPr/>
        </p:nvCxnSpPr>
        <p:spPr>
          <a:xfrm>
            <a:off x="4847851" y="3340689"/>
            <a:ext cx="634604" cy="6926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FD0F86-5BB8-4B5C-8962-5A26CBA70D89}"/>
              </a:ext>
            </a:extLst>
          </p:cNvPr>
          <p:cNvCxnSpPr>
            <a:cxnSpLocks/>
          </p:cNvCxnSpPr>
          <p:nvPr/>
        </p:nvCxnSpPr>
        <p:spPr>
          <a:xfrm>
            <a:off x="5482455" y="3415187"/>
            <a:ext cx="609600" cy="10736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C1E29B3-7DD2-4E47-81AC-24F5E2679ED6}"/>
              </a:ext>
            </a:extLst>
          </p:cNvPr>
          <p:cNvCxnSpPr>
            <a:cxnSpLocks/>
          </p:cNvCxnSpPr>
          <p:nvPr/>
        </p:nvCxnSpPr>
        <p:spPr>
          <a:xfrm flipV="1">
            <a:off x="6092055" y="3405629"/>
            <a:ext cx="609600" cy="11259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3FE632-C839-4C9A-933A-781B66E3DD61}"/>
              </a:ext>
            </a:extLst>
          </p:cNvPr>
          <p:cNvCxnSpPr>
            <a:cxnSpLocks/>
          </p:cNvCxnSpPr>
          <p:nvPr/>
        </p:nvCxnSpPr>
        <p:spPr>
          <a:xfrm flipV="1">
            <a:off x="7137426" y="3385933"/>
            <a:ext cx="609600" cy="11259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6715A91-452B-4DAF-8868-77A2CD51AAF2}"/>
              </a:ext>
            </a:extLst>
          </p:cNvPr>
          <p:cNvCxnSpPr>
            <a:cxnSpLocks/>
          </p:cNvCxnSpPr>
          <p:nvPr/>
        </p:nvCxnSpPr>
        <p:spPr>
          <a:xfrm flipV="1">
            <a:off x="8356626" y="3333750"/>
            <a:ext cx="609600" cy="11259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B65968C-99A3-483D-9BE7-66F8E67EB5C9}"/>
              </a:ext>
            </a:extLst>
          </p:cNvPr>
          <p:cNvCxnSpPr>
            <a:cxnSpLocks/>
          </p:cNvCxnSpPr>
          <p:nvPr/>
        </p:nvCxnSpPr>
        <p:spPr>
          <a:xfrm>
            <a:off x="6689751" y="3405629"/>
            <a:ext cx="447675" cy="9290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6F945E-9DC4-4657-8569-D3FDF81E41D0}"/>
              </a:ext>
            </a:extLst>
          </p:cNvPr>
          <p:cNvCxnSpPr>
            <a:cxnSpLocks/>
          </p:cNvCxnSpPr>
          <p:nvPr/>
        </p:nvCxnSpPr>
        <p:spPr>
          <a:xfrm>
            <a:off x="7697017" y="3386343"/>
            <a:ext cx="659609" cy="6864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3021608-E156-41A2-817B-B5E5DCF9F53A}"/>
              </a:ext>
            </a:extLst>
          </p:cNvPr>
          <p:cNvCxnSpPr>
            <a:cxnSpLocks/>
          </p:cNvCxnSpPr>
          <p:nvPr/>
        </p:nvCxnSpPr>
        <p:spPr>
          <a:xfrm>
            <a:off x="6324600" y="3105150"/>
            <a:ext cx="0" cy="3567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itle 2">
            <a:extLst>
              <a:ext uri="{FF2B5EF4-FFF2-40B4-BE49-F238E27FC236}">
                <a16:creationId xmlns:a16="http://schemas.microsoft.com/office/drawing/2014/main" id="{A757E34A-CC56-4B6D-9D09-9832621DD7F1}"/>
              </a:ext>
            </a:extLst>
          </p:cNvPr>
          <p:cNvSpPr txBox="1">
            <a:spLocks/>
          </p:cNvSpPr>
          <p:nvPr/>
        </p:nvSpPr>
        <p:spPr>
          <a:xfrm>
            <a:off x="381000" y="895350"/>
            <a:ext cx="2800350" cy="10668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Web Services Return JSON</a:t>
            </a:r>
            <a:r>
              <a:rPr lang="en-US" sz="3200" baseline="30000" dirty="0"/>
              <a:t>‡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5E0F9AE-DB05-4814-B130-BE30540ED6E6}"/>
              </a:ext>
            </a:extLst>
          </p:cNvPr>
          <p:cNvSpPr/>
          <p:nvPr/>
        </p:nvSpPr>
        <p:spPr>
          <a:xfrm>
            <a:off x="104118" y="2536089"/>
            <a:ext cx="3239731" cy="830997"/>
          </a:xfrm>
          <a:prstGeom prst="rect">
            <a:avLst/>
          </a:prstGeom>
          <a:solidFill>
            <a:srgbClr val="4BC4C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Provider: </a:t>
            </a:r>
            <a:r>
              <a:rPr lang="en-US" sz="1600" b="1" dirty="0">
                <a:solidFill>
                  <a:srgbClr val="FFFF00"/>
                </a:solidFill>
              </a:rPr>
              <a:t>rest.hlatools.org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Resource Name: </a:t>
            </a:r>
            <a:r>
              <a:rPr lang="en-US" sz="1600" b="1" dirty="0">
                <a:solidFill>
                  <a:srgbClr val="FFFF00"/>
                </a:solidFill>
              </a:rPr>
              <a:t>alleles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Resource ID: </a:t>
            </a:r>
            <a:r>
              <a:rPr lang="en-US" sz="1600" b="1" dirty="0">
                <a:solidFill>
                  <a:srgbClr val="FFFF00"/>
                </a:solidFill>
              </a:rPr>
              <a:t>HLA-DPB1*01:01:01:01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9F79E0D-7A39-42DE-92B2-261AD5A6A069}"/>
              </a:ext>
            </a:extLst>
          </p:cNvPr>
          <p:cNvSpPr/>
          <p:nvPr/>
        </p:nvSpPr>
        <p:spPr>
          <a:xfrm>
            <a:off x="0" y="458075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JSON = JavaScript Object Notation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8A6D31-832A-48B2-AAFC-1FBF17CD16FD}"/>
              </a:ext>
            </a:extLst>
          </p:cNvPr>
          <p:cNvSpPr/>
          <p:nvPr/>
        </p:nvSpPr>
        <p:spPr>
          <a:xfrm>
            <a:off x="3945" y="486650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‡Web services </a:t>
            </a:r>
            <a:r>
              <a:rPr lang="en-US" sz="1200" i="1" dirty="0"/>
              <a:t>usually</a:t>
            </a:r>
            <a:r>
              <a:rPr lang="en-US" sz="1200" dirty="0"/>
              <a:t> return JSON.</a:t>
            </a:r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4009E561-8246-4AB9-808E-AA5F826B1705}"/>
              </a:ext>
            </a:extLst>
          </p:cNvPr>
          <p:cNvSpPr/>
          <p:nvPr/>
        </p:nvSpPr>
        <p:spPr>
          <a:xfrm>
            <a:off x="3369877" y="819150"/>
            <a:ext cx="211523" cy="4253324"/>
          </a:xfrm>
          <a:prstGeom prst="leftBrace">
            <a:avLst/>
          </a:prstGeom>
          <a:ln>
            <a:solidFill>
              <a:srgbClr val="4BC4C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63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2">
            <a:extLst>
              <a:ext uri="{FF2B5EF4-FFF2-40B4-BE49-F238E27FC236}">
                <a16:creationId xmlns:a16="http://schemas.microsoft.com/office/drawing/2014/main" id="{A757E34A-CC56-4B6D-9D09-9832621DD7F1}"/>
              </a:ext>
            </a:extLst>
          </p:cNvPr>
          <p:cNvSpPr txBox="1">
            <a:spLocks/>
          </p:cNvSpPr>
          <p:nvPr/>
        </p:nvSpPr>
        <p:spPr>
          <a:xfrm>
            <a:off x="381000" y="895350"/>
            <a:ext cx="2800350" cy="10668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Web Services Return JSON</a:t>
            </a:r>
            <a:r>
              <a:rPr lang="en-US" sz="3200" baseline="30000" dirty="0"/>
              <a:t>‡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5E0F9AE-DB05-4814-B130-BE30540ED6E6}"/>
              </a:ext>
            </a:extLst>
          </p:cNvPr>
          <p:cNvSpPr/>
          <p:nvPr/>
        </p:nvSpPr>
        <p:spPr>
          <a:xfrm>
            <a:off x="104118" y="2528886"/>
            <a:ext cx="3239731" cy="830997"/>
          </a:xfrm>
          <a:prstGeom prst="rect">
            <a:avLst/>
          </a:prstGeom>
          <a:solidFill>
            <a:srgbClr val="4BC4C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Provider: </a:t>
            </a:r>
            <a:r>
              <a:rPr lang="en-US" sz="1400" b="1" dirty="0">
                <a:solidFill>
                  <a:srgbClr val="FFFF00"/>
                </a:solidFill>
              </a:rPr>
              <a:t>dataservice.accuweather.com</a:t>
            </a:r>
            <a:endParaRPr lang="en-US" sz="1600" b="1" dirty="0">
              <a:solidFill>
                <a:srgbClr val="FFFF00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Resource Name: </a:t>
            </a:r>
            <a:r>
              <a:rPr lang="en-US" sz="1600" b="1" dirty="0" err="1">
                <a:solidFill>
                  <a:srgbClr val="FFFF00"/>
                </a:solidFill>
              </a:rPr>
              <a:t>currentConditions</a:t>
            </a:r>
            <a:endParaRPr lang="en-US" sz="1600" b="1" dirty="0">
              <a:solidFill>
                <a:srgbClr val="FFFF00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Resource ID: </a:t>
            </a:r>
            <a:r>
              <a:rPr lang="en-US" sz="1600" b="1" dirty="0">
                <a:solidFill>
                  <a:srgbClr val="FFFF00"/>
                </a:solidFill>
              </a:rPr>
              <a:t>348707</a:t>
            </a:r>
            <a:r>
              <a:rPr lang="en-US" sz="1600" dirty="0">
                <a:solidFill>
                  <a:schemeClr val="bg1"/>
                </a:solidFill>
              </a:rPr>
              <a:t> (Baltimore)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9F79E0D-7A39-42DE-92B2-261AD5A6A069}"/>
              </a:ext>
            </a:extLst>
          </p:cNvPr>
          <p:cNvSpPr/>
          <p:nvPr/>
        </p:nvSpPr>
        <p:spPr>
          <a:xfrm>
            <a:off x="0" y="458075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JSON = JavaScript Object Notation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8A6D31-832A-48B2-AAFC-1FBF17CD16FD}"/>
              </a:ext>
            </a:extLst>
          </p:cNvPr>
          <p:cNvSpPr/>
          <p:nvPr/>
        </p:nvSpPr>
        <p:spPr>
          <a:xfrm>
            <a:off x="3945" y="486650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‡Web services </a:t>
            </a:r>
            <a:r>
              <a:rPr lang="en-US" sz="1200" i="1" dirty="0"/>
              <a:t>usually</a:t>
            </a:r>
            <a:r>
              <a:rPr lang="en-US" sz="1200" dirty="0"/>
              <a:t> return JSON.</a:t>
            </a:r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4009E561-8246-4AB9-808E-AA5F826B1705}"/>
              </a:ext>
            </a:extLst>
          </p:cNvPr>
          <p:cNvSpPr/>
          <p:nvPr/>
        </p:nvSpPr>
        <p:spPr>
          <a:xfrm>
            <a:off x="3369877" y="819150"/>
            <a:ext cx="211523" cy="4253324"/>
          </a:xfrm>
          <a:prstGeom prst="leftBrace">
            <a:avLst/>
          </a:prstGeom>
          <a:ln>
            <a:solidFill>
              <a:srgbClr val="4BC4C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693362-464B-455A-A6D6-71F90DFA7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982" y="1409205"/>
            <a:ext cx="4869248" cy="307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57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2">
            <a:extLst>
              <a:ext uri="{FF2B5EF4-FFF2-40B4-BE49-F238E27FC236}">
                <a16:creationId xmlns:a16="http://schemas.microsoft.com/office/drawing/2014/main" id="{A757E34A-CC56-4B6D-9D09-9832621DD7F1}"/>
              </a:ext>
            </a:extLst>
          </p:cNvPr>
          <p:cNvSpPr txBox="1">
            <a:spLocks/>
          </p:cNvSpPr>
          <p:nvPr/>
        </p:nvSpPr>
        <p:spPr>
          <a:xfrm>
            <a:off x="381000" y="895350"/>
            <a:ext cx="2800350" cy="10668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Web Services Return JSON</a:t>
            </a:r>
            <a:r>
              <a:rPr lang="en-US" sz="3200" baseline="30000" dirty="0"/>
              <a:t>‡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5E0F9AE-DB05-4814-B130-BE30540ED6E6}"/>
              </a:ext>
            </a:extLst>
          </p:cNvPr>
          <p:cNvSpPr/>
          <p:nvPr/>
        </p:nvSpPr>
        <p:spPr>
          <a:xfrm>
            <a:off x="104118" y="2536089"/>
            <a:ext cx="3239731" cy="830997"/>
          </a:xfrm>
          <a:prstGeom prst="rect">
            <a:avLst/>
          </a:prstGeom>
          <a:solidFill>
            <a:srgbClr val="4BC4C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Provider: </a:t>
            </a:r>
            <a:r>
              <a:rPr lang="en-US" sz="1600" b="1" dirty="0">
                <a:solidFill>
                  <a:srgbClr val="FFFF00"/>
                </a:solidFill>
              </a:rPr>
              <a:t>rest.ensembl.org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Resource Name: </a:t>
            </a:r>
            <a:r>
              <a:rPr lang="en-US" sz="1600" b="1" dirty="0">
                <a:solidFill>
                  <a:srgbClr val="FFFF00"/>
                </a:solidFill>
              </a:rPr>
              <a:t>/</a:t>
            </a:r>
            <a:r>
              <a:rPr lang="en-US" sz="1600" b="1" dirty="0" err="1">
                <a:solidFill>
                  <a:srgbClr val="FFFF00"/>
                </a:solidFill>
              </a:rPr>
              <a:t>vep</a:t>
            </a:r>
            <a:r>
              <a:rPr lang="en-US" sz="1600" b="1" dirty="0">
                <a:solidFill>
                  <a:srgbClr val="FFFF00"/>
                </a:solidFill>
              </a:rPr>
              <a:t>/human/</a:t>
            </a:r>
            <a:r>
              <a:rPr lang="en-US" sz="1600" b="1" dirty="0" err="1">
                <a:solidFill>
                  <a:srgbClr val="FFFF00"/>
                </a:solidFill>
              </a:rPr>
              <a:t>hgvs</a:t>
            </a:r>
            <a:endParaRPr lang="en-US" sz="1600" b="1" dirty="0">
              <a:solidFill>
                <a:srgbClr val="FFFF00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Resource ID: </a:t>
            </a:r>
            <a:r>
              <a:rPr lang="en-US" sz="1600" b="1" dirty="0">
                <a:solidFill>
                  <a:srgbClr val="FFFF00"/>
                </a:solidFill>
              </a:rPr>
              <a:t>BRAF:c.1799T&gt;A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9F79E0D-7A39-42DE-92B2-261AD5A6A069}"/>
              </a:ext>
            </a:extLst>
          </p:cNvPr>
          <p:cNvSpPr/>
          <p:nvPr/>
        </p:nvSpPr>
        <p:spPr>
          <a:xfrm>
            <a:off x="0" y="458075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JSON = JavaScript Object Notation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8A6D31-832A-48B2-AAFC-1FBF17CD16FD}"/>
              </a:ext>
            </a:extLst>
          </p:cNvPr>
          <p:cNvSpPr/>
          <p:nvPr/>
        </p:nvSpPr>
        <p:spPr>
          <a:xfrm>
            <a:off x="3945" y="486650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‡Web services </a:t>
            </a:r>
            <a:r>
              <a:rPr lang="en-US" sz="1200" i="1" dirty="0"/>
              <a:t>usually</a:t>
            </a:r>
            <a:r>
              <a:rPr lang="en-US" sz="1200" dirty="0"/>
              <a:t> return JSON.</a:t>
            </a:r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4009E561-8246-4AB9-808E-AA5F826B1705}"/>
              </a:ext>
            </a:extLst>
          </p:cNvPr>
          <p:cNvSpPr/>
          <p:nvPr/>
        </p:nvSpPr>
        <p:spPr>
          <a:xfrm>
            <a:off x="3369877" y="819150"/>
            <a:ext cx="211523" cy="4253324"/>
          </a:xfrm>
          <a:prstGeom prst="leftBrace">
            <a:avLst/>
          </a:prstGeom>
          <a:ln>
            <a:solidFill>
              <a:srgbClr val="4BC4C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1F97AE-B7BA-47DA-AAD9-C30FFDE0F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2" b="70370"/>
          <a:stretch/>
        </p:blipFill>
        <p:spPr>
          <a:xfrm>
            <a:off x="3619334" y="862014"/>
            <a:ext cx="5476994" cy="1447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C1A6EC-DFF6-46CA-B429-D5343AAFD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63" b="33742"/>
          <a:stretch/>
        </p:blipFill>
        <p:spPr>
          <a:xfrm>
            <a:off x="3619334" y="2283622"/>
            <a:ext cx="5476994" cy="27412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FA1004-0098-4C47-B7C1-6D275AB6BDF1}"/>
              </a:ext>
            </a:extLst>
          </p:cNvPr>
          <p:cNvSpPr/>
          <p:nvPr/>
        </p:nvSpPr>
        <p:spPr>
          <a:xfrm>
            <a:off x="8948736" y="1319214"/>
            <a:ext cx="104728" cy="3796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276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Develop a working definition of </a:t>
            </a:r>
            <a:r>
              <a:rPr lang="en-US" sz="2400" i="1" dirty="0"/>
              <a:t>Clinical Decision Support</a:t>
            </a:r>
            <a:r>
              <a:rPr lang="en-US" sz="2400" dirty="0"/>
              <a:t> and </a:t>
            </a:r>
            <a:r>
              <a:rPr lang="en-US" sz="2400" i="1" dirty="0"/>
              <a:t>Web Services</a:t>
            </a:r>
            <a:r>
              <a:rPr lang="en-US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Describe some examples of heuristic decision making algorithms in HLA donor-recipient matching.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Propose a web service-based technical architecture for an HLA donor-recipient matching clinical decision support application.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269323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A37168-CD45-4469-B0CB-797A2F7398DF}"/>
              </a:ext>
            </a:extLst>
          </p:cNvPr>
          <p:cNvSpPr/>
          <p:nvPr/>
        </p:nvSpPr>
        <p:spPr>
          <a:xfrm>
            <a:off x="1066800" y="1581150"/>
            <a:ext cx="2971800" cy="3124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Enterprise Clinical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56BBC0-D6E0-4299-9F8E-E296D2E9EBBA}"/>
              </a:ext>
            </a:extLst>
          </p:cNvPr>
          <p:cNvSpPr/>
          <p:nvPr/>
        </p:nvSpPr>
        <p:spPr>
          <a:xfrm>
            <a:off x="1257300" y="2133600"/>
            <a:ext cx="2590800" cy="723900"/>
          </a:xfrm>
          <a:prstGeom prst="rect">
            <a:avLst/>
          </a:prstGeom>
          <a:solidFill>
            <a:srgbClr val="4BC4C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FHIR Resources</a:t>
            </a:r>
          </a:p>
          <a:p>
            <a:pPr algn="ctr"/>
            <a:r>
              <a:rPr lang="en-US" dirty="0"/>
              <a:t>(clinical knowledge)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374C6E-0BAF-4F6F-ABB3-F97E711C4D0F}"/>
              </a:ext>
            </a:extLst>
          </p:cNvPr>
          <p:cNvSpPr/>
          <p:nvPr/>
        </p:nvSpPr>
        <p:spPr>
          <a:xfrm>
            <a:off x="5295900" y="2133600"/>
            <a:ext cx="2590800" cy="723900"/>
          </a:xfrm>
          <a:prstGeom prst="rect">
            <a:avLst/>
          </a:prstGeom>
          <a:solidFill>
            <a:srgbClr val="4BC4C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HLA Resources</a:t>
            </a:r>
          </a:p>
          <a:p>
            <a:pPr algn="ctr"/>
            <a:r>
              <a:rPr lang="en-US" dirty="0"/>
              <a:t>(biomedical knowledge)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98257C-552B-4F57-A9A1-D6DB868C52B0}"/>
              </a:ext>
            </a:extLst>
          </p:cNvPr>
          <p:cNvCxnSpPr>
            <a:cxnSpLocks/>
          </p:cNvCxnSpPr>
          <p:nvPr/>
        </p:nvCxnSpPr>
        <p:spPr>
          <a:xfrm flipV="1">
            <a:off x="2552700" y="2819400"/>
            <a:ext cx="0" cy="11620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C03BE75E-C724-4A52-AF64-A2492198C1B5}"/>
              </a:ext>
            </a:extLst>
          </p:cNvPr>
          <p:cNvSpPr/>
          <p:nvPr/>
        </p:nvSpPr>
        <p:spPr>
          <a:xfrm>
            <a:off x="1066800" y="1428750"/>
            <a:ext cx="5486400" cy="2819400"/>
          </a:xfrm>
          <a:prstGeom prst="arc">
            <a:avLst>
              <a:gd name="adj1" fmla="val 21569578"/>
              <a:gd name="adj2" fmla="val 5345928"/>
            </a:avLst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0A25F7-CDA5-4E3E-8750-5270EE5BA826}"/>
              </a:ext>
            </a:extLst>
          </p:cNvPr>
          <p:cNvSpPr/>
          <p:nvPr/>
        </p:nvSpPr>
        <p:spPr>
          <a:xfrm>
            <a:off x="1257300" y="3868532"/>
            <a:ext cx="2590800" cy="723900"/>
          </a:xfrm>
          <a:prstGeom prst="rect">
            <a:avLst/>
          </a:prstGeom>
          <a:solidFill>
            <a:srgbClr val="4BC4C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Clinical Decision Support functionality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CA23D4-0BC4-4E19-83E8-45CC4F988270}"/>
              </a:ext>
            </a:extLst>
          </p:cNvPr>
          <p:cNvSpPr/>
          <p:nvPr/>
        </p:nvSpPr>
        <p:spPr>
          <a:xfrm rot="20335919">
            <a:off x="4355491" y="3508654"/>
            <a:ext cx="1889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REST web services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BA8E1B-39EF-451B-AEE1-AAFE9F7AD4A3}"/>
              </a:ext>
            </a:extLst>
          </p:cNvPr>
          <p:cNvSpPr/>
          <p:nvPr/>
        </p:nvSpPr>
        <p:spPr>
          <a:xfrm rot="16200000">
            <a:off x="1933639" y="2950909"/>
            <a:ext cx="1089273" cy="880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REST web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services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7114AB-6A1F-4A5C-AFDA-508300FFA45D}"/>
              </a:ext>
            </a:extLst>
          </p:cNvPr>
          <p:cNvSpPr/>
          <p:nvPr/>
        </p:nvSpPr>
        <p:spPr>
          <a:xfrm>
            <a:off x="0" y="4865894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FHIR = Fast Healthcare Interoperability Resource (an HL7 standard)</a:t>
            </a:r>
          </a:p>
        </p:txBody>
      </p:sp>
    </p:spTree>
    <p:extLst>
      <p:ext uri="{BB962C8B-B14F-4D97-AF65-F5344CB8AC3E}">
        <p14:creationId xmlns:p14="http://schemas.microsoft.com/office/powerpoint/2010/main" val="3741893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0490"/>
            <a:ext cx="7772400" cy="1102519"/>
          </a:xfrm>
        </p:spPr>
        <p:txBody>
          <a:bodyPr/>
          <a:lstStyle/>
          <a:p>
            <a:r>
              <a:rPr lang="en-US" dirty="0"/>
              <a:t>PREAMBLE</a:t>
            </a:r>
          </a:p>
        </p:txBody>
      </p:sp>
    </p:spTree>
    <p:extLst>
      <p:ext uri="{BB962C8B-B14F-4D97-AF65-F5344CB8AC3E}">
        <p14:creationId xmlns:p14="http://schemas.microsoft.com/office/powerpoint/2010/main" val="245668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27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Which of the following is a Hypertext Transfer Protocol (HTTP) request method [1]?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GET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GIMME’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IT’S MINE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RETRIEVE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Survey Question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E10179-023D-40FC-8F86-E7498D20F51B}"/>
              </a:ext>
            </a:extLst>
          </p:cNvPr>
          <p:cNvSpPr/>
          <p:nvPr/>
        </p:nvSpPr>
        <p:spPr>
          <a:xfrm>
            <a:off x="0" y="486650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[1] Internet RFC 2616: Hypertext Transfer Protocol -- HTTP/1.1, https://www.w3.org/Protocols/rfc2616/rfc2616.html.</a:t>
            </a:r>
          </a:p>
        </p:txBody>
      </p:sp>
    </p:spTree>
    <p:extLst>
      <p:ext uri="{BB962C8B-B14F-4D97-AF65-F5344CB8AC3E}">
        <p14:creationId xmlns:p14="http://schemas.microsoft.com/office/powerpoint/2010/main" val="345555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27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Which of the following is a Hypertext Transfer Protocol (HTTP) request method [1]?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b="1" dirty="0">
                <a:solidFill>
                  <a:srgbClr val="00B050"/>
                </a:solidFill>
              </a:rPr>
              <a:t>GET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strike="sngStrike" dirty="0">
                <a:solidFill>
                  <a:srgbClr val="FF0000"/>
                </a:solidFill>
              </a:rPr>
              <a:t>GIMME’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strike="sngStrike" dirty="0">
                <a:solidFill>
                  <a:srgbClr val="FF0000"/>
                </a:solidFill>
              </a:rPr>
              <a:t>IT’S MINE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strike="sngStrike" dirty="0">
                <a:solidFill>
                  <a:srgbClr val="FF0000"/>
                </a:solidFill>
              </a:rPr>
              <a:t>RETRIEVE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Survey Question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E10179-023D-40FC-8F86-E7498D20F51B}"/>
              </a:ext>
            </a:extLst>
          </p:cNvPr>
          <p:cNvSpPr/>
          <p:nvPr/>
        </p:nvSpPr>
        <p:spPr>
          <a:xfrm>
            <a:off x="0" y="486650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[1] Internet RFC 2616: Hypertext Transfer Protocol -- HTTP/1.1, https://www.w3.org/Protocols/rfc2616/rfc2616.html.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C8971-FB52-4ACF-A78D-EA98B2683E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739"/>
          <a:stretch/>
        </p:blipFill>
        <p:spPr>
          <a:xfrm>
            <a:off x="4495800" y="1970041"/>
            <a:ext cx="3239691" cy="28457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36AD6A-1839-48E7-9274-31ECF7B461AE}"/>
              </a:ext>
            </a:extLst>
          </p:cNvPr>
          <p:cNvSpPr/>
          <p:nvPr/>
        </p:nvSpPr>
        <p:spPr>
          <a:xfrm>
            <a:off x="1610360" y="2508956"/>
            <a:ext cx="3007360" cy="1687124"/>
          </a:xfrm>
          <a:custGeom>
            <a:avLst/>
            <a:gdLst>
              <a:gd name="connsiteX0" fmla="*/ 0 w 3007360"/>
              <a:gd name="connsiteY0" fmla="*/ 56444 h 1687124"/>
              <a:gd name="connsiteX1" fmla="*/ 1742440 w 3007360"/>
              <a:gd name="connsiteY1" fmla="*/ 97084 h 1687124"/>
              <a:gd name="connsiteX2" fmla="*/ 1422400 w 3007360"/>
              <a:gd name="connsiteY2" fmla="*/ 955604 h 1687124"/>
              <a:gd name="connsiteX3" fmla="*/ 3007360 w 3007360"/>
              <a:gd name="connsiteY3" fmla="*/ 1687124 h 168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7360" h="1687124">
                <a:moveTo>
                  <a:pt x="0" y="56444"/>
                </a:moveTo>
                <a:cubicBezTo>
                  <a:pt x="752686" y="1834"/>
                  <a:pt x="1505373" y="-52776"/>
                  <a:pt x="1742440" y="97084"/>
                </a:cubicBezTo>
                <a:cubicBezTo>
                  <a:pt x="1979507" y="246944"/>
                  <a:pt x="1211580" y="690597"/>
                  <a:pt x="1422400" y="955604"/>
                </a:cubicBezTo>
                <a:cubicBezTo>
                  <a:pt x="1633220" y="1220611"/>
                  <a:pt x="2320290" y="1453867"/>
                  <a:pt x="3007360" y="1687124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2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www.cnn.com (home page)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748FD0A-65EB-4DA4-8753-F50EF102B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261371"/>
              </p:ext>
            </p:extLst>
          </p:nvPr>
        </p:nvGraphicFramePr>
        <p:xfrm>
          <a:off x="990600" y="2207260"/>
          <a:ext cx="7162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99731212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85064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 GET requests required to render CNN home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35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number of those request that are web service 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~40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6933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165F0A6-0DD9-4E24-95E4-009D11FBA376}"/>
              </a:ext>
            </a:extLst>
          </p:cNvPr>
          <p:cNvSpPr/>
          <p:nvPr/>
        </p:nvSpPr>
        <p:spPr>
          <a:xfrm>
            <a:off x="980440" y="310743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Web services are likely already a big part of your life as a consumer </a:t>
            </a:r>
            <a:r>
              <a:rPr lang="en-US"/>
              <a:t>of internet </a:t>
            </a:r>
            <a:r>
              <a:rPr lang="en-US" dirty="0"/>
              <a:t>services.</a:t>
            </a:r>
          </a:p>
        </p:txBody>
      </p: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58FC05C0-1018-46F7-9349-75F11B6E0DA4}"/>
              </a:ext>
            </a:extLst>
          </p:cNvPr>
          <p:cNvSpPr/>
          <p:nvPr/>
        </p:nvSpPr>
        <p:spPr>
          <a:xfrm>
            <a:off x="152400" y="2495550"/>
            <a:ext cx="762000" cy="1219200"/>
          </a:xfrm>
          <a:prstGeom prst="curvedRightArrow">
            <a:avLst>
              <a:gd name="adj1" fmla="val 25000"/>
              <a:gd name="adj2" fmla="val 58400"/>
              <a:gd name="adj3" fmla="val 25000"/>
            </a:avLst>
          </a:prstGeom>
          <a:solidFill>
            <a:srgbClr val="4BC4C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802560-08E8-4301-8FF9-9DF043A6D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025740"/>
            <a:ext cx="8686800" cy="699395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986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0490"/>
            <a:ext cx="7772400" cy="1102519"/>
          </a:xfrm>
        </p:spPr>
        <p:txBody>
          <a:bodyPr/>
          <a:lstStyle/>
          <a:p>
            <a:r>
              <a:rPr lang="en-US" dirty="0"/>
              <a:t>CLINICAL DECISION SUPPORT</a:t>
            </a:r>
          </a:p>
        </p:txBody>
      </p:sp>
    </p:spTree>
    <p:extLst>
      <p:ext uri="{BB962C8B-B14F-4D97-AF65-F5344CB8AC3E}">
        <p14:creationId xmlns:p14="http://schemas.microsoft.com/office/powerpoint/2010/main" val="123774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986</Words>
  <Application>Microsoft Office PowerPoint</Application>
  <PresentationFormat>On-screen Show (16:9)</PresentationFormat>
  <Paragraphs>142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Office Theme</vt:lpstr>
      <vt:lpstr>Custom Design</vt:lpstr>
      <vt:lpstr>Hot Topic: Analytics &amp; Algorithms Web Service-based Clinical Decision Support</vt:lpstr>
      <vt:lpstr>DISCLOSURES</vt:lpstr>
      <vt:lpstr>Learning Objectives</vt:lpstr>
      <vt:lpstr>Conclusion</vt:lpstr>
      <vt:lpstr>PREAMBLE</vt:lpstr>
      <vt:lpstr>Survey Question</vt:lpstr>
      <vt:lpstr>Survey Question</vt:lpstr>
      <vt:lpstr>www.cnn.com (home page)</vt:lpstr>
      <vt:lpstr>CLINICAL DECISION SUPPORT</vt:lpstr>
      <vt:lpstr>Clinical Decision Support</vt:lpstr>
      <vt:lpstr>Common Examples of CDS</vt:lpstr>
      <vt:lpstr>5 “Rights” of Clinical Decision Support [1]</vt:lpstr>
      <vt:lpstr>PowerPoint Presentation</vt:lpstr>
      <vt:lpstr>PowerPoint Presentation</vt:lpstr>
      <vt:lpstr>PowerPoint Presentation</vt:lpstr>
      <vt:lpstr>PowerPoint Presentation</vt:lpstr>
      <vt:lpstr>How do we get out-of-the box CDS?</vt:lpstr>
      <vt:lpstr>REST WEB SERVICES</vt:lpstr>
      <vt:lpstr>Web Page Request (in English)</vt:lpstr>
      <vt:lpstr>Web Page Request (in HTTP)</vt:lpstr>
      <vt:lpstr>Web Service Request (in English)</vt:lpstr>
      <vt:lpstr>Web Service Request (in HTTP)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</dc:creator>
  <cp:lastModifiedBy>Smith, Geoffrey Hughes</cp:lastModifiedBy>
  <cp:revision>81</cp:revision>
  <dcterms:created xsi:type="dcterms:W3CDTF">2016-08-03T12:57:37Z</dcterms:created>
  <dcterms:modified xsi:type="dcterms:W3CDTF">2018-09-12T21:58:05Z</dcterms:modified>
</cp:coreProperties>
</file>