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083333333333"/>
          <c:y val="0.1125"/>
          <c:w val="0.6375"/>
          <c:h val="0.76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E7B947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Product Support</c:v>
                </c:pt>
                <c:pt idx="1">
                  <c:v>Account Maintenance</c:v>
                </c:pt>
                <c:pt idx="2">
                  <c:v>Post Purchase Support</c:v>
                </c:pt>
                <c:pt idx="3">
                  <c:v>Product Sales</c:v>
                </c:pt>
                <c:pt idx="4">
                  <c:v>Post Purchase Back Office</c:v>
                </c:pt>
                <c:pt idx="5">
                  <c:v>PartStore</c:v>
                </c:pt>
                <c:pt idx="6">
                  <c:v>Consumer Relations</c:v>
                </c:pt>
                <c:pt idx="7">
                  <c:v>New Business and Tests</c:v>
                </c:pt>
                <c:pt idx="8">
                  <c:v>Pacific Sales</c:v>
                </c:pt>
                <c:pt idx="9">
                  <c:v>Exec Res</c:v>
                </c:pt>
              </c:strCache>
            </c:strRef>
          </c:cat>
          <c:val>
            <c:numRef>
              <c:f>Sheet1!$B$2:$B$11</c:f>
              <c:numCache>
                <c:formatCode>#,##0.00</c:formatCode>
                <c:ptCount val="10"/>
                <c:pt idx="0">
                  <c:v>0.331291056669664</c:v>
                </c:pt>
                <c:pt idx="1">
                  <c:v>0.251017592028541</c:v>
                </c:pt>
                <c:pt idx="2">
                  <c:v>0.210909427151181</c:v>
                </c:pt>
                <c:pt idx="3">
                  <c:v>0.084640671475454</c:v>
                </c:pt>
                <c:pt idx="4">
                  <c:v>0.0460801396245279</c:v>
                </c:pt>
                <c:pt idx="5">
                  <c:v>0.0288079351031751</c:v>
                </c:pt>
                <c:pt idx="6">
                  <c:v>0.0196470456272636</c:v>
                </c:pt>
                <c:pt idx="7">
                  <c:v>0.0163198250700526</c:v>
                </c:pt>
                <c:pt idx="8">
                  <c:v>0.0101744754951756</c:v>
                </c:pt>
                <c:pt idx="9">
                  <c:v>0.00111183175496568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083333333333"/>
          <c:y val="0.1125"/>
          <c:w val="0.637500000000001"/>
          <c:h val="0.765000000000001"/>
        </c:manualLayout>
      </c:layout>
      <c:pieChart>
        <c:varyColors val="1"/>
        <c:ser>
          <c:idx val="0"/>
          <c:order val="0"/>
          <c:tx>
            <c:strRef>
              <c:f>'Sheet1'!$B$1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1"/>
            <c:bubble3D val="0"/>
            <c:spPr>
              <a:solidFill>
                <a:srgbClr val="E7B947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'Sheet1'!$A$2:$A$11</c:f>
              <c:strCache>
                <c:ptCount val="10"/>
                <c:pt idx="0">
                  <c:v>Product Support</c:v>
                </c:pt>
                <c:pt idx="1">
                  <c:v>Account Maintenance</c:v>
                </c:pt>
                <c:pt idx="2">
                  <c:v>Post Purchase Support</c:v>
                </c:pt>
                <c:pt idx="3">
                  <c:v>Product Sales</c:v>
                </c:pt>
                <c:pt idx="4">
                  <c:v>Post Purchase Back Office</c:v>
                </c:pt>
                <c:pt idx="5">
                  <c:v>PartStore</c:v>
                </c:pt>
                <c:pt idx="6">
                  <c:v>Consumer Relations</c:v>
                </c:pt>
                <c:pt idx="7">
                  <c:v>New Business and Tests</c:v>
                </c:pt>
                <c:pt idx="8">
                  <c:v>Pacific Sales</c:v>
                </c:pt>
                <c:pt idx="9">
                  <c:v>Exec Res</c:v>
                </c:pt>
              </c:strCache>
            </c:strRef>
          </c:cat>
          <c:val>
            <c:numRef>
              <c:f>'Sheet1'!$B$2:$B$11</c:f>
              <c:numCache>
                <c:formatCode>#,##0.00</c:formatCode>
                <c:ptCount val="10"/>
                <c:pt idx="0">
                  <c:v>0.331291056669664</c:v>
                </c:pt>
                <c:pt idx="1">
                  <c:v>0.251017592028541</c:v>
                </c:pt>
                <c:pt idx="2">
                  <c:v>0.210909427151181</c:v>
                </c:pt>
                <c:pt idx="3">
                  <c:v>0.084640671475454</c:v>
                </c:pt>
                <c:pt idx="4">
                  <c:v>0.0460801396245279</c:v>
                </c:pt>
                <c:pt idx="5">
                  <c:v>0.0288079351031751</c:v>
                </c:pt>
                <c:pt idx="6">
                  <c:v>0.0196470456272636</c:v>
                </c:pt>
                <c:pt idx="7">
                  <c:v>0.0163198250700526</c:v>
                </c:pt>
                <c:pt idx="8">
                  <c:v>0.0101744754951756</c:v>
                </c:pt>
                <c:pt idx="9">
                  <c:v>0.00111183175496568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083333333333"/>
          <c:y val="0.1125"/>
          <c:w val="0.637500000000001"/>
          <c:h val="0.765000000000001"/>
        </c:manualLayout>
      </c:layout>
      <c:pieChart>
        <c:varyColors val="1"/>
        <c:ser>
          <c:idx val="0"/>
          <c:order val="0"/>
          <c:tx>
            <c:strRef>
              <c:f>'Sheet1'!$B$1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2"/>
            <c:bubble3D val="0"/>
            <c:spPr>
              <a:solidFill>
                <a:srgbClr val="E7B947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'Sheet1'!$A$2:$A$11</c:f>
              <c:strCache>
                <c:ptCount val="10"/>
                <c:pt idx="0">
                  <c:v>Product Support</c:v>
                </c:pt>
                <c:pt idx="1">
                  <c:v>Account Maintenance</c:v>
                </c:pt>
                <c:pt idx="2">
                  <c:v>Post Purchase Support</c:v>
                </c:pt>
                <c:pt idx="3">
                  <c:v>Product Sales</c:v>
                </c:pt>
                <c:pt idx="4">
                  <c:v>Post Purchase Back Office</c:v>
                </c:pt>
                <c:pt idx="5">
                  <c:v>PartStore</c:v>
                </c:pt>
                <c:pt idx="6">
                  <c:v>Consumer Relations</c:v>
                </c:pt>
                <c:pt idx="7">
                  <c:v>New Business and Tests</c:v>
                </c:pt>
                <c:pt idx="8">
                  <c:v>Pacific Sales</c:v>
                </c:pt>
                <c:pt idx="9">
                  <c:v>Exec Res</c:v>
                </c:pt>
              </c:strCache>
            </c:strRef>
          </c:cat>
          <c:val>
            <c:numRef>
              <c:f>'Sheet1'!$B$2:$B$11</c:f>
              <c:numCache>
                <c:formatCode>#,##0.00</c:formatCode>
                <c:ptCount val="10"/>
                <c:pt idx="0">
                  <c:v>0.331291056669664</c:v>
                </c:pt>
                <c:pt idx="1">
                  <c:v>0.251017592028541</c:v>
                </c:pt>
                <c:pt idx="2">
                  <c:v>0.210909427151181</c:v>
                </c:pt>
                <c:pt idx="3">
                  <c:v>0.084640671475454</c:v>
                </c:pt>
                <c:pt idx="4">
                  <c:v>0.0460801396245279</c:v>
                </c:pt>
                <c:pt idx="5">
                  <c:v>0.0288079351031751</c:v>
                </c:pt>
                <c:pt idx="6">
                  <c:v>0.0196470456272636</c:v>
                </c:pt>
                <c:pt idx="7">
                  <c:v>0.0163198250700526</c:v>
                </c:pt>
                <c:pt idx="8">
                  <c:v>0.0101744754951756</c:v>
                </c:pt>
                <c:pt idx="9">
                  <c:v>0.00111183175496568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About Me</a:t>
            </a:r>
            <a:endParaRPr lang="en-US" dirty="0"/>
          </a:p>
        </c:rich>
      </c:tx>
      <c:layout/>
      <c:overlay val="0"/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91D77"/>
              </a:solidFill>
            </c:spPr>
          </c:dPt>
          <c:dPt>
            <c:idx val="1"/>
            <c:bubble3D val="0"/>
            <c:spPr>
              <a:solidFill>
                <a:srgbClr val="961069"/>
              </a:solidFill>
            </c:spPr>
          </c:dPt>
          <c:dPt>
            <c:idx val="2"/>
            <c:bubble3D val="0"/>
            <c:spPr>
              <a:solidFill>
                <a:srgbClr val="F66AD8"/>
              </a:solidFill>
            </c:spPr>
          </c:dPt>
          <c:dPt>
            <c:idx val="3"/>
            <c:bubble3D val="0"/>
            <c:spPr>
              <a:solidFill>
                <a:srgbClr val="C361B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Undefined</c:v>
                </c:pt>
                <c:pt idx="1">
                  <c:v>Beauty Conscious</c:v>
                </c:pt>
                <c:pt idx="2">
                  <c:v>Minimliast</c:v>
                </c:pt>
                <c:pt idx="3">
                  <c:v>Product Junkie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0.4912</c:v>
                </c:pt>
                <c:pt idx="1">
                  <c:v>0.2743</c:v>
                </c:pt>
                <c:pt idx="2">
                  <c:v>0.146</c:v>
                </c:pt>
                <c:pt idx="3">
                  <c:v>0.0885000000000001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plitType val="pos"/>
        <c:splitPos val="3.0"/>
        <c:secondPieSize val="75"/>
        <c:serLines/>
      </c:ofPieChart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Operations - Merchandise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General Availability</c:v>
                </c:pt>
                <c:pt idx="1">
                  <c:v>Quality/Reliability</c:v>
                </c:pt>
                <c:pt idx="2">
                  <c:v>Selection</c:v>
                </c:pt>
                <c:pt idx="3">
                  <c:v>Style/Design</c:v>
                </c:pt>
                <c:pt idx="4">
                  <c:v>Finding Items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8592.0</c:v>
                </c:pt>
                <c:pt idx="1">
                  <c:v>4235.0</c:v>
                </c:pt>
                <c:pt idx="2">
                  <c:v>2293.0</c:v>
                </c:pt>
                <c:pt idx="3">
                  <c:v>1258.0</c:v>
                </c:pt>
                <c:pt idx="4">
                  <c:v>1234.0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619240"/>
        <c:axId val="-20976145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Sentiment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Sheet1!$A$2:$A$6</c:f>
              <c:strCache>
                <c:ptCount val="5"/>
                <c:pt idx="0">
                  <c:v>General Availability</c:v>
                </c:pt>
                <c:pt idx="1">
                  <c:v>Quality/Reliability</c:v>
                </c:pt>
                <c:pt idx="2">
                  <c:v>Selection</c:v>
                </c:pt>
                <c:pt idx="3">
                  <c:v>Style/Design</c:v>
                </c:pt>
                <c:pt idx="4">
                  <c:v>Finding Items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-0.22</c:v>
                </c:pt>
                <c:pt idx="1">
                  <c:v>-0.01</c:v>
                </c:pt>
                <c:pt idx="2">
                  <c:v>0.02</c:v>
                </c:pt>
                <c:pt idx="3">
                  <c:v>-0.08</c:v>
                </c:pt>
                <c:pt idx="4">
                  <c:v>-0.1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 Sentiment</c:v>
                </c:pt>
              </c:strCache>
            </c:strRef>
          </c:tx>
          <c:spPr>
            <a:ln w="12700">
              <a:solidFill>
                <a:schemeClr val="bg1">
                  <a:lumMod val="50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Sheet1!$A$2:$A$6</c:f>
              <c:strCache>
                <c:ptCount val="5"/>
                <c:pt idx="0">
                  <c:v>General Availability</c:v>
                </c:pt>
                <c:pt idx="1">
                  <c:v>Quality/Reliability</c:v>
                </c:pt>
                <c:pt idx="2">
                  <c:v>Selection</c:v>
                </c:pt>
                <c:pt idx="3">
                  <c:v>Style/Design</c:v>
                </c:pt>
                <c:pt idx="4">
                  <c:v>Finding Items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-0.07</c:v>
                </c:pt>
                <c:pt idx="1">
                  <c:v>0.23</c:v>
                </c:pt>
                <c:pt idx="2">
                  <c:v>0.07</c:v>
                </c:pt>
                <c:pt idx="3">
                  <c:v>0.11</c:v>
                </c:pt>
                <c:pt idx="4">
                  <c:v>0.21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785800"/>
        <c:axId val="-2097608680"/>
      </c:lineChart>
      <c:catAx>
        <c:axId val="-20976192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97614520"/>
        <c:crosses val="autoZero"/>
        <c:auto val="1"/>
        <c:lblAlgn val="ctr"/>
        <c:lblOffset val="100"/>
        <c:noMultiLvlLbl val="0"/>
      </c:catAx>
      <c:valAx>
        <c:axId val="-2097614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Volume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7619240"/>
        <c:crosses val="autoZero"/>
        <c:crossBetween val="between"/>
      </c:valAx>
      <c:valAx>
        <c:axId val="-209760868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Sentiment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07785800"/>
        <c:crosses val="max"/>
        <c:crossBetween val="between"/>
        <c:majorUnit val="0.1"/>
      </c:valAx>
      <c:catAx>
        <c:axId val="-2107785800"/>
        <c:scaling>
          <c:orientation val="minMax"/>
        </c:scaling>
        <c:delete val="1"/>
        <c:axPos val="b"/>
        <c:majorTickMark val="out"/>
        <c:minorTickMark val="none"/>
        <c:tickLblPos val="none"/>
        <c:crossAx val="-209760868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% of Discussion around Operational </a:t>
            </a:r>
            <a:r>
              <a:rPr lang="en-US" sz="1400" dirty="0" err="1" smtClean="0"/>
              <a:t>Touchpoints</a:t>
            </a:r>
            <a:r>
              <a:rPr lang="en-US" sz="1400" dirty="0" smtClean="0"/>
              <a:t> by Income Bracket</a:t>
            </a:r>
            <a:endParaRPr lang="en-US" sz="1400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invertIfNegative val="0"/>
          <c:dPt>
            <c:idx val="6"/>
            <c:invertIfNegative val="0"/>
            <c:bubble3D val="0"/>
            <c:spPr>
              <a:ln>
                <a:solidFill>
                  <a:srgbClr val="002060"/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numFmt formatCode="0.0%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Low Income (2013)</c:v>
                </c:pt>
                <c:pt idx="1">
                  <c:v>Low Income (Historic)</c:v>
                </c:pt>
                <c:pt idx="3">
                  <c:v>Mid Income (2013)</c:v>
                </c:pt>
                <c:pt idx="4">
                  <c:v>Mid Income (Historic)</c:v>
                </c:pt>
                <c:pt idx="6">
                  <c:v>High Income (2013)</c:v>
                </c:pt>
                <c:pt idx="7">
                  <c:v>High Income (Historic)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0.273</c:v>
                </c:pt>
                <c:pt idx="1">
                  <c:v>0.2898</c:v>
                </c:pt>
                <c:pt idx="3">
                  <c:v>0.3072</c:v>
                </c:pt>
                <c:pt idx="4">
                  <c:v>0.3116</c:v>
                </c:pt>
                <c:pt idx="6">
                  <c:v>0.3178</c:v>
                </c:pt>
                <c:pt idx="7">
                  <c:v>0.3148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Merchandise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invertIfNegative val="0"/>
          <c:dPt>
            <c:idx val="6"/>
            <c:invertIfNegative val="0"/>
            <c:bubble3D val="0"/>
            <c:spPr>
              <a:ln>
                <a:solidFill>
                  <a:srgbClr val="002060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numFmt formatCode="0.0%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Low Income (2013)</c:v>
                </c:pt>
                <c:pt idx="1">
                  <c:v>Low Income (Historic)</c:v>
                </c:pt>
                <c:pt idx="3">
                  <c:v>Mid Income (2013)</c:v>
                </c:pt>
                <c:pt idx="4">
                  <c:v>Mid Income (Historic)</c:v>
                </c:pt>
                <c:pt idx="6">
                  <c:v>High Income (2013)</c:v>
                </c:pt>
                <c:pt idx="7">
                  <c:v>High Income (Historic)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0.2368</c:v>
                </c:pt>
                <c:pt idx="1">
                  <c:v>0.2496</c:v>
                </c:pt>
                <c:pt idx="3">
                  <c:v>0.2574</c:v>
                </c:pt>
                <c:pt idx="4">
                  <c:v>0.2496</c:v>
                </c:pt>
                <c:pt idx="6">
                  <c:v>0.276</c:v>
                </c:pt>
                <c:pt idx="7">
                  <c:v>0.2615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Friendly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Low Income (2013)</c:v>
                </c:pt>
                <c:pt idx="1">
                  <c:v>Low Income (Historic)</c:v>
                </c:pt>
                <c:pt idx="3">
                  <c:v>Mid Income (2013)</c:v>
                </c:pt>
                <c:pt idx="4">
                  <c:v>Mid Income (Historic)</c:v>
                </c:pt>
                <c:pt idx="6">
                  <c:v>High Income (2013)</c:v>
                </c:pt>
                <c:pt idx="7">
                  <c:v>High Income (Historic)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0.1736</c:v>
                </c:pt>
                <c:pt idx="1">
                  <c:v>0.1954</c:v>
                </c:pt>
                <c:pt idx="3">
                  <c:v>0.178</c:v>
                </c:pt>
                <c:pt idx="4">
                  <c:v>0.1956</c:v>
                </c:pt>
                <c:pt idx="6">
                  <c:v>0.1883</c:v>
                </c:pt>
                <c:pt idx="7">
                  <c:v>0.1993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Clean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invertIfNegative val="0"/>
          <c:dPt>
            <c:idx val="6"/>
            <c:invertIfNegative val="0"/>
            <c:bubble3D val="0"/>
            <c:spPr>
              <a:ln>
                <a:solidFill>
                  <a:srgbClr val="002060"/>
                </a:solidFill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c:spPr>
          </c:dPt>
          <c:dLbls>
            <c:numFmt formatCode="0.0%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Low Income (2013)</c:v>
                </c:pt>
                <c:pt idx="1">
                  <c:v>Low Income (Historic)</c:v>
                </c:pt>
                <c:pt idx="3">
                  <c:v>Mid Income (2013)</c:v>
                </c:pt>
                <c:pt idx="4">
                  <c:v>Mid Income (Historic)</c:v>
                </c:pt>
                <c:pt idx="6">
                  <c:v>High Income (2013)</c:v>
                </c:pt>
                <c:pt idx="7">
                  <c:v>High Income (Historic)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0.1079</c:v>
                </c:pt>
                <c:pt idx="1">
                  <c:v>0.1104</c:v>
                </c:pt>
                <c:pt idx="3">
                  <c:v>0.1327</c:v>
                </c:pt>
                <c:pt idx="4">
                  <c:v>0.1281</c:v>
                </c:pt>
                <c:pt idx="6">
                  <c:v>0.1493</c:v>
                </c:pt>
                <c:pt idx="7">
                  <c:v>0.1442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Price/Value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Low Income (2013)</c:v>
                </c:pt>
                <c:pt idx="1">
                  <c:v>Low Income (Historic)</c:v>
                </c:pt>
                <c:pt idx="3">
                  <c:v>Mid Income (2013)</c:v>
                </c:pt>
                <c:pt idx="4">
                  <c:v>Mid Income (Historic)</c:v>
                </c:pt>
                <c:pt idx="6">
                  <c:v>High Income (2013)</c:v>
                </c:pt>
                <c:pt idx="7">
                  <c:v>High Income (Historic)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0.0904</c:v>
                </c:pt>
                <c:pt idx="1">
                  <c:v>0.0982000000000001</c:v>
                </c:pt>
                <c:pt idx="3">
                  <c:v>0.0868</c:v>
                </c:pt>
                <c:pt idx="4">
                  <c:v>0.0887000000000001</c:v>
                </c:pt>
                <c:pt idx="6">
                  <c:v>0.0805000000000001</c:v>
                </c:pt>
                <c:pt idx="7">
                  <c:v>0.0895000000000001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99390104"/>
        <c:axId val="-2099811976"/>
      </c:barChart>
      <c:catAx>
        <c:axId val="-209939010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9811976"/>
        <c:crosses val="autoZero"/>
        <c:auto val="1"/>
        <c:lblAlgn val="ctr"/>
        <c:lblOffset val="100"/>
        <c:noMultiLvlLbl val="0"/>
      </c:catAx>
      <c:valAx>
        <c:axId val="-209981197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93901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 smtClean="0"/>
              <a:t>High Income</a:t>
            </a:r>
            <a:endParaRPr lang="en-US" sz="1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Friendly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0.31</c:v>
                </c:pt>
                <c:pt idx="2">
                  <c:v>0.12</c:v>
                </c:pt>
                <c:pt idx="3">
                  <c:v>0.27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Price/Value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0.46</c:v>
                </c:pt>
                <c:pt idx="1">
                  <c:v>-0.03</c:v>
                </c:pt>
                <c:pt idx="2">
                  <c:v>-0.09</c:v>
                </c:pt>
                <c:pt idx="3">
                  <c:v>0.08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Marketing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-0.05</c:v>
                </c:pt>
                <c:pt idx="1">
                  <c:v>0.11</c:v>
                </c:pt>
                <c:pt idx="2">
                  <c:v>-0.25</c:v>
                </c:pt>
                <c:pt idx="3">
                  <c:v>0.08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Clean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-0.05</c:v>
                </c:pt>
                <c:pt idx="1">
                  <c:v>0.02</c:v>
                </c:pt>
                <c:pt idx="2">
                  <c:v>-0.12</c:v>
                </c:pt>
                <c:pt idx="3">
                  <c:v>-0.07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Fast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-0.04</c:v>
                </c:pt>
                <c:pt idx="1">
                  <c:v>-0.08</c:v>
                </c:pt>
                <c:pt idx="2">
                  <c:v>-0.15</c:v>
                </c:pt>
                <c:pt idx="3">
                  <c:v>-0.1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Merchandise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-0.05</c:v>
                </c:pt>
                <c:pt idx="1">
                  <c:v>-0.08</c:v>
                </c:pt>
                <c:pt idx="2">
                  <c:v>-0.17</c:v>
                </c:pt>
                <c:pt idx="3">
                  <c:v>-0.14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106744"/>
        <c:axId val="-2106209848"/>
      </c:lineChart>
      <c:catAx>
        <c:axId val="-2106106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2106209848"/>
        <c:crosses val="autoZero"/>
        <c:auto val="1"/>
        <c:lblAlgn val="ctr"/>
        <c:lblOffset val="100"/>
        <c:noMultiLvlLbl val="0"/>
      </c:catAx>
      <c:valAx>
        <c:axId val="-2106209848"/>
        <c:scaling>
          <c:orientation val="minMax"/>
          <c:max val="0.5"/>
          <c:min val="-0.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06106744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0.0"/>
          <c:y val="0.743389300602131"/>
          <c:w val="1.0"/>
          <c:h val="0.227198934691987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Mid Income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Friendly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0.41</c:v>
                </c:pt>
                <c:pt idx="1">
                  <c:v>0.320000000000001</c:v>
                </c:pt>
                <c:pt idx="2">
                  <c:v>0.35</c:v>
                </c:pt>
                <c:pt idx="3">
                  <c:v>0.39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Price/Value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0.21</c:v>
                </c:pt>
                <c:pt idx="1">
                  <c:v>0.22</c:v>
                </c:pt>
                <c:pt idx="2">
                  <c:v>0.21</c:v>
                </c:pt>
                <c:pt idx="3">
                  <c:v>0.18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Marketing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0.31</c:v>
                </c:pt>
                <c:pt idx="1">
                  <c:v>0.23</c:v>
                </c:pt>
                <c:pt idx="2">
                  <c:v>0.07</c:v>
                </c:pt>
                <c:pt idx="3">
                  <c:v>0.13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Clean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-0.02</c:v>
                </c:pt>
                <c:pt idx="1">
                  <c:v>0.01</c:v>
                </c:pt>
                <c:pt idx="2">
                  <c:v>0.02</c:v>
                </c:pt>
                <c:pt idx="3">
                  <c:v>-0.02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Fast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-0.01</c:v>
                </c:pt>
                <c:pt idx="1">
                  <c:v>-0.01</c:v>
                </c:pt>
                <c:pt idx="2">
                  <c:v>-0.08</c:v>
                </c:pt>
                <c:pt idx="3">
                  <c:v>-0.03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Merchandise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-0.04</c:v>
                </c:pt>
                <c:pt idx="1">
                  <c:v>0.0</c:v>
                </c:pt>
                <c:pt idx="2">
                  <c:v>-0.06</c:v>
                </c:pt>
                <c:pt idx="3">
                  <c:v>-0.07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558184"/>
        <c:axId val="-2106160952"/>
      </c:lineChart>
      <c:catAx>
        <c:axId val="-2123558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2106160952"/>
        <c:crosses val="autoZero"/>
        <c:auto val="1"/>
        <c:lblAlgn val="ctr"/>
        <c:lblOffset val="100"/>
        <c:noMultiLvlLbl val="0"/>
      </c:catAx>
      <c:valAx>
        <c:axId val="-2106160952"/>
        <c:scaling>
          <c:orientation val="minMax"/>
          <c:max val="0.5"/>
          <c:min val="-0.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23558184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0.0"/>
          <c:y val="0.743389300602131"/>
          <c:w val="1.0"/>
          <c:h val="0.227198934691987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Low Income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Friendly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0.41</c:v>
                </c:pt>
                <c:pt idx="1">
                  <c:v>0.43</c:v>
                </c:pt>
                <c:pt idx="2">
                  <c:v>0.45</c:v>
                </c:pt>
                <c:pt idx="3">
                  <c:v>0.47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Price/Value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0.23</c:v>
                </c:pt>
                <c:pt idx="1">
                  <c:v>0.26</c:v>
                </c:pt>
                <c:pt idx="2">
                  <c:v>0.31</c:v>
                </c:pt>
                <c:pt idx="3">
                  <c:v>0.41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Marketing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0.22</c:v>
                </c:pt>
                <c:pt idx="1">
                  <c:v>0.29</c:v>
                </c:pt>
                <c:pt idx="2">
                  <c:v>0.23</c:v>
                </c:pt>
                <c:pt idx="3">
                  <c:v>0.19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Clean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0.13</c:v>
                </c:pt>
                <c:pt idx="1">
                  <c:v>0.13</c:v>
                </c:pt>
                <c:pt idx="2">
                  <c:v>0.01</c:v>
                </c:pt>
                <c:pt idx="3">
                  <c:v>0.1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Fast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0.12</c:v>
                </c:pt>
                <c:pt idx="1">
                  <c:v>0.07</c:v>
                </c:pt>
                <c:pt idx="2">
                  <c:v>0.01</c:v>
                </c:pt>
                <c:pt idx="3">
                  <c:v>0.06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Merchandise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Week of 1/27/13</c:v>
                </c:pt>
                <c:pt idx="1">
                  <c:v>Week of 2/3/13</c:v>
                </c:pt>
                <c:pt idx="2">
                  <c:v>Week of 2/10/13</c:v>
                </c:pt>
                <c:pt idx="3">
                  <c:v>Week of 2/17/13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0.05</c:v>
                </c:pt>
                <c:pt idx="1">
                  <c:v>0.09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192152"/>
        <c:axId val="-2106449992"/>
      </c:lineChart>
      <c:catAx>
        <c:axId val="-2106192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2106449992"/>
        <c:crosses val="autoZero"/>
        <c:auto val="1"/>
        <c:lblAlgn val="ctr"/>
        <c:lblOffset val="100"/>
        <c:noMultiLvlLbl val="0"/>
      </c:catAx>
      <c:valAx>
        <c:axId val="-2106449992"/>
        <c:scaling>
          <c:orientation val="minMax"/>
          <c:max val="0.5"/>
          <c:min val="-0.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06192152"/>
        <c:crosses val="autoZero"/>
        <c:crossBetween val="between"/>
        <c:majorUnit val="0.25"/>
      </c:valAx>
    </c:plotArea>
    <c:legend>
      <c:legendPos val="b"/>
      <c:layout>
        <c:manualLayout>
          <c:xMode val="edge"/>
          <c:yMode val="edge"/>
          <c:x val="0.0"/>
          <c:y val="0.743389300602131"/>
          <c:w val="1.0"/>
          <c:h val="0.227198934691987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35DD1-67C0-41A4-BC3B-FA2AB7FC21CE}" type="doc">
      <dgm:prSet loTypeId="urn:microsoft.com/office/officeart/2005/8/layout/pyramid2" loCatId="list" qsTypeId="urn:microsoft.com/office/officeart/2005/8/quickstyle/simple4" qsCatId="simple" csTypeId="urn:microsoft.com/office/officeart/2005/8/colors/accent5_2" csCatId="accent5" phldr="1"/>
      <dgm:spPr/>
    </dgm:pt>
    <dgm:pt modelId="{C215A31E-537C-43AE-94DE-CE85062B6B3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 smtClean="0"/>
            <a:t>Hotels</a:t>
          </a:r>
          <a:endParaRPr lang="en-US" sz="2400" dirty="0" smtClean="0"/>
        </a:p>
        <a:p>
          <a:pPr>
            <a:spcAft>
              <a:spcPct val="35000"/>
            </a:spcAft>
          </a:pPr>
          <a:r>
            <a:rPr lang="en-US" sz="1400" dirty="0" smtClean="0"/>
            <a:t>Great deals and great hotels available with </a:t>
          </a:r>
          <a:r>
            <a:rPr lang="en-US" sz="1400" dirty="0" err="1" smtClean="0"/>
            <a:t>Orbucks</a:t>
          </a:r>
          <a:endParaRPr lang="en-US" sz="1400" dirty="0"/>
        </a:p>
      </dgm:t>
    </dgm:pt>
    <dgm:pt modelId="{A055AD11-52F8-49BF-A852-A596C4FDB4DD}" type="parTrans" cxnId="{9F478B56-0E69-4BF1-BB66-FE1063A102F1}">
      <dgm:prSet/>
      <dgm:spPr/>
      <dgm:t>
        <a:bodyPr/>
        <a:lstStyle/>
        <a:p>
          <a:endParaRPr lang="en-US"/>
        </a:p>
      </dgm:t>
    </dgm:pt>
    <dgm:pt modelId="{1675FB4C-81E1-44BC-B784-C5AA06130804}" type="sibTrans" cxnId="{9F478B56-0E69-4BF1-BB66-FE1063A102F1}">
      <dgm:prSet/>
      <dgm:spPr/>
      <dgm:t>
        <a:bodyPr/>
        <a:lstStyle/>
        <a:p>
          <a:endParaRPr lang="en-US"/>
        </a:p>
      </dgm:t>
    </dgm:pt>
    <dgm:pt modelId="{E4F68244-6015-4150-AA8B-C18B06D3B9A8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800" dirty="0" smtClean="0"/>
            <a:t>Applying </a:t>
          </a:r>
          <a:r>
            <a:rPr lang="en-US" sz="2800" dirty="0" err="1" smtClean="0"/>
            <a:t>Orbucks</a:t>
          </a:r>
          <a:endParaRPr lang="en-US" sz="2600" dirty="0" smtClean="0"/>
        </a:p>
        <a:p>
          <a:pPr>
            <a:spcAft>
              <a:spcPct val="35000"/>
            </a:spcAft>
          </a:pPr>
          <a:r>
            <a:rPr lang="en-US" sz="1400" dirty="0" smtClean="0"/>
            <a:t>Disappointed at inability to use </a:t>
          </a:r>
          <a:r>
            <a:rPr lang="en-US" sz="1400" dirty="0" err="1" smtClean="0"/>
            <a:t>Orbucks</a:t>
          </a:r>
          <a:r>
            <a:rPr lang="en-US" sz="1400" dirty="0" smtClean="0"/>
            <a:t> on flights, deceit on inability to apply towards flight </a:t>
          </a:r>
          <a:endParaRPr lang="en-US" sz="1400" dirty="0"/>
        </a:p>
      </dgm:t>
    </dgm:pt>
    <dgm:pt modelId="{85CEF2C5-2914-46D3-A12C-D7144A327860}" type="parTrans" cxnId="{DA7DAA1F-74F7-4FAF-BDBE-EB4EF259038A}">
      <dgm:prSet/>
      <dgm:spPr/>
      <dgm:t>
        <a:bodyPr/>
        <a:lstStyle/>
        <a:p>
          <a:endParaRPr lang="en-US"/>
        </a:p>
      </dgm:t>
    </dgm:pt>
    <dgm:pt modelId="{A170B5EB-9605-45AC-85D5-43042950C193}" type="sibTrans" cxnId="{DA7DAA1F-74F7-4FAF-BDBE-EB4EF259038A}">
      <dgm:prSet/>
      <dgm:spPr/>
      <dgm:t>
        <a:bodyPr/>
        <a:lstStyle/>
        <a:p>
          <a:endParaRPr lang="en-US"/>
        </a:p>
      </dgm:t>
    </dgm:pt>
    <dgm:pt modelId="{00ABFC42-2E4A-4605-A8A7-71ECEAC0E8D2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2800" dirty="0" smtClean="0"/>
            <a:t>Earning </a:t>
          </a:r>
          <a:r>
            <a:rPr lang="en-US" sz="2800" dirty="0" err="1" smtClean="0"/>
            <a:t>Orbucks</a:t>
          </a:r>
          <a:endParaRPr lang="en-US" sz="2800" dirty="0" smtClean="0"/>
        </a:p>
        <a:p>
          <a:pPr>
            <a:spcAft>
              <a:spcPct val="35000"/>
            </a:spcAft>
          </a:pPr>
          <a:r>
            <a:rPr lang="en-US" sz="1400" dirty="0" smtClean="0"/>
            <a:t>Confusion about how to apply </a:t>
          </a:r>
          <a:r>
            <a:rPr lang="en-US" sz="1400" dirty="0" err="1" smtClean="0"/>
            <a:t>Orbucks</a:t>
          </a:r>
          <a:r>
            <a:rPr lang="en-US" sz="1400" dirty="0" smtClean="0"/>
            <a:t>, multiple transactions required for hotel and air, limited time to use</a:t>
          </a:r>
        </a:p>
      </dgm:t>
    </dgm:pt>
    <dgm:pt modelId="{07739CBF-DE33-4192-8FDE-F658F2823094}" type="parTrans" cxnId="{90D7A778-6643-41BD-B772-92337B2EFF69}">
      <dgm:prSet/>
      <dgm:spPr/>
      <dgm:t>
        <a:bodyPr/>
        <a:lstStyle/>
        <a:p>
          <a:endParaRPr lang="en-US"/>
        </a:p>
      </dgm:t>
    </dgm:pt>
    <dgm:pt modelId="{D88CE9E4-6371-4269-BC67-58ECCD0F5080}" type="sibTrans" cxnId="{90D7A778-6643-41BD-B772-92337B2EFF69}">
      <dgm:prSet/>
      <dgm:spPr/>
      <dgm:t>
        <a:bodyPr/>
        <a:lstStyle/>
        <a:p>
          <a:endParaRPr lang="en-US"/>
        </a:p>
      </dgm:t>
    </dgm:pt>
    <dgm:pt modelId="{DCF5BB22-95B8-4546-9E80-5B23B6DB01E6}" type="pres">
      <dgm:prSet presAssocID="{03035DD1-67C0-41A4-BC3B-FA2AB7FC21CE}" presName="compositeShape" presStyleCnt="0">
        <dgm:presLayoutVars>
          <dgm:dir/>
          <dgm:resizeHandles/>
        </dgm:presLayoutVars>
      </dgm:prSet>
      <dgm:spPr/>
    </dgm:pt>
    <dgm:pt modelId="{870D06C5-FF0D-4880-B109-2EBC6C8A88E0}" type="pres">
      <dgm:prSet presAssocID="{03035DD1-67C0-41A4-BC3B-FA2AB7FC21CE}" presName="pyramid" presStyleLbl="node1" presStyleIdx="0" presStyleCnt="1" custAng="0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5400000" scaled="1"/>
          <a:tileRect/>
        </a:gradFill>
      </dgm:spPr>
    </dgm:pt>
    <dgm:pt modelId="{F4A59A6D-84BF-4A78-9AB0-CBA99A9BF319}" type="pres">
      <dgm:prSet presAssocID="{03035DD1-67C0-41A4-BC3B-FA2AB7FC21CE}" presName="theList" presStyleCnt="0"/>
      <dgm:spPr/>
    </dgm:pt>
    <dgm:pt modelId="{D00C200D-55E2-4A05-85C2-494AD1BABDA6}" type="pres">
      <dgm:prSet presAssocID="{C215A31E-537C-43AE-94DE-CE85062B6B35}" presName="aNode" presStyleLbl="fgAcc1" presStyleIdx="0" presStyleCnt="3" custLinFactY="7963" custLinFactNeighborX="553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3B8FB-DC6A-42B8-806A-40ABF1C175A8}" type="pres">
      <dgm:prSet presAssocID="{C215A31E-537C-43AE-94DE-CE85062B6B35}" presName="aSpace" presStyleCnt="0"/>
      <dgm:spPr/>
    </dgm:pt>
    <dgm:pt modelId="{878B1D51-6C73-4EC8-801E-DAD06DE63DA0}" type="pres">
      <dgm:prSet presAssocID="{E4F68244-6015-4150-AA8B-C18B06D3B9A8}" presName="aNode" presStyleLbl="fgAcc1" presStyleIdx="1" presStyleCnt="3" custLinFactY="7963" custLinFactNeighborX="553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A8844-D743-41EF-8925-56FB87367D14}" type="pres">
      <dgm:prSet presAssocID="{E4F68244-6015-4150-AA8B-C18B06D3B9A8}" presName="aSpace" presStyleCnt="0"/>
      <dgm:spPr/>
    </dgm:pt>
    <dgm:pt modelId="{61C9F6E6-290D-4300-B9F7-ECB53CBFC9E7}" type="pres">
      <dgm:prSet presAssocID="{00ABFC42-2E4A-4605-A8A7-71ECEAC0E8D2}" presName="aNode" presStyleLbl="fgAcc1" presStyleIdx="2" presStyleCnt="3" custLinFactY="7963" custLinFactNeighborX="553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5500-FD05-4496-BDD6-AA7564F069DB}" type="pres">
      <dgm:prSet presAssocID="{00ABFC42-2E4A-4605-A8A7-71ECEAC0E8D2}" presName="aSpace" presStyleCnt="0"/>
      <dgm:spPr/>
    </dgm:pt>
  </dgm:ptLst>
  <dgm:cxnLst>
    <dgm:cxn modelId="{90D7A778-6643-41BD-B772-92337B2EFF69}" srcId="{03035DD1-67C0-41A4-BC3B-FA2AB7FC21CE}" destId="{00ABFC42-2E4A-4605-A8A7-71ECEAC0E8D2}" srcOrd="2" destOrd="0" parTransId="{07739CBF-DE33-4192-8FDE-F658F2823094}" sibTransId="{D88CE9E4-6371-4269-BC67-58ECCD0F5080}"/>
    <dgm:cxn modelId="{BDDAD1E2-6ED4-4481-B2C4-C334FBA6708C}" type="presOf" srcId="{00ABFC42-2E4A-4605-A8A7-71ECEAC0E8D2}" destId="{61C9F6E6-290D-4300-B9F7-ECB53CBFC9E7}" srcOrd="0" destOrd="0" presId="urn:microsoft.com/office/officeart/2005/8/layout/pyramid2"/>
    <dgm:cxn modelId="{9A02E307-2669-4475-A90D-25BD262D0285}" type="presOf" srcId="{C215A31E-537C-43AE-94DE-CE85062B6B35}" destId="{D00C200D-55E2-4A05-85C2-494AD1BABDA6}" srcOrd="0" destOrd="0" presId="urn:microsoft.com/office/officeart/2005/8/layout/pyramid2"/>
    <dgm:cxn modelId="{936F6B2B-B00B-4923-AF4B-0BA8766C5E78}" type="presOf" srcId="{03035DD1-67C0-41A4-BC3B-FA2AB7FC21CE}" destId="{DCF5BB22-95B8-4546-9E80-5B23B6DB01E6}" srcOrd="0" destOrd="0" presId="urn:microsoft.com/office/officeart/2005/8/layout/pyramid2"/>
    <dgm:cxn modelId="{5826D1EA-57AE-464C-8743-D49336653C43}" type="presOf" srcId="{E4F68244-6015-4150-AA8B-C18B06D3B9A8}" destId="{878B1D51-6C73-4EC8-801E-DAD06DE63DA0}" srcOrd="0" destOrd="0" presId="urn:microsoft.com/office/officeart/2005/8/layout/pyramid2"/>
    <dgm:cxn modelId="{DA7DAA1F-74F7-4FAF-BDBE-EB4EF259038A}" srcId="{03035DD1-67C0-41A4-BC3B-FA2AB7FC21CE}" destId="{E4F68244-6015-4150-AA8B-C18B06D3B9A8}" srcOrd="1" destOrd="0" parTransId="{85CEF2C5-2914-46D3-A12C-D7144A327860}" sibTransId="{A170B5EB-9605-45AC-85D5-43042950C193}"/>
    <dgm:cxn modelId="{9F478B56-0E69-4BF1-BB66-FE1063A102F1}" srcId="{03035DD1-67C0-41A4-BC3B-FA2AB7FC21CE}" destId="{C215A31E-537C-43AE-94DE-CE85062B6B35}" srcOrd="0" destOrd="0" parTransId="{A055AD11-52F8-49BF-A852-A596C4FDB4DD}" sibTransId="{1675FB4C-81E1-44BC-B784-C5AA06130804}"/>
    <dgm:cxn modelId="{57EC8988-D097-418F-8B88-28897F7AE04D}" type="presParOf" srcId="{DCF5BB22-95B8-4546-9E80-5B23B6DB01E6}" destId="{870D06C5-FF0D-4880-B109-2EBC6C8A88E0}" srcOrd="0" destOrd="0" presId="urn:microsoft.com/office/officeart/2005/8/layout/pyramid2"/>
    <dgm:cxn modelId="{2ED064E5-0048-40E6-839E-C6AB2E01F460}" type="presParOf" srcId="{DCF5BB22-95B8-4546-9E80-5B23B6DB01E6}" destId="{F4A59A6D-84BF-4A78-9AB0-CBA99A9BF319}" srcOrd="1" destOrd="0" presId="urn:microsoft.com/office/officeart/2005/8/layout/pyramid2"/>
    <dgm:cxn modelId="{2737E8EC-4081-476D-BD92-9E6071D6B2E7}" type="presParOf" srcId="{F4A59A6D-84BF-4A78-9AB0-CBA99A9BF319}" destId="{D00C200D-55E2-4A05-85C2-494AD1BABDA6}" srcOrd="0" destOrd="0" presId="urn:microsoft.com/office/officeart/2005/8/layout/pyramid2"/>
    <dgm:cxn modelId="{401E9331-A34D-4DA9-88F2-B71ACA3B692F}" type="presParOf" srcId="{F4A59A6D-84BF-4A78-9AB0-CBA99A9BF319}" destId="{3EC3B8FB-DC6A-42B8-806A-40ABF1C175A8}" srcOrd="1" destOrd="0" presId="urn:microsoft.com/office/officeart/2005/8/layout/pyramid2"/>
    <dgm:cxn modelId="{72F30483-C98B-43DA-BB0E-9F0123F36156}" type="presParOf" srcId="{F4A59A6D-84BF-4A78-9AB0-CBA99A9BF319}" destId="{878B1D51-6C73-4EC8-801E-DAD06DE63DA0}" srcOrd="2" destOrd="0" presId="urn:microsoft.com/office/officeart/2005/8/layout/pyramid2"/>
    <dgm:cxn modelId="{35FFCE34-E1C3-4ACF-BA68-C5A5F127276C}" type="presParOf" srcId="{F4A59A6D-84BF-4A78-9AB0-CBA99A9BF319}" destId="{58AA8844-D743-41EF-8925-56FB87367D14}" srcOrd="3" destOrd="0" presId="urn:microsoft.com/office/officeart/2005/8/layout/pyramid2"/>
    <dgm:cxn modelId="{9DAD1D7E-3C54-4AAB-83D8-AD2B79FF56BD}" type="presParOf" srcId="{F4A59A6D-84BF-4A78-9AB0-CBA99A9BF319}" destId="{61C9F6E6-290D-4300-B9F7-ECB53CBFC9E7}" srcOrd="4" destOrd="0" presId="urn:microsoft.com/office/officeart/2005/8/layout/pyramid2"/>
    <dgm:cxn modelId="{4D1554DD-318B-4FF6-A99B-38F9F7C723EA}" type="presParOf" srcId="{F4A59A6D-84BF-4A78-9AB0-CBA99A9BF319}" destId="{65705500-FD05-4496-BDD6-AA7564F069D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030287-C636-4AA3-84A3-B43BB1FADF6C}" type="doc">
      <dgm:prSet loTypeId="urn:microsoft.com/office/officeart/2005/8/layout/radial3" loCatId="relationship" qsTypeId="urn:microsoft.com/office/officeart/2005/8/quickstyle/simple1" qsCatId="simple" csTypeId="urn:microsoft.com/office/officeart/2005/8/colors/accent2_2" csCatId="accent2" phldr="1"/>
      <dgm:spPr/>
    </dgm:pt>
    <dgm:pt modelId="{F12B8938-E3DF-4DEE-975A-3CA9806E97B5}">
      <dgm:prSet phldrT="[Text]"/>
      <dgm:spPr/>
      <dgm:t>
        <a:bodyPr/>
        <a:lstStyle/>
        <a:p>
          <a:r>
            <a:rPr lang="en-US" dirty="0" smtClean="0"/>
            <a:t>Worse</a:t>
          </a:r>
          <a:endParaRPr lang="en-US" dirty="0"/>
        </a:p>
      </dgm:t>
    </dgm:pt>
    <dgm:pt modelId="{24B7FBF4-4CE7-48A4-B7D2-E44EA7652B89}" type="parTrans" cxnId="{A601DA90-DE4E-4E7A-A124-219A582B05FD}">
      <dgm:prSet/>
      <dgm:spPr/>
      <dgm:t>
        <a:bodyPr/>
        <a:lstStyle/>
        <a:p>
          <a:endParaRPr lang="en-US"/>
        </a:p>
      </dgm:t>
    </dgm:pt>
    <dgm:pt modelId="{111B46E8-9A52-4398-A655-8F26643CE1E6}" type="sibTrans" cxnId="{A601DA90-DE4E-4E7A-A124-219A582B05FD}">
      <dgm:prSet/>
      <dgm:spPr/>
      <dgm:t>
        <a:bodyPr/>
        <a:lstStyle/>
        <a:p>
          <a:endParaRPr lang="en-US"/>
        </a:p>
      </dgm:t>
    </dgm:pt>
    <dgm:pt modelId="{E3E03BE0-41B9-4BBE-8A2D-15A8DEA97454}">
      <dgm:prSet phldrT="[Text]"/>
      <dgm:spPr/>
      <dgm:t>
        <a:bodyPr/>
        <a:lstStyle/>
        <a:p>
          <a:r>
            <a:rPr lang="en-US" dirty="0" smtClean="0"/>
            <a:t>Boarding Order/Priority</a:t>
          </a:r>
          <a:endParaRPr lang="en-US" dirty="0"/>
        </a:p>
      </dgm:t>
    </dgm:pt>
    <dgm:pt modelId="{7712E413-EB88-4944-B793-B44FEA718B6E}" type="parTrans" cxnId="{F5DBA1C5-10A6-4935-98BF-3747E8352ECC}">
      <dgm:prSet/>
      <dgm:spPr/>
      <dgm:t>
        <a:bodyPr/>
        <a:lstStyle/>
        <a:p>
          <a:endParaRPr lang="en-US"/>
        </a:p>
      </dgm:t>
    </dgm:pt>
    <dgm:pt modelId="{45735B47-43CF-4831-9C3F-829CCC50836F}" type="sibTrans" cxnId="{F5DBA1C5-10A6-4935-98BF-3747E8352ECC}">
      <dgm:prSet/>
      <dgm:spPr/>
      <dgm:t>
        <a:bodyPr/>
        <a:lstStyle/>
        <a:p>
          <a:endParaRPr lang="en-US"/>
        </a:p>
      </dgm:t>
    </dgm:pt>
    <dgm:pt modelId="{B594FA68-9270-4247-9998-83C311C6A441}">
      <dgm:prSet phldrT="[Text]"/>
      <dgm:spPr/>
      <dgm:t>
        <a:bodyPr/>
        <a:lstStyle/>
        <a:p>
          <a:r>
            <a:rPr lang="en-US" dirty="0" smtClean="0"/>
            <a:t>Boarding Upgrades</a:t>
          </a:r>
          <a:endParaRPr lang="en-US" dirty="0"/>
        </a:p>
      </dgm:t>
    </dgm:pt>
    <dgm:pt modelId="{FE9CF21A-7BB0-4A18-B519-4DE191DD6100}" type="parTrans" cxnId="{163886C7-CCE6-4693-8AAF-1C9BA5C10CD2}">
      <dgm:prSet/>
      <dgm:spPr/>
      <dgm:t>
        <a:bodyPr/>
        <a:lstStyle/>
        <a:p>
          <a:endParaRPr lang="en-US"/>
        </a:p>
      </dgm:t>
    </dgm:pt>
    <dgm:pt modelId="{5FDD7B29-2C75-4097-B7A7-39EB4E32B5DF}" type="sibTrans" cxnId="{163886C7-CCE6-4693-8AAF-1C9BA5C10CD2}">
      <dgm:prSet/>
      <dgm:spPr/>
      <dgm:t>
        <a:bodyPr/>
        <a:lstStyle/>
        <a:p>
          <a:endParaRPr lang="en-US"/>
        </a:p>
      </dgm:t>
    </dgm:pt>
    <dgm:pt modelId="{58FDBEC7-5404-48F3-BDBF-5CB66F10232D}">
      <dgm:prSet phldrT="[Text]"/>
      <dgm:spPr/>
      <dgm:t>
        <a:bodyPr/>
        <a:lstStyle/>
        <a:p>
          <a:r>
            <a:rPr lang="en-US" dirty="0" smtClean="0"/>
            <a:t>Check-in Priority</a:t>
          </a:r>
          <a:endParaRPr lang="en-US" dirty="0"/>
        </a:p>
      </dgm:t>
    </dgm:pt>
    <dgm:pt modelId="{626AA6A5-DF74-497D-8461-CDC3D2772563}" type="parTrans" cxnId="{EFBB4BD3-F8F9-41BB-BEFB-AED064444424}">
      <dgm:prSet/>
      <dgm:spPr/>
      <dgm:t>
        <a:bodyPr/>
        <a:lstStyle/>
        <a:p>
          <a:endParaRPr lang="en-US"/>
        </a:p>
      </dgm:t>
    </dgm:pt>
    <dgm:pt modelId="{C8BEF7C3-9055-409B-931B-235C51BEBE67}" type="sibTrans" cxnId="{EFBB4BD3-F8F9-41BB-BEFB-AED064444424}">
      <dgm:prSet/>
      <dgm:spPr/>
      <dgm:t>
        <a:bodyPr/>
        <a:lstStyle/>
        <a:p>
          <a:endParaRPr lang="en-US"/>
        </a:p>
      </dgm:t>
    </dgm:pt>
    <dgm:pt modelId="{FC5E8B9D-85F9-4AD3-AC83-4A9F3BD9E89B}">
      <dgm:prSet phldrT="[Text]"/>
      <dgm:spPr/>
      <dgm:t>
        <a:bodyPr/>
        <a:lstStyle/>
        <a:p>
          <a:r>
            <a:rPr lang="en-US" dirty="0" smtClean="0"/>
            <a:t>Carry-on Bags</a:t>
          </a:r>
          <a:endParaRPr lang="en-US" dirty="0"/>
        </a:p>
      </dgm:t>
    </dgm:pt>
    <dgm:pt modelId="{D332D1B2-AF82-4B58-B8E0-F78FB4AD06C8}" type="parTrans" cxnId="{A8FA89A7-1ABC-4C28-8AA8-809467D42E2E}">
      <dgm:prSet/>
      <dgm:spPr/>
      <dgm:t>
        <a:bodyPr/>
        <a:lstStyle/>
        <a:p>
          <a:endParaRPr lang="en-US"/>
        </a:p>
      </dgm:t>
    </dgm:pt>
    <dgm:pt modelId="{07EFED17-AB0F-4F23-86B4-4BF07379A9BD}" type="sibTrans" cxnId="{A8FA89A7-1ABC-4C28-8AA8-809467D42E2E}">
      <dgm:prSet/>
      <dgm:spPr/>
      <dgm:t>
        <a:bodyPr/>
        <a:lstStyle/>
        <a:p>
          <a:endParaRPr lang="en-US"/>
        </a:p>
      </dgm:t>
    </dgm:pt>
    <dgm:pt modelId="{27665E81-335A-4607-BDB7-C5AD19C51D6E}">
      <dgm:prSet phldrT="[Text]"/>
      <dgm:spPr/>
      <dgm:t>
        <a:bodyPr/>
        <a:lstStyle/>
        <a:p>
          <a:r>
            <a:rPr lang="en-US" dirty="0" smtClean="0"/>
            <a:t>Fit bag overhead</a:t>
          </a:r>
          <a:endParaRPr lang="en-US" dirty="0"/>
        </a:p>
      </dgm:t>
    </dgm:pt>
    <dgm:pt modelId="{6599F318-14E1-492F-A496-FEC9E50C8142}" type="parTrans" cxnId="{F35E1711-2831-4E7A-9983-A13BAE67E955}">
      <dgm:prSet/>
      <dgm:spPr/>
      <dgm:t>
        <a:bodyPr/>
        <a:lstStyle/>
        <a:p>
          <a:endParaRPr lang="en-US"/>
        </a:p>
      </dgm:t>
    </dgm:pt>
    <dgm:pt modelId="{9C1427AB-D0CA-46B4-B563-80D1281CC032}" type="sibTrans" cxnId="{F35E1711-2831-4E7A-9983-A13BAE67E955}">
      <dgm:prSet/>
      <dgm:spPr/>
      <dgm:t>
        <a:bodyPr/>
        <a:lstStyle/>
        <a:p>
          <a:endParaRPr lang="en-US"/>
        </a:p>
      </dgm:t>
    </dgm:pt>
    <dgm:pt modelId="{832B1F60-E918-4866-B7C4-DF22FC210322}">
      <dgm:prSet phldrT="[Text]"/>
      <dgm:spPr/>
      <dgm:t>
        <a:bodyPr/>
        <a:lstStyle/>
        <a:p>
          <a:r>
            <a:rPr lang="en-US" dirty="0" smtClean="0"/>
            <a:t>Free checked baggage</a:t>
          </a:r>
          <a:endParaRPr lang="en-US" dirty="0"/>
        </a:p>
      </dgm:t>
    </dgm:pt>
    <dgm:pt modelId="{A1A8EB18-5A11-4A63-8C01-C4845AED2CCA}" type="parTrans" cxnId="{6B4D07CD-E8F9-43DB-89E6-C225AACB36FC}">
      <dgm:prSet/>
      <dgm:spPr/>
      <dgm:t>
        <a:bodyPr/>
        <a:lstStyle/>
        <a:p>
          <a:endParaRPr lang="en-US"/>
        </a:p>
      </dgm:t>
    </dgm:pt>
    <dgm:pt modelId="{A4226B8B-FA25-4E71-B4B7-F07814AE3DB3}" type="sibTrans" cxnId="{6B4D07CD-E8F9-43DB-89E6-C225AACB36FC}">
      <dgm:prSet/>
      <dgm:spPr/>
      <dgm:t>
        <a:bodyPr/>
        <a:lstStyle/>
        <a:p>
          <a:endParaRPr lang="en-US"/>
        </a:p>
      </dgm:t>
    </dgm:pt>
    <dgm:pt modelId="{C1FB16CC-584D-425D-9028-E0AFC51CD1B2}">
      <dgm:prSet phldrT="[Text]"/>
      <dgm:spPr/>
      <dgm:t>
        <a:bodyPr/>
        <a:lstStyle/>
        <a:p>
          <a:r>
            <a:rPr lang="en-US" dirty="0" smtClean="0"/>
            <a:t>Boarding Accuracy</a:t>
          </a:r>
          <a:endParaRPr lang="en-US" dirty="0"/>
        </a:p>
      </dgm:t>
    </dgm:pt>
    <dgm:pt modelId="{50A0316C-6804-4446-9CD3-BFC3128C4623}" type="parTrans" cxnId="{8BB9EF75-1FF1-46F4-8D67-7076BFDA70DB}">
      <dgm:prSet/>
      <dgm:spPr/>
      <dgm:t>
        <a:bodyPr/>
        <a:lstStyle/>
        <a:p>
          <a:endParaRPr lang="en-US"/>
        </a:p>
      </dgm:t>
    </dgm:pt>
    <dgm:pt modelId="{775A7FED-DE70-4E2A-A5B7-E4D6E0250791}" type="sibTrans" cxnId="{8BB9EF75-1FF1-46F4-8D67-7076BFDA70DB}">
      <dgm:prSet/>
      <dgm:spPr/>
      <dgm:t>
        <a:bodyPr/>
        <a:lstStyle/>
        <a:p>
          <a:endParaRPr lang="en-US"/>
        </a:p>
      </dgm:t>
    </dgm:pt>
    <dgm:pt modelId="{3543BD01-DF9A-4C97-9897-EAEA56950AF4}">
      <dgm:prSet phldrT="[Text]"/>
      <dgm:spPr/>
      <dgm:t>
        <a:bodyPr/>
        <a:lstStyle/>
        <a:p>
          <a:r>
            <a:rPr lang="en-US" dirty="0" smtClean="0"/>
            <a:t>Boarding Pass Online</a:t>
          </a:r>
          <a:endParaRPr lang="en-US" dirty="0"/>
        </a:p>
      </dgm:t>
    </dgm:pt>
    <dgm:pt modelId="{AEAEAD8A-2661-424D-A4CE-9FC73F0E5EA2}" type="parTrans" cxnId="{522EE8AB-9322-47E4-BA34-EA2BD23D93A0}">
      <dgm:prSet/>
      <dgm:spPr/>
      <dgm:t>
        <a:bodyPr/>
        <a:lstStyle/>
        <a:p>
          <a:endParaRPr lang="en-US"/>
        </a:p>
      </dgm:t>
    </dgm:pt>
    <dgm:pt modelId="{92737CDD-3386-4983-9D2B-CF5E48659907}" type="sibTrans" cxnId="{522EE8AB-9322-47E4-BA34-EA2BD23D93A0}">
      <dgm:prSet/>
      <dgm:spPr/>
      <dgm:t>
        <a:bodyPr/>
        <a:lstStyle/>
        <a:p>
          <a:endParaRPr lang="en-US"/>
        </a:p>
      </dgm:t>
    </dgm:pt>
    <dgm:pt modelId="{0BFD6C34-9088-461A-95F8-841CCC031E1A}">
      <dgm:prSet phldrT="[Text]"/>
      <dgm:spPr/>
      <dgm:t>
        <a:bodyPr/>
        <a:lstStyle/>
        <a:p>
          <a:r>
            <a:rPr lang="en-US" dirty="0" smtClean="0"/>
            <a:t>Gate Checked Baggage</a:t>
          </a:r>
          <a:endParaRPr lang="en-US" dirty="0"/>
        </a:p>
      </dgm:t>
    </dgm:pt>
    <dgm:pt modelId="{773C67C6-9133-4A06-A433-23E4CF4BED1E}" type="parTrans" cxnId="{A549C1A2-7BC6-4E02-B05E-55E96878EAE0}">
      <dgm:prSet/>
      <dgm:spPr/>
      <dgm:t>
        <a:bodyPr/>
        <a:lstStyle/>
        <a:p>
          <a:endParaRPr lang="en-US"/>
        </a:p>
      </dgm:t>
    </dgm:pt>
    <dgm:pt modelId="{5EF092C1-EAB6-4A10-A875-B9259300CF4D}" type="sibTrans" cxnId="{A549C1A2-7BC6-4E02-B05E-55E96878EAE0}">
      <dgm:prSet/>
      <dgm:spPr/>
      <dgm:t>
        <a:bodyPr/>
        <a:lstStyle/>
        <a:p>
          <a:endParaRPr lang="en-US"/>
        </a:p>
      </dgm:t>
    </dgm:pt>
    <dgm:pt modelId="{EBEA4188-4DDE-4539-8B80-7D7B54B2AB6A}">
      <dgm:prSet phldrT="[Text]"/>
      <dgm:spPr/>
      <dgm:t>
        <a:bodyPr/>
        <a:lstStyle/>
        <a:p>
          <a:r>
            <a:rPr lang="en-US" dirty="0" smtClean="0"/>
            <a:t>Baggage Timeliness</a:t>
          </a:r>
          <a:endParaRPr lang="en-US" dirty="0"/>
        </a:p>
      </dgm:t>
    </dgm:pt>
    <dgm:pt modelId="{9B6B5F6A-B7DD-41B3-A938-D0F4CDA5AED1}" type="parTrans" cxnId="{A048F179-BA9D-4DC9-9CD6-66A2CD923EC7}">
      <dgm:prSet/>
      <dgm:spPr/>
      <dgm:t>
        <a:bodyPr/>
        <a:lstStyle/>
        <a:p>
          <a:endParaRPr lang="en-US"/>
        </a:p>
      </dgm:t>
    </dgm:pt>
    <dgm:pt modelId="{DC1F1E6A-E928-4D97-9531-F42E460B966B}" type="sibTrans" cxnId="{A048F179-BA9D-4DC9-9CD6-66A2CD923EC7}">
      <dgm:prSet/>
      <dgm:spPr/>
      <dgm:t>
        <a:bodyPr/>
        <a:lstStyle/>
        <a:p>
          <a:endParaRPr lang="en-US"/>
        </a:p>
      </dgm:t>
    </dgm:pt>
    <dgm:pt modelId="{38431C76-66F7-4B1C-AEF5-793FE12277CE}" type="pres">
      <dgm:prSet presAssocID="{0A030287-C636-4AA3-84A3-B43BB1FADF6C}" presName="composite" presStyleCnt="0">
        <dgm:presLayoutVars>
          <dgm:chMax val="1"/>
          <dgm:dir/>
          <dgm:resizeHandles val="exact"/>
        </dgm:presLayoutVars>
      </dgm:prSet>
      <dgm:spPr/>
    </dgm:pt>
    <dgm:pt modelId="{1E8FD89B-B8E0-44A1-9ED8-EFE0417B2A11}" type="pres">
      <dgm:prSet presAssocID="{0A030287-C636-4AA3-84A3-B43BB1FADF6C}" presName="radial" presStyleCnt="0">
        <dgm:presLayoutVars>
          <dgm:animLvl val="ctr"/>
        </dgm:presLayoutVars>
      </dgm:prSet>
      <dgm:spPr/>
    </dgm:pt>
    <dgm:pt modelId="{3C8B63B2-4CE6-4577-9403-011187FD9DAD}" type="pres">
      <dgm:prSet presAssocID="{F12B8938-E3DF-4DEE-975A-3CA9806E97B5}" presName="centerShape" presStyleLbl="vennNode1" presStyleIdx="0" presStyleCnt="11"/>
      <dgm:spPr/>
      <dgm:t>
        <a:bodyPr/>
        <a:lstStyle/>
        <a:p>
          <a:endParaRPr lang="en-US"/>
        </a:p>
      </dgm:t>
    </dgm:pt>
    <dgm:pt modelId="{F917F8D6-A0BB-4DE0-B0E9-18E8EB7E5B34}" type="pres">
      <dgm:prSet presAssocID="{E3E03BE0-41B9-4BBE-8A2D-15A8DEA97454}" presName="node" presStyleLbl="venn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5BB1-9A9F-4CE0-AEC6-D834489AB1C6}" type="pres">
      <dgm:prSet presAssocID="{B594FA68-9270-4247-9998-83C311C6A441}" presName="node" presStyleLbl="venn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FDEDA-A428-4045-9622-4623D10CB96B}" type="pres">
      <dgm:prSet presAssocID="{58FDBEC7-5404-48F3-BDBF-5CB66F10232D}" presName="node" presStyleLbl="venn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BF9A-CEEF-46D7-9722-51F4CDF9976D}" type="pres">
      <dgm:prSet presAssocID="{FC5E8B9D-85F9-4AD3-AC83-4A9F3BD9E89B}" presName="node" presStyleLbl="venn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2BF28-FBF2-4F73-9E19-61B5A8FB4F51}" type="pres">
      <dgm:prSet presAssocID="{27665E81-335A-4607-BDB7-C5AD19C51D6E}" presName="node" presStyleLbl="venn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01873-D860-4122-BE29-19084FCD73F0}" type="pres">
      <dgm:prSet presAssocID="{832B1F60-E918-4866-B7C4-DF22FC210322}" presName="node" presStyleLbl="venn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83719-3DDC-4DBC-AAA3-F07B33022314}" type="pres">
      <dgm:prSet presAssocID="{C1FB16CC-584D-425D-9028-E0AFC51CD1B2}" presName="node" presStyleLbl="venn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F7964-5B63-47EB-968A-B05C0C149284}" type="pres">
      <dgm:prSet presAssocID="{3543BD01-DF9A-4C97-9897-EAEA56950AF4}" presName="node" presStyleLbl="venn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BC1B8-2543-422C-A7A4-23B995549DEE}" type="pres">
      <dgm:prSet presAssocID="{0BFD6C34-9088-461A-95F8-841CCC031E1A}" presName="node" presStyleLbl="venn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58CB9-34D2-40C8-8731-F031A4CDAE88}" type="pres">
      <dgm:prSet presAssocID="{EBEA4188-4DDE-4539-8B80-7D7B54B2AB6A}" presName="node" presStyleLbl="venn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9BB45-1B74-48E9-A494-EEDE33AC0D96}" type="presOf" srcId="{FC5E8B9D-85F9-4AD3-AC83-4A9F3BD9E89B}" destId="{91FEBF9A-CEEF-46D7-9722-51F4CDF9976D}" srcOrd="0" destOrd="0" presId="urn:microsoft.com/office/officeart/2005/8/layout/radial3"/>
    <dgm:cxn modelId="{3E1E2A7A-C671-4B63-97F1-A9E034D9BF0E}" type="presOf" srcId="{F12B8938-E3DF-4DEE-975A-3CA9806E97B5}" destId="{3C8B63B2-4CE6-4577-9403-011187FD9DAD}" srcOrd="0" destOrd="0" presId="urn:microsoft.com/office/officeart/2005/8/layout/radial3"/>
    <dgm:cxn modelId="{8D5B4D98-B8A6-434F-915F-D5C5947D2E32}" type="presOf" srcId="{B594FA68-9270-4247-9998-83C311C6A441}" destId="{B4675BB1-9A9F-4CE0-AEC6-D834489AB1C6}" srcOrd="0" destOrd="0" presId="urn:microsoft.com/office/officeart/2005/8/layout/radial3"/>
    <dgm:cxn modelId="{522EE8AB-9322-47E4-BA34-EA2BD23D93A0}" srcId="{F12B8938-E3DF-4DEE-975A-3CA9806E97B5}" destId="{3543BD01-DF9A-4C97-9897-EAEA56950AF4}" srcOrd="7" destOrd="0" parTransId="{AEAEAD8A-2661-424D-A4CE-9FC73F0E5EA2}" sibTransId="{92737CDD-3386-4983-9D2B-CF5E48659907}"/>
    <dgm:cxn modelId="{EFBB4BD3-F8F9-41BB-BEFB-AED064444424}" srcId="{F12B8938-E3DF-4DEE-975A-3CA9806E97B5}" destId="{58FDBEC7-5404-48F3-BDBF-5CB66F10232D}" srcOrd="2" destOrd="0" parTransId="{626AA6A5-DF74-497D-8461-CDC3D2772563}" sibTransId="{C8BEF7C3-9055-409B-931B-235C51BEBE67}"/>
    <dgm:cxn modelId="{A601DA90-DE4E-4E7A-A124-219A582B05FD}" srcId="{0A030287-C636-4AA3-84A3-B43BB1FADF6C}" destId="{F12B8938-E3DF-4DEE-975A-3CA9806E97B5}" srcOrd="0" destOrd="0" parTransId="{24B7FBF4-4CE7-48A4-B7D2-E44EA7652B89}" sibTransId="{111B46E8-9A52-4398-A655-8F26643CE1E6}"/>
    <dgm:cxn modelId="{774CB906-3E1C-4E22-9F79-7696CF543F8C}" type="presOf" srcId="{0BFD6C34-9088-461A-95F8-841CCC031E1A}" destId="{93BBC1B8-2543-422C-A7A4-23B995549DEE}" srcOrd="0" destOrd="0" presId="urn:microsoft.com/office/officeart/2005/8/layout/radial3"/>
    <dgm:cxn modelId="{163886C7-CCE6-4693-8AAF-1C9BA5C10CD2}" srcId="{F12B8938-E3DF-4DEE-975A-3CA9806E97B5}" destId="{B594FA68-9270-4247-9998-83C311C6A441}" srcOrd="1" destOrd="0" parTransId="{FE9CF21A-7BB0-4A18-B519-4DE191DD6100}" sibTransId="{5FDD7B29-2C75-4097-B7A7-39EB4E32B5DF}"/>
    <dgm:cxn modelId="{F928E725-0902-45D8-A24E-E36AD9D511F7}" type="presOf" srcId="{58FDBEC7-5404-48F3-BDBF-5CB66F10232D}" destId="{12BFDEDA-A428-4045-9622-4623D10CB96B}" srcOrd="0" destOrd="0" presId="urn:microsoft.com/office/officeart/2005/8/layout/radial3"/>
    <dgm:cxn modelId="{A8FA89A7-1ABC-4C28-8AA8-809467D42E2E}" srcId="{F12B8938-E3DF-4DEE-975A-3CA9806E97B5}" destId="{FC5E8B9D-85F9-4AD3-AC83-4A9F3BD9E89B}" srcOrd="3" destOrd="0" parTransId="{D332D1B2-AF82-4B58-B8E0-F78FB4AD06C8}" sibTransId="{07EFED17-AB0F-4F23-86B4-4BF07379A9BD}"/>
    <dgm:cxn modelId="{8A102F51-7137-4C4A-9EF0-9A7340079551}" type="presOf" srcId="{3543BD01-DF9A-4C97-9897-EAEA56950AF4}" destId="{62DF7964-5B63-47EB-968A-B05C0C149284}" srcOrd="0" destOrd="0" presId="urn:microsoft.com/office/officeart/2005/8/layout/radial3"/>
    <dgm:cxn modelId="{A048F179-BA9D-4DC9-9CD6-66A2CD923EC7}" srcId="{F12B8938-E3DF-4DEE-975A-3CA9806E97B5}" destId="{EBEA4188-4DDE-4539-8B80-7D7B54B2AB6A}" srcOrd="9" destOrd="0" parTransId="{9B6B5F6A-B7DD-41B3-A938-D0F4CDA5AED1}" sibTransId="{DC1F1E6A-E928-4D97-9531-F42E460B966B}"/>
    <dgm:cxn modelId="{0F3D628A-73FB-4C4B-BD0D-93F60DCB9516}" type="presOf" srcId="{0A030287-C636-4AA3-84A3-B43BB1FADF6C}" destId="{38431C76-66F7-4B1C-AEF5-793FE12277CE}" srcOrd="0" destOrd="0" presId="urn:microsoft.com/office/officeart/2005/8/layout/radial3"/>
    <dgm:cxn modelId="{90578441-E52A-4307-866D-1303FDDF87D3}" type="presOf" srcId="{E3E03BE0-41B9-4BBE-8A2D-15A8DEA97454}" destId="{F917F8D6-A0BB-4DE0-B0E9-18E8EB7E5B34}" srcOrd="0" destOrd="0" presId="urn:microsoft.com/office/officeart/2005/8/layout/radial3"/>
    <dgm:cxn modelId="{6B4D07CD-E8F9-43DB-89E6-C225AACB36FC}" srcId="{F12B8938-E3DF-4DEE-975A-3CA9806E97B5}" destId="{832B1F60-E918-4866-B7C4-DF22FC210322}" srcOrd="5" destOrd="0" parTransId="{A1A8EB18-5A11-4A63-8C01-C4845AED2CCA}" sibTransId="{A4226B8B-FA25-4E71-B4B7-F07814AE3DB3}"/>
    <dgm:cxn modelId="{37BBCDDA-9E5E-4834-9CA9-B828FEA0FD4B}" type="presOf" srcId="{832B1F60-E918-4866-B7C4-DF22FC210322}" destId="{6A501873-D860-4122-BE29-19084FCD73F0}" srcOrd="0" destOrd="0" presId="urn:microsoft.com/office/officeart/2005/8/layout/radial3"/>
    <dgm:cxn modelId="{9EC0968F-575F-4B65-9350-55353E57794F}" type="presOf" srcId="{C1FB16CC-584D-425D-9028-E0AFC51CD1B2}" destId="{D4383719-3DDC-4DBC-AAA3-F07B33022314}" srcOrd="0" destOrd="0" presId="urn:microsoft.com/office/officeart/2005/8/layout/radial3"/>
    <dgm:cxn modelId="{F35E1711-2831-4E7A-9983-A13BAE67E955}" srcId="{F12B8938-E3DF-4DEE-975A-3CA9806E97B5}" destId="{27665E81-335A-4607-BDB7-C5AD19C51D6E}" srcOrd="4" destOrd="0" parTransId="{6599F318-14E1-492F-A496-FEC9E50C8142}" sibTransId="{9C1427AB-D0CA-46B4-B563-80D1281CC032}"/>
    <dgm:cxn modelId="{A549C1A2-7BC6-4E02-B05E-55E96878EAE0}" srcId="{F12B8938-E3DF-4DEE-975A-3CA9806E97B5}" destId="{0BFD6C34-9088-461A-95F8-841CCC031E1A}" srcOrd="8" destOrd="0" parTransId="{773C67C6-9133-4A06-A433-23E4CF4BED1E}" sibTransId="{5EF092C1-EAB6-4A10-A875-B9259300CF4D}"/>
    <dgm:cxn modelId="{F5DBA1C5-10A6-4935-98BF-3747E8352ECC}" srcId="{F12B8938-E3DF-4DEE-975A-3CA9806E97B5}" destId="{E3E03BE0-41B9-4BBE-8A2D-15A8DEA97454}" srcOrd="0" destOrd="0" parTransId="{7712E413-EB88-4944-B793-B44FEA718B6E}" sibTransId="{45735B47-43CF-4831-9C3F-829CCC50836F}"/>
    <dgm:cxn modelId="{4FC978C0-D39A-4D77-B6BB-F116DE0C5931}" type="presOf" srcId="{27665E81-335A-4607-BDB7-C5AD19C51D6E}" destId="{D382BF28-FBF2-4F73-9E19-61B5A8FB4F51}" srcOrd="0" destOrd="0" presId="urn:microsoft.com/office/officeart/2005/8/layout/radial3"/>
    <dgm:cxn modelId="{8BB9EF75-1FF1-46F4-8D67-7076BFDA70DB}" srcId="{F12B8938-E3DF-4DEE-975A-3CA9806E97B5}" destId="{C1FB16CC-584D-425D-9028-E0AFC51CD1B2}" srcOrd="6" destOrd="0" parTransId="{50A0316C-6804-4446-9CD3-BFC3128C4623}" sibTransId="{775A7FED-DE70-4E2A-A5B7-E4D6E0250791}"/>
    <dgm:cxn modelId="{D5CE8112-7665-484E-897C-577D5A607CB3}" type="presOf" srcId="{EBEA4188-4DDE-4539-8B80-7D7B54B2AB6A}" destId="{45158CB9-34D2-40C8-8731-F031A4CDAE88}" srcOrd="0" destOrd="0" presId="urn:microsoft.com/office/officeart/2005/8/layout/radial3"/>
    <dgm:cxn modelId="{B2D36B6F-4620-4CE9-A9AD-CA46067564C7}" type="presParOf" srcId="{38431C76-66F7-4B1C-AEF5-793FE12277CE}" destId="{1E8FD89B-B8E0-44A1-9ED8-EFE0417B2A11}" srcOrd="0" destOrd="0" presId="urn:microsoft.com/office/officeart/2005/8/layout/radial3"/>
    <dgm:cxn modelId="{9EFBBA0C-5DC9-44AF-AA1B-DD611E03BA23}" type="presParOf" srcId="{1E8FD89B-B8E0-44A1-9ED8-EFE0417B2A11}" destId="{3C8B63B2-4CE6-4577-9403-011187FD9DAD}" srcOrd="0" destOrd="0" presId="urn:microsoft.com/office/officeart/2005/8/layout/radial3"/>
    <dgm:cxn modelId="{195596D3-0E26-4770-A282-73D00A721FF2}" type="presParOf" srcId="{1E8FD89B-B8E0-44A1-9ED8-EFE0417B2A11}" destId="{F917F8D6-A0BB-4DE0-B0E9-18E8EB7E5B34}" srcOrd="1" destOrd="0" presId="urn:microsoft.com/office/officeart/2005/8/layout/radial3"/>
    <dgm:cxn modelId="{06440522-3A18-4F71-99D5-A8468BCB460E}" type="presParOf" srcId="{1E8FD89B-B8E0-44A1-9ED8-EFE0417B2A11}" destId="{B4675BB1-9A9F-4CE0-AEC6-D834489AB1C6}" srcOrd="2" destOrd="0" presId="urn:microsoft.com/office/officeart/2005/8/layout/radial3"/>
    <dgm:cxn modelId="{D7CB8CD7-CA1E-4F8F-848A-53BC53B6F51A}" type="presParOf" srcId="{1E8FD89B-B8E0-44A1-9ED8-EFE0417B2A11}" destId="{12BFDEDA-A428-4045-9622-4623D10CB96B}" srcOrd="3" destOrd="0" presId="urn:microsoft.com/office/officeart/2005/8/layout/radial3"/>
    <dgm:cxn modelId="{B4389066-A179-48E3-87F6-4D884ABCD058}" type="presParOf" srcId="{1E8FD89B-B8E0-44A1-9ED8-EFE0417B2A11}" destId="{91FEBF9A-CEEF-46D7-9722-51F4CDF9976D}" srcOrd="4" destOrd="0" presId="urn:microsoft.com/office/officeart/2005/8/layout/radial3"/>
    <dgm:cxn modelId="{0226E46F-4EDD-47DD-BF61-5516EB35D264}" type="presParOf" srcId="{1E8FD89B-B8E0-44A1-9ED8-EFE0417B2A11}" destId="{D382BF28-FBF2-4F73-9E19-61B5A8FB4F51}" srcOrd="5" destOrd="0" presId="urn:microsoft.com/office/officeart/2005/8/layout/radial3"/>
    <dgm:cxn modelId="{186EE1EE-2798-49E1-A6CD-9BB50D00B82E}" type="presParOf" srcId="{1E8FD89B-B8E0-44A1-9ED8-EFE0417B2A11}" destId="{6A501873-D860-4122-BE29-19084FCD73F0}" srcOrd="6" destOrd="0" presId="urn:microsoft.com/office/officeart/2005/8/layout/radial3"/>
    <dgm:cxn modelId="{00FFE566-1339-4EB0-850E-73B7BA9109FA}" type="presParOf" srcId="{1E8FD89B-B8E0-44A1-9ED8-EFE0417B2A11}" destId="{D4383719-3DDC-4DBC-AAA3-F07B33022314}" srcOrd="7" destOrd="0" presId="urn:microsoft.com/office/officeart/2005/8/layout/radial3"/>
    <dgm:cxn modelId="{808A2661-DDB7-45ED-BF3D-06AA9FB6A46D}" type="presParOf" srcId="{1E8FD89B-B8E0-44A1-9ED8-EFE0417B2A11}" destId="{62DF7964-5B63-47EB-968A-B05C0C149284}" srcOrd="8" destOrd="0" presId="urn:microsoft.com/office/officeart/2005/8/layout/radial3"/>
    <dgm:cxn modelId="{835641D7-3836-46EE-B61C-A0628750A847}" type="presParOf" srcId="{1E8FD89B-B8E0-44A1-9ED8-EFE0417B2A11}" destId="{93BBC1B8-2543-422C-A7A4-23B995549DEE}" srcOrd="9" destOrd="0" presId="urn:microsoft.com/office/officeart/2005/8/layout/radial3"/>
    <dgm:cxn modelId="{0B00BE9A-16B3-4F5B-B0D2-FE328CAFAD94}" type="presParOf" srcId="{1E8FD89B-B8E0-44A1-9ED8-EFE0417B2A11}" destId="{45158CB9-34D2-40C8-8731-F031A4CDAE88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D06C5-FF0D-4880-B109-2EBC6C8A88E0}">
      <dsp:nvSpPr>
        <dsp:cNvPr id="0" name=""/>
        <dsp:cNvSpPr/>
      </dsp:nvSpPr>
      <dsp:spPr>
        <a:xfrm>
          <a:off x="1172924" y="0"/>
          <a:ext cx="5114925" cy="5114925"/>
        </a:xfrm>
        <a:prstGeom prst="triangle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C200D-55E2-4A05-85C2-494AD1BABDA6}">
      <dsp:nvSpPr>
        <dsp:cNvPr id="0" name=""/>
        <dsp:cNvSpPr/>
      </dsp:nvSpPr>
      <dsp:spPr>
        <a:xfrm>
          <a:off x="3914309" y="762005"/>
          <a:ext cx="3324701" cy="12107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/>
            <a:t>Hotels</a:t>
          </a:r>
          <a:endParaRPr lang="en-US" sz="24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Great deals and great hotels available with </a:t>
          </a:r>
          <a:r>
            <a:rPr lang="en-US" sz="1400" kern="1200" dirty="0" err="1" smtClean="0"/>
            <a:t>Orbucks</a:t>
          </a:r>
          <a:endParaRPr lang="en-US" sz="1400" kern="1200" dirty="0"/>
        </a:p>
      </dsp:txBody>
      <dsp:txXfrm>
        <a:off x="3973415" y="821111"/>
        <a:ext cx="3206489" cy="1092586"/>
      </dsp:txXfrm>
    </dsp:sp>
    <dsp:sp modelId="{878B1D51-6C73-4EC8-801E-DAD06DE63DA0}">
      <dsp:nvSpPr>
        <dsp:cNvPr id="0" name=""/>
        <dsp:cNvSpPr/>
      </dsp:nvSpPr>
      <dsp:spPr>
        <a:xfrm>
          <a:off x="3914309" y="2124153"/>
          <a:ext cx="3324701" cy="12107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/>
            <a:t>Applying </a:t>
          </a:r>
          <a:r>
            <a:rPr lang="en-US" sz="2800" kern="1200" dirty="0" err="1" smtClean="0"/>
            <a:t>Orbucks</a:t>
          </a:r>
          <a:endParaRPr lang="en-US" sz="26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Disappointed at inability to use </a:t>
          </a:r>
          <a:r>
            <a:rPr lang="en-US" sz="1400" kern="1200" dirty="0" err="1" smtClean="0"/>
            <a:t>Orbucks</a:t>
          </a:r>
          <a:r>
            <a:rPr lang="en-US" sz="1400" kern="1200" dirty="0" smtClean="0"/>
            <a:t> on flights, deceit on inability to apply towards flight </a:t>
          </a:r>
          <a:endParaRPr lang="en-US" sz="1400" kern="1200" dirty="0"/>
        </a:p>
      </dsp:txBody>
      <dsp:txXfrm>
        <a:off x="3973415" y="2183259"/>
        <a:ext cx="3206489" cy="1092586"/>
      </dsp:txXfrm>
    </dsp:sp>
    <dsp:sp modelId="{61C9F6E6-290D-4300-B9F7-ECB53CBFC9E7}">
      <dsp:nvSpPr>
        <dsp:cNvPr id="0" name=""/>
        <dsp:cNvSpPr/>
      </dsp:nvSpPr>
      <dsp:spPr>
        <a:xfrm>
          <a:off x="3914309" y="3486302"/>
          <a:ext cx="3324701" cy="12107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2800" kern="1200" dirty="0" smtClean="0"/>
            <a:t>Earning </a:t>
          </a:r>
          <a:r>
            <a:rPr lang="en-US" sz="2800" kern="1200" dirty="0" err="1" smtClean="0"/>
            <a:t>Orbucks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Confusion about how to apply </a:t>
          </a:r>
          <a:r>
            <a:rPr lang="en-US" sz="1400" kern="1200" dirty="0" err="1" smtClean="0"/>
            <a:t>Orbucks</a:t>
          </a:r>
          <a:r>
            <a:rPr lang="en-US" sz="1400" kern="1200" dirty="0" smtClean="0"/>
            <a:t>, multiple transactions required for hotel and air, limited time to use</a:t>
          </a:r>
        </a:p>
      </dsp:txBody>
      <dsp:txXfrm>
        <a:off x="3973415" y="3545408"/>
        <a:ext cx="3206489" cy="10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B63B2-4CE6-4577-9403-011187FD9DAD}">
      <dsp:nvSpPr>
        <dsp:cNvPr id="0" name=""/>
        <dsp:cNvSpPr/>
      </dsp:nvSpPr>
      <dsp:spPr>
        <a:xfrm>
          <a:off x="1978818" y="950118"/>
          <a:ext cx="2366962" cy="23669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Worse</a:t>
          </a:r>
          <a:endParaRPr lang="en-US" sz="4600" kern="1200" dirty="0"/>
        </a:p>
      </dsp:txBody>
      <dsp:txXfrm>
        <a:off x="2325452" y="1296752"/>
        <a:ext cx="1673694" cy="1673694"/>
      </dsp:txXfrm>
    </dsp:sp>
    <dsp:sp modelId="{F917F8D6-A0BB-4DE0-B0E9-18E8EB7E5B34}">
      <dsp:nvSpPr>
        <dsp:cNvPr id="0" name=""/>
        <dsp:cNvSpPr/>
      </dsp:nvSpPr>
      <dsp:spPr>
        <a:xfrm>
          <a:off x="2570559" y="422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Boarding Order/Priority</a:t>
          </a:r>
          <a:endParaRPr lang="en-US" sz="1400" kern="1200" dirty="0"/>
        </a:p>
      </dsp:txBody>
      <dsp:txXfrm>
        <a:off x="2743876" y="173739"/>
        <a:ext cx="836847" cy="836847"/>
      </dsp:txXfrm>
    </dsp:sp>
    <dsp:sp modelId="{B4675BB1-9A9F-4CE0-AEC6-D834489AB1C6}">
      <dsp:nvSpPr>
        <dsp:cNvPr id="0" name=""/>
        <dsp:cNvSpPr/>
      </dsp:nvSpPr>
      <dsp:spPr>
        <a:xfrm>
          <a:off x="3476593" y="294810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Boarding Upgrades</a:t>
          </a:r>
          <a:endParaRPr lang="en-US" sz="1400" kern="1200" dirty="0"/>
        </a:p>
      </dsp:txBody>
      <dsp:txXfrm>
        <a:off x="3649910" y="468127"/>
        <a:ext cx="836847" cy="836847"/>
      </dsp:txXfrm>
    </dsp:sp>
    <dsp:sp modelId="{12BFDEDA-A428-4045-9622-4623D10CB96B}">
      <dsp:nvSpPr>
        <dsp:cNvPr id="0" name=""/>
        <dsp:cNvSpPr/>
      </dsp:nvSpPr>
      <dsp:spPr>
        <a:xfrm>
          <a:off x="4036552" y="1065529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Check-in Priority</a:t>
          </a:r>
          <a:endParaRPr lang="en-US" sz="1400" kern="1200" dirty="0"/>
        </a:p>
      </dsp:txBody>
      <dsp:txXfrm>
        <a:off x="4209869" y="1238846"/>
        <a:ext cx="836847" cy="836847"/>
      </dsp:txXfrm>
    </dsp:sp>
    <dsp:sp modelId="{91FEBF9A-CEEF-46D7-9722-51F4CDF9976D}">
      <dsp:nvSpPr>
        <dsp:cNvPr id="0" name=""/>
        <dsp:cNvSpPr/>
      </dsp:nvSpPr>
      <dsp:spPr>
        <a:xfrm>
          <a:off x="4036552" y="2018189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Carry-on Bags</a:t>
          </a:r>
          <a:endParaRPr lang="en-US" sz="1400" kern="1200" dirty="0"/>
        </a:p>
      </dsp:txBody>
      <dsp:txXfrm>
        <a:off x="4209869" y="2191506"/>
        <a:ext cx="836847" cy="836847"/>
      </dsp:txXfrm>
    </dsp:sp>
    <dsp:sp modelId="{D382BF28-FBF2-4F73-9E19-61B5A8FB4F51}">
      <dsp:nvSpPr>
        <dsp:cNvPr id="0" name=""/>
        <dsp:cNvSpPr/>
      </dsp:nvSpPr>
      <dsp:spPr>
        <a:xfrm>
          <a:off x="3476593" y="2788908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Fit bag overhead</a:t>
          </a:r>
          <a:endParaRPr lang="en-US" sz="1400" kern="1200" dirty="0"/>
        </a:p>
      </dsp:txBody>
      <dsp:txXfrm>
        <a:off x="3649910" y="2962225"/>
        <a:ext cx="836847" cy="836847"/>
      </dsp:txXfrm>
    </dsp:sp>
    <dsp:sp modelId="{6A501873-D860-4122-BE29-19084FCD73F0}">
      <dsp:nvSpPr>
        <dsp:cNvPr id="0" name=""/>
        <dsp:cNvSpPr/>
      </dsp:nvSpPr>
      <dsp:spPr>
        <a:xfrm>
          <a:off x="2570559" y="3083296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Free checked baggage</a:t>
          </a:r>
          <a:endParaRPr lang="en-US" sz="1400" kern="1200" dirty="0"/>
        </a:p>
      </dsp:txBody>
      <dsp:txXfrm>
        <a:off x="2743876" y="3256613"/>
        <a:ext cx="836847" cy="836847"/>
      </dsp:txXfrm>
    </dsp:sp>
    <dsp:sp modelId="{D4383719-3DDC-4DBC-AAA3-F07B33022314}">
      <dsp:nvSpPr>
        <dsp:cNvPr id="0" name=""/>
        <dsp:cNvSpPr/>
      </dsp:nvSpPr>
      <dsp:spPr>
        <a:xfrm>
          <a:off x="1664525" y="2788908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Boarding Accuracy</a:t>
          </a:r>
          <a:endParaRPr lang="en-US" sz="1400" kern="1200" dirty="0"/>
        </a:p>
      </dsp:txBody>
      <dsp:txXfrm>
        <a:off x="1837842" y="2962225"/>
        <a:ext cx="836847" cy="836847"/>
      </dsp:txXfrm>
    </dsp:sp>
    <dsp:sp modelId="{62DF7964-5B63-47EB-968A-B05C0C149284}">
      <dsp:nvSpPr>
        <dsp:cNvPr id="0" name=""/>
        <dsp:cNvSpPr/>
      </dsp:nvSpPr>
      <dsp:spPr>
        <a:xfrm>
          <a:off x="1104565" y="2018189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Boarding Pass Online</a:t>
          </a:r>
          <a:endParaRPr lang="en-US" sz="1400" kern="1200" dirty="0"/>
        </a:p>
      </dsp:txBody>
      <dsp:txXfrm>
        <a:off x="1277882" y="2191506"/>
        <a:ext cx="836847" cy="836847"/>
      </dsp:txXfrm>
    </dsp:sp>
    <dsp:sp modelId="{93BBC1B8-2543-422C-A7A4-23B995549DEE}">
      <dsp:nvSpPr>
        <dsp:cNvPr id="0" name=""/>
        <dsp:cNvSpPr/>
      </dsp:nvSpPr>
      <dsp:spPr>
        <a:xfrm>
          <a:off x="1104565" y="1065529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 Checked Baggage</a:t>
          </a:r>
          <a:endParaRPr lang="en-US" sz="1400" kern="1200" dirty="0"/>
        </a:p>
      </dsp:txBody>
      <dsp:txXfrm>
        <a:off x="1277882" y="1238846"/>
        <a:ext cx="836847" cy="836847"/>
      </dsp:txXfrm>
    </dsp:sp>
    <dsp:sp modelId="{45158CB9-34D2-40C8-8731-F031A4CDAE88}">
      <dsp:nvSpPr>
        <dsp:cNvPr id="0" name=""/>
        <dsp:cNvSpPr/>
      </dsp:nvSpPr>
      <dsp:spPr>
        <a:xfrm>
          <a:off x="1664525" y="294810"/>
          <a:ext cx="1183481" cy="11834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Baggage Timeliness</a:t>
          </a:r>
          <a:endParaRPr lang="en-US" sz="1400" kern="1200" dirty="0"/>
        </a:p>
      </dsp:txBody>
      <dsp:txXfrm>
        <a:off x="1837842" y="468127"/>
        <a:ext cx="836847" cy="83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1155-BD78-4359-BC5A-BF37DFE1C0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7890-A5A8-4E58-8551-53D2512D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 Purchase support -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50890-185E-489F-A6F3-322BD29EDB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Feb-April; year</a:t>
            </a:r>
            <a:r>
              <a:rPr lang="en-US" baseline="0" dirty="0" smtClean="0"/>
              <a:t>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D111-4A7F-41FB-8C8E-4D474B874A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Feb- </a:t>
            </a:r>
            <a:r>
              <a:rPr lang="en-US" dirty="0" err="1" smtClean="0"/>
              <a:t>apr</a:t>
            </a:r>
            <a:r>
              <a:rPr lang="en-US" dirty="0" smtClean="0"/>
              <a:t>; YOY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D111-4A7F-41FB-8C8E-4D474B874A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P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337300"/>
            <a:ext cx="1801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328737"/>
            <a:ext cx="8227786" cy="4776333"/>
          </a:xfrm>
        </p:spPr>
        <p:txBody>
          <a:bodyPr/>
          <a:lstStyle>
            <a:lvl1pPr>
              <a:defRPr>
                <a:solidFill>
                  <a:srgbClr val="00253C"/>
                </a:solidFill>
              </a:defRPr>
            </a:lvl1pPr>
            <a:lvl2pPr>
              <a:defRPr>
                <a:solidFill>
                  <a:srgbClr val="00253C"/>
                </a:solidFill>
              </a:defRPr>
            </a:lvl2pPr>
            <a:lvl3pPr>
              <a:defRPr>
                <a:solidFill>
                  <a:srgbClr val="00253C"/>
                </a:solidFill>
              </a:defRPr>
            </a:lvl3pPr>
            <a:lvl4pPr>
              <a:defRPr>
                <a:solidFill>
                  <a:srgbClr val="00253C"/>
                </a:solidFill>
              </a:defRPr>
            </a:lvl4pPr>
            <a:lvl5pPr>
              <a:defRPr>
                <a:solidFill>
                  <a:srgbClr val="00253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0"/>
            <a:ext cx="6570980" cy="8128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rgbClr val="00B1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93675" y="6513513"/>
            <a:ext cx="715963" cy="258762"/>
          </a:xfrm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239E167-D581-47AD-97AE-8E4BE1152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BDEF-5038-4E06-B9FC-D6C9F95721B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4672-FB78-46B3-A66A-A92F726B78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top Call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57200" y="1066800"/>
          <a:ext cx="8229599" cy="53939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2385"/>
                <a:gridCol w="3431545"/>
                <a:gridCol w="2495669"/>
              </a:tblGrid>
              <a:tr h="3525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Business Segment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Product Class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(Size by Volume, Color by NPS %)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Recommendation</a:t>
                      </a:r>
                      <a:r>
                        <a:rPr lang="en-US" sz="1100" baseline="0" dirty="0" smtClean="0"/>
                        <a:t> Areas</a:t>
                      </a:r>
                      <a:endParaRPr lang="en-US" sz="1100" dirty="0"/>
                    </a:p>
                  </a:txBody>
                  <a:tcPr/>
                </a:tc>
              </a:tr>
              <a:tr h="638097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1. Product</a:t>
                      </a:r>
                      <a:r>
                        <a:rPr lang="en-US" sz="1600" baseline="0" dirty="0" smtClean="0"/>
                        <a:t> Support                        </a:t>
                      </a:r>
                    </a:p>
                    <a:p>
                      <a:endParaRPr lang="en-US" sz="1200" baseline="0" dirty="0" smtClean="0"/>
                    </a:p>
                    <a:p>
                      <a:endParaRPr lang="en-US" sz="1200" b="0" i="1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100" dirty="0" smtClean="0"/>
                        <a:t>Computing</a:t>
                      </a:r>
                    </a:p>
                    <a:p>
                      <a:pPr marL="231775" indent="-122238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Connectivity  and Installation</a:t>
                      </a:r>
                    </a:p>
                    <a:p>
                      <a:pPr marL="688975" lvl="1" indent="-122238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Hardware</a:t>
                      </a:r>
                    </a:p>
                    <a:p>
                      <a:pPr marL="688975" lvl="1" indent="-122238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Software</a:t>
                      </a:r>
                      <a:endParaRPr lang="en-US" sz="1100" dirty="0"/>
                    </a:p>
                  </a:txBody>
                  <a:tcPr/>
                </a:tc>
              </a:tr>
              <a:tr h="94289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100" dirty="0" smtClean="0"/>
                        <a:t>Home Theater:</a:t>
                      </a:r>
                    </a:p>
                    <a:p>
                      <a:pPr marL="231775" indent="-122238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Repair</a:t>
                      </a:r>
                    </a:p>
                    <a:p>
                      <a:pPr marL="231775" indent="-122238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Appointment Scheduling</a:t>
                      </a:r>
                    </a:p>
                    <a:p>
                      <a:pPr marL="231775" indent="-122238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Screens</a:t>
                      </a:r>
                    </a:p>
                  </a:txBody>
                  <a:tcPr/>
                </a:tc>
              </a:tr>
              <a:tr h="802318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2. Account</a:t>
                      </a:r>
                      <a:r>
                        <a:rPr lang="en-US" sz="1600" baseline="0" dirty="0" smtClean="0"/>
                        <a:t> Maintenance              </a:t>
                      </a:r>
                    </a:p>
                    <a:p>
                      <a:endParaRPr lang="en-US" sz="1200" baseline="0" dirty="0" smtClean="0"/>
                    </a:p>
                    <a:p>
                      <a:endParaRPr lang="en-US" sz="1200" b="0" i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Billing &amp; Payments 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Black Tie Protection warranty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Cancellations/renewals </a:t>
                      </a:r>
                    </a:p>
                  </a:txBody>
                  <a:tcPr/>
                </a:tc>
              </a:tr>
              <a:tr h="80231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Reward Zone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Attaching points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Missing Points</a:t>
                      </a:r>
                      <a:endParaRPr lang="en-US" sz="1100" dirty="0" smtClean="0"/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Personal</a:t>
                      </a:r>
                      <a:r>
                        <a:rPr lang="en-US" sz="1100" baseline="0" dirty="0" smtClean="0"/>
                        <a:t> information updates</a:t>
                      </a:r>
                      <a:endParaRPr lang="en-US" sz="1100" dirty="0"/>
                    </a:p>
                  </a:txBody>
                  <a:tcPr/>
                </a:tc>
              </a:tr>
              <a:tr h="802318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3. Post Purchase Support</a:t>
                      </a:r>
                      <a:r>
                        <a:rPr lang="en-US" sz="1600" baseline="0" dirty="0" smtClean="0"/>
                        <a:t>             </a:t>
                      </a:r>
                    </a:p>
                    <a:p>
                      <a:endParaRPr lang="en-US" sz="1200" b="0" i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Order Status &amp; Cancellations 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D</a:t>
                      </a:r>
                      <a:r>
                        <a:rPr lang="en-US" sz="1100" dirty="0" smtClean="0"/>
                        <a:t>elivery confirmations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ETA</a:t>
                      </a:r>
                      <a:r>
                        <a:rPr lang="en-US" sz="1100" baseline="0" dirty="0" smtClean="0"/>
                        <a:t> window </a:t>
                      </a:r>
                    </a:p>
                    <a:p>
                      <a:pPr marL="231775" indent="-119063">
                        <a:buFont typeface="Arial" pitchFamily="34" charset="0"/>
                        <a:buChar char="•"/>
                      </a:pPr>
                      <a:r>
                        <a:rPr lang="en-US" sz="1100" baseline="0" dirty="0" smtClean="0"/>
                        <a:t> Cancelling</a:t>
                      </a:r>
                      <a:endParaRPr lang="en-US" sz="1100" dirty="0"/>
                    </a:p>
                  </a:txBody>
                  <a:tcPr/>
                </a:tc>
              </a:tr>
              <a:tr h="356586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Item Availability</a:t>
                      </a:r>
                    </a:p>
                    <a:p>
                      <a:pPr marL="228600" indent="-114300"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In Store Pickup</a:t>
                      </a:r>
                    </a:p>
                    <a:p>
                      <a:r>
                        <a:rPr lang="en-US" sz="1100" dirty="0" smtClean="0"/>
                        <a:t> 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533400" y="1676400"/>
          <a:ext cx="1524000" cy="127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62000" y="2819400"/>
            <a:ext cx="114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% of Call Center Volume</a:t>
            </a:r>
            <a:endParaRPr 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4495800"/>
            <a:ext cx="114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% of Call Center Volume</a:t>
            </a:r>
            <a:endParaRPr 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1143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% of Call Center Volume</a:t>
            </a:r>
            <a:endParaRPr lang="en-US" sz="700" dirty="0"/>
          </a:p>
        </p:txBody>
      </p:sp>
      <p:graphicFrame>
        <p:nvGraphicFramePr>
          <p:cNvPr id="36" name="Chart 35"/>
          <p:cNvGraphicFramePr/>
          <p:nvPr/>
        </p:nvGraphicFramePr>
        <p:xfrm>
          <a:off x="533400" y="3352800"/>
          <a:ext cx="1524000" cy="127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/>
          <p:cNvGraphicFramePr/>
          <p:nvPr/>
        </p:nvGraphicFramePr>
        <p:xfrm>
          <a:off x="533400" y="4953000"/>
          <a:ext cx="1524000" cy="127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" name="SprkR1C11Shape"/>
          <p:cNvGrpSpPr/>
          <p:nvPr/>
        </p:nvGrpSpPr>
        <p:grpSpPr>
          <a:xfrm>
            <a:off x="2819400" y="3200400"/>
            <a:ext cx="3276600" cy="1447800"/>
            <a:chOff x="0" y="0"/>
            <a:chExt cx="3048000" cy="1524000"/>
          </a:xfrm>
        </p:grpSpPr>
        <p:sp>
          <p:nvSpPr>
            <p:cNvPr id="48" name="Rectangle 47"/>
            <p:cNvSpPr/>
            <p:nvPr/>
          </p:nvSpPr>
          <p:spPr>
            <a:xfrm>
              <a:off x="2810674" y="1397101"/>
              <a:ext cx="236906" cy="126899"/>
            </a:xfrm>
            <a:prstGeom prst="rect">
              <a:avLst/>
            </a:prstGeom>
            <a:solidFill>
              <a:srgbClr val="1A9850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>
                <a:solidFill>
                  <a:srgbClr val="FFFFFF"/>
                </a:solidFill>
                <a:latin typeface="Trebuchet M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53805" y="1397101"/>
              <a:ext cx="356869" cy="126899"/>
            </a:xfrm>
            <a:prstGeom prst="rect">
              <a:avLst/>
            </a:prstGeom>
            <a:solidFill>
              <a:srgbClr val="A6D96A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rgbClr val="000000"/>
                  </a:solidFill>
                  <a:latin typeface="Trebuchet MS"/>
                </a:rPr>
                <a:t>Privacy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56561" y="1397101"/>
              <a:ext cx="597243" cy="126899"/>
            </a:xfrm>
            <a:prstGeom prst="rect">
              <a:avLst/>
            </a:prstGeom>
            <a:solidFill>
              <a:srgbClr val="006837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Trebuchet MS"/>
                </a:rPr>
                <a:t>Receipts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56561" y="0"/>
              <a:ext cx="1191439" cy="1397101"/>
            </a:xfrm>
            <a:prstGeom prst="rect">
              <a:avLst/>
            </a:prstGeom>
            <a:solidFill>
              <a:srgbClr val="1A9850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>
                  <a:solidFill>
                    <a:srgbClr val="FFFFFF"/>
                  </a:solidFill>
                  <a:latin typeface="Trebuchet MS"/>
                </a:rPr>
                <a:t>Reward Zone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1856562" cy="1524000"/>
            </a:xfrm>
            <a:prstGeom prst="rect">
              <a:avLst/>
            </a:prstGeom>
            <a:solidFill>
              <a:srgbClr val="66BD6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latin typeface="Trebuchet MS"/>
                </a:rPr>
                <a:t>Billing and Payments</a:t>
              </a:r>
            </a:p>
          </p:txBody>
        </p:sp>
      </p:grpSp>
      <p:grpSp>
        <p:nvGrpSpPr>
          <p:cNvPr id="6" name="SprkR1C11Shape"/>
          <p:cNvGrpSpPr/>
          <p:nvPr/>
        </p:nvGrpSpPr>
        <p:grpSpPr>
          <a:xfrm>
            <a:off x="2819400" y="1524000"/>
            <a:ext cx="3276600" cy="1447800"/>
            <a:chOff x="0" y="0"/>
            <a:chExt cx="2438400" cy="1714500"/>
          </a:xfrm>
        </p:grpSpPr>
        <p:sp>
          <p:nvSpPr>
            <p:cNvPr id="54" name="Rectangle 53"/>
            <p:cNvSpPr/>
            <p:nvPr/>
          </p:nvSpPr>
          <p:spPr>
            <a:xfrm>
              <a:off x="2247048" y="1663865"/>
              <a:ext cx="188456" cy="50635"/>
            </a:xfrm>
            <a:prstGeom prst="rect">
              <a:avLst/>
            </a:prstGeom>
            <a:solidFill>
              <a:srgbClr val="F46D4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>
                  <a:solidFill>
                    <a:srgbClr val="000000"/>
                  </a:solidFill>
                  <a:latin typeface="Trebuchet MS"/>
                </a:rPr>
                <a:t>MP3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47048" y="1429727"/>
              <a:ext cx="191352" cy="234138"/>
            </a:xfrm>
            <a:prstGeom prst="rect">
              <a:avLst/>
            </a:prstGeom>
            <a:solidFill>
              <a:srgbClr val="F46D4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>
                <a:solidFill>
                  <a:srgbClr val="000000"/>
                </a:solidFill>
                <a:latin typeface="Trebuchet M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76881" y="1429727"/>
              <a:ext cx="170167" cy="284760"/>
            </a:xfrm>
            <a:prstGeom prst="rect">
              <a:avLst/>
            </a:prstGeom>
            <a:solidFill>
              <a:srgbClr val="D73027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00">
                  <a:solidFill>
                    <a:srgbClr val="FFFFFF"/>
                  </a:solidFill>
                  <a:latin typeface="Trebuchet MS"/>
                </a:rPr>
                <a:t>Privacy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76881" y="1221257"/>
              <a:ext cx="361519" cy="208470"/>
            </a:xfrm>
            <a:prstGeom prst="rect">
              <a:avLst/>
            </a:prstGeom>
            <a:solidFill>
              <a:srgbClr val="A50026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>
                  <a:solidFill>
                    <a:srgbClr val="FFFFFF"/>
                  </a:solidFill>
                  <a:latin typeface="Trebuchet MS"/>
                </a:rPr>
                <a:t>Entertainment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2338" y="1221257"/>
              <a:ext cx="434543" cy="493243"/>
            </a:xfrm>
            <a:prstGeom prst="rect">
              <a:avLst/>
            </a:prstGeom>
            <a:solidFill>
              <a:srgbClr val="A50026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FFFFFF"/>
                  </a:solidFill>
                  <a:latin typeface="Trebuchet MS"/>
                </a:rPr>
                <a:t>Mobile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42338" y="742594"/>
              <a:ext cx="796062" cy="478663"/>
            </a:xfrm>
            <a:prstGeom prst="rect">
              <a:avLst/>
            </a:prstGeom>
            <a:solidFill>
              <a:srgbClr val="A6D96A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rgbClr val="000000"/>
                  </a:solidFill>
                  <a:latin typeface="Trebuchet MS"/>
                </a:rPr>
                <a:t>Appliance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42338" y="0"/>
              <a:ext cx="796062" cy="742594"/>
            </a:xfrm>
            <a:prstGeom prst="rect">
              <a:avLst/>
            </a:prstGeom>
            <a:solidFill>
              <a:srgbClr val="D9EF8B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Trebuchet MS"/>
                </a:rPr>
                <a:t>Home Theater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0"/>
              <a:ext cx="1642338" cy="1714500"/>
            </a:xfrm>
            <a:prstGeom prst="rect">
              <a:avLst/>
            </a:prstGeom>
            <a:solidFill>
              <a:srgbClr val="D9EF8B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  <a:latin typeface="Trebuchet MS"/>
                </a:rPr>
                <a:t>Computing</a:t>
              </a:r>
            </a:p>
          </p:txBody>
        </p:sp>
      </p:grpSp>
      <p:grpSp>
        <p:nvGrpSpPr>
          <p:cNvPr id="7" name="SprkR1C12Shape"/>
          <p:cNvGrpSpPr/>
          <p:nvPr/>
        </p:nvGrpSpPr>
        <p:grpSpPr>
          <a:xfrm>
            <a:off x="2819400" y="4800600"/>
            <a:ext cx="3276600" cy="1447800"/>
            <a:chOff x="0" y="0"/>
            <a:chExt cx="3048000" cy="1714500"/>
          </a:xfrm>
        </p:grpSpPr>
        <p:sp>
          <p:nvSpPr>
            <p:cNvPr id="63" name="Rectangle 62"/>
            <p:cNvSpPr/>
            <p:nvPr/>
          </p:nvSpPr>
          <p:spPr>
            <a:xfrm>
              <a:off x="2982188" y="1432661"/>
              <a:ext cx="65812" cy="280429"/>
            </a:xfrm>
            <a:prstGeom prst="rect">
              <a:avLst/>
            </a:prstGeom>
            <a:solidFill>
              <a:srgbClr val="FFFFBF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>
                <a:solidFill>
                  <a:srgbClr val="000000"/>
                </a:solidFill>
                <a:latin typeface="Trebuchet M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63825" y="1432661"/>
              <a:ext cx="218363" cy="281839"/>
            </a:xfrm>
            <a:prstGeom prst="rect">
              <a:avLst/>
            </a:prstGeom>
            <a:solidFill>
              <a:srgbClr val="A50026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00">
                  <a:solidFill>
                    <a:srgbClr val="FFFFFF"/>
                  </a:solidFill>
                  <a:latin typeface="Trebuchet MS"/>
                </a:rPr>
                <a:t>Gift Card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63825" y="1003731"/>
              <a:ext cx="284175" cy="428930"/>
            </a:xfrm>
            <a:prstGeom prst="rect">
              <a:avLst/>
            </a:prstGeom>
            <a:solidFill>
              <a:srgbClr val="D73027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>
                  <a:solidFill>
                    <a:srgbClr val="FFFFFF"/>
                  </a:solidFill>
                  <a:latin typeface="Trebuchet MS"/>
                </a:rPr>
                <a:t>Privacy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68728" y="1003731"/>
              <a:ext cx="495097" cy="710769"/>
            </a:xfrm>
            <a:prstGeom prst="rect">
              <a:avLst/>
            </a:prstGeom>
            <a:solidFill>
              <a:srgbClr val="F46D4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>
                  <a:solidFill>
                    <a:srgbClr val="000000"/>
                  </a:solidFill>
                  <a:latin typeface="Trebuchet MS"/>
                </a:rPr>
                <a:t>DI and Portable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13522" y="1003731"/>
              <a:ext cx="755206" cy="710769"/>
            </a:xfrm>
            <a:prstGeom prst="rect">
              <a:avLst/>
            </a:prstGeom>
            <a:solidFill>
              <a:srgbClr val="D73027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rgbClr val="FFFFFF"/>
                  </a:solidFill>
                  <a:latin typeface="Trebuchet MS"/>
                </a:rPr>
                <a:t>Appliance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88514" y="0"/>
              <a:ext cx="559486" cy="1003731"/>
            </a:xfrm>
            <a:prstGeom prst="rect">
              <a:avLst/>
            </a:prstGeom>
            <a:solidFill>
              <a:srgbClr val="F46D4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Trebuchet MS"/>
                </a:rPr>
                <a:t>Mobile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513522" y="0"/>
              <a:ext cx="974991" cy="1003731"/>
            </a:xfrm>
            <a:prstGeom prst="rect">
              <a:avLst/>
            </a:prstGeom>
            <a:solidFill>
              <a:srgbClr val="F46D4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rgbClr val="000000"/>
                  </a:solidFill>
                  <a:latin typeface="Trebuchet MS"/>
                </a:rPr>
                <a:t>Computing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0" y="877874"/>
              <a:ext cx="1513522" cy="836626"/>
            </a:xfrm>
            <a:prstGeom prst="rect">
              <a:avLst/>
            </a:prstGeom>
            <a:solidFill>
              <a:srgbClr val="F46D43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  <a:latin typeface="Trebuchet MS"/>
                </a:rPr>
                <a:t>Entertainment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0" y="0"/>
              <a:ext cx="1513522" cy="877874"/>
            </a:xfrm>
            <a:prstGeom prst="rect">
              <a:avLst/>
            </a:prstGeom>
            <a:solidFill>
              <a:srgbClr val="D73027"/>
            </a:solidFill>
            <a:ln w="635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900" dirty="0">
                  <a:solidFill>
                    <a:srgbClr val="FFFFFF"/>
                  </a:solidFill>
                  <a:latin typeface="Trebuchet MS"/>
                </a:rPr>
                <a:t>Home Theater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3535" y="912671"/>
            <a:ext cx="5607398" cy="335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Picture of the </a:t>
            </a:r>
            <a:r>
              <a:rPr lang="en-US" dirty="0" err="1" smtClean="0"/>
              <a:t>Garnier</a:t>
            </a:r>
            <a:r>
              <a:rPr lang="en-US" dirty="0" smtClean="0"/>
              <a:t> Hair Color Customer</a:t>
            </a:r>
            <a:endParaRPr lang="en-US" dirty="0"/>
          </a:p>
        </p:txBody>
      </p:sp>
      <p:pic>
        <p:nvPicPr>
          <p:cNvPr id="7" name="Picture 6" descr="http://wmn.by/netcat_files/Image/%C2%ABAlavidin%20Sound%C2%BB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905" y="105858"/>
            <a:ext cx="614995" cy="61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170641" y="3698258"/>
            <a:ext cx="4820804" cy="2668334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" y="3657031"/>
          <a:ext cx="4991444" cy="270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641" y="1417638"/>
            <a:ext cx="2952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contrast to the L’Oreal Paris customers, </a:t>
            </a:r>
            <a:r>
              <a:rPr lang="en-US" dirty="0" err="1" smtClean="0"/>
              <a:t>Garnier</a:t>
            </a:r>
            <a:r>
              <a:rPr lang="en-US" dirty="0" smtClean="0"/>
              <a:t> Hair Color buyers are more concentrated in the southern region.  They also have a stronger Mid-West  and Western presence.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3333" y="4335267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Garnier</a:t>
            </a:r>
            <a:r>
              <a:rPr lang="en-US" dirty="0" smtClean="0"/>
              <a:t> customers also identify primarily as Beauty Conscious but they have higher percentages of customers identifying as Minimalists and Product Junkies, as well.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Positive v. Negative Differentiators for </a:t>
            </a:r>
            <a:r>
              <a:rPr lang="en-US" sz="2400" dirty="0" err="1" smtClean="0">
                <a:solidFill>
                  <a:schemeClr val="bg1"/>
                </a:solidFill>
              </a:rPr>
              <a:t>Orbucks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6324600"/>
            <a:ext cx="647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**Differentiators generated by evaluating deltas in positive and negative groups using </a:t>
            </a:r>
            <a:r>
              <a:rPr lang="en-US" sz="1100" dirty="0" err="1" smtClean="0"/>
              <a:t>Clarabridge’s</a:t>
            </a:r>
            <a:r>
              <a:rPr lang="en-US" sz="1100" dirty="0" smtClean="0"/>
              <a:t> Comparative Analysis tool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227823"/>
            <a:ext cx="2286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31775" indent="-109538"/>
            <a:r>
              <a:rPr lang="en-US" sz="1400" u="sng" dirty="0" smtClean="0"/>
              <a:t>Positives</a:t>
            </a:r>
          </a:p>
          <a:p>
            <a:pPr marL="231775" indent="-109538">
              <a:buFont typeface="Arial" pitchFamily="34" charset="0"/>
              <a:buChar char="•"/>
            </a:pPr>
            <a:r>
              <a:rPr lang="en-US" sz="1400" dirty="0" smtClean="0"/>
              <a:t>550% fewer comments</a:t>
            </a:r>
          </a:p>
          <a:p>
            <a:pPr marL="231775" indent="-109538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+4.01</a:t>
            </a:r>
            <a:r>
              <a:rPr lang="en-US" sz="1400" dirty="0" smtClean="0"/>
              <a:t> increase in sentiment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600" y="4562930"/>
            <a:ext cx="2286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31775" indent="-109538"/>
            <a:r>
              <a:rPr lang="en-US" sz="1400" u="sng" dirty="0" smtClean="0"/>
              <a:t>Positives</a:t>
            </a:r>
          </a:p>
          <a:p>
            <a:pPr marL="231775" indent="-109538">
              <a:buFont typeface="Arial" pitchFamily="34" charset="0"/>
              <a:buChar char="•"/>
            </a:pPr>
            <a:r>
              <a:rPr lang="en-US" sz="1400" dirty="0" smtClean="0"/>
              <a:t>350% fewer comments</a:t>
            </a:r>
          </a:p>
          <a:p>
            <a:pPr marL="231775" indent="-109538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+3.96</a:t>
            </a:r>
            <a:r>
              <a:rPr lang="en-US" sz="1400" dirty="0" smtClean="0"/>
              <a:t> increase in sentiment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1895930"/>
            <a:ext cx="2286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31775" indent="-109538"/>
            <a:r>
              <a:rPr lang="en-US" sz="1400" u="sng" dirty="0" smtClean="0"/>
              <a:t>Positives</a:t>
            </a:r>
          </a:p>
          <a:p>
            <a:pPr marL="231775" indent="-109538">
              <a:buFont typeface="Arial" pitchFamily="34" charset="0"/>
              <a:buChar char="•"/>
            </a:pPr>
            <a:r>
              <a:rPr lang="en-US" sz="1400" dirty="0" smtClean="0"/>
              <a:t>533% fewer comments</a:t>
            </a:r>
          </a:p>
          <a:p>
            <a:pPr marL="231775" indent="-109538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+4.31</a:t>
            </a:r>
            <a:r>
              <a:rPr lang="en-US" sz="1400" dirty="0" smtClean="0"/>
              <a:t> increase in sentiment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/>
        </p:nvGraphicFramePr>
        <p:xfrm>
          <a:off x="-838200" y="990600"/>
          <a:ext cx="8228012" cy="511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Up Arrow 22"/>
          <p:cNvSpPr/>
          <p:nvPr/>
        </p:nvSpPr>
        <p:spPr>
          <a:xfrm>
            <a:off x="2590800" y="1743530"/>
            <a:ext cx="381000" cy="4114800"/>
          </a:xfrm>
          <a:prstGeom prst="upArrow">
            <a:avLst/>
          </a:prstGeom>
          <a:gradFill>
            <a:gsLst>
              <a:gs pos="0">
                <a:srgbClr val="00B050"/>
              </a:gs>
              <a:gs pos="50000">
                <a:srgbClr val="FFC000">
                  <a:alpha val="78000"/>
                </a:srgb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181973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Highest praise area in positive reviews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532493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Lesser praise area  in positive reviews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2971800" y="159113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71800" y="1591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71800" y="303893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71800" y="30389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971800" y="4334330"/>
            <a:ext cx="3810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71800" y="43343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Mileage Plus Opinions</a:t>
            </a:r>
            <a:br>
              <a:rPr lang="en-US" dirty="0" smtClean="0"/>
            </a:br>
            <a:r>
              <a:rPr lang="en-US" sz="2700" dirty="0" smtClean="0"/>
              <a:t>Dislikes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295400" y="2286000"/>
          <a:ext cx="6324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3E4-5F27-4639-999B-D0389CAD14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 level members are your most prized customers but they’re not always satisfied. By treating them with more priority during check-in, boarding and baggage processes, they will be more satisfied.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629400" y="2057400"/>
            <a:ext cx="1981200" cy="1066800"/>
          </a:xfrm>
          <a:prstGeom prst="wedgeRectCallout">
            <a:avLst>
              <a:gd name="adj1" fmla="val -137087"/>
              <a:gd name="adj2" fmla="val -1432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“With what I have seen of boarding recently, even if you are in first class, once general boarding has begun, you wait in a long line.”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858000" y="3276600"/>
            <a:ext cx="1981200" cy="1066800"/>
          </a:xfrm>
          <a:prstGeom prst="wedgeRectCallout">
            <a:avLst>
              <a:gd name="adj1" fmla="val -92240"/>
              <a:gd name="adj2" fmla="val -57178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“As a global services member, I would like to be able to get upgraded earlier than at the gate”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010400" y="4572000"/>
            <a:ext cx="1828800" cy="762000"/>
          </a:xfrm>
          <a:prstGeom prst="wedgeRectCallout">
            <a:avLst>
              <a:gd name="adj1" fmla="val -74824"/>
              <a:gd name="adj2" fmla="val -34374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“Had to </a:t>
            </a:r>
            <a:r>
              <a:rPr lang="en-US" sz="1200" dirty="0" err="1" smtClean="0">
                <a:solidFill>
                  <a:schemeClr val="tx1"/>
                </a:solidFill>
              </a:rPr>
              <a:t>deboard</a:t>
            </a:r>
            <a:r>
              <a:rPr lang="en-US" sz="1200" dirty="0" smtClean="0">
                <a:solidFill>
                  <a:schemeClr val="tx1"/>
                </a:solidFill>
              </a:rPr>
              <a:t> with all carry-on luggage is a waste of time”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477000" y="5638800"/>
            <a:ext cx="2286000" cy="914400"/>
          </a:xfrm>
          <a:prstGeom prst="wedgeRectCallout">
            <a:avLst>
              <a:gd name="adj1" fmla="val -70201"/>
              <a:gd name="adj2" fmla="val -44373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“Often times there is no room for my overhead luggage because of all the other people boarding at the same time as me.”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04800" y="2514600"/>
            <a:ext cx="2133600" cy="609600"/>
          </a:xfrm>
          <a:prstGeom prst="wedgeRectCallout">
            <a:avLst>
              <a:gd name="adj1" fmla="val 53064"/>
              <a:gd name="adj2" fmla="val 103335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“The agents should have VIP tags for gate checked luggage”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52400" y="3657600"/>
            <a:ext cx="1981200" cy="1371600"/>
          </a:xfrm>
          <a:prstGeom prst="wedgeRectCallout">
            <a:avLst>
              <a:gd name="adj1" fmla="val 66468"/>
              <a:gd name="adj2" fmla="val 1594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“The inability to get a boarding pass online because of the stupidity of requiring that I request my ticket be re-issued when an upgrade was awarded.”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1000" y="5638800"/>
            <a:ext cx="2057400" cy="685800"/>
          </a:xfrm>
          <a:prstGeom prst="wedgeRectCallout">
            <a:avLst>
              <a:gd name="adj1" fmla="val 71267"/>
              <a:gd name="adj2" fmla="val -35568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“The boarding process is not efficient due to the facts that the groups are so large”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81000" y="1371600"/>
            <a:ext cx="8382000" cy="4011339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6469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Income customers discuss Merchandise themes more negatively in 2013 than in 2012 especially around Quality and Finding Items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76375"/>
          <a:ext cx="8229600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6096000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*Baseline sentiment based on average values for 2012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447800" y="2743200"/>
            <a:ext cx="6324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00800" y="27432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Neutral Sentiment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6469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increase in income parallels an increase in conversation around nearly all of </a:t>
            </a:r>
            <a:r>
              <a:rPr lang="en-US" dirty="0" err="1" smtClean="0"/>
              <a:t>Walmart’s</a:t>
            </a:r>
            <a:r>
              <a:rPr lang="en-US" dirty="0" smtClean="0"/>
              <a:t> operational touch-point areas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990600"/>
            <a:ext cx="8305800" cy="3124199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419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Increase in income parallels an increase in chatter around all areas except for price/value for which the opposite is true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Compared with 2012, HICs are speaking more about “Fast,” “Merchandise” and “Cleanliness”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791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**Bars may add up to more than 100% because any one sentence can be in more than one category resulting in higher than 100% sums when looking across all categories in the model 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During the peak period of satisfaction instability,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entiment increases and becomes more stable as income decreases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1430297"/>
            <a:ext cx="2743200" cy="2565647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00400" y="1430297"/>
            <a:ext cx="2743200" cy="2565647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0" y="1430297"/>
            <a:ext cx="2743200" cy="2565647"/>
          </a:xfrm>
          <a:prstGeom prst="roundRect">
            <a:avLst/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402097"/>
            <a:ext cx="8336477" cy="12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Decreases in income change priorities of shoppers and their overall review:</a:t>
            </a:r>
          </a:p>
          <a:p>
            <a:pPr marL="687388" lvl="1" indent="-225425">
              <a:buFont typeface="Arial" pitchFamily="34" charset="0"/>
              <a:buChar char="−"/>
              <a:tabLst>
                <a:tab pos="2286000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More emphasis on Merchandise and Price/Value</a:t>
            </a:r>
          </a:p>
          <a:p>
            <a:pPr marL="687388" lvl="1" indent="-225425">
              <a:buFont typeface="Arial" pitchFamily="34" charset="0"/>
              <a:buChar char="−"/>
              <a:tabLst>
                <a:tab pos="2286000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Less variability in sentiment of review</a:t>
            </a:r>
          </a:p>
          <a:p>
            <a:pPr marL="687388" lvl="1" indent="-225425">
              <a:buFont typeface="Arial" pitchFamily="34" charset="0"/>
              <a:buChar char="−"/>
              <a:tabLst>
                <a:tab pos="2286000" algn="l"/>
              </a:tabLst>
            </a:pPr>
            <a:r>
              <a:rPr lang="en-US" dirty="0" smtClean="0">
                <a:solidFill>
                  <a:srgbClr val="002060"/>
                </a:solidFill>
              </a:rPr>
              <a:t>Overall more positivity of experience in all touch-point areas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914400"/>
            <a:ext cx="845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Trend of sentiment of Operational Touch-Points and Marketing themes from Feb-March</a:t>
            </a:r>
            <a:endParaRPr lang="en-US" sz="1500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81000" y="1219200"/>
            <a:ext cx="822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17" name="Chart 16"/>
          <p:cNvGraphicFramePr/>
          <p:nvPr/>
        </p:nvGraphicFramePr>
        <p:xfrm>
          <a:off x="304800" y="1447800"/>
          <a:ext cx="2743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3200400" y="1447800"/>
          <a:ext cx="2743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/>
        </p:nvGraphicFramePr>
        <p:xfrm>
          <a:off x="6096000" y="1447800"/>
          <a:ext cx="2743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2ff7dff33ee85ba858e52121801ade28f4514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782</Words>
  <Application>Microsoft Macintosh PowerPoint</Application>
  <PresentationFormat>On-screen Show (4:3)</PresentationFormat>
  <Paragraphs>124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Recap of top Call reasons</vt:lpstr>
      <vt:lpstr>A Picture of the Garnier Hair Color Customer</vt:lpstr>
      <vt:lpstr>Positive v. Negative Differentiators for Orbucks</vt:lpstr>
      <vt:lpstr>Mileage Plus Opinions Dislikes</vt:lpstr>
      <vt:lpstr>High Income customers discuss Merchandise themes more negatively in 2013 than in 2012 especially around Quality and Finding Items</vt:lpstr>
      <vt:lpstr>An increase in income parallels an increase in conversation around nearly all of Walmart’s operational touch-point areas</vt:lpstr>
      <vt:lpstr>PowerPoint Presentation</vt:lpstr>
    </vt:vector>
  </TitlesOfParts>
  <Company>Clarabridge,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Ellen Falci</dc:creator>
  <cp:lastModifiedBy>Graham Hudgins</cp:lastModifiedBy>
  <cp:revision>3</cp:revision>
  <dcterms:created xsi:type="dcterms:W3CDTF">2013-08-30T19:42:54Z</dcterms:created>
  <dcterms:modified xsi:type="dcterms:W3CDTF">2013-09-05T12:14:26Z</dcterms:modified>
</cp:coreProperties>
</file>