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3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1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2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3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8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9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2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1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0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466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23C90-5BFC-41D4-9894-162660475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5" b="1846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1F7D4-BF65-49E9-BCBE-9CE521810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Applied Data Science	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Capstone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9D0E8-38F5-480B-9EC0-4F419CA6A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MUHAMMAD </a:t>
            </a:r>
            <a:r>
              <a:rPr lang="en-US" sz="1800">
                <a:solidFill>
                  <a:schemeClr val="bg1"/>
                </a:solidFill>
              </a:rPr>
              <a:t>Ghufran Akbar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Coursera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2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4CAF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924DD7-3F13-4560-BE38-974604B6A9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844" y="1123527"/>
            <a:ext cx="708430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16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D068-5EB3-48AB-8D23-B61B9337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SDOT codes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FADDAE-10ED-4331-9EBF-51885E3BD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135919"/>
              </p:ext>
            </p:extLst>
          </p:nvPr>
        </p:nvGraphicFramePr>
        <p:xfrm>
          <a:off x="1837711" y="2341563"/>
          <a:ext cx="8516578" cy="3814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5739">
                  <a:extLst>
                    <a:ext uri="{9D8B030D-6E8A-4147-A177-3AD203B41FA5}">
                      <a16:colId xmlns:a16="http://schemas.microsoft.com/office/drawing/2014/main" val="2251124859"/>
                    </a:ext>
                  </a:extLst>
                </a:gridCol>
                <a:gridCol w="7580839">
                  <a:extLst>
                    <a:ext uri="{9D8B030D-6E8A-4147-A177-3AD203B41FA5}">
                      <a16:colId xmlns:a16="http://schemas.microsoft.com/office/drawing/2014/main" val="956071671"/>
                    </a:ext>
                  </a:extLst>
                </a:gridCol>
              </a:tblGrid>
              <a:tr h="29340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Code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6735174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Vehicle Going Straight Hits Pedestrian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1811169977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Vehicle Turning Right Hits Pedestrian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2157044117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Vehicle Turning Left Hits Pedestrian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3585675443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Vehicle Backing Hits Pedestrian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1669319825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Vehicle Hits Pedestrian - All Other Actions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156557543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Vehicle Hits Pedestrian - Actions Not Stated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1909815867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Entering At Angle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1922934713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From Same Direction -Both Going Straight   -Both Moving- Sideswipe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2150067536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From Same Direction -Both Going Straight   - One Stopped- Sideswipe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810291617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From Same Direction - Both Going Straight  - Both Moving - Rear End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3970535120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From Same Direction - Both Going Straight - One Stopped - Rear End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1433742675"/>
                  </a:ext>
                </a:extLst>
              </a:tr>
              <a:tr h="29340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From Same Direction - One Left Turn -  One Straight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1026" marR="61026" marT="0" marB="0" anchor="b"/>
                </a:tc>
                <a:extLst>
                  <a:ext uri="{0D108BD9-81ED-4DB2-BD59-A6C34878D82A}">
                    <a16:rowId xmlns:a16="http://schemas.microsoft.com/office/drawing/2014/main" val="795971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18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3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FA3E0-7256-4F88-B958-6BE20712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Predication and Probability</a:t>
            </a: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7489F0-68CF-4F90-9D60-EABDE92C5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33" y="3240809"/>
            <a:ext cx="5486400" cy="2992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6B8C21-F18F-4CE0-8C84-32FFBBC1D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3378893"/>
            <a:ext cx="5486400" cy="27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0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9A53-003B-4A03-A90F-C1BA3A0D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68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b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Matrix, F1_Score, Jaccard</a:t>
            </a:r>
            <a:b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MSE &amp; MAE</a:t>
            </a:r>
            <a:b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54D7CB-0C91-49BA-BDC8-628D4E04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433" y="1892371"/>
            <a:ext cx="3680469" cy="220396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7131C-BB17-4C9A-A5F0-7F974F09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690" y="2374118"/>
            <a:ext cx="3020259" cy="124046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34FA9EC-3E4B-41A6-9164-6C10794D7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493" y="1892371"/>
            <a:ext cx="3699935" cy="220396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7160F7-8631-4588-8A82-0A9BB4DE9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531" y="2498774"/>
            <a:ext cx="3033384" cy="100596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7AA1860-70B6-4D74-8E50-89C5CFA4E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598" y="4186861"/>
            <a:ext cx="3680469" cy="221020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C8EC3D-D444-45F3-8F2D-6038B641A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690" y="4700809"/>
            <a:ext cx="3043534" cy="118710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129AD4A-E36E-4F0A-8B45-7B13633DA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493" y="4193108"/>
            <a:ext cx="3699935" cy="220396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B6EF86-2E8D-4548-A15B-160B1A01F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204" y="4442406"/>
            <a:ext cx="2678039" cy="159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0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891BB-D9A9-4F1F-88DA-46778DF9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Equation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92C6D2-F292-4193-8D06-3C63BC245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34935" y="1037968"/>
            <a:ext cx="6725899" cy="482083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SEVERITYCODE = -0.89563683              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+ 0.15413352 * HITPARKEDCAR             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+ 0.36363814 * PERSONCOUNT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+ 0.6144165   * PEDCOUNT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+ 0.47101853 * PEDCYLCOUNT   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+ 0.09347897 * VEHCOUNT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+ 0.2153142   * SDOT_COLCODE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8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092DD-0F48-4D92-B7A3-6E49EC4C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329499-AB4C-444D-9800-79A6F7C36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16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coefficient’s,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pedestrian accidents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significate in the model for severity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collisions are two vehicle collisions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collisions are ST_CODE = 10, “Entered at a Angle”</a:t>
            </a:r>
          </a:p>
        </p:txBody>
      </p:sp>
    </p:spTree>
    <p:extLst>
      <p:ext uri="{BB962C8B-B14F-4D97-AF65-F5344CB8AC3E}">
        <p14:creationId xmlns:p14="http://schemas.microsoft.com/office/powerpoint/2010/main" val="198647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8DA2C-8DCB-493C-8442-306EB5A9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890E-647C-4427-96D0-D68C686F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16" y="1113764"/>
            <a:ext cx="6108179" cy="46243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 the number of vehicles increases, so also does traffic accidents.  Some of the things that play a significant part in traffic accidents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number of vehicles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weather conditions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ighting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road conditions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There is a need for a program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predict the severity of an accident based on historical data.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8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A9DD7-975F-4F5B-B577-6AE1F81B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E9116-09F5-46D6-870F-4DD33F62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dataset contains 194,673 rows that contain historical data of prior accidents.  </a:t>
            </a:r>
          </a:p>
          <a:p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There are 37 attributes in the dataset.</a:t>
            </a:r>
          </a:p>
          <a:p>
            <a:r>
              <a:rPr lang="en-US">
                <a:latin typeface="Times New Roman" panose="02020603050405020304" pitchFamily="18" charset="0"/>
              </a:rPr>
              <a:t>Severity is the dependent variable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44A42-1715-4A3F-B7BE-3C666EA5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679642" cy="11887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– Logistic Regression</a:t>
            </a:r>
            <a:br>
              <a:rPr lang="en-US" sz="25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br>
              <a:rPr lang="en-US" sz="25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5435-CEFA-4738-8D8A-DFBB943E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10679642" cy="363448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SEVERITYCODE 	 	A code that corresponds to the severity of the collision: 1 or 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PERSONCOUNT		The total number of people involved in the collision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PEDCOUNT			The number of pedestrians involved in the collision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PEDCYLCOUNT		The number of bicycles involved in the collision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VEHCOUNT			The number of vehicles involved in the collision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SDOT_COLCODE		A code is given to the collision by SDOT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HITPARKEDCAR		Whether or not the collision involved hitting a parked car (Y/N)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2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6C9A8-EBDF-4D9D-9F44-A854D7D1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SDOT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A43CA6-F22F-4D5E-8C6D-FA7CD6829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561843"/>
              </p:ext>
            </p:extLst>
          </p:nvPr>
        </p:nvGraphicFramePr>
        <p:xfrm>
          <a:off x="4700210" y="1207783"/>
          <a:ext cx="6808827" cy="4709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9721">
                  <a:extLst>
                    <a:ext uri="{9D8B030D-6E8A-4147-A177-3AD203B41FA5}">
                      <a16:colId xmlns:a16="http://schemas.microsoft.com/office/drawing/2014/main" val="3369686567"/>
                    </a:ext>
                  </a:extLst>
                </a:gridCol>
                <a:gridCol w="6139106">
                  <a:extLst>
                    <a:ext uri="{9D8B030D-6E8A-4147-A177-3AD203B41FA5}">
                      <a16:colId xmlns:a16="http://schemas.microsoft.com/office/drawing/2014/main" val="3977775684"/>
                    </a:ext>
                  </a:extLst>
                </a:gridCol>
              </a:tblGrid>
              <a:tr h="36224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2545302859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Vehicle Going Straight Hits Pedestrian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3048968060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Vehicle Turning Right Hits Pedestrian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1765751389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Vehicle Turning Left Hits Pedestrian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853527364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Vehicle Backing Hits Pedestrian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3729906890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Vehicle Hits Pedestrian - All Other Actions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3813637216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Vehicle Hits Pedestrian - Actions Not Stated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714482650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Entering At Angle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1836331820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From Same Direction -Both Going Straight   -Both Moving- Sideswipe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3692987502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From Same Direction -Both Going Straight   - One Stopped- Sideswipe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41184079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From Same Direction - Both Going Straight  - Both Moving - Rear End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3200065050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From Same Direction - Both Going Straight - One Stopped - Rear End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3017361997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From Same Direction - One Left Turn -  One Straight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5343" marR="75343" marT="0" marB="0" anchor="b"/>
                </a:tc>
                <a:extLst>
                  <a:ext uri="{0D108BD9-81ED-4DB2-BD59-A6C34878D82A}">
                    <a16:rowId xmlns:a16="http://schemas.microsoft.com/office/drawing/2014/main" val="2310734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96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DB5F1C-3BFF-489B-AAAF-501EDFC3E6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678" y="643467"/>
            <a:ext cx="94026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2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4CAF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667D9B-1B32-4A5D-9330-76DA775A14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090" y="1123527"/>
            <a:ext cx="7771815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90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4CAF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299BA6-EBD0-4A34-89E6-4110E071D9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038" y="1123527"/>
            <a:ext cx="7579918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CA0431-021C-458D-8B17-DB26E993B3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932" y="643467"/>
            <a:ext cx="860813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462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412F24"/>
      </a:dk2>
      <a:lt2>
        <a:srgbClr val="E8E3E2"/>
      </a:lt2>
      <a:accent1>
        <a:srgbClr val="4CAFC1"/>
      </a:accent1>
      <a:accent2>
        <a:srgbClr val="3BB193"/>
      </a:accent2>
      <a:accent3>
        <a:srgbClr val="47B56B"/>
      </a:accent3>
      <a:accent4>
        <a:srgbClr val="45B13B"/>
      </a:accent4>
      <a:accent5>
        <a:srgbClr val="7CB145"/>
      </a:accent5>
      <a:accent6>
        <a:srgbClr val="9FA838"/>
      </a:accent6>
      <a:hlink>
        <a:srgbClr val="C35E4B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511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Tw Cen MT</vt:lpstr>
      <vt:lpstr>Wingdings 2</vt:lpstr>
      <vt:lpstr>DividendVTI</vt:lpstr>
      <vt:lpstr>Applied Data Science  Capstone </vt:lpstr>
      <vt:lpstr>Business Problem</vt:lpstr>
      <vt:lpstr>Data</vt:lpstr>
      <vt:lpstr>Data – Logistic Regression Variables  </vt:lpstr>
      <vt:lpstr>SDOT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SDOT codes</vt:lpstr>
      <vt:lpstr>Predication and Probability</vt:lpstr>
      <vt:lpstr>Model Evaluation Confusion Matrix, F1_Score, Jaccard MSE &amp; MAE </vt:lpstr>
      <vt:lpstr>Logistic Regression Equation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 Capstone </dc:title>
  <dc:creator>dwilliams</dc:creator>
  <cp:lastModifiedBy>u2018261</cp:lastModifiedBy>
  <cp:revision>4</cp:revision>
  <dcterms:created xsi:type="dcterms:W3CDTF">2020-08-21T13:21:23Z</dcterms:created>
  <dcterms:modified xsi:type="dcterms:W3CDTF">2020-08-29T08:11:25Z</dcterms:modified>
</cp:coreProperties>
</file>