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012" r:id="rId2"/>
    <p:sldId id="4013" r:id="rId3"/>
    <p:sldId id="4014" r:id="rId4"/>
    <p:sldId id="4015" r:id="rId5"/>
    <p:sldId id="4016" r:id="rId6"/>
    <p:sldId id="401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7"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4"/>
          <p:cNvSpPr>
            <a:spLocks noGrp="1"/>
          </p:cNvSpPr>
          <p:nvPr>
            <p:ph type="sldNum" sz="quarter" idx="4"/>
          </p:nvPr>
        </p:nvSpPr>
        <p:spPr>
          <a:xfrm>
            <a:off x="11120222" y="6659245"/>
            <a:ext cx="788894" cy="97784"/>
          </a:xfrm>
          <a:prstGeom prst="rect">
            <a:avLst/>
          </a:prstGeom>
        </p:spPr>
        <p:txBody>
          <a:bodyPr vert="horz" lIns="0" tIns="0" rIns="0" bIns="0" rtlCol="0" anchor="ctr">
            <a:spAutoFit/>
          </a:bodyPr>
          <a:lstStyle>
            <a:lvl1pPr algn="r">
              <a:lnSpc>
                <a:spcPct val="90000"/>
              </a:lnSpc>
              <a:defRPr sz="706">
                <a:gradFill>
                  <a:gsLst>
                    <a:gs pos="5000">
                      <a:schemeClr val="tx1"/>
                    </a:gs>
                    <a:gs pos="31000">
                      <a:schemeClr val="tx1"/>
                    </a:gs>
                  </a:gsLst>
                  <a:lin ang="5400000" scaled="0"/>
                </a:gradFill>
              </a:defRPr>
            </a:lvl1pPr>
          </a:lstStyle>
          <a:p>
            <a:pPr defTabSz="871248"/>
            <a:fld id="{77A80767-0168-4202-AF54-9FDB461E3B29}" type="slidenum">
              <a:rPr lang="en-US" smtClean="0">
                <a:gradFill>
                  <a:gsLst>
                    <a:gs pos="5000">
                      <a:srgbClr val="505050"/>
                    </a:gs>
                    <a:gs pos="31000">
                      <a:srgbClr val="505050"/>
                    </a:gs>
                  </a:gsLst>
                  <a:lin ang="5400000" scaled="0"/>
                </a:gradFill>
              </a:rPr>
              <a:pPr defTabSz="871248"/>
              <a:t>‹#›</a:t>
            </a:fld>
            <a:endParaRPr lang="en-US">
              <a:gradFill>
                <a:gsLst>
                  <a:gs pos="5000">
                    <a:srgbClr val="505050"/>
                  </a:gs>
                  <a:gs pos="31000">
                    <a:srgbClr val="505050"/>
                  </a:gs>
                </a:gsLst>
                <a:lin ang="5400000" scaled="0"/>
              </a:gradFill>
            </a:endParaRPr>
          </a:p>
        </p:txBody>
      </p:sp>
    </p:spTree>
    <p:extLst>
      <p:ext uri="{BB962C8B-B14F-4D97-AF65-F5344CB8AC3E}">
        <p14:creationId xmlns:p14="http://schemas.microsoft.com/office/powerpoint/2010/main" xmlns="" val="29224614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b="9304"/>
          <a:stretch/>
        </p:blipFill>
        <p:spPr>
          <a:xfrm>
            <a:off x="0" y="0"/>
            <a:ext cx="12192000" cy="6858000"/>
          </a:xfrm>
          <a:prstGeom prst="rect">
            <a:avLst/>
          </a:prstGeom>
          <a:noFill/>
          <a:ln>
            <a:noFill/>
          </a:ln>
        </p:spPr>
      </p:pic>
      <p:pic>
        <p:nvPicPr>
          <p:cNvPr id="6" name="Picture 5"/>
          <p:cNvPicPr>
            <a:picLocks noChangeAspect="1"/>
          </p:cNvPicPr>
          <p:nvPr userDrawn="1"/>
        </p:nvPicPr>
        <p:blipFill>
          <a:blip r:embed="rId3"/>
          <a:stretch>
            <a:fillRect/>
          </a:stretch>
        </p:blipFill>
        <p:spPr>
          <a:xfrm>
            <a:off x="10473509" y="6279049"/>
            <a:ext cx="1463040" cy="313749"/>
          </a:xfrm>
          <a:prstGeom prst="rect">
            <a:avLst/>
          </a:prstGeom>
        </p:spPr>
      </p:pic>
      <p:sp>
        <p:nvSpPr>
          <p:cNvPr id="2" name="Rectangle 1"/>
          <p:cNvSpPr/>
          <p:nvPr userDrawn="1"/>
        </p:nvSpPr>
        <p:spPr bwMode="auto">
          <a:xfrm>
            <a:off x="-1" y="0"/>
            <a:ext cx="10473508" cy="6858000"/>
          </a:xfrm>
          <a:prstGeom prst="rect">
            <a:avLst/>
          </a:prstGeom>
          <a:gradFill flip="none" rotWithShape="1">
            <a:gsLst>
              <a:gs pos="54000">
                <a:schemeClr val="tx2">
                  <a:alpha val="40000"/>
                </a:schemeClr>
              </a:gs>
              <a:gs pos="0">
                <a:srgbClr val="000000">
                  <a:alpha val="40000"/>
                </a:srgbClr>
              </a:gs>
              <a:gs pos="100000">
                <a:schemeClr val="tx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1342" tIns="129074" rIns="161342" bIns="129074" numCol="1" spcCol="0" rtlCol="0" fromWordArt="0" anchor="t" anchorCtr="0" forceAA="0" compatLnSpc="1">
            <a:prstTxWarp prst="textNoShape">
              <a:avLst/>
            </a:prstTxWarp>
            <a:noAutofit/>
          </a:bodyPr>
          <a:lstStyle/>
          <a:p>
            <a:pPr algn="ctr" defTabSz="822655" fontAlgn="base">
              <a:lnSpc>
                <a:spcPct val="90000"/>
              </a:lnSpc>
              <a:spcBef>
                <a:spcPct val="0"/>
              </a:spcBef>
              <a:spcAft>
                <a:spcPct val="0"/>
              </a:spcAft>
            </a:pPr>
            <a:endParaRPr lang="en-US" sz="2117"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p:nvPr>
        </p:nvSpPr>
        <p:spPr>
          <a:xfrm>
            <a:off x="217716" y="2100849"/>
            <a:ext cx="8380489" cy="643204"/>
          </a:xfrm>
          <a:prstGeom prst="rect">
            <a:avLst/>
          </a:prstGeom>
        </p:spPr>
        <p:txBody>
          <a:bodyPr/>
          <a:lstStyle>
            <a:lvl1pPr marL="0" indent="0">
              <a:buNone/>
              <a:defRPr sz="3882">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xmlns="" val="29929521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ain">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17716" y="201707"/>
            <a:ext cx="10232571" cy="325795"/>
          </a:xfrm>
        </p:spPr>
        <p:txBody>
          <a:bodyPr/>
          <a:lstStyle/>
          <a:p>
            <a:endParaRPr lang="en-US" sz="2117">
              <a:solidFill>
                <a:schemeClr val="tx1"/>
              </a:solidFill>
            </a:endParaRPr>
          </a:p>
        </p:txBody>
      </p:sp>
      <p:sp>
        <p:nvSpPr>
          <p:cNvPr id="3" name="Text Placeholder 2"/>
          <p:cNvSpPr>
            <a:spLocks noGrp="1"/>
          </p:cNvSpPr>
          <p:nvPr>
            <p:ph type="body" sz="quarter" idx="11" hasCustomPrompt="1"/>
          </p:nvPr>
        </p:nvSpPr>
        <p:spPr>
          <a:xfrm>
            <a:off x="11422743" y="6611471"/>
            <a:ext cx="616857" cy="236725"/>
          </a:xfrm>
          <a:prstGeom prst="rect">
            <a:avLst/>
          </a:prstGeom>
        </p:spPr>
        <p:txBody>
          <a:bodyPr/>
          <a:lstStyle>
            <a:lvl1pPr marL="0" indent="0" algn="r">
              <a:buNone/>
              <a:defRPr sz="882">
                <a:solidFill>
                  <a:schemeClr val="bg1">
                    <a:lumMod val="65000"/>
                  </a:schemeClr>
                </a:solidFill>
                <a:latin typeface="+mn-lt"/>
              </a:defRPr>
            </a:lvl1pPr>
            <a:lvl2pPr marL="263300" indent="0">
              <a:buNone/>
              <a:defRPr/>
            </a:lvl2pPr>
            <a:lvl3pPr marL="438830" indent="0">
              <a:buNone/>
              <a:defRPr/>
            </a:lvl3pPr>
            <a:lvl4pPr marL="614364" indent="0">
              <a:buNone/>
              <a:defRPr/>
            </a:lvl4pPr>
            <a:lvl5pPr marL="789895" indent="0">
              <a:buNone/>
              <a:defRPr/>
            </a:lvl5pPr>
          </a:lstStyle>
          <a:p>
            <a:pPr lvl="0"/>
            <a:r>
              <a:rPr lang="en-US"/>
              <a:t>#</a:t>
            </a:r>
          </a:p>
        </p:txBody>
      </p:sp>
    </p:spTree>
    <p:extLst>
      <p:ext uri="{BB962C8B-B14F-4D97-AF65-F5344CB8AC3E}">
        <p14:creationId xmlns:p14="http://schemas.microsoft.com/office/powerpoint/2010/main" xmlns="" val="18642160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000" y="201706"/>
            <a:ext cx="11684000" cy="325881"/>
          </a:xfrm>
          <a:prstGeom prst="rect">
            <a:avLst/>
          </a:prstGeom>
        </p:spPr>
        <p:txBody>
          <a:bodyPr vert="horz" wrap="square" lIns="0" tIns="0" rIns="0" bIns="0" rtlCol="0" anchor="t">
            <a:spAutoFit/>
          </a:bodyPr>
          <a:lstStyle/>
          <a:p>
            <a:r>
              <a:rPr lang="en-US"/>
              <a:t>Click to edit Master title style</a:t>
            </a:r>
          </a:p>
        </p:txBody>
      </p:sp>
      <p:sp>
        <p:nvSpPr>
          <p:cNvPr id="3" name="Footer Placeholder 2"/>
          <p:cNvSpPr>
            <a:spLocks noGrp="1"/>
          </p:cNvSpPr>
          <p:nvPr>
            <p:ph type="ftr" sz="quarter" idx="3"/>
          </p:nvPr>
        </p:nvSpPr>
        <p:spPr>
          <a:xfrm>
            <a:off x="254000" y="6659245"/>
            <a:ext cx="160816" cy="97784"/>
          </a:xfrm>
          <a:prstGeom prst="rect">
            <a:avLst/>
          </a:prstGeom>
        </p:spPr>
        <p:txBody>
          <a:bodyPr vert="horz" wrap="none" lIns="0" tIns="0" rIns="159197" bIns="0" rtlCol="0" anchor="ctr">
            <a:spAutoFit/>
          </a:bodyPr>
          <a:lstStyle>
            <a:lvl1pPr algn="l">
              <a:lnSpc>
                <a:spcPct val="90000"/>
              </a:lnSpc>
              <a:defRPr sz="706">
                <a:gradFill>
                  <a:gsLst>
                    <a:gs pos="31624">
                      <a:schemeClr val="tx1"/>
                    </a:gs>
                    <a:gs pos="45000">
                      <a:schemeClr val="tx1"/>
                    </a:gs>
                  </a:gsLst>
                  <a:lin ang="5400000" scaled="0"/>
                </a:gradFill>
              </a:defRPr>
            </a:lvl1pPr>
          </a:lstStyle>
          <a:p>
            <a:pPr defTabSz="871248"/>
            <a:endParaRPr lang="en-US">
              <a:gradFill>
                <a:gsLst>
                  <a:gs pos="31624">
                    <a:srgbClr val="505050"/>
                  </a:gs>
                  <a:gs pos="45000">
                    <a:srgbClr val="505050"/>
                  </a:gs>
                </a:gsLst>
                <a:lin ang="5400000" scaled="0"/>
              </a:gradFill>
            </a:endParaRPr>
          </a:p>
        </p:txBody>
      </p:sp>
      <p:sp>
        <p:nvSpPr>
          <p:cNvPr id="5" name="Slide Number Placeholder 4"/>
          <p:cNvSpPr>
            <a:spLocks noGrp="1"/>
          </p:cNvSpPr>
          <p:nvPr>
            <p:ph type="sldNum" sz="quarter" idx="4"/>
          </p:nvPr>
        </p:nvSpPr>
        <p:spPr>
          <a:xfrm>
            <a:off x="11120222" y="6659245"/>
            <a:ext cx="788894" cy="97784"/>
          </a:xfrm>
          <a:prstGeom prst="rect">
            <a:avLst/>
          </a:prstGeom>
        </p:spPr>
        <p:txBody>
          <a:bodyPr vert="horz" lIns="0" tIns="0" rIns="0" bIns="0" rtlCol="0" anchor="ctr">
            <a:spAutoFit/>
          </a:bodyPr>
          <a:lstStyle>
            <a:lvl1pPr algn="r">
              <a:lnSpc>
                <a:spcPct val="90000"/>
              </a:lnSpc>
              <a:defRPr sz="706">
                <a:gradFill>
                  <a:gsLst>
                    <a:gs pos="5000">
                      <a:schemeClr val="tx1"/>
                    </a:gs>
                    <a:gs pos="31000">
                      <a:schemeClr val="tx1"/>
                    </a:gs>
                  </a:gsLst>
                  <a:lin ang="5400000" scaled="0"/>
                </a:gradFill>
              </a:defRPr>
            </a:lvl1pPr>
          </a:lstStyle>
          <a:p>
            <a:pPr defTabSz="871248"/>
            <a:fld id="{77A80767-0168-4202-AF54-9FDB461E3B29}" type="slidenum">
              <a:rPr lang="en-US" smtClean="0">
                <a:gradFill>
                  <a:gsLst>
                    <a:gs pos="5000">
                      <a:srgbClr val="505050"/>
                    </a:gs>
                    <a:gs pos="31000">
                      <a:srgbClr val="505050"/>
                    </a:gs>
                  </a:gsLst>
                  <a:lin ang="5400000" scaled="0"/>
                </a:gradFill>
              </a:rPr>
              <a:pPr defTabSz="871248"/>
              <a:t>‹#›</a:t>
            </a:fld>
            <a:endParaRPr lang="en-US">
              <a:gradFill>
                <a:gsLst>
                  <a:gs pos="5000">
                    <a:srgbClr val="505050"/>
                  </a:gs>
                  <a:gs pos="31000">
                    <a:srgbClr val="505050"/>
                  </a:gs>
                </a:gsLst>
                <a:lin ang="5400000" scaled="0"/>
              </a:gradFill>
            </a:endParaRPr>
          </a:p>
        </p:txBody>
      </p:sp>
    </p:spTree>
    <p:extLst>
      <p:ext uri="{BB962C8B-B14F-4D97-AF65-F5344CB8AC3E}">
        <p14:creationId xmlns:p14="http://schemas.microsoft.com/office/powerpoint/2010/main" xmlns="" val="328013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ftr="0" dt="0"/>
  <p:txStyles>
    <p:titleStyle>
      <a:lvl1pPr algn="l" defTabSz="716213" rtl="0" eaLnBrk="1" latinLnBrk="0" hangingPunct="1">
        <a:lnSpc>
          <a:spcPct val="100000"/>
        </a:lnSpc>
        <a:spcBef>
          <a:spcPct val="0"/>
        </a:spcBef>
        <a:buNone/>
        <a:defRPr lang="en-US" sz="2117" b="0" kern="1200" cap="none" spc="-78"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10673" marR="0" indent="-210673" algn="l" defTabSz="716213" rtl="0" eaLnBrk="1" fontAlgn="auto" latinLnBrk="0" hangingPunct="1">
        <a:lnSpc>
          <a:spcPct val="100000"/>
        </a:lnSpc>
        <a:spcBef>
          <a:spcPct val="20000"/>
        </a:spcBef>
        <a:spcAft>
          <a:spcPts val="0"/>
        </a:spcAft>
        <a:buClrTx/>
        <a:buSzPct val="90000"/>
        <a:buFont typeface="Arial" pitchFamily="34" charset="0"/>
        <a:buChar char="•"/>
        <a:tabLst/>
        <a:defRPr sz="2470" kern="1200" spc="0" baseline="0">
          <a:gradFill>
            <a:gsLst>
              <a:gs pos="0">
                <a:srgbClr val="000000"/>
              </a:gs>
              <a:gs pos="100000">
                <a:srgbClr val="000000"/>
              </a:gs>
            </a:gsLst>
            <a:lin ang="5400000" scaled="0"/>
          </a:gradFill>
          <a:latin typeface="+mj-lt"/>
          <a:ea typeface="+mn-ea"/>
          <a:cs typeface="+mn-cs"/>
        </a:defRPr>
      </a:lvl1pPr>
      <a:lvl2pPr marL="448584" marR="0" indent="-185285" algn="l" defTabSz="716213" rtl="0" eaLnBrk="1" fontAlgn="auto" latinLnBrk="0" hangingPunct="1">
        <a:lnSpc>
          <a:spcPct val="100000"/>
        </a:lnSpc>
        <a:spcBef>
          <a:spcPct val="20000"/>
        </a:spcBef>
        <a:spcAft>
          <a:spcPts val="0"/>
        </a:spcAft>
        <a:buClrTx/>
        <a:buSzPct val="90000"/>
        <a:buFont typeface="Arial" pitchFamily="34" charset="0"/>
        <a:buChar char="•"/>
        <a:tabLst/>
        <a:defRPr sz="1676" kern="1200" spc="0" baseline="0">
          <a:gradFill>
            <a:gsLst>
              <a:gs pos="0">
                <a:srgbClr val="000000"/>
              </a:gs>
              <a:gs pos="100000">
                <a:srgbClr val="000000"/>
              </a:gs>
            </a:gsLst>
            <a:lin ang="5400000" scaled="0"/>
          </a:gradFill>
          <a:latin typeface="+mn-lt"/>
          <a:ea typeface="+mn-ea"/>
          <a:cs typeface="+mn-cs"/>
        </a:defRPr>
      </a:lvl2pPr>
      <a:lvl3pPr marL="614364" marR="0" indent="-175533" algn="l" defTabSz="716213" rtl="0" eaLnBrk="1" fontAlgn="auto" latinLnBrk="0" hangingPunct="1">
        <a:lnSpc>
          <a:spcPct val="100000"/>
        </a:lnSpc>
        <a:spcBef>
          <a:spcPct val="20000"/>
        </a:spcBef>
        <a:spcAft>
          <a:spcPts val="0"/>
        </a:spcAft>
        <a:buClrTx/>
        <a:buSzPct val="90000"/>
        <a:buFont typeface="Arial" pitchFamily="34" charset="0"/>
        <a:buChar char="•"/>
        <a:tabLst/>
        <a:defRPr sz="1500" kern="1200" spc="0" baseline="0">
          <a:gradFill>
            <a:gsLst>
              <a:gs pos="0">
                <a:srgbClr val="000000"/>
              </a:gs>
              <a:gs pos="100000">
                <a:srgbClr val="000000"/>
              </a:gs>
            </a:gsLst>
            <a:lin ang="5400000" scaled="0"/>
          </a:gradFill>
          <a:latin typeface="+mn-lt"/>
          <a:ea typeface="+mn-ea"/>
          <a:cs typeface="+mn-cs"/>
        </a:defRPr>
      </a:lvl3pPr>
      <a:lvl4pPr marL="789897" marR="0" indent="-175533" algn="l" defTabSz="716213" rtl="0" eaLnBrk="1" fontAlgn="auto" latinLnBrk="0" hangingPunct="1">
        <a:lnSpc>
          <a:spcPct val="100000"/>
        </a:lnSpc>
        <a:spcBef>
          <a:spcPct val="20000"/>
        </a:spcBef>
        <a:spcAft>
          <a:spcPts val="0"/>
        </a:spcAft>
        <a:buClrTx/>
        <a:buSzPct val="90000"/>
        <a:buFont typeface="Arial" pitchFamily="34" charset="0"/>
        <a:buChar char="•"/>
        <a:tabLst/>
        <a:defRPr sz="1323" kern="1200" spc="0" baseline="0">
          <a:gradFill>
            <a:gsLst>
              <a:gs pos="0">
                <a:srgbClr val="000000"/>
              </a:gs>
              <a:gs pos="100000">
                <a:srgbClr val="000000"/>
              </a:gs>
            </a:gsLst>
            <a:lin ang="5400000" scaled="0"/>
          </a:gradFill>
          <a:latin typeface="+mn-lt"/>
          <a:ea typeface="+mn-ea"/>
          <a:cs typeface="+mn-cs"/>
        </a:defRPr>
      </a:lvl4pPr>
      <a:lvl5pPr marL="965429" marR="0" indent="-175533" algn="l" defTabSz="716213" rtl="0" eaLnBrk="1" fontAlgn="auto" latinLnBrk="0" hangingPunct="1">
        <a:lnSpc>
          <a:spcPct val="100000"/>
        </a:lnSpc>
        <a:spcBef>
          <a:spcPct val="20000"/>
        </a:spcBef>
        <a:spcAft>
          <a:spcPts val="0"/>
        </a:spcAft>
        <a:buClrTx/>
        <a:buSzPct val="90000"/>
        <a:buFont typeface="Arial" pitchFamily="34" charset="0"/>
        <a:buChar char="•"/>
        <a:tabLst/>
        <a:defRPr sz="1235" kern="1200" spc="0" baseline="0">
          <a:gradFill>
            <a:gsLst>
              <a:gs pos="0">
                <a:srgbClr val="000000"/>
              </a:gs>
              <a:gs pos="100000">
                <a:srgbClr val="000000"/>
              </a:gs>
            </a:gsLst>
            <a:lin ang="5400000" scaled="0"/>
          </a:gradFill>
          <a:latin typeface="+mn-lt"/>
          <a:ea typeface="+mn-ea"/>
          <a:cs typeface="+mn-cs"/>
        </a:defRPr>
      </a:lvl5pPr>
      <a:lvl6pPr marL="1969587" indent="-179053" algn="l" defTabSz="71621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327697" indent="-179053" algn="l" defTabSz="71621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85803" indent="-179053" algn="l" defTabSz="71621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3043911" indent="-179053" algn="l" defTabSz="71621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716213" rtl="0" eaLnBrk="1" latinLnBrk="0" hangingPunct="1">
        <a:defRPr sz="1323" kern="1200">
          <a:solidFill>
            <a:schemeClr val="tx1"/>
          </a:solidFill>
          <a:latin typeface="+mn-lt"/>
          <a:ea typeface="+mn-ea"/>
          <a:cs typeface="+mn-cs"/>
        </a:defRPr>
      </a:lvl1pPr>
      <a:lvl2pPr marL="358108" algn="l" defTabSz="716213" rtl="0" eaLnBrk="1" latinLnBrk="0" hangingPunct="1">
        <a:defRPr sz="1323" kern="1200">
          <a:solidFill>
            <a:schemeClr val="tx1"/>
          </a:solidFill>
          <a:latin typeface="+mn-lt"/>
          <a:ea typeface="+mn-ea"/>
          <a:cs typeface="+mn-cs"/>
        </a:defRPr>
      </a:lvl2pPr>
      <a:lvl3pPr marL="716213" algn="l" defTabSz="716213" rtl="0" eaLnBrk="1" latinLnBrk="0" hangingPunct="1">
        <a:defRPr sz="1323" kern="1200">
          <a:solidFill>
            <a:schemeClr val="tx1"/>
          </a:solidFill>
          <a:latin typeface="+mn-lt"/>
          <a:ea typeface="+mn-ea"/>
          <a:cs typeface="+mn-cs"/>
        </a:defRPr>
      </a:lvl3pPr>
      <a:lvl4pPr marL="1074322" algn="l" defTabSz="716213" rtl="0" eaLnBrk="1" latinLnBrk="0" hangingPunct="1">
        <a:defRPr sz="1323" kern="1200">
          <a:solidFill>
            <a:schemeClr val="tx1"/>
          </a:solidFill>
          <a:latin typeface="+mn-lt"/>
          <a:ea typeface="+mn-ea"/>
          <a:cs typeface="+mn-cs"/>
        </a:defRPr>
      </a:lvl4pPr>
      <a:lvl5pPr marL="1432428" algn="l" defTabSz="716213" rtl="0" eaLnBrk="1" latinLnBrk="0" hangingPunct="1">
        <a:defRPr sz="1323" kern="1200">
          <a:solidFill>
            <a:schemeClr val="tx1"/>
          </a:solidFill>
          <a:latin typeface="+mn-lt"/>
          <a:ea typeface="+mn-ea"/>
          <a:cs typeface="+mn-cs"/>
        </a:defRPr>
      </a:lvl5pPr>
      <a:lvl6pPr marL="1790537" algn="l" defTabSz="716213" rtl="0" eaLnBrk="1" latinLnBrk="0" hangingPunct="1">
        <a:defRPr sz="1323" kern="1200">
          <a:solidFill>
            <a:schemeClr val="tx1"/>
          </a:solidFill>
          <a:latin typeface="+mn-lt"/>
          <a:ea typeface="+mn-ea"/>
          <a:cs typeface="+mn-cs"/>
        </a:defRPr>
      </a:lvl6pPr>
      <a:lvl7pPr marL="2148642" algn="l" defTabSz="716213" rtl="0" eaLnBrk="1" latinLnBrk="0" hangingPunct="1">
        <a:defRPr sz="1323" kern="1200">
          <a:solidFill>
            <a:schemeClr val="tx1"/>
          </a:solidFill>
          <a:latin typeface="+mn-lt"/>
          <a:ea typeface="+mn-ea"/>
          <a:cs typeface="+mn-cs"/>
        </a:defRPr>
      </a:lvl7pPr>
      <a:lvl8pPr marL="2506750" algn="l" defTabSz="716213" rtl="0" eaLnBrk="1" latinLnBrk="0" hangingPunct="1">
        <a:defRPr sz="1323" kern="1200">
          <a:solidFill>
            <a:schemeClr val="tx1"/>
          </a:solidFill>
          <a:latin typeface="+mn-lt"/>
          <a:ea typeface="+mn-ea"/>
          <a:cs typeface="+mn-cs"/>
        </a:defRPr>
      </a:lvl8pPr>
      <a:lvl9pPr marL="2864857" algn="l" defTabSz="716213" rtl="0" eaLnBrk="1" latinLnBrk="0" hangingPunct="1">
        <a:defRPr sz="1323"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44">
          <p15:clr>
            <a:srgbClr val="F26B43"/>
          </p15:clr>
        </p15:guide>
        <p15:guide id="2" pos="7896">
          <p15:clr>
            <a:srgbClr val="F26B43"/>
          </p15:clr>
        </p15:guide>
        <p15:guide id="3" orient="horz" pos="408">
          <p15:clr>
            <a:srgbClr val="F26B43"/>
          </p15:clr>
        </p15:guide>
        <p15:guide id="4" pos="144">
          <p15:clr>
            <a:srgbClr val="F26B43"/>
          </p15:clr>
        </p15:guide>
        <p15:guide id="5" orient="horz" pos="720">
          <p15:clr>
            <a:srgbClr val="F26B43"/>
          </p15:clr>
        </p15:guide>
        <p15:guide id="6" orient="horz" pos="4704">
          <p15:clr>
            <a:srgbClr val="F26B43"/>
          </p15:clr>
        </p15:guide>
        <p15:guide id="7" pos="4032">
          <p15:clr>
            <a:srgbClr val="F26B43"/>
          </p15:clr>
        </p15:guide>
        <p15:guide id="8" pos="576">
          <p15:clr>
            <a:srgbClr val="F26B43"/>
          </p15:clr>
        </p15:guide>
        <p15:guide id="9" pos="1152">
          <p15:clr>
            <a:srgbClr val="F26B43"/>
          </p15:clr>
        </p15:guide>
        <p15:guide id="10" pos="1728">
          <p15:clr>
            <a:srgbClr val="F26B43"/>
          </p15:clr>
        </p15:guide>
        <p15:guide id="11" pos="2304">
          <p15:clr>
            <a:srgbClr val="F26B43"/>
          </p15:clr>
        </p15:guide>
        <p15:guide id="12" pos="2880">
          <p15:clr>
            <a:srgbClr val="F26B43"/>
          </p15:clr>
        </p15:guide>
        <p15:guide id="13" pos="3456">
          <p15:clr>
            <a:srgbClr val="F26B43"/>
          </p15:clr>
        </p15:guide>
        <p15:guide id="14" pos="4608">
          <p15:clr>
            <a:srgbClr val="F26B43"/>
          </p15:clr>
        </p15:guide>
        <p15:guide id="15" pos="5184">
          <p15:clr>
            <a:srgbClr val="F26B43"/>
          </p15:clr>
        </p15:guide>
        <p15:guide id="16" pos="5760">
          <p15:clr>
            <a:srgbClr val="F26B43"/>
          </p15:clr>
        </p15:guide>
        <p15:guide id="17" pos="6336">
          <p15:clr>
            <a:srgbClr val="F26B43"/>
          </p15:clr>
        </p15:guide>
        <p15:guide id="18" pos="6912">
          <p15:clr>
            <a:srgbClr val="F26B43"/>
          </p15:clr>
        </p15:guide>
        <p15:guide id="19" pos="7488">
          <p15:clr>
            <a:srgbClr val="F26B43"/>
          </p15:clr>
        </p15:guide>
        <p15:guide id="20" orient="horz" pos="4176">
          <p15:clr>
            <a:srgbClr val="F26B43"/>
          </p15:clr>
        </p15:guide>
        <p15:guide id="21" orient="horz" pos="3600">
          <p15:clr>
            <a:srgbClr val="F26B43"/>
          </p15:clr>
        </p15:guide>
        <p15:guide id="22" orient="horz" pos="3024">
          <p15:clr>
            <a:srgbClr val="F26B43"/>
          </p15:clr>
        </p15:guide>
        <p15:guide id="23" orient="horz" pos="2448">
          <p15:clr>
            <a:srgbClr val="F26B43"/>
          </p15:clr>
        </p15:guide>
        <p15:guide id="24" orient="horz" pos="1872">
          <p15:clr>
            <a:srgbClr val="F26B43"/>
          </p15:clr>
        </p15:guide>
        <p15:guide id="25" orient="horz" pos="12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D9AE90-824A-4CAB-8323-B3985B983597}"/>
              </a:ext>
            </a:extLst>
          </p:cNvPr>
          <p:cNvSpPr>
            <a:spLocks noGrp="1"/>
          </p:cNvSpPr>
          <p:nvPr>
            <p:ph type="title" idx="4294967295"/>
          </p:nvPr>
        </p:nvSpPr>
        <p:spPr>
          <a:xfrm>
            <a:off x="554984" y="3064124"/>
            <a:ext cx="5079741" cy="332352"/>
          </a:xfrm>
        </p:spPr>
        <p:txBody>
          <a:bodyPr/>
          <a:lstStyle/>
          <a:p>
            <a:r>
              <a:rPr lang="en-US" dirty="0"/>
              <a:t>Team Name</a:t>
            </a:r>
            <a:r>
              <a:rPr lang="en-US" dirty="0" smtClean="0"/>
              <a:t>: Team Enigma</a:t>
            </a:r>
            <a:endParaRPr lang="en-US" dirty="0"/>
          </a:p>
        </p:txBody>
      </p:sp>
      <p:sp>
        <p:nvSpPr>
          <p:cNvPr id="3" name="Text Placeholder 2">
            <a:extLst>
              <a:ext uri="{FF2B5EF4-FFF2-40B4-BE49-F238E27FC236}">
                <a16:creationId xmlns="" xmlns:a16="http://schemas.microsoft.com/office/drawing/2014/main" id="{DA6439C0-C80D-48CA-BCE9-F74B76A0F4DF}"/>
              </a:ext>
            </a:extLst>
          </p:cNvPr>
          <p:cNvSpPr>
            <a:spLocks noGrp="1"/>
          </p:cNvSpPr>
          <p:nvPr>
            <p:ph type="body" sz="quarter" idx="11"/>
          </p:nvPr>
        </p:nvSpPr>
        <p:spPr/>
        <p:txBody>
          <a:bodyPr/>
          <a:lstStyle/>
          <a:p>
            <a:endParaRPr lang="en-US"/>
          </a:p>
        </p:txBody>
      </p:sp>
      <p:pic>
        <p:nvPicPr>
          <p:cNvPr id="4" name="Picture 3">
            <a:extLst>
              <a:ext uri="{FF2B5EF4-FFF2-40B4-BE49-F238E27FC236}">
                <a16:creationId xmlns="" xmlns:a16="http://schemas.microsoft.com/office/drawing/2014/main" id="{6748EB15-3A27-40E8-A54B-5072E87BE61D}"/>
              </a:ext>
            </a:extLst>
          </p:cNvPr>
          <p:cNvPicPr>
            <a:picLocks noChangeAspect="1"/>
          </p:cNvPicPr>
          <p:nvPr/>
        </p:nvPicPr>
        <p:blipFill>
          <a:blip r:embed="rId2"/>
          <a:stretch>
            <a:fillRect/>
          </a:stretch>
        </p:blipFill>
        <p:spPr>
          <a:xfrm>
            <a:off x="2718065" y="343818"/>
            <a:ext cx="5453251" cy="2001302"/>
          </a:xfrm>
          <a:prstGeom prst="rect">
            <a:avLst/>
          </a:prstGeom>
        </p:spPr>
      </p:pic>
      <p:sp>
        <p:nvSpPr>
          <p:cNvPr id="5" name="Title 1">
            <a:extLst>
              <a:ext uri="{FF2B5EF4-FFF2-40B4-BE49-F238E27FC236}">
                <a16:creationId xmlns="" xmlns:a16="http://schemas.microsoft.com/office/drawing/2014/main" id="{A1560973-DCCA-4853-890A-1F625C329D6C}"/>
              </a:ext>
            </a:extLst>
          </p:cNvPr>
          <p:cNvSpPr txBox="1">
            <a:spLocks/>
          </p:cNvSpPr>
          <p:nvPr/>
        </p:nvSpPr>
        <p:spPr>
          <a:xfrm>
            <a:off x="548715" y="3654110"/>
            <a:ext cx="5079741" cy="3683572"/>
          </a:xfrm>
          <a:prstGeom prst="rect">
            <a:avLst/>
          </a:prstGeom>
        </p:spPr>
        <p:txBody>
          <a:bodyPr vert="horz" wrap="square" lIns="0" tIns="0" rIns="0" bIns="0" rtlCol="0" anchor="t">
            <a:spAutoFit/>
          </a:bodyPr>
          <a:lstStyle>
            <a:lvl1pPr algn="l" defTabSz="730606" rtl="0" eaLnBrk="1" latinLnBrk="0" hangingPunct="1">
              <a:lnSpc>
                <a:spcPct val="100000"/>
              </a:lnSpc>
              <a:spcBef>
                <a:spcPct val="0"/>
              </a:spcBef>
              <a:buNone/>
              <a:defRPr lang="en-US" sz="2160" b="0" kern="1200" cap="none" spc="-8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pPr defTabSz="716213">
              <a:spcBef>
                <a:spcPts val="588"/>
              </a:spcBef>
              <a:spcAft>
                <a:spcPts val="588"/>
              </a:spcAft>
            </a:pPr>
            <a:r>
              <a:rPr lang="en-US" sz="2117" spc="-78" dirty="0">
                <a:solidFill>
                  <a:srgbClr val="505050"/>
                </a:solidFill>
              </a:rPr>
              <a:t>Team Participant Names:</a:t>
            </a:r>
          </a:p>
          <a:p>
            <a:pPr defTabSz="716213">
              <a:spcBef>
                <a:spcPts val="588"/>
              </a:spcBef>
              <a:spcAft>
                <a:spcPts val="588"/>
              </a:spcAft>
            </a:pPr>
            <a:r>
              <a:rPr lang="en-US" sz="2117" spc="-78" dirty="0">
                <a:solidFill>
                  <a:srgbClr val="505050"/>
                </a:solidFill>
              </a:rPr>
              <a:t>1. </a:t>
            </a:r>
            <a:r>
              <a:rPr lang="en-US" sz="2117" spc="-78" dirty="0" err="1" smtClean="0">
                <a:solidFill>
                  <a:srgbClr val="505050"/>
                </a:solidFill>
              </a:rPr>
              <a:t>Ghulam</a:t>
            </a:r>
            <a:r>
              <a:rPr lang="en-US" sz="2117" spc="-78" dirty="0" smtClean="0">
                <a:solidFill>
                  <a:srgbClr val="505050"/>
                </a:solidFill>
              </a:rPr>
              <a:t> Ahmed Bin </a:t>
            </a:r>
            <a:r>
              <a:rPr lang="en-US" sz="2117" spc="-78" dirty="0" err="1" smtClean="0">
                <a:solidFill>
                  <a:srgbClr val="505050"/>
                </a:solidFill>
              </a:rPr>
              <a:t>Saeed</a:t>
            </a:r>
            <a:r>
              <a:rPr lang="en-US" sz="2117" spc="-78" dirty="0" smtClean="0">
                <a:solidFill>
                  <a:srgbClr val="505050"/>
                </a:solidFill>
              </a:rPr>
              <a:t> (Leader)</a:t>
            </a:r>
            <a:endParaRPr lang="en-US" sz="2117" spc="-78" dirty="0">
              <a:solidFill>
                <a:srgbClr val="505050"/>
              </a:solidFill>
            </a:endParaRPr>
          </a:p>
          <a:p>
            <a:pPr defTabSz="716213">
              <a:spcBef>
                <a:spcPts val="588"/>
              </a:spcBef>
              <a:spcAft>
                <a:spcPts val="588"/>
              </a:spcAft>
            </a:pPr>
            <a:r>
              <a:rPr lang="en-US" sz="2117" spc="-78" dirty="0">
                <a:solidFill>
                  <a:srgbClr val="505050"/>
                </a:solidFill>
              </a:rPr>
              <a:t>2. </a:t>
            </a:r>
            <a:r>
              <a:rPr lang="en-US" sz="2117" spc="-78" dirty="0" smtClean="0">
                <a:solidFill>
                  <a:srgbClr val="505050"/>
                </a:solidFill>
              </a:rPr>
              <a:t> Muhammad </a:t>
            </a:r>
            <a:r>
              <a:rPr lang="en-US" sz="2117" spc="-78" dirty="0" err="1" smtClean="0">
                <a:solidFill>
                  <a:srgbClr val="505050"/>
                </a:solidFill>
              </a:rPr>
              <a:t>Hamza</a:t>
            </a:r>
            <a:endParaRPr lang="en-US" sz="2117" spc="-78" dirty="0">
              <a:solidFill>
                <a:srgbClr val="505050"/>
              </a:solidFill>
            </a:endParaRPr>
          </a:p>
          <a:p>
            <a:pPr defTabSz="716213">
              <a:spcBef>
                <a:spcPts val="588"/>
              </a:spcBef>
              <a:spcAft>
                <a:spcPts val="588"/>
              </a:spcAft>
            </a:pPr>
            <a:r>
              <a:rPr lang="en-US" sz="2117" spc="-78" dirty="0">
                <a:solidFill>
                  <a:srgbClr val="505050"/>
                </a:solidFill>
              </a:rPr>
              <a:t>3</a:t>
            </a:r>
            <a:r>
              <a:rPr lang="en-US" sz="2117" spc="-78" dirty="0" smtClean="0">
                <a:solidFill>
                  <a:srgbClr val="505050"/>
                </a:solidFill>
              </a:rPr>
              <a:t>. </a:t>
            </a:r>
            <a:r>
              <a:rPr lang="en-US" sz="2117" spc="-78" dirty="0" err="1" smtClean="0">
                <a:solidFill>
                  <a:srgbClr val="505050"/>
                </a:solidFill>
              </a:rPr>
              <a:t>Zayan</a:t>
            </a:r>
            <a:r>
              <a:rPr lang="en-US" sz="2117" spc="-78" dirty="0" smtClean="0">
                <a:solidFill>
                  <a:srgbClr val="505050"/>
                </a:solidFill>
              </a:rPr>
              <a:t> </a:t>
            </a:r>
            <a:r>
              <a:rPr lang="en-US" sz="2117" spc="-78" dirty="0" err="1" smtClean="0">
                <a:solidFill>
                  <a:srgbClr val="505050"/>
                </a:solidFill>
              </a:rPr>
              <a:t>Aamir</a:t>
            </a:r>
            <a:r>
              <a:rPr lang="en-US" sz="2117" spc="-78" dirty="0" smtClean="0">
                <a:solidFill>
                  <a:srgbClr val="505050"/>
                </a:solidFill>
              </a:rPr>
              <a:t> Ali</a:t>
            </a:r>
            <a:endParaRPr lang="en-US" sz="2117" spc="-78" dirty="0">
              <a:solidFill>
                <a:srgbClr val="505050"/>
              </a:solidFill>
            </a:endParaRPr>
          </a:p>
          <a:p>
            <a:pPr defTabSz="716213">
              <a:spcBef>
                <a:spcPts val="588"/>
              </a:spcBef>
              <a:spcAft>
                <a:spcPts val="588"/>
              </a:spcAft>
            </a:pPr>
            <a:r>
              <a:rPr lang="en-US" sz="2117" spc="-78" dirty="0">
                <a:solidFill>
                  <a:srgbClr val="505050"/>
                </a:solidFill>
              </a:rPr>
              <a:t>4</a:t>
            </a:r>
            <a:r>
              <a:rPr lang="en-US" sz="2117" spc="-78" dirty="0" smtClean="0">
                <a:solidFill>
                  <a:srgbClr val="505050"/>
                </a:solidFill>
              </a:rPr>
              <a:t>. </a:t>
            </a:r>
            <a:r>
              <a:rPr lang="en-US" sz="2117" spc="-78" dirty="0" err="1" smtClean="0">
                <a:solidFill>
                  <a:srgbClr val="505050"/>
                </a:solidFill>
              </a:rPr>
              <a:t>Usama</a:t>
            </a:r>
            <a:r>
              <a:rPr lang="en-US" sz="2117" spc="-78" dirty="0" smtClean="0">
                <a:solidFill>
                  <a:srgbClr val="505050"/>
                </a:solidFill>
              </a:rPr>
              <a:t> </a:t>
            </a:r>
            <a:r>
              <a:rPr lang="en-US" sz="2117" spc="-78" dirty="0" err="1" smtClean="0">
                <a:solidFill>
                  <a:srgbClr val="505050"/>
                </a:solidFill>
              </a:rPr>
              <a:t>Altaf</a:t>
            </a:r>
            <a:r>
              <a:rPr lang="en-US" sz="2117" spc="-78" dirty="0" smtClean="0">
                <a:solidFill>
                  <a:srgbClr val="505050"/>
                </a:solidFill>
              </a:rPr>
              <a:t> </a:t>
            </a:r>
            <a:r>
              <a:rPr lang="en-US" sz="2117" spc="-78" dirty="0" err="1" smtClean="0">
                <a:solidFill>
                  <a:srgbClr val="505050"/>
                </a:solidFill>
              </a:rPr>
              <a:t>Zahid</a:t>
            </a:r>
            <a:endParaRPr lang="en-US" sz="2117" spc="-78" dirty="0">
              <a:solidFill>
                <a:srgbClr val="505050"/>
              </a:solidFill>
            </a:endParaRPr>
          </a:p>
          <a:p>
            <a:pPr defTabSz="716213">
              <a:spcBef>
                <a:spcPts val="588"/>
              </a:spcBef>
              <a:spcAft>
                <a:spcPts val="588"/>
              </a:spcAft>
            </a:pPr>
            <a:r>
              <a:rPr lang="en-US" sz="2117" spc="-78" dirty="0">
                <a:solidFill>
                  <a:srgbClr val="505050"/>
                </a:solidFill>
              </a:rPr>
              <a:t>5</a:t>
            </a:r>
            <a:r>
              <a:rPr lang="en-US" sz="2117" spc="-78" dirty="0" smtClean="0">
                <a:solidFill>
                  <a:srgbClr val="505050"/>
                </a:solidFill>
              </a:rPr>
              <a:t>. </a:t>
            </a:r>
            <a:r>
              <a:rPr lang="en-US" sz="2117" spc="-78" dirty="0" err="1" smtClean="0">
                <a:solidFill>
                  <a:srgbClr val="505050"/>
                </a:solidFill>
              </a:rPr>
              <a:t>Syed</a:t>
            </a:r>
            <a:r>
              <a:rPr lang="en-US" sz="2117" spc="-78" dirty="0" smtClean="0">
                <a:solidFill>
                  <a:srgbClr val="505050"/>
                </a:solidFill>
              </a:rPr>
              <a:t> </a:t>
            </a:r>
            <a:r>
              <a:rPr lang="en-US" sz="2117" spc="-78" dirty="0" err="1" smtClean="0">
                <a:solidFill>
                  <a:srgbClr val="505050"/>
                </a:solidFill>
              </a:rPr>
              <a:t>Jawwad</a:t>
            </a:r>
            <a:r>
              <a:rPr lang="en-US" sz="2117" spc="-78" dirty="0" smtClean="0">
                <a:solidFill>
                  <a:srgbClr val="505050"/>
                </a:solidFill>
              </a:rPr>
              <a:t> </a:t>
            </a:r>
            <a:r>
              <a:rPr lang="en-US" sz="2117" spc="-78" dirty="0" err="1" smtClean="0">
                <a:solidFill>
                  <a:srgbClr val="505050"/>
                </a:solidFill>
              </a:rPr>
              <a:t>Mehdi</a:t>
            </a:r>
            <a:r>
              <a:rPr lang="en-US" sz="2117" spc="-78" dirty="0" smtClean="0">
                <a:solidFill>
                  <a:srgbClr val="505050"/>
                </a:solidFill>
              </a:rPr>
              <a:t> </a:t>
            </a:r>
            <a:r>
              <a:rPr lang="en-US" sz="2117" spc="-78" dirty="0" err="1" smtClean="0">
                <a:solidFill>
                  <a:srgbClr val="505050"/>
                </a:solidFill>
              </a:rPr>
              <a:t>Rizvi</a:t>
            </a:r>
            <a:endParaRPr lang="en-US" sz="2117" spc="-78" dirty="0" smtClean="0">
              <a:solidFill>
                <a:srgbClr val="505050"/>
              </a:solidFill>
            </a:endParaRPr>
          </a:p>
          <a:p>
            <a:pPr defTabSz="716213">
              <a:spcBef>
                <a:spcPts val="588"/>
              </a:spcBef>
              <a:spcAft>
                <a:spcPts val="588"/>
              </a:spcAft>
            </a:pPr>
            <a:r>
              <a:rPr sz="2117" spc="-78" smtClean="0">
                <a:solidFill>
                  <a:srgbClr val="505050"/>
                </a:solidFill>
              </a:rPr>
              <a:t>6. Raziuddin Ali Khan</a:t>
            </a:r>
            <a:endParaRPr lang="en-US" sz="2117" spc="-78" dirty="0" smtClean="0">
              <a:solidFill>
                <a:srgbClr val="505050"/>
              </a:solidFill>
            </a:endParaRPr>
          </a:p>
          <a:p>
            <a:pPr defTabSz="716213">
              <a:spcBef>
                <a:spcPts val="588"/>
              </a:spcBef>
              <a:spcAft>
                <a:spcPts val="588"/>
              </a:spcAft>
            </a:pPr>
            <a:endParaRPr lang="en-US" sz="2117" spc="-78" dirty="0">
              <a:solidFill>
                <a:srgbClr val="505050"/>
              </a:solidFill>
            </a:endParaRPr>
          </a:p>
        </p:txBody>
      </p:sp>
      <p:sp>
        <p:nvSpPr>
          <p:cNvPr id="6" name="Title 1">
            <a:extLst>
              <a:ext uri="{FF2B5EF4-FFF2-40B4-BE49-F238E27FC236}">
                <a16:creationId xmlns="" xmlns:a16="http://schemas.microsoft.com/office/drawing/2014/main" id="{B2EA0893-849F-4282-B99A-924DA84EA457}"/>
              </a:ext>
            </a:extLst>
          </p:cNvPr>
          <p:cNvSpPr txBox="1">
            <a:spLocks/>
          </p:cNvSpPr>
          <p:nvPr/>
        </p:nvSpPr>
        <p:spPr>
          <a:xfrm>
            <a:off x="6003357" y="4158009"/>
            <a:ext cx="5976165" cy="3126946"/>
          </a:xfrm>
          <a:prstGeom prst="rect">
            <a:avLst/>
          </a:prstGeom>
        </p:spPr>
        <p:txBody>
          <a:bodyPr vert="horz" wrap="square" lIns="0" tIns="0" rIns="0" bIns="0" rtlCol="0" anchor="t">
            <a:spAutoFit/>
          </a:bodyPr>
          <a:lstStyle>
            <a:lvl1pPr algn="l" defTabSz="730606" rtl="0" eaLnBrk="1" latinLnBrk="0" hangingPunct="1">
              <a:lnSpc>
                <a:spcPct val="100000"/>
              </a:lnSpc>
              <a:spcBef>
                <a:spcPct val="0"/>
              </a:spcBef>
              <a:buNone/>
              <a:defRPr lang="en-US" sz="2160" b="0" kern="1200" cap="none" spc="-8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pPr defTabSz="716213">
              <a:spcBef>
                <a:spcPts val="588"/>
              </a:spcBef>
              <a:spcAft>
                <a:spcPts val="588"/>
              </a:spcAft>
            </a:pPr>
            <a:r>
              <a:rPr lang="en-US" sz="2117" spc="-78" dirty="0">
                <a:solidFill>
                  <a:srgbClr val="505050"/>
                </a:solidFill>
              </a:rPr>
              <a:t>What technologies does your solution leverage?:</a:t>
            </a:r>
          </a:p>
          <a:p>
            <a:pPr marL="336145" indent="-336145" defTabSz="716213">
              <a:spcBef>
                <a:spcPts val="588"/>
              </a:spcBef>
              <a:spcAft>
                <a:spcPts val="588"/>
              </a:spcAft>
              <a:buFont typeface="Arial" panose="020B0604020202020204" pitchFamily="34" charset="0"/>
              <a:buChar char="•"/>
            </a:pPr>
            <a:r>
              <a:rPr lang="en-US" sz="2117" spc="-78" dirty="0">
                <a:solidFill>
                  <a:srgbClr val="505050"/>
                </a:solidFill>
              </a:rPr>
              <a:t> </a:t>
            </a:r>
            <a:r>
              <a:rPr lang="en-US" sz="2117" spc="-78" dirty="0" err="1" smtClean="0">
                <a:solidFill>
                  <a:srgbClr val="505050"/>
                </a:solidFill>
              </a:rPr>
              <a:t>Arduino</a:t>
            </a:r>
            <a:r>
              <a:rPr lang="en-US" sz="2117" spc="-78" dirty="0" smtClean="0">
                <a:solidFill>
                  <a:srgbClr val="505050"/>
                </a:solidFill>
              </a:rPr>
              <a:t> UNO</a:t>
            </a:r>
            <a:endParaRPr lang="en-US" sz="2117" spc="-78" dirty="0">
              <a:solidFill>
                <a:srgbClr val="505050"/>
              </a:solidFill>
            </a:endParaRPr>
          </a:p>
          <a:p>
            <a:pPr marL="336145" indent="-336145" defTabSz="716213">
              <a:spcBef>
                <a:spcPts val="588"/>
              </a:spcBef>
              <a:spcAft>
                <a:spcPts val="588"/>
              </a:spcAft>
              <a:buFont typeface="Arial" panose="020B0604020202020204" pitchFamily="34" charset="0"/>
              <a:buChar char="•"/>
            </a:pPr>
            <a:r>
              <a:rPr lang="en-US" sz="2117" spc="-78" dirty="0">
                <a:solidFill>
                  <a:srgbClr val="505050"/>
                </a:solidFill>
              </a:rPr>
              <a:t> </a:t>
            </a:r>
            <a:r>
              <a:rPr lang="en-US" sz="2117" spc="-78" dirty="0" smtClean="0">
                <a:solidFill>
                  <a:srgbClr val="505050"/>
                </a:solidFill>
              </a:rPr>
              <a:t>Water Sensors</a:t>
            </a:r>
            <a:endParaRPr lang="en-US" sz="2117" spc="-78" dirty="0">
              <a:solidFill>
                <a:srgbClr val="505050"/>
              </a:solidFill>
            </a:endParaRPr>
          </a:p>
          <a:p>
            <a:pPr marL="336145" indent="-336145" defTabSz="716213">
              <a:spcBef>
                <a:spcPts val="588"/>
              </a:spcBef>
              <a:spcAft>
                <a:spcPts val="588"/>
              </a:spcAft>
              <a:buFont typeface="Arial" panose="020B0604020202020204" pitchFamily="34" charset="0"/>
              <a:buChar char="•"/>
            </a:pPr>
            <a:r>
              <a:rPr lang="en-US" sz="2117" spc="-78" dirty="0">
                <a:solidFill>
                  <a:srgbClr val="505050"/>
                </a:solidFill>
              </a:rPr>
              <a:t> </a:t>
            </a:r>
            <a:r>
              <a:rPr lang="en-US" sz="2117" spc="-78" dirty="0" smtClean="0">
                <a:solidFill>
                  <a:srgbClr val="505050"/>
                </a:solidFill>
              </a:rPr>
              <a:t>pH Sensor</a:t>
            </a:r>
            <a:endParaRPr lang="en-US" sz="2117" spc="-78" dirty="0">
              <a:solidFill>
                <a:srgbClr val="505050"/>
              </a:solidFill>
            </a:endParaRPr>
          </a:p>
          <a:p>
            <a:pPr marL="336145" indent="-336145" defTabSz="716213">
              <a:spcBef>
                <a:spcPts val="588"/>
              </a:spcBef>
              <a:spcAft>
                <a:spcPts val="588"/>
              </a:spcAft>
              <a:buFont typeface="Arial" panose="020B0604020202020204" pitchFamily="34" charset="0"/>
              <a:buChar char="•"/>
            </a:pPr>
            <a:r>
              <a:rPr lang="en-US" sz="2117" spc="-78" dirty="0">
                <a:solidFill>
                  <a:srgbClr val="505050"/>
                </a:solidFill>
              </a:rPr>
              <a:t> </a:t>
            </a:r>
            <a:r>
              <a:rPr lang="en-US" sz="2117" spc="-78" dirty="0" smtClean="0">
                <a:solidFill>
                  <a:srgbClr val="505050"/>
                </a:solidFill>
              </a:rPr>
              <a:t>Turbidity sensor</a:t>
            </a:r>
          </a:p>
          <a:p>
            <a:pPr marL="336145" indent="-336145" defTabSz="716213">
              <a:spcBef>
                <a:spcPts val="588"/>
              </a:spcBef>
              <a:spcAft>
                <a:spcPts val="588"/>
              </a:spcAft>
              <a:buFont typeface="Arial" panose="020B0604020202020204" pitchFamily="34" charset="0"/>
              <a:buChar char="•"/>
            </a:pPr>
            <a:r>
              <a:rPr sz="2117" spc="-78" smtClean="0">
                <a:solidFill>
                  <a:srgbClr val="505050"/>
                </a:solidFill>
              </a:rPr>
              <a:t>Servo Motor</a:t>
            </a:r>
            <a:endParaRPr lang="en-US" sz="2117" spc="-78" dirty="0">
              <a:solidFill>
                <a:srgbClr val="505050"/>
              </a:solidFill>
            </a:endParaRPr>
          </a:p>
          <a:p>
            <a:pPr defTabSz="716213"/>
            <a:endParaRPr lang="en-US" sz="2117" spc="-78" dirty="0">
              <a:solidFill>
                <a:srgbClr val="505050"/>
              </a:solidFill>
            </a:endParaRPr>
          </a:p>
        </p:txBody>
      </p:sp>
      <p:sp>
        <p:nvSpPr>
          <p:cNvPr id="7" name="Title 1">
            <a:extLst>
              <a:ext uri="{FF2B5EF4-FFF2-40B4-BE49-F238E27FC236}">
                <a16:creationId xmlns="" xmlns:a16="http://schemas.microsoft.com/office/drawing/2014/main" id="{D9E5044F-FD85-4DEF-882D-B79F70F83D2F}"/>
              </a:ext>
            </a:extLst>
          </p:cNvPr>
          <p:cNvSpPr txBox="1">
            <a:spLocks/>
          </p:cNvSpPr>
          <p:nvPr/>
        </p:nvSpPr>
        <p:spPr>
          <a:xfrm>
            <a:off x="6245404" y="3064125"/>
            <a:ext cx="5976165" cy="651589"/>
          </a:xfrm>
          <a:prstGeom prst="rect">
            <a:avLst/>
          </a:prstGeom>
        </p:spPr>
        <p:txBody>
          <a:bodyPr vert="horz" wrap="square" lIns="0" tIns="0" rIns="0" bIns="0" rtlCol="0" anchor="t">
            <a:spAutoFit/>
          </a:bodyPr>
          <a:lstStyle>
            <a:lvl1pPr algn="l" defTabSz="730606" rtl="0" eaLnBrk="1" latinLnBrk="0" hangingPunct="1">
              <a:lnSpc>
                <a:spcPct val="100000"/>
              </a:lnSpc>
              <a:spcBef>
                <a:spcPct val="0"/>
              </a:spcBef>
              <a:buNone/>
              <a:defRPr lang="en-US" sz="2160" b="0" kern="1200" cap="none" spc="-8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pPr defTabSz="716213"/>
            <a:r>
              <a:rPr lang="en-US" sz="2117" spc="-78" dirty="0">
                <a:solidFill>
                  <a:srgbClr val="505050"/>
                </a:solidFill>
              </a:rPr>
              <a:t>Challenge Theme</a:t>
            </a:r>
            <a:r>
              <a:rPr lang="en-US" sz="2117" spc="-78" dirty="0" smtClean="0">
                <a:solidFill>
                  <a:srgbClr val="505050"/>
                </a:solidFill>
              </a:rPr>
              <a:t>: Water Purification at cheaper and efficient cost with Quality check</a:t>
            </a:r>
            <a:endParaRPr lang="en-US" sz="2117" spc="-78" dirty="0">
              <a:solidFill>
                <a:srgbClr val="505050"/>
              </a:solidFill>
            </a:endParaRPr>
          </a:p>
        </p:txBody>
      </p:sp>
      <p:sp>
        <p:nvSpPr>
          <p:cNvPr id="8" name="Title 1">
            <a:extLst>
              <a:ext uri="{FF2B5EF4-FFF2-40B4-BE49-F238E27FC236}">
                <a16:creationId xmlns="" xmlns:a16="http://schemas.microsoft.com/office/drawing/2014/main" id="{15CD1F21-281B-43C9-B609-2F1BCDE0396C}"/>
              </a:ext>
            </a:extLst>
          </p:cNvPr>
          <p:cNvSpPr txBox="1">
            <a:spLocks/>
          </p:cNvSpPr>
          <p:nvPr/>
        </p:nvSpPr>
        <p:spPr>
          <a:xfrm>
            <a:off x="1954833" y="2393151"/>
            <a:ext cx="6979717" cy="512935"/>
          </a:xfrm>
          <a:prstGeom prst="rect">
            <a:avLst/>
          </a:prstGeom>
        </p:spPr>
        <p:txBody>
          <a:bodyPr vert="horz" wrap="square" lIns="0" tIns="0" rIns="0" bIns="0" rtlCol="0" anchor="t">
            <a:spAutoFit/>
          </a:bodyPr>
          <a:lstStyle>
            <a:lvl1pPr algn="l" defTabSz="730606" rtl="0" eaLnBrk="1" latinLnBrk="0" hangingPunct="1">
              <a:lnSpc>
                <a:spcPct val="100000"/>
              </a:lnSpc>
              <a:spcBef>
                <a:spcPct val="0"/>
              </a:spcBef>
              <a:buNone/>
              <a:defRPr lang="en-US" sz="2160" b="0" kern="1200" cap="none" spc="-8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pPr algn="ctr" defTabSz="716213"/>
            <a:r>
              <a:rPr lang="en-US" sz="1568" i="1" spc="-78" dirty="0">
                <a:solidFill>
                  <a:srgbClr val="4668C5"/>
                </a:solidFill>
              </a:rPr>
              <a:t>Nov 30</a:t>
            </a:r>
            <a:r>
              <a:rPr lang="en-US" sz="1568" i="1" spc="-78" baseline="30000" dirty="0">
                <a:solidFill>
                  <a:srgbClr val="4668C5"/>
                </a:solidFill>
              </a:rPr>
              <a:t>th</a:t>
            </a:r>
            <a:r>
              <a:rPr lang="en-US" sz="1568" i="1" spc="-78" dirty="0">
                <a:solidFill>
                  <a:srgbClr val="4668C5"/>
                </a:solidFill>
              </a:rPr>
              <a:t> – Dec 2</a:t>
            </a:r>
            <a:r>
              <a:rPr lang="en-US" sz="1568" i="1" spc="-78" baseline="30000" dirty="0">
                <a:solidFill>
                  <a:srgbClr val="4668C5"/>
                </a:solidFill>
              </a:rPr>
              <a:t>nd</a:t>
            </a:r>
            <a:r>
              <a:rPr lang="en-US" sz="1568" i="1" spc="-78" dirty="0">
                <a:solidFill>
                  <a:srgbClr val="4668C5"/>
                </a:solidFill>
              </a:rPr>
              <a:t> 2018 | National Incubation Center, Karachi</a:t>
            </a:r>
          </a:p>
          <a:p>
            <a:pPr algn="ctr" defTabSz="716213"/>
            <a:endParaRPr lang="en-US" sz="1765" spc="-78" dirty="0">
              <a:solidFill>
                <a:srgbClr val="505050"/>
              </a:solidFill>
            </a:endParaRPr>
          </a:p>
        </p:txBody>
      </p:sp>
    </p:spTree>
    <p:extLst>
      <p:ext uri="{BB962C8B-B14F-4D97-AF65-F5344CB8AC3E}">
        <p14:creationId xmlns:p14="http://schemas.microsoft.com/office/powerpoint/2010/main" xmlns="" val="14478590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A6439C0-C80D-48CA-BCE9-F74B76A0F4DF}"/>
              </a:ext>
            </a:extLst>
          </p:cNvPr>
          <p:cNvSpPr>
            <a:spLocks noGrp="1"/>
          </p:cNvSpPr>
          <p:nvPr>
            <p:ph type="body" sz="quarter" idx="11"/>
          </p:nvPr>
        </p:nvSpPr>
        <p:spPr/>
        <p:txBody>
          <a:bodyPr/>
          <a:lstStyle/>
          <a:p>
            <a:endParaRPr lang="en-US"/>
          </a:p>
        </p:txBody>
      </p:sp>
      <p:pic>
        <p:nvPicPr>
          <p:cNvPr id="4" name="Picture 3">
            <a:extLst>
              <a:ext uri="{FF2B5EF4-FFF2-40B4-BE49-F238E27FC236}">
                <a16:creationId xmlns="" xmlns:a16="http://schemas.microsoft.com/office/drawing/2014/main" id="{6748EB15-3A27-40E8-A54B-5072E87BE61D}"/>
              </a:ext>
            </a:extLst>
          </p:cNvPr>
          <p:cNvPicPr>
            <a:picLocks noChangeAspect="1"/>
          </p:cNvPicPr>
          <p:nvPr/>
        </p:nvPicPr>
        <p:blipFill>
          <a:blip r:embed="rId2" cstate="print"/>
          <a:stretch>
            <a:fillRect/>
          </a:stretch>
        </p:blipFill>
        <p:spPr>
          <a:xfrm>
            <a:off x="9980508" y="124980"/>
            <a:ext cx="2056169" cy="754598"/>
          </a:xfrm>
          <a:prstGeom prst="rect">
            <a:avLst/>
          </a:prstGeom>
        </p:spPr>
      </p:pic>
      <p:sp>
        <p:nvSpPr>
          <p:cNvPr id="7" name="Title 4">
            <a:extLst>
              <a:ext uri="{FF2B5EF4-FFF2-40B4-BE49-F238E27FC236}">
                <a16:creationId xmlns="" xmlns:a16="http://schemas.microsoft.com/office/drawing/2014/main" id="{293BBA91-65A3-49BD-8059-D93CA64221B0}"/>
              </a:ext>
            </a:extLst>
          </p:cNvPr>
          <p:cNvSpPr>
            <a:spLocks noGrp="1"/>
          </p:cNvSpPr>
          <p:nvPr>
            <p:ph type="title" idx="4294967295"/>
          </p:nvPr>
        </p:nvSpPr>
        <p:spPr>
          <a:xfrm>
            <a:off x="269239" y="331665"/>
            <a:ext cx="9945229" cy="482763"/>
          </a:xfrm>
        </p:spPr>
        <p:txBody>
          <a:bodyPr/>
          <a:lstStyle/>
          <a:p>
            <a:r>
              <a:rPr lang="en-US" sz="3137" dirty="0"/>
              <a:t>Civic Tech Hackathon 2018 | </a:t>
            </a:r>
            <a:r>
              <a:rPr lang="en-US" sz="3137" dirty="0">
                <a:latin typeface="Segoe UI Light" panose="020B0502040204020203" pitchFamily="34" charset="0"/>
                <a:cs typeface="Segoe UI Light" panose="020B0502040204020203" pitchFamily="34" charset="0"/>
              </a:rPr>
              <a:t>Problem-Solution Fit</a:t>
            </a:r>
            <a:endParaRPr lang="en-US" sz="3137" b="1" dirty="0">
              <a:solidFill>
                <a:srgbClr val="FF0000"/>
              </a:solidFill>
              <a:latin typeface="Segoe UI Light" panose="020B0502040204020203" pitchFamily="34" charset="0"/>
              <a:cs typeface="Segoe UI Light" panose="020B0502040204020203" pitchFamily="34" charset="0"/>
            </a:endParaRPr>
          </a:p>
        </p:txBody>
      </p:sp>
      <p:sp>
        <p:nvSpPr>
          <p:cNvPr id="8" name="Rectangle 7">
            <a:extLst>
              <a:ext uri="{FF2B5EF4-FFF2-40B4-BE49-F238E27FC236}">
                <a16:creationId xmlns="" xmlns:a16="http://schemas.microsoft.com/office/drawing/2014/main" id="{0C37BD2E-557F-4429-BC54-7FB2CCA03C43}"/>
              </a:ext>
            </a:extLst>
          </p:cNvPr>
          <p:cNvSpPr/>
          <p:nvPr/>
        </p:nvSpPr>
        <p:spPr bwMode="auto">
          <a:xfrm>
            <a:off x="262686" y="1029973"/>
            <a:ext cx="11734777" cy="2326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70" tIns="40335" rIns="80670" bIns="40335" numCol="1" spcCol="0" rtlCol="0" fromWordArt="0" anchor="t" anchorCtr="0" forceAA="0" compatLnSpc="1">
            <a:prstTxWarp prst="textNoShape">
              <a:avLst/>
            </a:prstTxWarp>
            <a:noAutofit/>
          </a:bodyPr>
          <a:lstStyle/>
          <a:p>
            <a:pPr defTabSz="822655" fontAlgn="base">
              <a:lnSpc>
                <a:spcPct val="90000"/>
              </a:lnSpc>
              <a:spcBef>
                <a:spcPts val="588"/>
              </a:spcBef>
              <a:spcAft>
                <a:spcPts val="588"/>
              </a:spcAft>
              <a:buClr>
                <a:srgbClr val="505050"/>
              </a:buClr>
              <a:defRPr/>
            </a:pPr>
            <a:r>
              <a:rPr lang="en-US" sz="1765" dirty="0">
                <a:solidFill>
                  <a:srgbClr val="00B0F0"/>
                </a:solidFill>
                <a:latin typeface="Segoe UI"/>
                <a:ea typeface="Segoe UI" pitchFamily="34" charset="0"/>
                <a:cs typeface="Segoe UI" pitchFamily="34" charset="0"/>
              </a:rPr>
              <a:t>What is your well-defined solution</a:t>
            </a:r>
            <a:r>
              <a:rPr lang="en-US" sz="1765" dirty="0" smtClean="0">
                <a:solidFill>
                  <a:srgbClr val="00B0F0"/>
                </a:solidFill>
                <a:latin typeface="Segoe UI"/>
                <a:ea typeface="Segoe UI" pitchFamily="34" charset="0"/>
                <a:cs typeface="Segoe UI" pitchFamily="34" charset="0"/>
              </a:rPr>
              <a:t>? </a:t>
            </a:r>
          </a:p>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smtClean="0">
                <a:solidFill>
                  <a:srgbClr val="00B0F0"/>
                </a:solidFill>
                <a:latin typeface="Segoe UI"/>
                <a:ea typeface="Segoe UI" pitchFamily="34" charset="0"/>
                <a:cs typeface="Segoe UI" pitchFamily="34" charset="0"/>
              </a:rPr>
              <a:t>How </a:t>
            </a:r>
            <a:r>
              <a:rPr lang="en-US" sz="1765" dirty="0">
                <a:solidFill>
                  <a:srgbClr val="00B0F0"/>
                </a:solidFill>
                <a:latin typeface="Segoe UI"/>
                <a:ea typeface="Segoe UI" pitchFamily="34" charset="0"/>
                <a:cs typeface="Segoe UI" pitchFamily="34" charset="0"/>
              </a:rPr>
              <a:t>does your solution mitigate the challenge theme issue</a:t>
            </a:r>
            <a:r>
              <a:rPr lang="en-US" sz="1765" dirty="0" smtClean="0">
                <a:solidFill>
                  <a:srgbClr val="00B0F0"/>
                </a:solidFill>
                <a:latin typeface="Segoe UI"/>
                <a:ea typeface="Segoe UI" pitchFamily="34" charset="0"/>
                <a:cs typeface="Segoe UI" pitchFamily="34" charset="0"/>
              </a:rPr>
              <a:t>?</a:t>
            </a:r>
          </a:p>
          <a:p>
            <a:pPr marL="342900" indent="-342900" defTabSz="822655" fontAlgn="base">
              <a:lnSpc>
                <a:spcPct val="90000"/>
              </a:lnSpc>
              <a:spcBef>
                <a:spcPts val="588"/>
              </a:spcBef>
              <a:spcAft>
                <a:spcPts val="588"/>
              </a:spcAft>
              <a:buClr>
                <a:srgbClr val="505050"/>
              </a:buClr>
              <a:buFont typeface="Wingdings" pitchFamily="2" charset="2"/>
              <a:buChar char="Ø"/>
              <a:defRPr/>
            </a:pPr>
            <a:r>
              <a:rPr lang="en-US" sz="1765" dirty="0" smtClean="0">
                <a:solidFill>
                  <a:schemeClr val="tx2"/>
                </a:solidFill>
                <a:latin typeface="Segoe UI"/>
                <a:ea typeface="Segoe UI" pitchFamily="34" charset="0"/>
                <a:cs typeface="Segoe UI" pitchFamily="34" charset="0"/>
              </a:rPr>
              <a:t>Abolishes </a:t>
            </a:r>
            <a:r>
              <a:rPr lang="en-US" sz="1765" dirty="0" smtClean="0">
                <a:solidFill>
                  <a:schemeClr val="tx2"/>
                </a:solidFill>
                <a:latin typeface="Segoe UI"/>
                <a:ea typeface="Segoe UI" pitchFamily="34" charset="0"/>
                <a:cs typeface="Segoe UI" pitchFamily="34" charset="0"/>
              </a:rPr>
              <a:t>solid waste.</a:t>
            </a:r>
          </a:p>
          <a:p>
            <a:pPr marL="342900" indent="-342900" defTabSz="822655" fontAlgn="base">
              <a:lnSpc>
                <a:spcPct val="90000"/>
              </a:lnSpc>
              <a:spcBef>
                <a:spcPts val="588"/>
              </a:spcBef>
              <a:spcAft>
                <a:spcPts val="588"/>
              </a:spcAft>
              <a:buClr>
                <a:srgbClr val="505050"/>
              </a:buClr>
              <a:buFont typeface="Wingdings" pitchFamily="2" charset="2"/>
              <a:buChar char="Ø"/>
              <a:defRPr/>
            </a:pPr>
            <a:r>
              <a:rPr lang="en-US" sz="1765" dirty="0" smtClean="0">
                <a:solidFill>
                  <a:schemeClr val="tx2"/>
                </a:solidFill>
                <a:latin typeface="Segoe UI"/>
                <a:ea typeface="Segoe UI" pitchFamily="34" charset="0"/>
                <a:cs typeface="Segoe UI" pitchFamily="34" charset="0"/>
              </a:rPr>
              <a:t>Chlorination, sand and activated charcoal kills bacteria, bad odor and taste.</a:t>
            </a:r>
          </a:p>
          <a:p>
            <a:pPr marL="342900" indent="-342900" defTabSz="822655" fontAlgn="base">
              <a:lnSpc>
                <a:spcPct val="90000"/>
              </a:lnSpc>
              <a:spcBef>
                <a:spcPts val="588"/>
              </a:spcBef>
              <a:spcAft>
                <a:spcPts val="588"/>
              </a:spcAft>
              <a:buClr>
                <a:srgbClr val="505050"/>
              </a:buClr>
              <a:buFont typeface="Wingdings" pitchFamily="2" charset="2"/>
              <a:buChar char="Ø"/>
              <a:defRPr/>
            </a:pPr>
            <a:r>
              <a:rPr lang="en-US" sz="1765" dirty="0" smtClean="0">
                <a:solidFill>
                  <a:schemeClr val="tx2"/>
                </a:solidFill>
                <a:latin typeface="Segoe UI"/>
                <a:ea typeface="Segoe UI" pitchFamily="34" charset="0"/>
                <a:cs typeface="Segoe UI" pitchFamily="34" charset="0"/>
              </a:rPr>
              <a:t>Fit for consumption.</a:t>
            </a:r>
          </a:p>
          <a:p>
            <a:pPr marL="342900" indent="-342900" defTabSz="822655" fontAlgn="base">
              <a:lnSpc>
                <a:spcPct val="90000"/>
              </a:lnSpc>
              <a:spcBef>
                <a:spcPts val="588"/>
              </a:spcBef>
              <a:spcAft>
                <a:spcPts val="588"/>
              </a:spcAft>
              <a:buClr>
                <a:srgbClr val="505050"/>
              </a:buClr>
              <a:buFont typeface="Wingdings" pitchFamily="2" charset="2"/>
              <a:buChar char="Ø"/>
              <a:defRPr/>
            </a:pPr>
            <a:r>
              <a:rPr lang="en-US" sz="1765" dirty="0" smtClean="0">
                <a:solidFill>
                  <a:schemeClr val="tx2"/>
                </a:solidFill>
                <a:ea typeface="Segoe UI" pitchFamily="34" charset="0"/>
                <a:cs typeface="Segoe UI" pitchFamily="34" charset="0"/>
              </a:rPr>
              <a:t>Determination of water quality and water level in the container.</a:t>
            </a:r>
            <a:endParaRPr lang="en-US" sz="1765" dirty="0" smtClean="0">
              <a:solidFill>
                <a:schemeClr val="tx2"/>
              </a:solidFill>
              <a:ea typeface="Segoe UI" pitchFamily="34" charset="0"/>
              <a:cs typeface="Segoe UI" pitchFamily="34" charset="0"/>
            </a:endParaRPr>
          </a:p>
          <a:p>
            <a:pPr marL="342900" indent="-342900" defTabSz="822655" fontAlgn="base">
              <a:lnSpc>
                <a:spcPct val="90000"/>
              </a:lnSpc>
              <a:spcBef>
                <a:spcPts val="588"/>
              </a:spcBef>
              <a:spcAft>
                <a:spcPts val="588"/>
              </a:spcAft>
              <a:buClr>
                <a:srgbClr val="505050"/>
              </a:buClr>
              <a:buFont typeface="Wingdings" pitchFamily="2" charset="2"/>
              <a:buChar char="Ø"/>
              <a:defRPr/>
            </a:pP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a:solidFill>
                <a:schemeClr val="tx2"/>
              </a:solidFill>
              <a:latin typeface="Segoe UI"/>
              <a:ea typeface="Segoe UI" pitchFamily="34" charset="0"/>
              <a:cs typeface="Segoe UI" pitchFamily="34" charset="0"/>
            </a:endParaRPr>
          </a:p>
        </p:txBody>
      </p:sp>
      <p:sp>
        <p:nvSpPr>
          <p:cNvPr id="9" name="TextBox 8">
            <a:extLst>
              <a:ext uri="{FF2B5EF4-FFF2-40B4-BE49-F238E27FC236}">
                <a16:creationId xmlns="" xmlns:a16="http://schemas.microsoft.com/office/drawing/2014/main" id="{3F2CF2D4-CDAC-4FF7-AF57-CBE8E87B87E1}"/>
              </a:ext>
            </a:extLst>
          </p:cNvPr>
          <p:cNvSpPr txBox="1"/>
          <p:nvPr/>
        </p:nvSpPr>
        <p:spPr>
          <a:xfrm>
            <a:off x="343941" y="1785555"/>
            <a:ext cx="11205310" cy="4628481"/>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sp>
        <p:nvSpPr>
          <p:cNvPr id="11" name="Rectangle 10"/>
          <p:cNvSpPr/>
          <p:nvPr/>
        </p:nvSpPr>
        <p:spPr bwMode="auto">
          <a:xfrm>
            <a:off x="404947" y="2299064"/>
            <a:ext cx="155448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Impure Water</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2947850" y="2364378"/>
            <a:ext cx="155448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Removal of solid waste</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5399312" y="1471749"/>
            <a:ext cx="1654630" cy="24993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Chlorination</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  Layer of  pure sand and activated charcoal + </a:t>
            </a:r>
            <a:r>
              <a:rPr lang="en-US" dirty="0" err="1" smtClean="0">
                <a:gradFill>
                  <a:gsLst>
                    <a:gs pos="0">
                      <a:srgbClr val="FFFFFF"/>
                    </a:gs>
                    <a:gs pos="100000">
                      <a:srgbClr val="FFFFFF"/>
                    </a:gs>
                  </a:gsLst>
                  <a:lin ang="5400000" scaled="0"/>
                </a:gradFill>
                <a:ea typeface="Segoe UI" pitchFamily="34" charset="0"/>
                <a:cs typeface="Segoe UI" pitchFamily="34" charset="0"/>
              </a:rPr>
              <a:t>deionizing</a:t>
            </a:r>
            <a:r>
              <a:rPr lang="en-US" dirty="0" smtClean="0">
                <a:gradFill>
                  <a:gsLst>
                    <a:gs pos="0">
                      <a:srgbClr val="FFFFFF"/>
                    </a:gs>
                    <a:gs pos="100000">
                      <a:srgbClr val="FFFFFF"/>
                    </a:gs>
                  </a:gsLst>
                  <a:lin ang="5400000" scaled="0"/>
                </a:gradFill>
                <a:ea typeface="Segoe UI" pitchFamily="34" charset="0"/>
                <a:cs typeface="Segoe UI" pitchFamily="34" charset="0"/>
              </a:rPr>
              <a:t> filter</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latin typeface="Calibri" pitchFamily="34" charset="0"/>
              <a:ea typeface="Segoe UI" pitchFamily="34" charset="0"/>
              <a:cs typeface="Segoe UI" pitchFamily="34" charset="0"/>
            </a:endParaRPr>
          </a:p>
        </p:txBody>
      </p:sp>
      <p:sp>
        <p:nvSpPr>
          <p:cNvPr id="18" name="Rectangle 17"/>
          <p:cNvSpPr/>
          <p:nvPr/>
        </p:nvSpPr>
        <p:spPr bwMode="auto">
          <a:xfrm>
            <a:off x="7959633" y="1854927"/>
            <a:ext cx="1554480" cy="1802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Quality testing and water detection</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0424161" y="2137954"/>
            <a:ext cx="1567542" cy="11930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Distribution and cloud data sending</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ight Arrow 39"/>
          <p:cNvSpPr/>
          <p:nvPr/>
        </p:nvSpPr>
        <p:spPr bwMode="auto">
          <a:xfrm>
            <a:off x="2076994" y="2612570"/>
            <a:ext cx="731520" cy="33963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Right Arrow 40"/>
          <p:cNvSpPr/>
          <p:nvPr/>
        </p:nvSpPr>
        <p:spPr bwMode="auto">
          <a:xfrm>
            <a:off x="4606833" y="2608216"/>
            <a:ext cx="731520" cy="33963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ight Arrow 41"/>
          <p:cNvSpPr/>
          <p:nvPr/>
        </p:nvSpPr>
        <p:spPr bwMode="auto">
          <a:xfrm>
            <a:off x="7141028" y="2503713"/>
            <a:ext cx="731520" cy="33963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ight Arrow 42"/>
          <p:cNvSpPr/>
          <p:nvPr/>
        </p:nvSpPr>
        <p:spPr bwMode="auto">
          <a:xfrm>
            <a:off x="9583782" y="2542902"/>
            <a:ext cx="731520" cy="33963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31544832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A6439C0-C80D-48CA-BCE9-F74B76A0F4DF}"/>
              </a:ext>
            </a:extLst>
          </p:cNvPr>
          <p:cNvSpPr>
            <a:spLocks noGrp="1"/>
          </p:cNvSpPr>
          <p:nvPr>
            <p:ph type="body" sz="quarter" idx="11"/>
          </p:nvPr>
        </p:nvSpPr>
        <p:spPr/>
        <p:txBody>
          <a:bodyPr/>
          <a:lstStyle/>
          <a:p>
            <a:endParaRPr lang="en-US"/>
          </a:p>
        </p:txBody>
      </p:sp>
      <p:pic>
        <p:nvPicPr>
          <p:cNvPr id="4" name="Picture 3">
            <a:extLst>
              <a:ext uri="{FF2B5EF4-FFF2-40B4-BE49-F238E27FC236}">
                <a16:creationId xmlns="" xmlns:a16="http://schemas.microsoft.com/office/drawing/2014/main" id="{6748EB15-3A27-40E8-A54B-5072E87BE61D}"/>
              </a:ext>
            </a:extLst>
          </p:cNvPr>
          <p:cNvPicPr>
            <a:picLocks noChangeAspect="1"/>
          </p:cNvPicPr>
          <p:nvPr/>
        </p:nvPicPr>
        <p:blipFill>
          <a:blip r:embed="rId2" cstate="print"/>
          <a:stretch>
            <a:fillRect/>
          </a:stretch>
        </p:blipFill>
        <p:spPr>
          <a:xfrm>
            <a:off x="9980508" y="124980"/>
            <a:ext cx="2056169" cy="754598"/>
          </a:xfrm>
          <a:prstGeom prst="rect">
            <a:avLst/>
          </a:prstGeom>
        </p:spPr>
      </p:pic>
      <p:sp>
        <p:nvSpPr>
          <p:cNvPr id="7" name="Title 4">
            <a:extLst>
              <a:ext uri="{FF2B5EF4-FFF2-40B4-BE49-F238E27FC236}">
                <a16:creationId xmlns="" xmlns:a16="http://schemas.microsoft.com/office/drawing/2014/main" id="{293BBA91-65A3-49BD-8059-D93CA64221B0}"/>
              </a:ext>
            </a:extLst>
          </p:cNvPr>
          <p:cNvSpPr>
            <a:spLocks noGrp="1"/>
          </p:cNvSpPr>
          <p:nvPr>
            <p:ph type="title" idx="4294967295"/>
          </p:nvPr>
        </p:nvSpPr>
        <p:spPr>
          <a:xfrm>
            <a:off x="269239" y="331665"/>
            <a:ext cx="9945229" cy="482763"/>
          </a:xfrm>
        </p:spPr>
        <p:txBody>
          <a:bodyPr/>
          <a:lstStyle/>
          <a:p>
            <a:r>
              <a:rPr lang="en-US" sz="3137" dirty="0"/>
              <a:t>Civic Tech Hackathon 2018 | </a:t>
            </a:r>
            <a:r>
              <a:rPr lang="en-US" sz="3137" dirty="0">
                <a:latin typeface="Segoe UI Light" panose="020B0502040204020203" pitchFamily="34" charset="0"/>
                <a:cs typeface="Segoe UI Light" panose="020B0502040204020203" pitchFamily="34" charset="0"/>
              </a:rPr>
              <a:t>Potential Impact</a:t>
            </a:r>
            <a:endParaRPr lang="en-US" sz="3137" b="1" dirty="0">
              <a:solidFill>
                <a:srgbClr val="FF0000"/>
              </a:solidFill>
              <a:latin typeface="Segoe UI Light" panose="020B0502040204020203" pitchFamily="34" charset="0"/>
              <a:cs typeface="Segoe UI Light" panose="020B0502040204020203" pitchFamily="34" charset="0"/>
            </a:endParaRPr>
          </a:p>
        </p:txBody>
      </p:sp>
      <p:sp>
        <p:nvSpPr>
          <p:cNvPr id="8" name="Rectangle 7">
            <a:extLst>
              <a:ext uri="{FF2B5EF4-FFF2-40B4-BE49-F238E27FC236}">
                <a16:creationId xmlns="" xmlns:a16="http://schemas.microsoft.com/office/drawing/2014/main" id="{0C37BD2E-557F-4429-BC54-7FB2CCA03C43}"/>
              </a:ext>
            </a:extLst>
          </p:cNvPr>
          <p:cNvSpPr/>
          <p:nvPr/>
        </p:nvSpPr>
        <p:spPr bwMode="auto">
          <a:xfrm>
            <a:off x="262686" y="1029973"/>
            <a:ext cx="11734777" cy="2326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70" tIns="40335" rIns="80670" bIns="40335" numCol="1" spcCol="0" rtlCol="0" fromWordArt="0" anchor="t" anchorCtr="0" forceAA="0" compatLnSpc="1">
            <a:prstTxWarp prst="textNoShape">
              <a:avLst/>
            </a:prstTxWarp>
            <a:noAutofit/>
          </a:bodyPr>
          <a:lstStyle/>
          <a:p>
            <a:pPr defTabSz="822655" fontAlgn="base">
              <a:lnSpc>
                <a:spcPct val="90000"/>
              </a:lnSpc>
              <a:spcBef>
                <a:spcPts val="588"/>
              </a:spcBef>
              <a:spcAft>
                <a:spcPts val="588"/>
              </a:spcAft>
              <a:buClr>
                <a:srgbClr val="505050"/>
              </a:buClr>
              <a:defRPr/>
            </a:pPr>
            <a:r>
              <a:rPr lang="en-US" sz="1765" dirty="0">
                <a:solidFill>
                  <a:srgbClr val="00B0F0"/>
                </a:solidFill>
                <a:latin typeface="Segoe UI"/>
                <a:ea typeface="Segoe UI" pitchFamily="34" charset="0"/>
                <a:cs typeface="Segoe UI" pitchFamily="34" charset="0"/>
              </a:rPr>
              <a:t>Does your application solve a widespread community problem</a:t>
            </a:r>
            <a:r>
              <a:rPr lang="en-US" sz="1765" dirty="0" smtClean="0">
                <a:solidFill>
                  <a:srgbClr val="00B0F0"/>
                </a:solidFill>
                <a:latin typeface="Segoe UI"/>
                <a:ea typeface="Segoe UI" pitchFamily="34" charset="0"/>
                <a:cs typeface="Segoe UI" pitchFamily="34" charset="0"/>
              </a:rPr>
              <a:t>?</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Yes</a:t>
            </a:r>
            <a:r>
              <a:rPr lang="en-US" sz="1765" dirty="0" smtClean="0">
                <a:solidFill>
                  <a:schemeClr val="tx2"/>
                </a:solidFill>
                <a:latin typeface="Segoe UI"/>
                <a:ea typeface="Segoe UI" pitchFamily="34" charset="0"/>
                <a:cs typeface="Segoe UI" pitchFamily="34" charset="0"/>
              </a:rPr>
              <a:t>!</a:t>
            </a:r>
            <a:r>
              <a:rPr lang="en-US" sz="1765" dirty="0" smtClean="0">
                <a:solidFill>
                  <a:schemeClr val="tx2"/>
                </a:solidFill>
                <a:latin typeface="Segoe UI"/>
                <a:ea typeface="Segoe UI" pitchFamily="34" charset="0"/>
                <a:cs typeface="Segoe UI" pitchFamily="34" charset="0"/>
              </a:rPr>
              <a:t> polluted water is a major cause of diseases in Karachi, our application tends to</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minimize this concern by means of purification.</a:t>
            </a:r>
            <a:endParaRPr lang="en-US" sz="1765" dirty="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a:solidFill>
                  <a:srgbClr val="00B0F0"/>
                </a:solidFill>
                <a:latin typeface="Segoe UI"/>
                <a:ea typeface="Segoe UI" pitchFamily="34" charset="0"/>
                <a:cs typeface="Segoe UI" pitchFamily="34" charset="0"/>
              </a:rPr>
              <a:t>Is there any market research on the problem and </a:t>
            </a:r>
            <a:r>
              <a:rPr lang="en-US" sz="1765" dirty="0" smtClean="0">
                <a:solidFill>
                  <a:srgbClr val="00B0F0"/>
                </a:solidFill>
                <a:latin typeface="Segoe UI"/>
                <a:ea typeface="Segoe UI" pitchFamily="34" charset="0"/>
                <a:cs typeface="Segoe UI" pitchFamily="34" charset="0"/>
              </a:rPr>
              <a:t>solution? </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According to many researches activated carbon is cheapest and the most efficient </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method to purify water, further more it is easy to maintain and is accessible</a:t>
            </a:r>
            <a:r>
              <a:rPr lang="en-US" sz="1765" dirty="0" smtClean="0">
                <a:solidFill>
                  <a:srgbClr val="00B0F0"/>
                </a:solidFill>
                <a:latin typeface="Segoe UI"/>
                <a:ea typeface="Segoe UI" pitchFamily="34" charset="0"/>
                <a:cs typeface="Segoe UI" pitchFamily="34" charset="0"/>
              </a:rPr>
              <a:t> </a:t>
            </a:r>
          </a:p>
          <a:p>
            <a:pPr defTabSz="822655" fontAlgn="base">
              <a:lnSpc>
                <a:spcPct val="90000"/>
              </a:lnSpc>
              <a:spcBef>
                <a:spcPts val="588"/>
              </a:spcBef>
              <a:spcAft>
                <a:spcPts val="588"/>
              </a:spcAft>
              <a:buClr>
                <a:srgbClr val="505050"/>
              </a:buClr>
              <a:defRPr/>
            </a:pPr>
            <a:r>
              <a:rPr lang="en-US" sz="1400" i="1" dirty="0" smtClean="0">
                <a:solidFill>
                  <a:schemeClr val="tx2"/>
                </a:solidFill>
                <a:ea typeface="Segoe UI" pitchFamily="34" charset="0"/>
                <a:cs typeface="Segoe UI" pitchFamily="34" charset="0"/>
              </a:rPr>
              <a:t>Research </a:t>
            </a:r>
            <a:r>
              <a:rPr lang="en-US" sz="1400" i="1" dirty="0" smtClean="0">
                <a:solidFill>
                  <a:schemeClr val="tx2"/>
                </a:solidFill>
                <a:ea typeface="Segoe UI" pitchFamily="34" charset="0"/>
                <a:cs typeface="Segoe UI" pitchFamily="34" charset="0"/>
              </a:rPr>
              <a:t>source: https://</a:t>
            </a:r>
            <a:r>
              <a:rPr lang="en-US" sz="1400" i="1" dirty="0" smtClean="0">
                <a:solidFill>
                  <a:schemeClr val="tx2"/>
                </a:solidFill>
                <a:ea typeface="Segoe UI" pitchFamily="34" charset="0"/>
                <a:cs typeface="Segoe UI" pitchFamily="34" charset="0"/>
              </a:rPr>
              <a:t>iaspub.epa.gov/tdb/pages/treatment/treatmentOverview.do?treatmentProcessId=2074826383</a:t>
            </a:r>
            <a:endParaRPr lang="en-US" sz="1400" i="1" dirty="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a:solidFill>
                  <a:srgbClr val="00B0F0"/>
                </a:solidFill>
                <a:latin typeface="Segoe UI"/>
                <a:ea typeface="Segoe UI" pitchFamily="34" charset="0"/>
                <a:cs typeface="Segoe UI" pitchFamily="34" charset="0"/>
              </a:rPr>
              <a:t>Can the solution be scaled easily to actual deployment in the real world</a:t>
            </a:r>
            <a:r>
              <a:rPr lang="en-US" sz="1765" dirty="0" smtClean="0">
                <a:solidFill>
                  <a:srgbClr val="00B0F0"/>
                </a:solidFill>
                <a:latin typeface="Segoe UI"/>
                <a:ea typeface="Segoe UI" pitchFamily="34" charset="0"/>
                <a:cs typeface="Segoe UI" pitchFamily="34" charset="0"/>
              </a:rPr>
              <a:t>?</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The solution can easily be implemented in the</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real world by identifying the polluted </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water reservoirs and treating them by </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our method and distributing the water to the</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common people </a:t>
            </a: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a:solidFill>
                <a:schemeClr val="tx2"/>
              </a:solidFill>
              <a:latin typeface="Segoe UI"/>
              <a:ea typeface="Segoe UI" pitchFamily="34" charset="0"/>
              <a:cs typeface="Segoe UI" pitchFamily="34" charset="0"/>
            </a:endParaRPr>
          </a:p>
        </p:txBody>
      </p:sp>
      <p:sp>
        <p:nvSpPr>
          <p:cNvPr id="9" name="TextBox 8">
            <a:extLst>
              <a:ext uri="{FF2B5EF4-FFF2-40B4-BE49-F238E27FC236}">
                <a16:creationId xmlns="" xmlns:a16="http://schemas.microsoft.com/office/drawing/2014/main" id="{3F2CF2D4-CDAC-4FF7-AF57-CBE8E87B87E1}"/>
              </a:ext>
            </a:extLst>
          </p:cNvPr>
          <p:cNvSpPr txBox="1"/>
          <p:nvPr/>
        </p:nvSpPr>
        <p:spPr>
          <a:xfrm>
            <a:off x="418643" y="2311516"/>
            <a:ext cx="11205310" cy="4227186"/>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pic>
        <p:nvPicPr>
          <p:cNvPr id="11" name="Picture 10" descr="water-pollution-678x381.jpg"/>
          <p:cNvPicPr>
            <a:picLocks noChangeAspect="1"/>
          </p:cNvPicPr>
          <p:nvPr/>
        </p:nvPicPr>
        <p:blipFill>
          <a:blip r:embed="rId3">
            <a:lum contrast="30000"/>
          </a:blip>
          <a:stretch>
            <a:fillRect/>
          </a:stretch>
        </p:blipFill>
        <p:spPr>
          <a:xfrm>
            <a:off x="8547290" y="1110344"/>
            <a:ext cx="2804330" cy="1797368"/>
          </a:xfrm>
          <a:prstGeom prst="rect">
            <a:avLst/>
          </a:prstGeom>
          <a:ln>
            <a:noFill/>
          </a:ln>
          <a:effectLst>
            <a:softEdge rad="112500"/>
          </a:effectLst>
        </p:spPr>
      </p:pic>
      <p:pic>
        <p:nvPicPr>
          <p:cNvPr id="12" name="Picture 11" descr="water-demand-forecasting-3-638.jpg"/>
          <p:cNvPicPr>
            <a:picLocks noChangeAspect="1"/>
          </p:cNvPicPr>
          <p:nvPr/>
        </p:nvPicPr>
        <p:blipFill>
          <a:blip r:embed="rId4"/>
          <a:stretch>
            <a:fillRect/>
          </a:stretch>
        </p:blipFill>
        <p:spPr>
          <a:xfrm>
            <a:off x="4990012" y="4029667"/>
            <a:ext cx="6557556" cy="27760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9649590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maxresdefault.jpg"/>
          <p:cNvPicPr>
            <a:picLocks noChangeAspect="1"/>
          </p:cNvPicPr>
          <p:nvPr/>
        </p:nvPicPr>
        <p:blipFill>
          <a:blip r:embed="rId2"/>
          <a:stretch>
            <a:fillRect/>
          </a:stretch>
        </p:blipFill>
        <p:spPr>
          <a:xfrm>
            <a:off x="7837716" y="3788229"/>
            <a:ext cx="3749040" cy="2108835"/>
          </a:xfrm>
          <a:prstGeom prst="rect">
            <a:avLst/>
          </a:prstGeom>
          <a:ln>
            <a:noFill/>
          </a:ln>
          <a:effectLst>
            <a:softEdge rad="112500"/>
          </a:effectLst>
        </p:spPr>
      </p:pic>
      <p:sp>
        <p:nvSpPr>
          <p:cNvPr id="3" name="Text Placeholder 2">
            <a:extLst>
              <a:ext uri="{FF2B5EF4-FFF2-40B4-BE49-F238E27FC236}">
                <a16:creationId xmlns="" xmlns:a16="http://schemas.microsoft.com/office/drawing/2014/main" id="{DA6439C0-C80D-48CA-BCE9-F74B76A0F4DF}"/>
              </a:ext>
            </a:extLst>
          </p:cNvPr>
          <p:cNvSpPr>
            <a:spLocks noGrp="1"/>
          </p:cNvSpPr>
          <p:nvPr>
            <p:ph type="body" sz="quarter" idx="11"/>
          </p:nvPr>
        </p:nvSpPr>
        <p:spPr/>
        <p:txBody>
          <a:bodyPr/>
          <a:lstStyle/>
          <a:p>
            <a:endParaRPr lang="en-US"/>
          </a:p>
        </p:txBody>
      </p:sp>
      <p:pic>
        <p:nvPicPr>
          <p:cNvPr id="4" name="Picture 3">
            <a:extLst>
              <a:ext uri="{FF2B5EF4-FFF2-40B4-BE49-F238E27FC236}">
                <a16:creationId xmlns="" xmlns:a16="http://schemas.microsoft.com/office/drawing/2014/main" id="{6748EB15-3A27-40E8-A54B-5072E87BE61D}"/>
              </a:ext>
            </a:extLst>
          </p:cNvPr>
          <p:cNvPicPr>
            <a:picLocks noChangeAspect="1"/>
          </p:cNvPicPr>
          <p:nvPr/>
        </p:nvPicPr>
        <p:blipFill>
          <a:blip r:embed="rId3" cstate="print"/>
          <a:stretch>
            <a:fillRect/>
          </a:stretch>
        </p:blipFill>
        <p:spPr>
          <a:xfrm>
            <a:off x="9980508" y="124980"/>
            <a:ext cx="2056169" cy="754598"/>
          </a:xfrm>
          <a:prstGeom prst="rect">
            <a:avLst/>
          </a:prstGeom>
        </p:spPr>
      </p:pic>
      <p:sp>
        <p:nvSpPr>
          <p:cNvPr id="7" name="Title 4">
            <a:extLst>
              <a:ext uri="{FF2B5EF4-FFF2-40B4-BE49-F238E27FC236}">
                <a16:creationId xmlns="" xmlns:a16="http://schemas.microsoft.com/office/drawing/2014/main" id="{293BBA91-65A3-49BD-8059-D93CA64221B0}"/>
              </a:ext>
            </a:extLst>
          </p:cNvPr>
          <p:cNvSpPr>
            <a:spLocks noGrp="1"/>
          </p:cNvSpPr>
          <p:nvPr>
            <p:ph type="title" idx="4294967295"/>
          </p:nvPr>
        </p:nvSpPr>
        <p:spPr>
          <a:xfrm>
            <a:off x="269239" y="331665"/>
            <a:ext cx="9945229" cy="482763"/>
          </a:xfrm>
        </p:spPr>
        <p:txBody>
          <a:bodyPr/>
          <a:lstStyle/>
          <a:p>
            <a:r>
              <a:rPr lang="en-US" sz="3137" dirty="0"/>
              <a:t>Civic Tech Hackathon 2018 | </a:t>
            </a:r>
            <a:r>
              <a:rPr lang="en-US" sz="3137" dirty="0">
                <a:latin typeface="Segoe UI Light" panose="020B0502040204020203" pitchFamily="34" charset="0"/>
                <a:cs typeface="Segoe UI Light" panose="020B0502040204020203" pitchFamily="34" charset="0"/>
              </a:rPr>
              <a:t>Novelty &amp; Learning</a:t>
            </a:r>
            <a:endParaRPr lang="en-US" sz="3137" b="1" dirty="0">
              <a:solidFill>
                <a:srgbClr val="FF0000"/>
              </a:solidFill>
              <a:latin typeface="Segoe UI Light" panose="020B0502040204020203" pitchFamily="34" charset="0"/>
              <a:cs typeface="Segoe UI Light" panose="020B0502040204020203" pitchFamily="34" charset="0"/>
            </a:endParaRPr>
          </a:p>
        </p:txBody>
      </p:sp>
      <p:sp>
        <p:nvSpPr>
          <p:cNvPr id="8" name="Rectangle 7">
            <a:extLst>
              <a:ext uri="{FF2B5EF4-FFF2-40B4-BE49-F238E27FC236}">
                <a16:creationId xmlns="" xmlns:a16="http://schemas.microsoft.com/office/drawing/2014/main" id="{0C37BD2E-557F-4429-BC54-7FB2CCA03C43}"/>
              </a:ext>
            </a:extLst>
          </p:cNvPr>
          <p:cNvSpPr/>
          <p:nvPr/>
        </p:nvSpPr>
        <p:spPr bwMode="auto">
          <a:xfrm>
            <a:off x="262686" y="1029974"/>
            <a:ext cx="11734777" cy="10543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70" tIns="40335" rIns="80670" bIns="40335" numCol="1" spcCol="0" rtlCol="0" fromWordArt="0" anchor="t" anchorCtr="0" forceAA="0" compatLnSpc="1">
            <a:prstTxWarp prst="textNoShape">
              <a:avLst/>
            </a:prstTxWarp>
            <a:noAutofit/>
          </a:bodyPr>
          <a:lstStyle/>
          <a:p>
            <a:pPr defTabSz="822655" fontAlgn="base">
              <a:lnSpc>
                <a:spcPct val="90000"/>
              </a:lnSpc>
              <a:spcBef>
                <a:spcPts val="588"/>
              </a:spcBef>
              <a:spcAft>
                <a:spcPts val="588"/>
              </a:spcAft>
              <a:buClr>
                <a:srgbClr val="505050"/>
              </a:buClr>
              <a:defRPr/>
            </a:pPr>
            <a:r>
              <a:rPr lang="en-US" sz="1765" dirty="0">
                <a:solidFill>
                  <a:srgbClr val="00B0F0"/>
                </a:solidFill>
                <a:latin typeface="Segoe UI"/>
                <a:ea typeface="Segoe UI" pitchFamily="34" charset="0"/>
                <a:cs typeface="Segoe UI" pitchFamily="34" charset="0"/>
              </a:rPr>
              <a:t>What is different/novel about your solution</a:t>
            </a:r>
            <a:r>
              <a:rPr lang="en-US" sz="1765" dirty="0" smtClean="0">
                <a:solidFill>
                  <a:srgbClr val="00B0F0"/>
                </a:solidFill>
                <a:latin typeface="Segoe UI"/>
                <a:ea typeface="Segoe UI" pitchFamily="34" charset="0"/>
                <a:cs typeface="Segoe UI" pitchFamily="34" charset="0"/>
              </a:rPr>
              <a:t>?</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The thing that makes our solution different that it is cheap and it is able to compete with the RO plants. Moreover not all the people of Karachi can afford RO. So at the main distribution station, the water can be treated with our mentioned method</a:t>
            </a:r>
            <a:r>
              <a:rPr lang="en-US" sz="1765" dirty="0" smtClean="0">
                <a:solidFill>
                  <a:srgbClr val="00B0F0"/>
                </a:solidFill>
                <a:latin typeface="Segoe UI"/>
                <a:ea typeface="Segoe UI" pitchFamily="34" charset="0"/>
                <a:cs typeface="Segoe UI" pitchFamily="34" charset="0"/>
              </a:rPr>
              <a:t> </a:t>
            </a:r>
            <a:endParaRPr lang="en-US" sz="1765" dirty="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a:solidFill>
                  <a:srgbClr val="00B0F0"/>
                </a:solidFill>
                <a:latin typeface="Segoe UI"/>
                <a:ea typeface="Segoe UI" pitchFamily="34" charset="0"/>
                <a:cs typeface="Segoe UI" pitchFamily="34" charset="0"/>
              </a:rPr>
              <a:t>Has your solution been done before</a:t>
            </a:r>
            <a:r>
              <a:rPr lang="en-US" sz="1765" dirty="0" smtClean="0">
                <a:solidFill>
                  <a:srgbClr val="00B0F0"/>
                </a:solidFill>
                <a:latin typeface="Segoe UI"/>
                <a:ea typeface="Segoe UI" pitchFamily="34" charset="0"/>
                <a:cs typeface="Segoe UI" pitchFamily="34" charset="0"/>
              </a:rPr>
              <a:t>? </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The solution hasn’t been used in Pakistan before, although shower filters are available but they do not attract the common man because of its expense.</a:t>
            </a:r>
            <a:endParaRPr lang="en-US" sz="1765" dirty="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a:solidFill>
                  <a:srgbClr val="00B0F0"/>
                </a:solidFill>
                <a:latin typeface="Segoe UI"/>
                <a:ea typeface="Segoe UI" pitchFamily="34" charset="0"/>
                <a:cs typeface="Segoe UI" pitchFamily="34" charset="0"/>
              </a:rPr>
              <a:t>What about your solutions hasn’t been done before</a:t>
            </a:r>
            <a:r>
              <a:rPr lang="en-US" sz="1765" dirty="0" smtClean="0">
                <a:solidFill>
                  <a:srgbClr val="00B0F0"/>
                </a:solidFill>
                <a:latin typeface="Segoe UI"/>
                <a:ea typeface="Segoe UI" pitchFamily="34" charset="0"/>
                <a:cs typeface="Segoe UI" pitchFamily="34" charset="0"/>
              </a:rPr>
              <a:t>?</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Not every problem has been implemented on a large scale because of the</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limitations of research in this sector such as the process of cleaning water</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through activated carbon in Pakistan on the basis of water quality</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and access . However it had been implemented by the removal of</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 contaminants through ultraviolet radiations.</a:t>
            </a:r>
          </a:p>
          <a:p>
            <a:pPr defTabSz="822655" fontAlgn="base">
              <a:lnSpc>
                <a:spcPct val="90000"/>
              </a:lnSpc>
              <a:spcBef>
                <a:spcPts val="588"/>
              </a:spcBef>
              <a:spcAft>
                <a:spcPts val="588"/>
              </a:spcAft>
              <a:buClr>
                <a:srgbClr val="505050"/>
              </a:buClr>
              <a:defRPr/>
            </a:pP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a:solidFill>
                <a:schemeClr val="tx2"/>
              </a:solidFill>
              <a:latin typeface="Segoe UI"/>
              <a:ea typeface="Segoe UI" pitchFamily="34" charset="0"/>
              <a:cs typeface="Segoe UI" pitchFamily="34" charset="0"/>
            </a:endParaRPr>
          </a:p>
        </p:txBody>
      </p:sp>
      <p:sp>
        <p:nvSpPr>
          <p:cNvPr id="9" name="TextBox 8">
            <a:extLst>
              <a:ext uri="{FF2B5EF4-FFF2-40B4-BE49-F238E27FC236}">
                <a16:creationId xmlns="" xmlns:a16="http://schemas.microsoft.com/office/drawing/2014/main" id="{3F2CF2D4-CDAC-4FF7-AF57-CBE8E87B87E1}"/>
              </a:ext>
            </a:extLst>
          </p:cNvPr>
          <p:cNvSpPr txBox="1"/>
          <p:nvPr/>
        </p:nvSpPr>
        <p:spPr>
          <a:xfrm>
            <a:off x="418643" y="2311516"/>
            <a:ext cx="11205310" cy="4227186"/>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sp>
        <p:nvSpPr>
          <p:cNvPr id="10" name="TextBox 9">
            <a:extLst>
              <a:ext uri="{FF2B5EF4-FFF2-40B4-BE49-F238E27FC236}">
                <a16:creationId xmlns="" xmlns:a16="http://schemas.microsoft.com/office/drawing/2014/main" id="{94051529-BDE5-4CAD-B3CC-38738EDB8EDD}"/>
              </a:ext>
            </a:extLst>
          </p:cNvPr>
          <p:cNvSpPr txBox="1"/>
          <p:nvPr/>
        </p:nvSpPr>
        <p:spPr>
          <a:xfrm>
            <a:off x="527420" y="2308469"/>
            <a:ext cx="11205310" cy="4227186"/>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spTree>
    <p:extLst>
      <p:ext uri="{BB962C8B-B14F-4D97-AF65-F5344CB8AC3E}">
        <p14:creationId xmlns:p14="http://schemas.microsoft.com/office/powerpoint/2010/main" xmlns="" val="40553508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A6439C0-C80D-48CA-BCE9-F74B76A0F4DF}"/>
              </a:ext>
            </a:extLst>
          </p:cNvPr>
          <p:cNvSpPr>
            <a:spLocks noGrp="1"/>
          </p:cNvSpPr>
          <p:nvPr>
            <p:ph type="body" sz="quarter" idx="11"/>
          </p:nvPr>
        </p:nvSpPr>
        <p:spPr/>
        <p:txBody>
          <a:bodyPr/>
          <a:lstStyle/>
          <a:p>
            <a:endParaRPr lang="en-US"/>
          </a:p>
        </p:txBody>
      </p:sp>
      <p:pic>
        <p:nvPicPr>
          <p:cNvPr id="4" name="Picture 3">
            <a:extLst>
              <a:ext uri="{FF2B5EF4-FFF2-40B4-BE49-F238E27FC236}">
                <a16:creationId xmlns="" xmlns:a16="http://schemas.microsoft.com/office/drawing/2014/main" id="{6748EB15-3A27-40E8-A54B-5072E87BE61D}"/>
              </a:ext>
            </a:extLst>
          </p:cNvPr>
          <p:cNvPicPr>
            <a:picLocks noChangeAspect="1"/>
          </p:cNvPicPr>
          <p:nvPr/>
        </p:nvPicPr>
        <p:blipFill>
          <a:blip r:embed="rId2" cstate="print"/>
          <a:stretch>
            <a:fillRect/>
          </a:stretch>
        </p:blipFill>
        <p:spPr>
          <a:xfrm>
            <a:off x="9980508" y="124980"/>
            <a:ext cx="2056169" cy="754598"/>
          </a:xfrm>
          <a:prstGeom prst="rect">
            <a:avLst/>
          </a:prstGeom>
        </p:spPr>
      </p:pic>
      <p:sp>
        <p:nvSpPr>
          <p:cNvPr id="7" name="Title 4">
            <a:extLst>
              <a:ext uri="{FF2B5EF4-FFF2-40B4-BE49-F238E27FC236}">
                <a16:creationId xmlns="" xmlns:a16="http://schemas.microsoft.com/office/drawing/2014/main" id="{293BBA91-65A3-49BD-8059-D93CA64221B0}"/>
              </a:ext>
            </a:extLst>
          </p:cNvPr>
          <p:cNvSpPr>
            <a:spLocks noGrp="1"/>
          </p:cNvSpPr>
          <p:nvPr>
            <p:ph type="title" idx="4294967295"/>
          </p:nvPr>
        </p:nvSpPr>
        <p:spPr>
          <a:xfrm>
            <a:off x="269239" y="331665"/>
            <a:ext cx="9945229" cy="482763"/>
          </a:xfrm>
        </p:spPr>
        <p:txBody>
          <a:bodyPr/>
          <a:lstStyle/>
          <a:p>
            <a:r>
              <a:rPr lang="en-US" sz="3137" dirty="0"/>
              <a:t>Civic Tech Hackathon 2018 | </a:t>
            </a:r>
            <a:r>
              <a:rPr lang="en-US" sz="3137" dirty="0">
                <a:latin typeface="Segoe UI Light" panose="020B0502040204020203" pitchFamily="34" charset="0"/>
                <a:cs typeface="Segoe UI Light" panose="020B0502040204020203" pitchFamily="34" charset="0"/>
              </a:rPr>
              <a:t>Prototype</a:t>
            </a:r>
            <a:endParaRPr lang="en-US" sz="3137" b="1" dirty="0">
              <a:solidFill>
                <a:srgbClr val="FF0000"/>
              </a:solidFill>
              <a:latin typeface="Segoe UI Light" panose="020B0502040204020203" pitchFamily="34" charset="0"/>
              <a:cs typeface="Segoe UI Light" panose="020B0502040204020203" pitchFamily="34" charset="0"/>
            </a:endParaRPr>
          </a:p>
        </p:txBody>
      </p:sp>
      <p:sp>
        <p:nvSpPr>
          <p:cNvPr id="8" name="Rectangle 7">
            <a:extLst>
              <a:ext uri="{FF2B5EF4-FFF2-40B4-BE49-F238E27FC236}">
                <a16:creationId xmlns="" xmlns:a16="http://schemas.microsoft.com/office/drawing/2014/main" id="{0C37BD2E-557F-4429-BC54-7FB2CCA03C43}"/>
              </a:ext>
            </a:extLst>
          </p:cNvPr>
          <p:cNvSpPr/>
          <p:nvPr/>
        </p:nvSpPr>
        <p:spPr bwMode="auto">
          <a:xfrm>
            <a:off x="262686" y="1029974"/>
            <a:ext cx="11734777" cy="11776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70" tIns="40335" rIns="80670" bIns="40335" numCol="1" spcCol="0" rtlCol="0" fromWordArt="0" anchor="t" anchorCtr="0" forceAA="0" compatLnSpc="1">
            <a:prstTxWarp prst="textNoShape">
              <a:avLst/>
            </a:prstTxWarp>
            <a:noAutofit/>
          </a:bodyPr>
          <a:lstStyle/>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smtClean="0">
                <a:solidFill>
                  <a:srgbClr val="00B0F0"/>
                </a:solidFill>
                <a:latin typeface="Segoe UI"/>
                <a:ea typeface="Segoe UI" pitchFamily="34" charset="0"/>
                <a:cs typeface="Segoe UI" pitchFamily="34" charset="0"/>
              </a:rPr>
              <a:t>How </a:t>
            </a:r>
            <a:r>
              <a:rPr lang="en-US" sz="1765" dirty="0">
                <a:solidFill>
                  <a:srgbClr val="00B0F0"/>
                </a:solidFill>
                <a:latin typeface="Segoe UI"/>
                <a:ea typeface="Segoe UI" pitchFamily="34" charset="0"/>
                <a:cs typeface="Segoe UI" pitchFamily="34" charset="0"/>
              </a:rPr>
              <a:t>easy to use is your application</a:t>
            </a:r>
            <a:r>
              <a:rPr lang="en-US" sz="1765" dirty="0" smtClean="0">
                <a:solidFill>
                  <a:srgbClr val="00B0F0"/>
                </a:solidFill>
                <a:latin typeface="Segoe UI"/>
                <a:ea typeface="Segoe UI" pitchFamily="34" charset="0"/>
                <a:cs typeface="Segoe UI" pitchFamily="34" charset="0"/>
              </a:rPr>
              <a:t>?</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Our web application will collect the data from the </a:t>
            </a:r>
            <a:r>
              <a:rPr lang="en-US" sz="1765" dirty="0" err="1" smtClean="0">
                <a:solidFill>
                  <a:schemeClr val="tx2"/>
                </a:solidFill>
                <a:latin typeface="Segoe UI"/>
                <a:ea typeface="Segoe UI" pitchFamily="34" charset="0"/>
                <a:cs typeface="Segoe UI" pitchFamily="34" charset="0"/>
              </a:rPr>
              <a:t>arduino</a:t>
            </a:r>
            <a:r>
              <a:rPr lang="en-US" sz="1765" dirty="0" smtClean="0">
                <a:solidFill>
                  <a:schemeClr val="tx2"/>
                </a:solidFill>
                <a:latin typeface="Segoe UI"/>
                <a:ea typeface="Segoe UI" pitchFamily="34" charset="0"/>
                <a:cs typeface="Segoe UI" pitchFamily="34" charset="0"/>
              </a:rPr>
              <a:t> </a:t>
            </a:r>
            <a:r>
              <a:rPr lang="en-US" sz="1765" smtClean="0">
                <a:solidFill>
                  <a:schemeClr val="tx2"/>
                </a:solidFill>
                <a:latin typeface="Segoe UI"/>
                <a:ea typeface="Segoe UI" pitchFamily="34" charset="0"/>
                <a:cs typeface="Segoe UI" pitchFamily="34" charset="0"/>
              </a:rPr>
              <a:t>uno </a:t>
            </a:r>
            <a:r>
              <a:rPr lang="en-US" sz="1765" dirty="0" smtClean="0">
                <a:solidFill>
                  <a:schemeClr val="tx2"/>
                </a:solidFill>
                <a:latin typeface="Segoe UI"/>
                <a:ea typeface="Segoe UI" pitchFamily="34" charset="0"/>
                <a:cs typeface="Segoe UI" pitchFamily="34" charset="0"/>
              </a:rPr>
              <a:t>and transfer that data to the mobile through </a:t>
            </a:r>
            <a:r>
              <a:rPr lang="en-US" sz="1765" dirty="0" err="1" smtClean="0">
                <a:solidFill>
                  <a:schemeClr val="tx2"/>
                </a:solidFill>
                <a:latin typeface="Segoe UI"/>
                <a:ea typeface="Segoe UI" pitchFamily="34" charset="0"/>
                <a:cs typeface="Segoe UI" pitchFamily="34" charset="0"/>
              </a:rPr>
              <a:t>ubidot</a:t>
            </a:r>
            <a:r>
              <a:rPr lang="en-US" sz="1765" dirty="0" smtClean="0">
                <a:solidFill>
                  <a:schemeClr val="tx2"/>
                </a:solidFill>
                <a:latin typeface="Segoe UI"/>
                <a:ea typeface="Segoe UI" pitchFamily="34" charset="0"/>
                <a:cs typeface="Segoe UI" pitchFamily="34" charset="0"/>
              </a:rPr>
              <a:t> cloud. The user interface is easy to access and friendly which will easily keep track of the water quality </a:t>
            </a:r>
            <a:r>
              <a:rPr lang="en-US" sz="1765" dirty="0" smtClean="0">
                <a:solidFill>
                  <a:schemeClr val="tx2"/>
                </a:solidFill>
                <a:latin typeface="Segoe UI"/>
                <a:ea typeface="Segoe UI" pitchFamily="34" charset="0"/>
                <a:cs typeface="Segoe UI" pitchFamily="34" charset="0"/>
              </a:rPr>
              <a:t>w</a:t>
            </a:r>
            <a:r>
              <a:rPr lang="en-US" sz="1765" dirty="0" smtClean="0">
                <a:solidFill>
                  <a:schemeClr val="tx2"/>
                </a:solidFill>
                <a:latin typeface="Segoe UI"/>
                <a:ea typeface="Segoe UI" pitchFamily="34" charset="0"/>
                <a:cs typeface="Segoe UI" pitchFamily="34" charset="0"/>
              </a:rPr>
              <a:t>hich is being transmitted to the slums and the level of water in each container.</a:t>
            </a:r>
          </a:p>
          <a:p>
            <a:pPr defTabSz="822655" fontAlgn="base">
              <a:lnSpc>
                <a:spcPct val="90000"/>
              </a:lnSpc>
              <a:spcBef>
                <a:spcPts val="588"/>
              </a:spcBef>
              <a:spcAft>
                <a:spcPts val="588"/>
              </a:spcAft>
              <a:buClr>
                <a:srgbClr val="505050"/>
              </a:buClr>
              <a:defRPr/>
            </a:pP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smtClean="0">
                <a:solidFill>
                  <a:srgbClr val="00B0F0"/>
                </a:solidFill>
                <a:latin typeface="Segoe UI"/>
                <a:ea typeface="Segoe UI" pitchFamily="34" charset="0"/>
                <a:cs typeface="Segoe UI" pitchFamily="34" charset="0"/>
              </a:rPr>
              <a:t>Is </a:t>
            </a:r>
            <a:r>
              <a:rPr lang="en-US" sz="1765" dirty="0">
                <a:solidFill>
                  <a:srgbClr val="00B0F0"/>
                </a:solidFill>
                <a:latin typeface="Segoe UI"/>
                <a:ea typeface="Segoe UI" pitchFamily="34" charset="0"/>
                <a:cs typeface="Segoe UI" pitchFamily="34" charset="0"/>
              </a:rPr>
              <a:t>the user experience elegant and engaging</a:t>
            </a:r>
            <a:r>
              <a:rPr lang="en-US" sz="1765" dirty="0" smtClean="0">
                <a:solidFill>
                  <a:srgbClr val="00B0F0"/>
                </a:solidFill>
                <a:latin typeface="Segoe UI"/>
                <a:ea typeface="Segoe UI" pitchFamily="34" charset="0"/>
                <a:cs typeface="Segoe UI" pitchFamily="34" charset="0"/>
              </a:rPr>
              <a:t>?</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The user experience is engaging because  the team method is easy to apply and the user does not have to pay the immense amount to achieve  the purified water . The purified water can be used not only for household purposes but even for drinking.</a:t>
            </a:r>
            <a:endParaRPr lang="en-US" sz="1765" dirty="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endParaRPr lang="en-US" sz="1765" dirty="0" smtClean="0">
              <a:solidFill>
                <a:srgbClr val="00B0F0"/>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smtClean="0">
                <a:solidFill>
                  <a:srgbClr val="00B0F0"/>
                </a:solidFill>
                <a:latin typeface="Segoe UI"/>
                <a:ea typeface="Segoe UI" pitchFamily="34" charset="0"/>
                <a:cs typeface="Segoe UI" pitchFamily="34" charset="0"/>
              </a:rPr>
              <a:t>Is </a:t>
            </a:r>
            <a:r>
              <a:rPr lang="en-US" sz="1765" dirty="0">
                <a:solidFill>
                  <a:srgbClr val="00B0F0"/>
                </a:solidFill>
                <a:latin typeface="Segoe UI"/>
                <a:ea typeface="Segoe UI" pitchFamily="34" charset="0"/>
                <a:cs typeface="Segoe UI" pitchFamily="34" charset="0"/>
              </a:rPr>
              <a:t>your prototype demo functional and well-implemented?</a:t>
            </a:r>
          </a:p>
        </p:txBody>
      </p:sp>
      <p:sp>
        <p:nvSpPr>
          <p:cNvPr id="9" name="TextBox 8">
            <a:extLst>
              <a:ext uri="{FF2B5EF4-FFF2-40B4-BE49-F238E27FC236}">
                <a16:creationId xmlns="" xmlns:a16="http://schemas.microsoft.com/office/drawing/2014/main" id="{3F2CF2D4-CDAC-4FF7-AF57-CBE8E87B87E1}"/>
              </a:ext>
            </a:extLst>
          </p:cNvPr>
          <p:cNvSpPr txBox="1"/>
          <p:nvPr/>
        </p:nvSpPr>
        <p:spPr>
          <a:xfrm>
            <a:off x="418643" y="2311516"/>
            <a:ext cx="11205310" cy="4227186"/>
          </a:xfrm>
          <a:prstGeom prst="rect">
            <a:avLst/>
          </a:prstGeom>
          <a:noFill/>
        </p:spPr>
        <p:txBody>
          <a:bodyPr wrap="square" lIns="179285" tIns="143428" rIns="179285" bIns="143428" rtlCol="0">
            <a:spAutoFit/>
          </a:bodyPr>
          <a:lstStyle/>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algn="ct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sp>
        <p:nvSpPr>
          <p:cNvPr id="10" name="TextBox 9">
            <a:extLst>
              <a:ext uri="{FF2B5EF4-FFF2-40B4-BE49-F238E27FC236}">
                <a16:creationId xmlns="" xmlns:a16="http://schemas.microsoft.com/office/drawing/2014/main" id="{94051529-BDE5-4CAD-B3CC-38738EDB8EDD}"/>
              </a:ext>
            </a:extLst>
          </p:cNvPr>
          <p:cNvSpPr txBox="1"/>
          <p:nvPr/>
        </p:nvSpPr>
        <p:spPr>
          <a:xfrm>
            <a:off x="527420" y="2308469"/>
            <a:ext cx="11205310" cy="4227186"/>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sp>
        <p:nvSpPr>
          <p:cNvPr id="11" name="TextBox 10">
            <a:extLst>
              <a:ext uri="{FF2B5EF4-FFF2-40B4-BE49-F238E27FC236}">
                <a16:creationId xmlns="" xmlns:a16="http://schemas.microsoft.com/office/drawing/2014/main" id="{DC1881FD-CD04-49EB-8D05-1308CD45E251}"/>
              </a:ext>
            </a:extLst>
          </p:cNvPr>
          <p:cNvSpPr txBox="1"/>
          <p:nvPr/>
        </p:nvSpPr>
        <p:spPr>
          <a:xfrm>
            <a:off x="676824" y="2339301"/>
            <a:ext cx="11205310" cy="4227186"/>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pic>
        <p:nvPicPr>
          <p:cNvPr id="12" name="Picture 11" descr="web2.PNG"/>
          <p:cNvPicPr>
            <a:picLocks noChangeAspect="1"/>
          </p:cNvPicPr>
          <p:nvPr/>
        </p:nvPicPr>
        <p:blipFill>
          <a:blip r:embed="rId3" cstate="print"/>
          <a:stretch>
            <a:fillRect/>
          </a:stretch>
        </p:blipFill>
        <p:spPr>
          <a:xfrm>
            <a:off x="2405748" y="2861982"/>
            <a:ext cx="3202942" cy="16055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descr="web1.PNG"/>
          <p:cNvPicPr>
            <a:picLocks noChangeAspect="1"/>
          </p:cNvPicPr>
          <p:nvPr/>
        </p:nvPicPr>
        <p:blipFill>
          <a:blip r:embed="rId4" cstate="print"/>
          <a:stretch>
            <a:fillRect/>
          </a:stretch>
        </p:blipFill>
        <p:spPr>
          <a:xfrm>
            <a:off x="6104709" y="2812349"/>
            <a:ext cx="3300548" cy="1651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9662560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A6439C0-C80D-48CA-BCE9-F74B76A0F4DF}"/>
              </a:ext>
            </a:extLst>
          </p:cNvPr>
          <p:cNvSpPr>
            <a:spLocks noGrp="1"/>
          </p:cNvSpPr>
          <p:nvPr>
            <p:ph type="body" sz="quarter" idx="11"/>
          </p:nvPr>
        </p:nvSpPr>
        <p:spPr/>
        <p:txBody>
          <a:bodyPr/>
          <a:lstStyle/>
          <a:p>
            <a:endParaRPr lang="en-US"/>
          </a:p>
        </p:txBody>
      </p:sp>
      <p:pic>
        <p:nvPicPr>
          <p:cNvPr id="4" name="Picture 3">
            <a:extLst>
              <a:ext uri="{FF2B5EF4-FFF2-40B4-BE49-F238E27FC236}">
                <a16:creationId xmlns="" xmlns:a16="http://schemas.microsoft.com/office/drawing/2014/main" id="{6748EB15-3A27-40E8-A54B-5072E87BE61D}"/>
              </a:ext>
            </a:extLst>
          </p:cNvPr>
          <p:cNvPicPr>
            <a:picLocks noChangeAspect="1"/>
          </p:cNvPicPr>
          <p:nvPr/>
        </p:nvPicPr>
        <p:blipFill>
          <a:blip r:embed="rId2" cstate="print"/>
          <a:stretch>
            <a:fillRect/>
          </a:stretch>
        </p:blipFill>
        <p:spPr>
          <a:xfrm>
            <a:off x="9980508" y="124980"/>
            <a:ext cx="2056169" cy="754598"/>
          </a:xfrm>
          <a:prstGeom prst="rect">
            <a:avLst/>
          </a:prstGeom>
        </p:spPr>
      </p:pic>
      <p:sp>
        <p:nvSpPr>
          <p:cNvPr id="7" name="Title 4">
            <a:extLst>
              <a:ext uri="{FF2B5EF4-FFF2-40B4-BE49-F238E27FC236}">
                <a16:creationId xmlns="" xmlns:a16="http://schemas.microsoft.com/office/drawing/2014/main" id="{293BBA91-65A3-49BD-8059-D93CA64221B0}"/>
              </a:ext>
            </a:extLst>
          </p:cNvPr>
          <p:cNvSpPr>
            <a:spLocks noGrp="1"/>
          </p:cNvSpPr>
          <p:nvPr>
            <p:ph type="title" idx="4294967295"/>
          </p:nvPr>
        </p:nvSpPr>
        <p:spPr>
          <a:xfrm>
            <a:off x="269239" y="331665"/>
            <a:ext cx="9945229" cy="482763"/>
          </a:xfrm>
        </p:spPr>
        <p:txBody>
          <a:bodyPr/>
          <a:lstStyle/>
          <a:p>
            <a:r>
              <a:rPr lang="en-US" sz="3137" dirty="0"/>
              <a:t>Civic Tech Hackathon 2018 | </a:t>
            </a:r>
            <a:r>
              <a:rPr lang="en-US" sz="3137" dirty="0">
                <a:latin typeface="Segoe UI Light" panose="020B0502040204020203" pitchFamily="34" charset="0"/>
                <a:cs typeface="Segoe UI Light" panose="020B0502040204020203" pitchFamily="34" charset="0"/>
              </a:rPr>
              <a:t>Sustainability</a:t>
            </a:r>
            <a:endParaRPr lang="en-US" sz="3137" b="1" dirty="0">
              <a:solidFill>
                <a:srgbClr val="FF0000"/>
              </a:solidFill>
              <a:latin typeface="Segoe UI Light" panose="020B0502040204020203" pitchFamily="34" charset="0"/>
              <a:cs typeface="Segoe UI Light" panose="020B0502040204020203" pitchFamily="34" charset="0"/>
            </a:endParaRPr>
          </a:p>
        </p:txBody>
      </p:sp>
      <p:sp>
        <p:nvSpPr>
          <p:cNvPr id="8" name="Rectangle 7">
            <a:extLst>
              <a:ext uri="{FF2B5EF4-FFF2-40B4-BE49-F238E27FC236}">
                <a16:creationId xmlns="" xmlns:a16="http://schemas.microsoft.com/office/drawing/2014/main" id="{0C37BD2E-557F-4429-BC54-7FB2CCA03C43}"/>
              </a:ext>
            </a:extLst>
          </p:cNvPr>
          <p:cNvSpPr/>
          <p:nvPr/>
        </p:nvSpPr>
        <p:spPr bwMode="auto">
          <a:xfrm>
            <a:off x="262686" y="1029974"/>
            <a:ext cx="11734777" cy="10543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70" tIns="40335" rIns="80670" bIns="40335" numCol="1" spcCol="0" rtlCol="0" fromWordArt="0" anchor="t" anchorCtr="0" forceAA="0" compatLnSpc="1">
            <a:prstTxWarp prst="textNoShape">
              <a:avLst/>
            </a:prstTxWarp>
            <a:noAutofit/>
          </a:bodyPr>
          <a:lstStyle/>
          <a:p>
            <a:pPr defTabSz="822655" fontAlgn="base">
              <a:lnSpc>
                <a:spcPct val="90000"/>
              </a:lnSpc>
              <a:spcBef>
                <a:spcPts val="588"/>
              </a:spcBef>
              <a:spcAft>
                <a:spcPts val="588"/>
              </a:spcAft>
              <a:buClr>
                <a:srgbClr val="505050"/>
              </a:buClr>
              <a:defRPr/>
            </a:pPr>
            <a:r>
              <a:rPr lang="en-US" sz="1765" dirty="0" smtClean="0">
                <a:solidFill>
                  <a:srgbClr val="00B0F0"/>
                </a:solidFill>
                <a:ea typeface="Segoe UI" pitchFamily="34" charset="0"/>
                <a:cs typeface="Segoe UI" pitchFamily="34" charset="0"/>
              </a:rPr>
              <a:t>Is your prototype demo functional and well implemented?</a:t>
            </a:r>
            <a:endParaRPr lang="en-US" sz="1765" dirty="0" smtClean="0">
              <a:solidFill>
                <a:srgbClr val="00B0F0"/>
              </a:solidFill>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smtClean="0">
                <a:solidFill>
                  <a:schemeClr val="tx2"/>
                </a:solidFill>
                <a:ea typeface="Segoe UI" pitchFamily="34" charset="0"/>
                <a:cs typeface="Segoe UI" pitchFamily="34" charset="0"/>
              </a:rPr>
              <a:t>The prototype demo is currently  not implemented because of the unavailability of the various sensors in Pakistan.</a:t>
            </a:r>
            <a:endParaRPr lang="en-US" sz="1765" dirty="0" smtClean="0">
              <a:solidFill>
                <a:schemeClr val="tx2"/>
              </a:solidFill>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smtClean="0">
                <a:solidFill>
                  <a:srgbClr val="00B0F0"/>
                </a:solidFill>
                <a:latin typeface="Segoe UI"/>
                <a:ea typeface="Segoe UI" pitchFamily="34" charset="0"/>
                <a:cs typeface="Segoe UI" pitchFamily="34" charset="0"/>
              </a:rPr>
              <a:t>Is </a:t>
            </a:r>
            <a:r>
              <a:rPr lang="en-US" sz="1765" dirty="0">
                <a:solidFill>
                  <a:srgbClr val="00B0F0"/>
                </a:solidFill>
                <a:latin typeface="Segoe UI"/>
                <a:ea typeface="Segoe UI" pitchFamily="34" charset="0"/>
                <a:cs typeface="Segoe UI" pitchFamily="34" charset="0"/>
              </a:rPr>
              <a:t>your team committed to scaling/deploying your application beyond this </a:t>
            </a:r>
            <a:r>
              <a:rPr lang="en-US" sz="1765" dirty="0" err="1">
                <a:solidFill>
                  <a:srgbClr val="00B0F0"/>
                </a:solidFill>
                <a:latin typeface="Segoe UI"/>
                <a:ea typeface="Segoe UI" pitchFamily="34" charset="0"/>
                <a:cs typeface="Segoe UI" pitchFamily="34" charset="0"/>
              </a:rPr>
              <a:t>hackathon</a:t>
            </a:r>
            <a:r>
              <a:rPr lang="en-US" sz="1765" dirty="0" smtClean="0">
                <a:solidFill>
                  <a:srgbClr val="00B0F0"/>
                </a:solidFill>
                <a:latin typeface="Segoe UI"/>
                <a:ea typeface="Segoe UI" pitchFamily="34" charset="0"/>
                <a:cs typeface="Segoe UI" pitchFamily="34" charset="0"/>
              </a:rPr>
              <a:t>?</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Yes, our team will analyze the pros and cons. We will work on the efficiency and improve the system  to make it more easy to access.</a:t>
            </a:r>
            <a:endParaRPr lang="en-US" sz="1765" dirty="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a:solidFill>
                  <a:srgbClr val="00B0F0"/>
                </a:solidFill>
                <a:latin typeface="Segoe UI"/>
                <a:ea typeface="Segoe UI" pitchFamily="34" charset="0"/>
                <a:cs typeface="Segoe UI" pitchFamily="34" charset="0"/>
              </a:rPr>
              <a:t>Will your app be adopted by users (govt/citizens/media) &amp; its usage </a:t>
            </a:r>
            <a:r>
              <a:rPr lang="en-US" sz="1765" dirty="0" smtClean="0">
                <a:solidFill>
                  <a:srgbClr val="00B0F0"/>
                </a:solidFill>
                <a:latin typeface="Segoe UI"/>
                <a:ea typeface="Segoe UI" pitchFamily="34" charset="0"/>
                <a:cs typeface="Segoe UI" pitchFamily="34" charset="0"/>
              </a:rPr>
              <a:t>be </a:t>
            </a:r>
            <a:r>
              <a:rPr lang="en-US" sz="1765" dirty="0">
                <a:solidFill>
                  <a:srgbClr val="00B0F0"/>
                </a:solidFill>
                <a:latin typeface="Segoe UI"/>
                <a:ea typeface="Segoe UI" pitchFamily="34" charset="0"/>
                <a:cs typeface="Segoe UI" pitchFamily="34" charset="0"/>
              </a:rPr>
              <a:t>sustained over time</a:t>
            </a:r>
            <a:r>
              <a:rPr lang="en-US" sz="1765" dirty="0" smtClean="0">
                <a:solidFill>
                  <a:srgbClr val="00B0F0"/>
                </a:solidFill>
                <a:latin typeface="Segoe UI"/>
                <a:ea typeface="Segoe UI" pitchFamily="34" charset="0"/>
                <a:cs typeface="Segoe UI" pitchFamily="34" charset="0"/>
              </a:rPr>
              <a:t>?</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It depends on the approval of our government, in mega cities like a Karachi the government can fund our project to make clean water accessible to the public.</a:t>
            </a:r>
            <a:endParaRPr lang="en-US" sz="1765" dirty="0">
              <a:solidFill>
                <a:schemeClr val="tx2"/>
              </a:solidFill>
              <a:latin typeface="Segoe UI"/>
              <a:ea typeface="Segoe UI" pitchFamily="34" charset="0"/>
              <a:cs typeface="Segoe UI" pitchFamily="34" charset="0"/>
            </a:endParaRPr>
          </a:p>
          <a:p>
            <a:pPr defTabSz="822655" fontAlgn="base">
              <a:lnSpc>
                <a:spcPct val="90000"/>
              </a:lnSpc>
              <a:spcBef>
                <a:spcPts val="588"/>
              </a:spcBef>
              <a:spcAft>
                <a:spcPts val="588"/>
              </a:spcAft>
              <a:buClr>
                <a:srgbClr val="505050"/>
              </a:buClr>
              <a:defRPr/>
            </a:pPr>
            <a:r>
              <a:rPr lang="en-US" sz="1765" dirty="0">
                <a:solidFill>
                  <a:srgbClr val="00B0F0"/>
                </a:solidFill>
                <a:latin typeface="Segoe UI"/>
                <a:ea typeface="Segoe UI" pitchFamily="34" charset="0"/>
                <a:cs typeface="Segoe UI" pitchFamily="34" charset="0"/>
              </a:rPr>
              <a:t>Do you have a business model</a:t>
            </a:r>
            <a:r>
              <a:rPr lang="en-US" sz="1765" dirty="0" smtClean="0">
                <a:solidFill>
                  <a:srgbClr val="00B0F0"/>
                </a:solidFill>
                <a:latin typeface="Segoe UI"/>
                <a:ea typeface="Segoe UI" pitchFamily="34" charset="0"/>
                <a:cs typeface="Segoe UI" pitchFamily="34" charset="0"/>
              </a:rPr>
              <a:t>?</a:t>
            </a:r>
          </a:p>
          <a:p>
            <a:pPr defTabSz="822655" fontAlgn="base">
              <a:lnSpc>
                <a:spcPct val="90000"/>
              </a:lnSpc>
              <a:spcBef>
                <a:spcPts val="588"/>
              </a:spcBef>
              <a:spcAft>
                <a:spcPts val="588"/>
              </a:spcAft>
              <a:buClr>
                <a:srgbClr val="505050"/>
              </a:buClr>
              <a:defRPr/>
            </a:pPr>
            <a:r>
              <a:rPr lang="en-US" sz="1765" dirty="0" smtClean="0">
                <a:solidFill>
                  <a:schemeClr val="tx2"/>
                </a:solidFill>
                <a:latin typeface="Segoe UI"/>
                <a:ea typeface="Segoe UI" pitchFamily="34" charset="0"/>
                <a:cs typeface="Segoe UI" pitchFamily="34" charset="0"/>
              </a:rPr>
              <a:t>Yes this model can be converted into a revenue model by the </a:t>
            </a:r>
            <a:r>
              <a:rPr lang="en-US" sz="1765" dirty="0" err="1" smtClean="0">
                <a:solidFill>
                  <a:schemeClr val="tx2"/>
                </a:solidFill>
                <a:latin typeface="Segoe UI"/>
                <a:ea typeface="Segoe UI" pitchFamily="34" charset="0"/>
                <a:cs typeface="Segoe UI" pitchFamily="34" charset="0"/>
              </a:rPr>
              <a:t>ccessibility</a:t>
            </a:r>
            <a:r>
              <a:rPr lang="en-US" sz="1765" dirty="0" smtClean="0">
                <a:solidFill>
                  <a:schemeClr val="tx2"/>
                </a:solidFill>
                <a:latin typeface="Segoe UI"/>
                <a:ea typeface="Segoe UI" pitchFamily="34" charset="0"/>
                <a:cs typeface="Segoe UI" pitchFamily="34" charset="0"/>
              </a:rPr>
              <a:t> of more resources and building tanks at the required areas. This setup will be installed only one time and the cost which will be consumed would be of charcoal </a:t>
            </a:r>
            <a:r>
              <a:rPr lang="en-US" sz="1765" dirty="0" smtClean="0">
                <a:solidFill>
                  <a:schemeClr val="tx2"/>
                </a:solidFill>
                <a:latin typeface="Segoe UI"/>
                <a:ea typeface="Segoe UI" pitchFamily="34" charset="0"/>
                <a:cs typeface="Segoe UI" pitchFamily="34" charset="0"/>
              </a:rPr>
              <a:t>f</a:t>
            </a:r>
            <a:r>
              <a:rPr lang="en-US" sz="1765" dirty="0" smtClean="0">
                <a:solidFill>
                  <a:schemeClr val="tx2"/>
                </a:solidFill>
                <a:latin typeface="Segoe UI"/>
                <a:ea typeface="Segoe UI" pitchFamily="34" charset="0"/>
                <a:cs typeface="Segoe UI" pitchFamily="34" charset="0"/>
              </a:rPr>
              <a:t>or every six months and the maintenance cost.</a:t>
            </a:r>
            <a:endParaRPr lang="en-US" sz="1765" dirty="0">
              <a:solidFill>
                <a:schemeClr val="tx2"/>
              </a:solidFill>
              <a:latin typeface="Segoe UI"/>
              <a:ea typeface="Segoe UI" pitchFamily="34" charset="0"/>
              <a:cs typeface="Segoe UI" pitchFamily="34" charset="0"/>
            </a:endParaRPr>
          </a:p>
        </p:txBody>
      </p:sp>
      <p:sp>
        <p:nvSpPr>
          <p:cNvPr id="9" name="TextBox 8">
            <a:extLst>
              <a:ext uri="{FF2B5EF4-FFF2-40B4-BE49-F238E27FC236}">
                <a16:creationId xmlns="" xmlns:a16="http://schemas.microsoft.com/office/drawing/2014/main" id="{3F2CF2D4-CDAC-4FF7-AF57-CBE8E87B87E1}"/>
              </a:ext>
            </a:extLst>
          </p:cNvPr>
          <p:cNvSpPr txBox="1"/>
          <p:nvPr/>
        </p:nvSpPr>
        <p:spPr>
          <a:xfrm>
            <a:off x="418643" y="2311516"/>
            <a:ext cx="11205310" cy="4227186"/>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sp>
        <p:nvSpPr>
          <p:cNvPr id="10" name="TextBox 9">
            <a:extLst>
              <a:ext uri="{FF2B5EF4-FFF2-40B4-BE49-F238E27FC236}">
                <a16:creationId xmlns="" xmlns:a16="http://schemas.microsoft.com/office/drawing/2014/main" id="{94051529-BDE5-4CAD-B3CC-38738EDB8EDD}"/>
              </a:ext>
            </a:extLst>
          </p:cNvPr>
          <p:cNvSpPr txBox="1"/>
          <p:nvPr/>
        </p:nvSpPr>
        <p:spPr>
          <a:xfrm>
            <a:off x="527420" y="2308469"/>
            <a:ext cx="11205310" cy="4227186"/>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sp>
        <p:nvSpPr>
          <p:cNvPr id="11" name="TextBox 10">
            <a:extLst>
              <a:ext uri="{FF2B5EF4-FFF2-40B4-BE49-F238E27FC236}">
                <a16:creationId xmlns="" xmlns:a16="http://schemas.microsoft.com/office/drawing/2014/main" id="{DC1881FD-CD04-49EB-8D05-1308CD45E251}"/>
              </a:ext>
            </a:extLst>
          </p:cNvPr>
          <p:cNvSpPr txBox="1"/>
          <p:nvPr/>
        </p:nvSpPr>
        <p:spPr>
          <a:xfrm>
            <a:off x="676824" y="2339301"/>
            <a:ext cx="11205310" cy="4227186"/>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sp>
        <p:nvSpPr>
          <p:cNvPr id="12" name="TextBox 11">
            <a:extLst>
              <a:ext uri="{FF2B5EF4-FFF2-40B4-BE49-F238E27FC236}">
                <a16:creationId xmlns="" xmlns:a16="http://schemas.microsoft.com/office/drawing/2014/main" id="{24927492-B262-4E96-84B4-3E147C357782}"/>
              </a:ext>
            </a:extLst>
          </p:cNvPr>
          <p:cNvSpPr txBox="1"/>
          <p:nvPr/>
        </p:nvSpPr>
        <p:spPr>
          <a:xfrm>
            <a:off x="493345" y="2264599"/>
            <a:ext cx="11205310" cy="4227186"/>
          </a:xfrm>
          <a:prstGeom prst="rect">
            <a:avLst/>
          </a:prstGeom>
          <a:noFill/>
        </p:spPr>
        <p:txBody>
          <a:bodyPr wrap="square" lIns="179285" tIns="143428" rIns="179285" bIns="143428" rtlCol="0">
            <a:spAutoFit/>
          </a:bodyPr>
          <a:lstStyle/>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a:p>
            <a:pPr defTabSz="914367">
              <a:lnSpc>
                <a:spcPct val="90000"/>
              </a:lnSpc>
              <a:spcAft>
                <a:spcPts val="588"/>
              </a:spcAft>
            </a:pPr>
            <a:endParaRPr lang="en-US" sz="2353" dirty="0">
              <a:gradFill>
                <a:gsLst>
                  <a:gs pos="2917">
                    <a:srgbClr val="505050"/>
                  </a:gs>
                  <a:gs pos="30000">
                    <a:srgbClr val="505050"/>
                  </a:gs>
                </a:gsLst>
                <a:lin ang="5400000" scaled="0"/>
              </a:gradFill>
              <a:latin typeface="Segoe UI"/>
            </a:endParaRPr>
          </a:p>
        </p:txBody>
      </p:sp>
    </p:spTree>
    <p:extLst>
      <p:ext uri="{BB962C8B-B14F-4D97-AF65-F5344CB8AC3E}">
        <p14:creationId xmlns:p14="http://schemas.microsoft.com/office/powerpoint/2010/main" xmlns="" val="1577470325"/>
      </p:ext>
    </p:extLst>
  </p:cSld>
  <p:clrMapOvr>
    <a:masterClrMapping/>
  </p:clrMapOvr>
  <p:transition>
    <p:fade/>
  </p:transition>
</p:sld>
</file>

<file path=ppt/theme/theme1.xml><?xml version="1.0" encoding="utf-8"?>
<a:theme xmlns:a="http://schemas.openxmlformats.org/drawingml/2006/main" name="MASTER_2016MYR">
  <a:themeElements>
    <a:clrScheme name="Custom 25">
      <a:dk1>
        <a:srgbClr val="505050"/>
      </a:dk1>
      <a:lt1>
        <a:srgbClr val="FFFFFF"/>
      </a:lt1>
      <a:dk2>
        <a:srgbClr val="000000"/>
      </a:dk2>
      <a:lt2>
        <a:srgbClr val="F2F2F2"/>
      </a:lt2>
      <a:accent1>
        <a:srgbClr val="4668C5"/>
      </a:accent1>
      <a:accent2>
        <a:srgbClr val="FF8C00"/>
      </a:accent2>
      <a:accent3>
        <a:srgbClr val="0072C6"/>
      </a:accent3>
      <a:accent4>
        <a:srgbClr val="7FBA00"/>
      </a:accent4>
      <a:accent5>
        <a:srgbClr val="002050"/>
      </a:accent5>
      <a:accent6>
        <a:srgbClr val="008272"/>
      </a:accent6>
      <a:hlink>
        <a:srgbClr val="00827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57150">
          <a:solidFill>
            <a:schemeClr val="accent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MYR14_Services_Template-StyleGuide_v02" id="{44C8B8E1-D3C9-430A-BD32-D2F23D75D336}" vid="{9D78D9F5-CE15-486F-8EE0-3F511EDB7C25}"/>
    </a:ext>
  </a:extLst>
</a:theme>
</file>

<file path=docProps/app.xml><?xml version="1.0" encoding="utf-8"?>
<Properties xmlns="http://schemas.openxmlformats.org/officeDocument/2006/extended-properties" xmlns:vt="http://schemas.openxmlformats.org/officeDocument/2006/docPropsVTypes">
  <TotalTime>335</TotalTime>
  <Words>786</Words>
  <Application>Microsoft Office PowerPoint</Application>
  <PresentationFormat>Custom</PresentationFormat>
  <Paragraphs>176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MASTER_2016MYR</vt:lpstr>
      <vt:lpstr>Team Name: Team Enigma</vt:lpstr>
      <vt:lpstr>Civic Tech Hackathon 2018 | Problem-Solution Fit</vt:lpstr>
      <vt:lpstr>Civic Tech Hackathon 2018 | Potential Impact</vt:lpstr>
      <vt:lpstr>Civic Tech Hackathon 2018 | Novelty &amp; Learning</vt:lpstr>
      <vt:lpstr>Civic Tech Hackathon 2018 | Prototype</vt:lpstr>
      <vt:lpstr>Civic Tech Hackathon 2018 | Sustainability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Sophia Umar</dc:creator>
  <cp:lastModifiedBy>Hamza</cp:lastModifiedBy>
  <cp:revision>27</cp:revision>
  <dcterms:created xsi:type="dcterms:W3CDTF">2018-12-01T12:14:32Z</dcterms:created>
  <dcterms:modified xsi:type="dcterms:W3CDTF">2018-12-02T09:18:40Z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soumar@microsoft.com</vt:lpwstr>
  </property>
  <property fmtid="{D5CDD505-2E9C-101B-9397-08002B2CF9AE}" pid="5" name="MSIP_Label_f42aa342-8706-4288-bd11-ebb85995028c_SetDate">
    <vt:lpwstr>2018-12-01T12:14:58.3892097Z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