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8" r:id="rId3"/>
    <p:sldId id="325"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5029" autoAdjust="0"/>
  </p:normalViewPr>
  <p:slideViewPr>
    <p:cSldViewPr snapToGrid="0">
      <p:cViewPr varScale="1">
        <p:scale>
          <a:sx n="64" d="100"/>
          <a:sy n="64" d="100"/>
        </p:scale>
        <p:origin x="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disabled=“disabled”</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err="1"/>
            <a:t>tabindex</a:t>
          </a:r>
          <a:r>
            <a:rPr lang="en-US" dirty="0"/>
            <a:t>=“number”</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err="1"/>
            <a:t>Accesskey</a:t>
          </a:r>
          <a:r>
            <a:rPr lang="en-US" dirty="0"/>
            <a:t>=“k”</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3" custScaleX="114364">
        <dgm:presLayoutVars>
          <dgm:bulletEnabled val="1"/>
        </dgm:presLayoutVars>
      </dgm:prSet>
      <dgm:spPr/>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3" custScaleX="125352" custLinFactNeighborY="-15653">
        <dgm:presLayoutVars>
          <dgm:bulletEnabled val="1"/>
        </dgm:presLayoutVars>
      </dgm:prSet>
      <dgm:spPr/>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3" custLinFactNeighborX="-16709" custLinFactNeighborY="-2609">
        <dgm:presLayoutVars>
          <dgm:bulletEnabled val="1"/>
        </dgm:presLayoutVars>
      </dgm:prSet>
      <dgm:spPr/>
    </dgm:pt>
  </dgm:ptLst>
  <dgm:cxnLst>
    <dgm:cxn modelId="{CBB2C935-0BC0-4D15-B9FB-501F34372015}" srcId="{81B2EB43-D580-4345-A726-619BF94EF0D0}" destId="{6F168380-67AA-4D12-983A-D3851FE6F3C9}" srcOrd="2" destOrd="0" parTransId="{7214B4A8-4913-4EF6-83DC-204BE1D6CA07}" sibTransId="{EFADCABB-6FCF-479D-8047-CC09AB322E81}"/>
    <dgm:cxn modelId="{E7A75165-268F-428E-9891-34A71082F8C7}" srcId="{81B2EB43-D580-4345-A726-619BF94EF0D0}" destId="{C3E69D4B-30B2-4445-AC9A-C459F5FDE7BD}" srcOrd="0" destOrd="0" parTransId="{05840A05-B7D6-4683-9429-F99F0C1CE235}" sibTransId="{C8B427EF-9344-404D-BD68-E286861776E2}"/>
    <dgm:cxn modelId="{C78AC848-B677-4AD1-A926-93867B958339}" srcId="{81B2EB43-D580-4345-A726-619BF94EF0D0}" destId="{EECEAFDF-5D80-42DA-A9F5-AF98E45266AC}" srcOrd="1" destOrd="0" parTransId="{E763127E-B77F-449F-87B3-5A7DDEBD249B}" sibTransId="{5D05DC98-94A2-4C2D-BB8E-9D3EB26D4F6A}"/>
    <dgm:cxn modelId="{473F96B0-C16B-4951-B004-64E9ED79EBE0}" type="presOf" srcId="{C3E69D4B-30B2-4445-AC9A-C459F5FDE7BD}" destId="{221642E2-CB34-4B88-AFD4-74A33879FEB3}" srcOrd="0" destOrd="0" presId="urn:microsoft.com/office/officeart/2005/8/layout/hChevron3"/>
    <dgm:cxn modelId="{AFACE7BA-E91D-494E-8A5C-E9AF8288E344}" type="presOf" srcId="{EECEAFDF-5D80-42DA-A9F5-AF98E45266AC}" destId="{BFACB705-B8E7-4F4B-BFA2-CC80CAB4244F}" srcOrd="0" destOrd="0" presId="urn:microsoft.com/office/officeart/2005/8/layout/hChevron3"/>
    <dgm:cxn modelId="{293884BF-0393-4B36-91E5-1AA2CC501400}" type="presOf" srcId="{81B2EB43-D580-4345-A726-619BF94EF0D0}" destId="{C0097EA1-EBE4-454B-8520-02A83C88258E}" srcOrd="0" destOrd="0" presId="urn:microsoft.com/office/officeart/2005/8/layout/hChevron3"/>
    <dgm:cxn modelId="{CC5E31CF-8547-449B-8569-E1E0390C61B8}" type="presOf" srcId="{6F168380-67AA-4D12-983A-D3851FE6F3C9}" destId="{A4B89CBE-7E82-4219-870D-1BA2CCEFCFE5}" srcOrd="0" destOrd="0" presId="urn:microsoft.com/office/officeart/2005/8/layout/hChevron3"/>
    <dgm:cxn modelId="{E0B6B712-D216-4302-B962-638FF4ABD740}" type="presParOf" srcId="{C0097EA1-EBE4-454B-8520-02A83C88258E}" destId="{221642E2-CB34-4B88-AFD4-74A33879FEB3}" srcOrd="0" destOrd="0" presId="urn:microsoft.com/office/officeart/2005/8/layout/hChevron3"/>
    <dgm:cxn modelId="{0B2DC26D-88F3-404E-BD1B-E479250881DB}" type="presParOf" srcId="{C0097EA1-EBE4-454B-8520-02A83C88258E}" destId="{CD7A9B25-2685-4B4B-9030-97A29D752E93}" srcOrd="1" destOrd="0" presId="urn:microsoft.com/office/officeart/2005/8/layout/hChevron3"/>
    <dgm:cxn modelId="{2CDCF536-FE00-4166-BC65-49BF25427770}" type="presParOf" srcId="{C0097EA1-EBE4-454B-8520-02A83C88258E}" destId="{BFACB705-B8E7-4F4B-BFA2-CC80CAB4244F}" srcOrd="2" destOrd="0" presId="urn:microsoft.com/office/officeart/2005/8/layout/hChevron3"/>
    <dgm:cxn modelId="{04336732-63C9-4265-A81A-EBDEFD050926}" type="presParOf" srcId="{C0097EA1-EBE4-454B-8520-02A83C88258E}" destId="{1F4500F4-2AB4-4EF1-A105-36037F65AAC5}" srcOrd="3" destOrd="0" presId="urn:microsoft.com/office/officeart/2005/8/layout/hChevron3"/>
    <dgm:cxn modelId="{10C36B58-CF33-47A7-B558-2B9BA5441633}" type="presParOf" srcId="{C0097EA1-EBE4-454B-8520-02A83C88258E}" destId="{A4B89CBE-7E82-4219-870D-1BA2CCEFCFE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value=“value”</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a:t>selected=“selected”</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a:t>Option tag attributes</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3" custScaleX="114364">
        <dgm:presLayoutVars>
          <dgm:bulletEnabled val="1"/>
        </dgm:presLayoutVars>
      </dgm:prSet>
      <dgm:spPr/>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3">
        <dgm:presLayoutVars>
          <dgm:bulletEnabled val="1"/>
        </dgm:presLayoutVars>
      </dgm:prSet>
      <dgm:spPr/>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3" custLinFactNeighborX="-16709" custLinFactNeighborY="-2609">
        <dgm:presLayoutVars>
          <dgm:bulletEnabled val="1"/>
        </dgm:presLayoutVars>
      </dgm:prSet>
      <dgm:spPr/>
    </dgm:pt>
  </dgm:ptLst>
  <dgm:cxnLst>
    <dgm:cxn modelId="{5ABF000A-555E-4B65-BB80-3A942F98E62D}" type="presOf" srcId="{EECEAFDF-5D80-42DA-A9F5-AF98E45266AC}" destId="{BFACB705-B8E7-4F4B-BFA2-CC80CAB4244F}" srcOrd="0" destOrd="0" presId="urn:microsoft.com/office/officeart/2005/8/layout/hChevron3"/>
    <dgm:cxn modelId="{D7B70519-C648-4982-B334-CCF3AFD6FA4D}" type="presOf" srcId="{81B2EB43-D580-4345-A726-619BF94EF0D0}" destId="{C0097EA1-EBE4-454B-8520-02A83C88258E}" srcOrd="0" destOrd="0" presId="urn:microsoft.com/office/officeart/2005/8/layout/hChevron3"/>
    <dgm:cxn modelId="{CBB2C935-0BC0-4D15-B9FB-501F34372015}" srcId="{81B2EB43-D580-4345-A726-619BF94EF0D0}" destId="{6F168380-67AA-4D12-983A-D3851FE6F3C9}" srcOrd="2" destOrd="0" parTransId="{7214B4A8-4913-4EF6-83DC-204BE1D6CA07}" sibTransId="{EFADCABB-6FCF-479D-8047-CC09AB322E81}"/>
    <dgm:cxn modelId="{78DB5B5D-F243-4558-966E-FBC1F1536619}" type="presOf" srcId="{C3E69D4B-30B2-4445-AC9A-C459F5FDE7BD}" destId="{221642E2-CB34-4B88-AFD4-74A33879FEB3}"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C78AC848-B677-4AD1-A926-93867B958339}" srcId="{81B2EB43-D580-4345-A726-619BF94EF0D0}" destId="{EECEAFDF-5D80-42DA-A9F5-AF98E45266AC}" srcOrd="1" destOrd="0" parTransId="{E763127E-B77F-449F-87B3-5A7DDEBD249B}" sibTransId="{5D05DC98-94A2-4C2D-BB8E-9D3EB26D4F6A}"/>
    <dgm:cxn modelId="{F95FC1E4-AACE-42D3-8894-0B76B13F887E}" type="presOf" srcId="{6F168380-67AA-4D12-983A-D3851FE6F3C9}" destId="{A4B89CBE-7E82-4219-870D-1BA2CCEFCFE5}" srcOrd="0" destOrd="0" presId="urn:microsoft.com/office/officeart/2005/8/layout/hChevron3"/>
    <dgm:cxn modelId="{B3B01E5C-EB1A-49E7-82C3-3BD76B86AD9B}" type="presParOf" srcId="{C0097EA1-EBE4-454B-8520-02A83C88258E}" destId="{221642E2-CB34-4B88-AFD4-74A33879FEB3}" srcOrd="0" destOrd="0" presId="urn:microsoft.com/office/officeart/2005/8/layout/hChevron3"/>
    <dgm:cxn modelId="{0B6A4BFC-5CD7-48C1-9424-DD417F0A4831}" type="presParOf" srcId="{C0097EA1-EBE4-454B-8520-02A83C88258E}" destId="{CD7A9B25-2685-4B4B-9030-97A29D752E93}" srcOrd="1" destOrd="0" presId="urn:microsoft.com/office/officeart/2005/8/layout/hChevron3"/>
    <dgm:cxn modelId="{C6FE3103-7720-41BD-8BA5-3D8EE238AEBE}" type="presParOf" srcId="{C0097EA1-EBE4-454B-8520-02A83C88258E}" destId="{BFACB705-B8E7-4F4B-BFA2-CC80CAB4244F}" srcOrd="2" destOrd="0" presId="urn:microsoft.com/office/officeart/2005/8/layout/hChevron3"/>
    <dgm:cxn modelId="{FEDC62D2-0724-42B3-85F3-C4259ECED926}" type="presParOf" srcId="{C0097EA1-EBE4-454B-8520-02A83C88258E}" destId="{1F4500F4-2AB4-4EF1-A105-36037F65AAC5}" srcOrd="3" destOrd="0" presId="urn:microsoft.com/office/officeart/2005/8/layout/hChevron3"/>
    <dgm:cxn modelId="{C2283E04-267D-435C-9988-3E045070DE35}" type="presParOf" srcId="{C0097EA1-EBE4-454B-8520-02A83C88258E}" destId="{A4B89CBE-7E82-4219-870D-1BA2CCEFCFE5}" srcOrd="4"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dgm:spPr/>
      <dgm:t>
        <a:bodyPr/>
        <a:lstStyle/>
        <a:p>
          <a:r>
            <a:rPr lang="en-US" dirty="0"/>
            <a:t>multiple=“multiple”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090326E1-B406-4723-BF31-2AF44809731C}">
      <dgm:prSet phldrT="[Text]"/>
      <dgm:spPr/>
      <dgm:t>
        <a:bodyPr/>
        <a:lstStyle/>
        <a:p>
          <a:r>
            <a:rPr lang="en-US" dirty="0"/>
            <a:t>required=“required”</a:t>
          </a:r>
        </a:p>
      </dgm:t>
    </dgm:pt>
    <dgm:pt modelId="{7726466D-04D9-496F-A565-01561047596C}" type="parTrans" cxnId="{9D72F3E8-043C-4B8A-8D3D-CDEB4C55A6BD}">
      <dgm:prSet/>
      <dgm:spPr/>
      <dgm:t>
        <a:bodyPr/>
        <a:lstStyle/>
        <a:p>
          <a:endParaRPr lang="en-US"/>
        </a:p>
      </dgm:t>
    </dgm:pt>
    <dgm:pt modelId="{1A0DF3D4-F89C-4FDF-9BC0-7D1BEA5AF6C6}" type="sibTrans" cxnId="{9D72F3E8-043C-4B8A-8D3D-CDEB4C55A6BD}">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2" custScaleX="114364">
        <dgm:presLayoutVars>
          <dgm:bulletEnabled val="1"/>
        </dgm:presLayoutVars>
      </dgm:prSet>
      <dgm:spPr/>
    </dgm:pt>
    <dgm:pt modelId="{CD7A9B25-2685-4B4B-9030-97A29D752E93}" type="pres">
      <dgm:prSet presAssocID="{C8B427EF-9344-404D-BD68-E286861776E2}" presName="parSpace" presStyleCnt="0"/>
      <dgm:spPr/>
    </dgm:pt>
    <dgm:pt modelId="{8F2BF469-1790-4567-B033-9D6C0FA471F7}" type="pres">
      <dgm:prSet presAssocID="{090326E1-B406-4723-BF31-2AF44809731C}" presName="parTxOnly" presStyleLbl="node1" presStyleIdx="1" presStyleCnt="2">
        <dgm:presLayoutVars>
          <dgm:bulletEnabled val="1"/>
        </dgm:presLayoutVars>
      </dgm:prSet>
      <dgm:spPr/>
    </dgm:pt>
  </dgm:ptLst>
  <dgm:cxnLst>
    <dgm:cxn modelId="{E7A75165-268F-428E-9891-34A71082F8C7}" srcId="{81B2EB43-D580-4345-A726-619BF94EF0D0}" destId="{C3E69D4B-30B2-4445-AC9A-C459F5FDE7BD}" srcOrd="0" destOrd="0" parTransId="{05840A05-B7D6-4683-9429-F99F0C1CE235}" sibTransId="{C8B427EF-9344-404D-BD68-E286861776E2}"/>
    <dgm:cxn modelId="{F00DA24F-51AB-4D20-AB76-80F9C78D2573}" type="presOf" srcId="{81B2EB43-D580-4345-A726-619BF94EF0D0}" destId="{C0097EA1-EBE4-454B-8520-02A83C88258E}" srcOrd="0" destOrd="0" presId="urn:microsoft.com/office/officeart/2005/8/layout/hChevron3"/>
    <dgm:cxn modelId="{84E10A82-BE4E-4132-99D6-5735A5B0900F}" type="presOf" srcId="{C3E69D4B-30B2-4445-AC9A-C459F5FDE7BD}" destId="{221642E2-CB34-4B88-AFD4-74A33879FEB3}" srcOrd="0" destOrd="0" presId="urn:microsoft.com/office/officeart/2005/8/layout/hChevron3"/>
    <dgm:cxn modelId="{9D72F3E8-043C-4B8A-8D3D-CDEB4C55A6BD}" srcId="{81B2EB43-D580-4345-A726-619BF94EF0D0}" destId="{090326E1-B406-4723-BF31-2AF44809731C}" srcOrd="1" destOrd="0" parTransId="{7726466D-04D9-496F-A565-01561047596C}" sibTransId="{1A0DF3D4-F89C-4FDF-9BC0-7D1BEA5AF6C6}"/>
    <dgm:cxn modelId="{0AE712FD-D77E-4245-8CE3-DB343669247B}" type="presOf" srcId="{090326E1-B406-4723-BF31-2AF44809731C}" destId="{8F2BF469-1790-4567-B033-9D6C0FA471F7}" srcOrd="0" destOrd="0" presId="urn:microsoft.com/office/officeart/2005/8/layout/hChevron3"/>
    <dgm:cxn modelId="{5B482DCE-E7E1-4EAC-BBD6-5D3B622471E4}" type="presParOf" srcId="{C0097EA1-EBE4-454B-8520-02A83C88258E}" destId="{221642E2-CB34-4B88-AFD4-74A33879FEB3}" srcOrd="0" destOrd="0" presId="urn:microsoft.com/office/officeart/2005/8/layout/hChevron3"/>
    <dgm:cxn modelId="{7B92FD97-E11D-42B7-B314-228B20C98B26}" type="presParOf" srcId="{C0097EA1-EBE4-454B-8520-02A83C88258E}" destId="{CD7A9B25-2685-4B4B-9030-97A29D752E93}" srcOrd="1" destOrd="0" presId="urn:microsoft.com/office/officeart/2005/8/layout/hChevron3"/>
    <dgm:cxn modelId="{C7268748-5C35-4907-9AE3-D115762F50B0}" type="presParOf" srcId="{C0097EA1-EBE4-454B-8520-02A83C88258E}" destId="{8F2BF469-1790-4567-B033-9D6C0FA471F7}" srcOrd="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dgm:spPr/>
      <dgm:t>
        <a:bodyPr/>
        <a:lstStyle/>
        <a:p>
          <a:r>
            <a:rPr lang="en-US" dirty="0"/>
            <a:t>required=“required”</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1" custScaleX="114364">
        <dgm:presLayoutVars>
          <dgm:bulletEnabled val="1"/>
        </dgm:presLayoutVars>
      </dgm:prSet>
      <dgm:spPr/>
    </dgm:pt>
  </dgm:ptLst>
  <dgm:cxnLst>
    <dgm:cxn modelId="{6214D619-42DF-47C8-A5B7-54F85280085C}" type="presOf" srcId="{C3E69D4B-30B2-4445-AC9A-C459F5FDE7BD}" destId="{221642E2-CB34-4B88-AFD4-74A33879FEB3}"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62C68673-19B5-44C5-8D36-FC5C33B79B5C}" type="presOf" srcId="{81B2EB43-D580-4345-A726-619BF94EF0D0}" destId="{C0097EA1-EBE4-454B-8520-02A83C88258E}" srcOrd="0" destOrd="0" presId="urn:microsoft.com/office/officeart/2005/8/layout/hChevron3"/>
    <dgm:cxn modelId="{E53EDC74-96E1-4075-89FA-29DC544BB735}" type="presParOf" srcId="{C0097EA1-EBE4-454B-8520-02A83C88258E}" destId="{221642E2-CB34-4B88-AFD4-74A33879FEB3}" srcOrd="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readonly=“readonly”</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a:t>required=“required”</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dgm:spPr/>
      <dgm:t>
        <a:bodyPr/>
        <a:lstStyle/>
        <a:p>
          <a:r>
            <a:rPr lang="en-US"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888DCB98-03FD-4263-A680-630ACDC72F7E}">
      <dgm:prSet phldrT="[Text]"/>
      <dgm:spPr/>
      <dgm:t>
        <a:bodyPr/>
        <a:lstStyle/>
        <a:p>
          <a:r>
            <a:rPr lang="en-US" dirty="0"/>
            <a:t>step=“interval”</a:t>
          </a:r>
        </a:p>
      </dgm:t>
    </dgm:pt>
    <dgm:pt modelId="{6CA6DBE5-4BA9-49EB-9142-8B67CE76851E}" type="parTrans" cxnId="{1BA1E5E9-594F-4222-81B4-61447B38F4AC}">
      <dgm:prSet/>
      <dgm:spPr/>
      <dgm:t>
        <a:bodyPr/>
        <a:lstStyle/>
        <a:p>
          <a:endParaRPr lang="en-US"/>
        </a:p>
      </dgm:t>
    </dgm:pt>
    <dgm:pt modelId="{036909AA-F63A-40F6-93A2-E50A9B92C230}" type="sibTrans" cxnId="{1BA1E5E9-594F-4222-81B4-61447B38F4AC}">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5" custScaleX="103182">
        <dgm:presLayoutVars>
          <dgm:bulletEnabled val="1"/>
        </dgm:presLayoutVars>
      </dgm:prSet>
      <dgm:spPr/>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5" custScaleX="103457">
        <dgm:presLayoutVars>
          <dgm:bulletEnabled val="1"/>
        </dgm:presLayoutVars>
      </dgm:prSet>
      <dgm:spPr/>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5" custLinFactNeighborX="-16709" custLinFactNeighborY="-2609">
        <dgm:presLayoutVars>
          <dgm:bulletEnabled val="1"/>
        </dgm:presLayoutVars>
      </dgm:prSet>
      <dgm:spPr/>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3" presStyleCnt="5">
        <dgm:presLayoutVars>
          <dgm:bulletEnabled val="1"/>
        </dgm:presLayoutVars>
      </dgm:prSet>
      <dgm:spPr/>
    </dgm:pt>
    <dgm:pt modelId="{AC518F99-BCCD-466F-8CBA-8B8DE029ED06}" type="pres">
      <dgm:prSet presAssocID="{E2BE2683-21B8-44E6-92B9-5FBA440DB7A2}" presName="parSpace" presStyleCnt="0"/>
      <dgm:spPr/>
    </dgm:pt>
    <dgm:pt modelId="{6B44F895-4238-44BF-AD57-D5EB5D293263}" type="pres">
      <dgm:prSet presAssocID="{888DCB98-03FD-4263-A680-630ACDC72F7E}" presName="parTxOnly" presStyleLbl="node1" presStyleIdx="4" presStyleCnt="5">
        <dgm:presLayoutVars>
          <dgm:bulletEnabled val="1"/>
        </dgm:presLayoutVars>
      </dgm:prSet>
      <dgm:spPr/>
    </dgm:pt>
  </dgm:ptLst>
  <dgm:cxnLst>
    <dgm:cxn modelId="{CBB2C935-0BC0-4D15-B9FB-501F34372015}" srcId="{81B2EB43-D580-4345-A726-619BF94EF0D0}" destId="{6F168380-67AA-4D12-983A-D3851FE6F3C9}" srcOrd="2" destOrd="0" parTransId="{7214B4A8-4913-4EF6-83DC-204BE1D6CA07}" sibTransId="{EFADCABB-6FCF-479D-8047-CC09AB322E81}"/>
    <dgm:cxn modelId="{501C653B-13D1-446D-879B-DE3CCFF4769C}" type="presOf" srcId="{EECEAFDF-5D80-42DA-A9F5-AF98E45266AC}" destId="{BFACB705-B8E7-4F4B-BFA2-CC80CAB4244F}" srcOrd="0" destOrd="0" presId="urn:microsoft.com/office/officeart/2005/8/layout/hChevron3"/>
    <dgm:cxn modelId="{D5B9B73C-614F-490A-8E27-1BD2B4BD1BDA}" type="presOf" srcId="{C3E69D4B-30B2-4445-AC9A-C459F5FDE7BD}" destId="{221642E2-CB34-4B88-AFD4-74A33879FEB3}"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C78AC848-B677-4AD1-A926-93867B958339}" srcId="{81B2EB43-D580-4345-A726-619BF94EF0D0}" destId="{EECEAFDF-5D80-42DA-A9F5-AF98E45266AC}" srcOrd="1" destOrd="0" parTransId="{E763127E-B77F-449F-87B3-5A7DDEBD249B}" sibTransId="{5D05DC98-94A2-4C2D-BB8E-9D3EB26D4F6A}"/>
    <dgm:cxn modelId="{21C23557-557D-42A2-900A-F70C4975C3EC}" type="presOf" srcId="{81B2EB43-D580-4345-A726-619BF94EF0D0}" destId="{C0097EA1-EBE4-454B-8520-02A83C88258E}" srcOrd="0" destOrd="0" presId="urn:microsoft.com/office/officeart/2005/8/layout/hChevron3"/>
    <dgm:cxn modelId="{5D06C1AD-0EEB-492E-BA00-836321545C9B}" type="presOf" srcId="{6F168380-67AA-4D12-983A-D3851FE6F3C9}" destId="{A4B89CBE-7E82-4219-870D-1BA2CCEFCFE5}" srcOrd="0" destOrd="0" presId="urn:microsoft.com/office/officeart/2005/8/layout/hChevron3"/>
    <dgm:cxn modelId="{62C447B2-9D91-4EAC-AD37-C5AD01D60F7F}" srcId="{81B2EB43-D580-4345-A726-619BF94EF0D0}" destId="{C57DE04D-8CD6-4385-B289-9A8F16921C2B}" srcOrd="3" destOrd="0" parTransId="{3CDADFCB-3150-4B8B-B42A-57158442A562}" sibTransId="{E2BE2683-21B8-44E6-92B9-5FBA440DB7A2}"/>
    <dgm:cxn modelId="{1BA1E5E9-594F-4222-81B4-61447B38F4AC}" srcId="{81B2EB43-D580-4345-A726-619BF94EF0D0}" destId="{888DCB98-03FD-4263-A680-630ACDC72F7E}" srcOrd="4" destOrd="0" parTransId="{6CA6DBE5-4BA9-49EB-9142-8B67CE76851E}" sibTransId="{036909AA-F63A-40F6-93A2-E50A9B92C230}"/>
    <dgm:cxn modelId="{FDAEFCF7-EDF5-4EA6-BC72-4D65412B7F92}" type="presOf" srcId="{C57DE04D-8CD6-4385-B289-9A8F16921C2B}" destId="{D049EA5D-DA29-46FF-A47E-C4B1A75B478C}" srcOrd="0" destOrd="0" presId="urn:microsoft.com/office/officeart/2005/8/layout/hChevron3"/>
    <dgm:cxn modelId="{60E142FA-58C5-4E76-A0A9-277F75D19DA0}" type="presOf" srcId="{888DCB98-03FD-4263-A680-630ACDC72F7E}" destId="{6B44F895-4238-44BF-AD57-D5EB5D293263}" srcOrd="0" destOrd="0" presId="urn:microsoft.com/office/officeart/2005/8/layout/hChevron3"/>
    <dgm:cxn modelId="{6DDDEFBD-46B8-4914-9568-FBAD2EF7E8EA}" type="presParOf" srcId="{C0097EA1-EBE4-454B-8520-02A83C88258E}" destId="{221642E2-CB34-4B88-AFD4-74A33879FEB3}" srcOrd="0" destOrd="0" presId="urn:microsoft.com/office/officeart/2005/8/layout/hChevron3"/>
    <dgm:cxn modelId="{728996C1-18BA-4547-995C-8C2BB3EF9228}" type="presParOf" srcId="{C0097EA1-EBE4-454B-8520-02A83C88258E}" destId="{CD7A9B25-2685-4B4B-9030-97A29D752E93}" srcOrd="1" destOrd="0" presId="urn:microsoft.com/office/officeart/2005/8/layout/hChevron3"/>
    <dgm:cxn modelId="{A3B53905-175C-4A34-8791-0BADE3D08728}" type="presParOf" srcId="{C0097EA1-EBE4-454B-8520-02A83C88258E}" destId="{BFACB705-B8E7-4F4B-BFA2-CC80CAB4244F}" srcOrd="2" destOrd="0" presId="urn:microsoft.com/office/officeart/2005/8/layout/hChevron3"/>
    <dgm:cxn modelId="{4DCD2637-7420-422F-9F12-2FB239E4B372}" type="presParOf" srcId="{C0097EA1-EBE4-454B-8520-02A83C88258E}" destId="{1F4500F4-2AB4-4EF1-A105-36037F65AAC5}" srcOrd="3" destOrd="0" presId="urn:microsoft.com/office/officeart/2005/8/layout/hChevron3"/>
    <dgm:cxn modelId="{BF3FCA7F-0383-4D04-9699-EBA034BAE153}" type="presParOf" srcId="{C0097EA1-EBE4-454B-8520-02A83C88258E}" destId="{A4B89CBE-7E82-4219-870D-1BA2CCEFCFE5}" srcOrd="4" destOrd="0" presId="urn:microsoft.com/office/officeart/2005/8/layout/hChevron3"/>
    <dgm:cxn modelId="{6627D883-945A-40BB-8B2E-57743D22E40E}" type="presParOf" srcId="{C0097EA1-EBE4-454B-8520-02A83C88258E}" destId="{CA623606-54BD-4169-BA0E-BEAAC095C30D}" srcOrd="5" destOrd="0" presId="urn:microsoft.com/office/officeart/2005/8/layout/hChevron3"/>
    <dgm:cxn modelId="{0E983E73-1779-455F-8D90-4F5B7B35E8B3}" type="presParOf" srcId="{C0097EA1-EBE4-454B-8520-02A83C88258E}" destId="{D049EA5D-DA29-46FF-A47E-C4B1A75B478C}" srcOrd="6" destOrd="0" presId="urn:microsoft.com/office/officeart/2005/8/layout/hChevron3"/>
    <dgm:cxn modelId="{285DBADC-9740-491D-A436-3098D4E45DDD}" type="presParOf" srcId="{C0097EA1-EBE4-454B-8520-02A83C88258E}" destId="{AC518F99-BCCD-466F-8CBA-8B8DE029ED06}" srcOrd="7" destOrd="0" presId="urn:microsoft.com/office/officeart/2005/8/layout/hChevron3"/>
    <dgm:cxn modelId="{C42C0A1E-D210-4E59-9E31-6D45604EA947}" type="presParOf" srcId="{C0097EA1-EBE4-454B-8520-02A83C88258E}" destId="{6B44F895-4238-44BF-AD57-D5EB5D293263}"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readonly=“readonly”</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a:t>required=“required”</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dgm:spPr/>
      <dgm:t>
        <a:bodyPr/>
        <a:lstStyle/>
        <a:p>
          <a:r>
            <a:rPr lang="en-US"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888DCB98-03FD-4263-A680-630ACDC72F7E}">
      <dgm:prSet phldrT="[Text]"/>
      <dgm:spPr/>
      <dgm:t>
        <a:bodyPr/>
        <a:lstStyle/>
        <a:p>
          <a:r>
            <a:rPr lang="en-US" dirty="0"/>
            <a:t>size=“no# of characters wide”</a:t>
          </a:r>
        </a:p>
      </dgm:t>
    </dgm:pt>
    <dgm:pt modelId="{6CA6DBE5-4BA9-49EB-9142-8B67CE76851E}" type="parTrans" cxnId="{1BA1E5E9-594F-4222-81B4-61447B38F4AC}">
      <dgm:prSet/>
      <dgm:spPr/>
      <dgm:t>
        <a:bodyPr/>
        <a:lstStyle/>
        <a:p>
          <a:endParaRPr lang="en-US"/>
        </a:p>
      </dgm:t>
    </dgm:pt>
    <dgm:pt modelId="{036909AA-F63A-40F6-93A2-E50A9B92C230}" type="sibTrans" cxnId="{1BA1E5E9-594F-4222-81B4-61447B38F4AC}">
      <dgm:prSet/>
      <dgm:spPr/>
      <dgm:t>
        <a:bodyPr/>
        <a:lstStyle/>
        <a:p>
          <a:endParaRPr lang="en-US"/>
        </a:p>
      </dgm:t>
    </dgm:pt>
    <dgm:pt modelId="{7BD51B7A-4393-4D1D-B2E3-0716DF14CD4C}">
      <dgm:prSet phldrT="[Text]"/>
      <dgm:spPr/>
      <dgm:t>
        <a:bodyPr/>
        <a:lstStyle/>
        <a:p>
          <a:r>
            <a:rPr lang="en-US" dirty="0" err="1"/>
            <a:t>maxlength</a:t>
          </a:r>
          <a:r>
            <a:rPr lang="en-US" dirty="0"/>
            <a:t>=“no# of characters”</a:t>
          </a:r>
        </a:p>
      </dgm:t>
    </dgm:pt>
    <dgm:pt modelId="{F7668984-12CD-48FA-84E1-7909B0C08F7A}" type="parTrans" cxnId="{B1DD31BB-497F-4B94-80D1-7470F61D7802}">
      <dgm:prSet/>
      <dgm:spPr/>
      <dgm:t>
        <a:bodyPr/>
        <a:lstStyle/>
        <a:p>
          <a:endParaRPr lang="en-US"/>
        </a:p>
      </dgm:t>
    </dgm:pt>
    <dgm:pt modelId="{0C2083FE-7350-4647-BEB3-0D9F918EA591}" type="sibTrans" cxnId="{B1DD31BB-497F-4B94-80D1-7470F61D7802}">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6" custScaleX="103182">
        <dgm:presLayoutVars>
          <dgm:bulletEnabled val="1"/>
        </dgm:presLayoutVars>
      </dgm:prSet>
      <dgm:spPr/>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6" custScaleX="103457">
        <dgm:presLayoutVars>
          <dgm:bulletEnabled val="1"/>
        </dgm:presLayoutVars>
      </dgm:prSet>
      <dgm:spPr/>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6" custLinFactNeighborX="-16709" custLinFactNeighborY="-2609">
        <dgm:presLayoutVars>
          <dgm:bulletEnabled val="1"/>
        </dgm:presLayoutVars>
      </dgm:prSet>
      <dgm:spPr/>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3" presStyleCnt="6">
        <dgm:presLayoutVars>
          <dgm:bulletEnabled val="1"/>
        </dgm:presLayoutVars>
      </dgm:prSet>
      <dgm:spPr/>
    </dgm:pt>
    <dgm:pt modelId="{AC518F99-BCCD-466F-8CBA-8B8DE029ED06}" type="pres">
      <dgm:prSet presAssocID="{E2BE2683-21B8-44E6-92B9-5FBA440DB7A2}" presName="parSpace" presStyleCnt="0"/>
      <dgm:spPr/>
    </dgm:pt>
    <dgm:pt modelId="{6B44F895-4238-44BF-AD57-D5EB5D293263}" type="pres">
      <dgm:prSet presAssocID="{888DCB98-03FD-4263-A680-630ACDC72F7E}" presName="parTxOnly" presStyleLbl="node1" presStyleIdx="4" presStyleCnt="6">
        <dgm:presLayoutVars>
          <dgm:bulletEnabled val="1"/>
        </dgm:presLayoutVars>
      </dgm:prSet>
      <dgm:spPr/>
    </dgm:pt>
    <dgm:pt modelId="{E96495A5-CF32-4958-9642-B09E24D1DFA2}" type="pres">
      <dgm:prSet presAssocID="{036909AA-F63A-40F6-93A2-E50A9B92C230}" presName="parSpace" presStyleCnt="0"/>
      <dgm:spPr/>
    </dgm:pt>
    <dgm:pt modelId="{2105E14E-52C0-4E57-997E-CE1821B8B4BE}" type="pres">
      <dgm:prSet presAssocID="{7BD51B7A-4393-4D1D-B2E3-0716DF14CD4C}" presName="parTxOnly" presStyleLbl="node1" presStyleIdx="5" presStyleCnt="6">
        <dgm:presLayoutVars>
          <dgm:bulletEnabled val="1"/>
        </dgm:presLayoutVars>
      </dgm:prSet>
      <dgm:spPr/>
    </dgm:pt>
  </dgm:ptLst>
  <dgm:cxnLst>
    <dgm:cxn modelId="{298A740F-876E-46E8-9D29-F90A53C69607}" type="presOf" srcId="{C3E69D4B-30B2-4445-AC9A-C459F5FDE7BD}" destId="{221642E2-CB34-4B88-AFD4-74A33879FEB3}" srcOrd="0" destOrd="0" presId="urn:microsoft.com/office/officeart/2005/8/layout/hChevron3"/>
    <dgm:cxn modelId="{25C4A31E-DC4F-4AD6-B197-2CF5272B647F}" type="presOf" srcId="{888DCB98-03FD-4263-A680-630ACDC72F7E}" destId="{6B44F895-4238-44BF-AD57-D5EB5D293263}" srcOrd="0" destOrd="0" presId="urn:microsoft.com/office/officeart/2005/8/layout/hChevron3"/>
    <dgm:cxn modelId="{CBB2C935-0BC0-4D15-B9FB-501F34372015}" srcId="{81B2EB43-D580-4345-A726-619BF94EF0D0}" destId="{6F168380-67AA-4D12-983A-D3851FE6F3C9}" srcOrd="2" destOrd="0" parTransId="{7214B4A8-4913-4EF6-83DC-204BE1D6CA07}" sibTransId="{EFADCABB-6FCF-479D-8047-CC09AB322E81}"/>
    <dgm:cxn modelId="{8F75D15B-A664-492D-86BF-E1959AFA46A1}" type="presOf" srcId="{C57DE04D-8CD6-4385-B289-9A8F16921C2B}" destId="{D049EA5D-DA29-46FF-A47E-C4B1A75B478C}" srcOrd="0" destOrd="0" presId="urn:microsoft.com/office/officeart/2005/8/layout/hChevron3"/>
    <dgm:cxn modelId="{8AEC2162-729B-4C40-83FC-7E40F3F31A91}" type="presOf" srcId="{7BD51B7A-4393-4D1D-B2E3-0716DF14CD4C}" destId="{2105E14E-52C0-4E57-997E-CE1821B8B4BE}"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C78AC848-B677-4AD1-A926-93867B958339}" srcId="{81B2EB43-D580-4345-A726-619BF94EF0D0}" destId="{EECEAFDF-5D80-42DA-A9F5-AF98E45266AC}" srcOrd="1" destOrd="0" parTransId="{E763127E-B77F-449F-87B3-5A7DDEBD249B}" sibTransId="{5D05DC98-94A2-4C2D-BB8E-9D3EB26D4F6A}"/>
    <dgm:cxn modelId="{62C447B2-9D91-4EAC-AD37-C5AD01D60F7F}" srcId="{81B2EB43-D580-4345-A726-619BF94EF0D0}" destId="{C57DE04D-8CD6-4385-B289-9A8F16921C2B}" srcOrd="3" destOrd="0" parTransId="{3CDADFCB-3150-4B8B-B42A-57158442A562}" sibTransId="{E2BE2683-21B8-44E6-92B9-5FBA440DB7A2}"/>
    <dgm:cxn modelId="{3FA087BA-D4EE-42BC-ADF2-5881C5B90476}" type="presOf" srcId="{6F168380-67AA-4D12-983A-D3851FE6F3C9}" destId="{A4B89CBE-7E82-4219-870D-1BA2CCEFCFE5}" srcOrd="0" destOrd="0" presId="urn:microsoft.com/office/officeart/2005/8/layout/hChevron3"/>
    <dgm:cxn modelId="{B1DD31BB-497F-4B94-80D1-7470F61D7802}" srcId="{81B2EB43-D580-4345-A726-619BF94EF0D0}" destId="{7BD51B7A-4393-4D1D-B2E3-0716DF14CD4C}" srcOrd="5" destOrd="0" parTransId="{F7668984-12CD-48FA-84E1-7909B0C08F7A}" sibTransId="{0C2083FE-7350-4647-BEB3-0D9F918EA591}"/>
    <dgm:cxn modelId="{2156ADC0-F79E-481A-88B0-B91C3FD39EBC}" type="presOf" srcId="{EECEAFDF-5D80-42DA-A9F5-AF98E45266AC}" destId="{BFACB705-B8E7-4F4B-BFA2-CC80CAB4244F}" srcOrd="0" destOrd="0" presId="urn:microsoft.com/office/officeart/2005/8/layout/hChevron3"/>
    <dgm:cxn modelId="{1BA1E5E9-594F-4222-81B4-61447B38F4AC}" srcId="{81B2EB43-D580-4345-A726-619BF94EF0D0}" destId="{888DCB98-03FD-4263-A680-630ACDC72F7E}" srcOrd="4" destOrd="0" parTransId="{6CA6DBE5-4BA9-49EB-9142-8B67CE76851E}" sibTransId="{036909AA-F63A-40F6-93A2-E50A9B92C230}"/>
    <dgm:cxn modelId="{A39E4FF0-079C-43AF-9F09-836CC3E97DAA}" type="presOf" srcId="{81B2EB43-D580-4345-A726-619BF94EF0D0}" destId="{C0097EA1-EBE4-454B-8520-02A83C88258E}" srcOrd="0" destOrd="0" presId="urn:microsoft.com/office/officeart/2005/8/layout/hChevron3"/>
    <dgm:cxn modelId="{CBA2A655-47A0-4F51-8752-204F63A1FB27}" type="presParOf" srcId="{C0097EA1-EBE4-454B-8520-02A83C88258E}" destId="{221642E2-CB34-4B88-AFD4-74A33879FEB3}" srcOrd="0" destOrd="0" presId="urn:microsoft.com/office/officeart/2005/8/layout/hChevron3"/>
    <dgm:cxn modelId="{0ECC2CD0-E449-4202-B5B4-A861270FCADD}" type="presParOf" srcId="{C0097EA1-EBE4-454B-8520-02A83C88258E}" destId="{CD7A9B25-2685-4B4B-9030-97A29D752E93}" srcOrd="1" destOrd="0" presId="urn:microsoft.com/office/officeart/2005/8/layout/hChevron3"/>
    <dgm:cxn modelId="{5708696A-EC1B-4BB5-A7E3-0590FB007AE3}" type="presParOf" srcId="{C0097EA1-EBE4-454B-8520-02A83C88258E}" destId="{BFACB705-B8E7-4F4B-BFA2-CC80CAB4244F}" srcOrd="2" destOrd="0" presId="urn:microsoft.com/office/officeart/2005/8/layout/hChevron3"/>
    <dgm:cxn modelId="{8FFA2F43-FF7A-4697-AD21-8530128F66F0}" type="presParOf" srcId="{C0097EA1-EBE4-454B-8520-02A83C88258E}" destId="{1F4500F4-2AB4-4EF1-A105-36037F65AAC5}" srcOrd="3" destOrd="0" presId="urn:microsoft.com/office/officeart/2005/8/layout/hChevron3"/>
    <dgm:cxn modelId="{8A62FDBA-9A03-4C97-880F-87263ABC1EF7}" type="presParOf" srcId="{C0097EA1-EBE4-454B-8520-02A83C88258E}" destId="{A4B89CBE-7E82-4219-870D-1BA2CCEFCFE5}" srcOrd="4" destOrd="0" presId="urn:microsoft.com/office/officeart/2005/8/layout/hChevron3"/>
    <dgm:cxn modelId="{2C3ED622-8131-4803-9863-49A1B26F7CC4}" type="presParOf" srcId="{C0097EA1-EBE4-454B-8520-02A83C88258E}" destId="{CA623606-54BD-4169-BA0E-BEAAC095C30D}" srcOrd="5" destOrd="0" presId="urn:microsoft.com/office/officeart/2005/8/layout/hChevron3"/>
    <dgm:cxn modelId="{4C54CFF8-6CC6-45D3-B06A-5FE227444D5E}" type="presParOf" srcId="{C0097EA1-EBE4-454B-8520-02A83C88258E}" destId="{D049EA5D-DA29-46FF-A47E-C4B1A75B478C}" srcOrd="6" destOrd="0" presId="urn:microsoft.com/office/officeart/2005/8/layout/hChevron3"/>
    <dgm:cxn modelId="{FEB9B4CB-E59F-4649-B444-93A6E01B22E1}" type="presParOf" srcId="{C0097EA1-EBE4-454B-8520-02A83C88258E}" destId="{AC518F99-BCCD-466F-8CBA-8B8DE029ED06}" srcOrd="7" destOrd="0" presId="urn:microsoft.com/office/officeart/2005/8/layout/hChevron3"/>
    <dgm:cxn modelId="{5E43A6BF-AAC5-4A97-ACBB-E56CAA32EF7C}" type="presParOf" srcId="{C0097EA1-EBE4-454B-8520-02A83C88258E}" destId="{6B44F895-4238-44BF-AD57-D5EB5D293263}" srcOrd="8" destOrd="0" presId="urn:microsoft.com/office/officeart/2005/8/layout/hChevron3"/>
    <dgm:cxn modelId="{68BEDDC6-798F-4D88-BA05-6ABEB57223F7}" type="presParOf" srcId="{C0097EA1-EBE4-454B-8520-02A83C88258E}" destId="{E96495A5-CF32-4958-9642-B09E24D1DFA2}" srcOrd="9" destOrd="0" presId="urn:microsoft.com/office/officeart/2005/8/layout/hChevron3"/>
    <dgm:cxn modelId="{5A83D9EB-4544-4BB6-9F74-8B96941F2C95}" type="presParOf" srcId="{C0097EA1-EBE4-454B-8520-02A83C88258E}" destId="{2105E14E-52C0-4E57-997E-CE1821B8B4BE}"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custT="1"/>
      <dgm:spPr/>
      <dgm:t>
        <a:bodyPr/>
        <a:lstStyle/>
        <a:p>
          <a:r>
            <a:rPr lang="en-US" sz="2000"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custT="1"/>
      <dgm:spPr/>
      <dgm:t>
        <a:bodyPr/>
        <a:lstStyle/>
        <a:p>
          <a:r>
            <a:rPr lang="en-US" sz="2000"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6F168380-67AA-4D12-983A-D3851FE6F3C9}">
      <dgm:prSet phldrT="[Text]" custT="1"/>
      <dgm:spPr/>
      <dgm:t>
        <a:bodyPr/>
        <a:lstStyle/>
        <a:p>
          <a:r>
            <a:rPr lang="en-US" sz="2000" dirty="0"/>
            <a:t>required=“required”</a:t>
          </a:r>
        </a:p>
      </dgm:t>
    </dgm:pt>
    <dgm:pt modelId="{EFADCABB-6FCF-479D-8047-CC09AB322E81}" type="sibTrans" cxnId="{CBB2C935-0BC0-4D15-B9FB-501F34372015}">
      <dgm:prSet/>
      <dgm:spPr/>
      <dgm:t>
        <a:bodyPr/>
        <a:lstStyle/>
        <a:p>
          <a:endParaRPr lang="en-US"/>
        </a:p>
      </dgm:t>
    </dgm:pt>
    <dgm:pt modelId="{7214B4A8-4913-4EF6-83DC-204BE1D6CA07}" type="parTrans" cxnId="{CBB2C935-0BC0-4D15-B9FB-501F34372015}">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3" custScaleX="110813">
        <dgm:presLayoutVars>
          <dgm:bulletEnabled val="1"/>
        </dgm:presLayoutVars>
      </dgm:prSet>
      <dgm:spPr/>
    </dgm:pt>
    <dgm:pt modelId="{CD7A9B25-2685-4B4B-9030-97A29D752E93}" type="pres">
      <dgm:prSet presAssocID="{C8B427EF-9344-404D-BD68-E286861776E2}" presName="parSpace" presStyleCnt="0"/>
      <dgm:spPr/>
    </dgm:pt>
    <dgm:pt modelId="{A4B89CBE-7E82-4219-870D-1BA2CCEFCFE5}" type="pres">
      <dgm:prSet presAssocID="{6F168380-67AA-4D12-983A-D3851FE6F3C9}" presName="parTxOnly" presStyleLbl="node1" presStyleIdx="1" presStyleCnt="3" custScaleX="105735" custLinFactNeighborX="-16709" custLinFactNeighborY="-2609">
        <dgm:presLayoutVars>
          <dgm:bulletEnabled val="1"/>
        </dgm:presLayoutVars>
      </dgm:prSet>
      <dgm:spPr/>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2" presStyleCnt="3">
        <dgm:presLayoutVars>
          <dgm:bulletEnabled val="1"/>
        </dgm:presLayoutVars>
      </dgm:prSet>
      <dgm:spPr/>
    </dgm:pt>
  </dgm:ptLst>
  <dgm:cxnLst>
    <dgm:cxn modelId="{274C7F25-820C-45CE-B45D-B4E2A97A92EF}" type="presOf" srcId="{6F168380-67AA-4D12-983A-D3851FE6F3C9}" destId="{A4B89CBE-7E82-4219-870D-1BA2CCEFCFE5}" srcOrd="0" destOrd="0" presId="urn:microsoft.com/office/officeart/2005/8/layout/hChevron3"/>
    <dgm:cxn modelId="{0E33FC29-C42F-4151-B0F4-0D03D76FCE84}" type="presOf" srcId="{C3E69D4B-30B2-4445-AC9A-C459F5FDE7BD}" destId="{221642E2-CB34-4B88-AFD4-74A33879FEB3}" srcOrd="0" destOrd="0" presId="urn:microsoft.com/office/officeart/2005/8/layout/hChevron3"/>
    <dgm:cxn modelId="{CBB2C935-0BC0-4D15-B9FB-501F34372015}" srcId="{81B2EB43-D580-4345-A726-619BF94EF0D0}" destId="{6F168380-67AA-4D12-983A-D3851FE6F3C9}" srcOrd="1" destOrd="0" parTransId="{7214B4A8-4913-4EF6-83DC-204BE1D6CA07}" sibTransId="{EFADCABB-6FCF-479D-8047-CC09AB322E81}"/>
    <dgm:cxn modelId="{E7A75165-268F-428E-9891-34A71082F8C7}" srcId="{81B2EB43-D580-4345-A726-619BF94EF0D0}" destId="{C3E69D4B-30B2-4445-AC9A-C459F5FDE7BD}" srcOrd="0" destOrd="0" parTransId="{05840A05-B7D6-4683-9429-F99F0C1CE235}" sibTransId="{C8B427EF-9344-404D-BD68-E286861776E2}"/>
    <dgm:cxn modelId="{62C447B2-9D91-4EAC-AD37-C5AD01D60F7F}" srcId="{81B2EB43-D580-4345-A726-619BF94EF0D0}" destId="{C57DE04D-8CD6-4385-B289-9A8F16921C2B}" srcOrd="2" destOrd="0" parTransId="{3CDADFCB-3150-4B8B-B42A-57158442A562}" sibTransId="{E2BE2683-21B8-44E6-92B9-5FBA440DB7A2}"/>
    <dgm:cxn modelId="{842B08C0-D69C-4FC6-9A45-4FB78770843C}" type="presOf" srcId="{C57DE04D-8CD6-4385-B289-9A8F16921C2B}" destId="{D049EA5D-DA29-46FF-A47E-C4B1A75B478C}" srcOrd="0" destOrd="0" presId="urn:microsoft.com/office/officeart/2005/8/layout/hChevron3"/>
    <dgm:cxn modelId="{26D21ADE-2DBC-49F7-A697-8C13820EBC55}" type="presOf" srcId="{81B2EB43-D580-4345-A726-619BF94EF0D0}" destId="{C0097EA1-EBE4-454B-8520-02A83C88258E}" srcOrd="0" destOrd="0" presId="urn:microsoft.com/office/officeart/2005/8/layout/hChevron3"/>
    <dgm:cxn modelId="{F2CEFB4C-CB31-44BA-9755-979789EE4D6E}" type="presParOf" srcId="{C0097EA1-EBE4-454B-8520-02A83C88258E}" destId="{221642E2-CB34-4B88-AFD4-74A33879FEB3}" srcOrd="0" destOrd="0" presId="urn:microsoft.com/office/officeart/2005/8/layout/hChevron3"/>
    <dgm:cxn modelId="{87238511-01B2-4800-B384-5971BF2A2321}" type="presParOf" srcId="{C0097EA1-EBE4-454B-8520-02A83C88258E}" destId="{CD7A9B25-2685-4B4B-9030-97A29D752E93}" srcOrd="1" destOrd="0" presId="urn:microsoft.com/office/officeart/2005/8/layout/hChevron3"/>
    <dgm:cxn modelId="{4CF05A62-7441-46F8-8990-960E92490742}" type="presParOf" srcId="{C0097EA1-EBE4-454B-8520-02A83C88258E}" destId="{A4B89CBE-7E82-4219-870D-1BA2CCEFCFE5}" srcOrd="2" destOrd="0" presId="urn:microsoft.com/office/officeart/2005/8/layout/hChevron3"/>
    <dgm:cxn modelId="{B9941A7F-18D7-4B41-B198-CD7CFC659526}" type="presParOf" srcId="{C0097EA1-EBE4-454B-8520-02A83C88258E}" destId="{CA623606-54BD-4169-BA0E-BEAAC095C30D}" srcOrd="3" destOrd="0" presId="urn:microsoft.com/office/officeart/2005/8/layout/hChevron3"/>
    <dgm:cxn modelId="{5C6CB911-229F-432D-9C54-98D975F9B681}" type="presParOf" srcId="{C0097EA1-EBE4-454B-8520-02A83C88258E}" destId="{D049EA5D-DA29-46FF-A47E-C4B1A75B478C}" srcOrd="4"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custT="1"/>
      <dgm:spPr/>
      <dgm:t>
        <a:bodyPr/>
        <a:lstStyle/>
        <a:p>
          <a:r>
            <a:rPr lang="en-US" sz="2000"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custT="1"/>
      <dgm:spPr/>
      <dgm:t>
        <a:bodyPr/>
        <a:lstStyle/>
        <a:p>
          <a:r>
            <a:rPr lang="en-US" sz="2000"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6F168380-67AA-4D12-983A-D3851FE6F3C9}">
      <dgm:prSet phldrT="[Text]" custT="1"/>
      <dgm:spPr/>
      <dgm:t>
        <a:bodyPr/>
        <a:lstStyle/>
        <a:p>
          <a:r>
            <a:rPr lang="en-US" sz="2000" dirty="0"/>
            <a:t>required=“required”</a:t>
          </a:r>
        </a:p>
      </dgm:t>
    </dgm:pt>
    <dgm:pt modelId="{EFADCABB-6FCF-479D-8047-CC09AB322E81}" type="sibTrans" cxnId="{CBB2C935-0BC0-4D15-B9FB-501F34372015}">
      <dgm:prSet/>
      <dgm:spPr/>
      <dgm:t>
        <a:bodyPr/>
        <a:lstStyle/>
        <a:p>
          <a:endParaRPr lang="en-US"/>
        </a:p>
      </dgm:t>
    </dgm:pt>
    <dgm:pt modelId="{7214B4A8-4913-4EF6-83DC-204BE1D6CA07}" type="parTrans" cxnId="{CBB2C935-0BC0-4D15-B9FB-501F34372015}">
      <dgm:prSet/>
      <dgm:spPr/>
      <dgm:t>
        <a:bodyPr/>
        <a:lstStyle/>
        <a:p>
          <a:endParaRPr lang="en-US"/>
        </a:p>
      </dgm:t>
    </dgm:pt>
    <dgm:pt modelId="{B04FA157-F86D-45AA-BAD4-32FB4AA32006}">
      <dgm:prSet phldrT="[Text]" custT="1"/>
      <dgm:spPr/>
      <dgm:t>
        <a:bodyPr/>
        <a:lstStyle/>
        <a:p>
          <a:r>
            <a:rPr lang="en-US" sz="2000" dirty="0"/>
            <a:t>multiple=“multiple”</a:t>
          </a:r>
        </a:p>
      </dgm:t>
    </dgm:pt>
    <dgm:pt modelId="{3D393E78-7932-45FA-8367-EC5818717AB3}" type="parTrans" cxnId="{8062C4F4-BAFB-4CCA-BB00-638AC963852D}">
      <dgm:prSet/>
      <dgm:spPr/>
      <dgm:t>
        <a:bodyPr/>
        <a:lstStyle/>
        <a:p>
          <a:endParaRPr lang="en-US"/>
        </a:p>
      </dgm:t>
    </dgm:pt>
    <dgm:pt modelId="{B870099D-3228-45B8-BD12-EE8789E2C1D1}" type="sibTrans" cxnId="{8062C4F4-BAFB-4CCA-BB00-638AC963852D}">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4" custScaleX="110813" custLinFactNeighborY="-63425">
        <dgm:presLayoutVars>
          <dgm:bulletEnabled val="1"/>
        </dgm:presLayoutVars>
      </dgm:prSet>
      <dgm:spPr/>
    </dgm:pt>
    <dgm:pt modelId="{CD7A9B25-2685-4B4B-9030-97A29D752E93}" type="pres">
      <dgm:prSet presAssocID="{C8B427EF-9344-404D-BD68-E286861776E2}" presName="parSpace" presStyleCnt="0"/>
      <dgm:spPr/>
    </dgm:pt>
    <dgm:pt modelId="{A4B89CBE-7E82-4219-870D-1BA2CCEFCFE5}" type="pres">
      <dgm:prSet presAssocID="{6F168380-67AA-4D12-983A-D3851FE6F3C9}" presName="parTxOnly" presStyleLbl="node1" presStyleIdx="1" presStyleCnt="4" custScaleX="105735" custLinFactNeighborX="-16709" custLinFactNeighborY="-2609">
        <dgm:presLayoutVars>
          <dgm:bulletEnabled val="1"/>
        </dgm:presLayoutVars>
      </dgm:prSet>
      <dgm:spPr/>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2" presStyleCnt="4">
        <dgm:presLayoutVars>
          <dgm:bulletEnabled val="1"/>
        </dgm:presLayoutVars>
      </dgm:prSet>
      <dgm:spPr/>
    </dgm:pt>
    <dgm:pt modelId="{4A4EAF5B-F22D-42EC-9E32-91E8AA92FAD7}" type="pres">
      <dgm:prSet presAssocID="{E2BE2683-21B8-44E6-92B9-5FBA440DB7A2}" presName="parSpace" presStyleCnt="0"/>
      <dgm:spPr/>
    </dgm:pt>
    <dgm:pt modelId="{C738E48B-6D3A-4CDC-9798-8FCD484DF98D}" type="pres">
      <dgm:prSet presAssocID="{B04FA157-F86D-45AA-BAD4-32FB4AA32006}" presName="parTxOnly" presStyleLbl="node1" presStyleIdx="3" presStyleCnt="4">
        <dgm:presLayoutVars>
          <dgm:bulletEnabled val="1"/>
        </dgm:presLayoutVars>
      </dgm:prSet>
      <dgm:spPr/>
    </dgm:pt>
  </dgm:ptLst>
  <dgm:cxnLst>
    <dgm:cxn modelId="{CBB2C935-0BC0-4D15-B9FB-501F34372015}" srcId="{81B2EB43-D580-4345-A726-619BF94EF0D0}" destId="{6F168380-67AA-4D12-983A-D3851FE6F3C9}" srcOrd="1" destOrd="0" parTransId="{7214B4A8-4913-4EF6-83DC-204BE1D6CA07}" sibTransId="{EFADCABB-6FCF-479D-8047-CC09AB322E81}"/>
    <dgm:cxn modelId="{E7A75165-268F-428E-9891-34A71082F8C7}" srcId="{81B2EB43-D580-4345-A726-619BF94EF0D0}" destId="{C3E69D4B-30B2-4445-AC9A-C459F5FDE7BD}" srcOrd="0" destOrd="0" parTransId="{05840A05-B7D6-4683-9429-F99F0C1CE235}" sibTransId="{C8B427EF-9344-404D-BD68-E286861776E2}"/>
    <dgm:cxn modelId="{0380D493-7E45-4B3C-B4EB-26D56A52B6EC}" type="presOf" srcId="{B04FA157-F86D-45AA-BAD4-32FB4AA32006}" destId="{C738E48B-6D3A-4CDC-9798-8FCD484DF98D}" srcOrd="0" destOrd="0" presId="urn:microsoft.com/office/officeart/2005/8/layout/hChevron3"/>
    <dgm:cxn modelId="{62C447B2-9D91-4EAC-AD37-C5AD01D60F7F}" srcId="{81B2EB43-D580-4345-A726-619BF94EF0D0}" destId="{C57DE04D-8CD6-4385-B289-9A8F16921C2B}" srcOrd="2" destOrd="0" parTransId="{3CDADFCB-3150-4B8B-B42A-57158442A562}" sibTransId="{E2BE2683-21B8-44E6-92B9-5FBA440DB7A2}"/>
    <dgm:cxn modelId="{BAA5A8B9-F50B-46C5-B2AD-104EC1A8AA6A}" type="presOf" srcId="{6F168380-67AA-4D12-983A-D3851FE6F3C9}" destId="{A4B89CBE-7E82-4219-870D-1BA2CCEFCFE5}" srcOrd="0" destOrd="0" presId="urn:microsoft.com/office/officeart/2005/8/layout/hChevron3"/>
    <dgm:cxn modelId="{40F0B2D9-A48C-4FBD-B265-28DA45EAAEC9}" type="presOf" srcId="{C3E69D4B-30B2-4445-AC9A-C459F5FDE7BD}" destId="{221642E2-CB34-4B88-AFD4-74A33879FEB3}" srcOrd="0" destOrd="0" presId="urn:microsoft.com/office/officeart/2005/8/layout/hChevron3"/>
    <dgm:cxn modelId="{B5B96DEE-1EE8-458C-AA06-5957E4D02BF3}" type="presOf" srcId="{C57DE04D-8CD6-4385-B289-9A8F16921C2B}" destId="{D049EA5D-DA29-46FF-A47E-C4B1A75B478C}" srcOrd="0" destOrd="0" presId="urn:microsoft.com/office/officeart/2005/8/layout/hChevron3"/>
    <dgm:cxn modelId="{89DA69F1-0C5C-4D73-8CCD-B9DB6E51E2BC}" type="presOf" srcId="{81B2EB43-D580-4345-A726-619BF94EF0D0}" destId="{C0097EA1-EBE4-454B-8520-02A83C88258E}" srcOrd="0" destOrd="0" presId="urn:microsoft.com/office/officeart/2005/8/layout/hChevron3"/>
    <dgm:cxn modelId="{8062C4F4-BAFB-4CCA-BB00-638AC963852D}" srcId="{81B2EB43-D580-4345-A726-619BF94EF0D0}" destId="{B04FA157-F86D-45AA-BAD4-32FB4AA32006}" srcOrd="3" destOrd="0" parTransId="{3D393E78-7932-45FA-8367-EC5818717AB3}" sibTransId="{B870099D-3228-45B8-BD12-EE8789E2C1D1}"/>
    <dgm:cxn modelId="{64F7DD2F-6844-4D40-A433-8A31155D2FD3}" type="presParOf" srcId="{C0097EA1-EBE4-454B-8520-02A83C88258E}" destId="{221642E2-CB34-4B88-AFD4-74A33879FEB3}" srcOrd="0" destOrd="0" presId="urn:microsoft.com/office/officeart/2005/8/layout/hChevron3"/>
    <dgm:cxn modelId="{CD33BD57-8DBB-4A43-84D1-07972DB91151}" type="presParOf" srcId="{C0097EA1-EBE4-454B-8520-02A83C88258E}" destId="{CD7A9B25-2685-4B4B-9030-97A29D752E93}" srcOrd="1" destOrd="0" presId="urn:microsoft.com/office/officeart/2005/8/layout/hChevron3"/>
    <dgm:cxn modelId="{2C9C8392-1992-4472-A135-CF3455005888}" type="presParOf" srcId="{C0097EA1-EBE4-454B-8520-02A83C88258E}" destId="{A4B89CBE-7E82-4219-870D-1BA2CCEFCFE5}" srcOrd="2" destOrd="0" presId="urn:microsoft.com/office/officeart/2005/8/layout/hChevron3"/>
    <dgm:cxn modelId="{53706427-1BE5-4A2D-A60A-BDFA2251122E}" type="presParOf" srcId="{C0097EA1-EBE4-454B-8520-02A83C88258E}" destId="{CA623606-54BD-4169-BA0E-BEAAC095C30D}" srcOrd="3" destOrd="0" presId="urn:microsoft.com/office/officeart/2005/8/layout/hChevron3"/>
    <dgm:cxn modelId="{B53D86BC-71DB-48AD-A9BB-42BED8202510}" type="presParOf" srcId="{C0097EA1-EBE4-454B-8520-02A83C88258E}" destId="{D049EA5D-DA29-46FF-A47E-C4B1A75B478C}" srcOrd="4" destOrd="0" presId="urn:microsoft.com/office/officeart/2005/8/layout/hChevron3"/>
    <dgm:cxn modelId="{6EC58498-CC59-4853-A85A-95A08EBFE0BD}" type="presParOf" srcId="{C0097EA1-EBE4-454B-8520-02A83C88258E}" destId="{4A4EAF5B-F22D-42EC-9E32-91E8AA92FAD7}" srcOrd="5" destOrd="0" presId="urn:microsoft.com/office/officeart/2005/8/layout/hChevron3"/>
    <dgm:cxn modelId="{628C9E5A-4E92-4DE2-AAB3-CE10C9C5B371}" type="presParOf" srcId="{C0097EA1-EBE4-454B-8520-02A83C88258E}" destId="{C738E48B-6D3A-4CDC-9798-8FCD484DF98D}"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57DE04D-8CD6-4385-B289-9A8F16921C2B}">
      <dgm:prSet phldrT="[Text]" custT="1"/>
      <dgm:spPr/>
      <dgm:t>
        <a:bodyPr/>
        <a:lstStyle/>
        <a:p>
          <a:r>
            <a:rPr lang="en-US" sz="2000"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6F168380-67AA-4D12-983A-D3851FE6F3C9}">
      <dgm:prSet phldrT="[Text]" custT="1"/>
      <dgm:spPr/>
      <dgm:t>
        <a:bodyPr/>
        <a:lstStyle/>
        <a:p>
          <a:r>
            <a:rPr lang="en-US" sz="2000" dirty="0"/>
            <a:t>required=“required”</a:t>
          </a:r>
        </a:p>
      </dgm:t>
    </dgm:pt>
    <dgm:pt modelId="{EFADCABB-6FCF-479D-8047-CC09AB322E81}" type="sibTrans" cxnId="{CBB2C935-0BC0-4D15-B9FB-501F34372015}">
      <dgm:prSet/>
      <dgm:spPr/>
      <dgm:t>
        <a:bodyPr/>
        <a:lstStyle/>
        <a:p>
          <a:endParaRPr lang="en-US"/>
        </a:p>
      </dgm:t>
    </dgm:pt>
    <dgm:pt modelId="{7214B4A8-4913-4EF6-83DC-204BE1D6CA07}" type="parTrans" cxnId="{CBB2C935-0BC0-4D15-B9FB-501F34372015}">
      <dgm:prSet/>
      <dgm:spPr/>
      <dgm:t>
        <a:bodyPr/>
        <a:lstStyle/>
        <a:p>
          <a:endParaRPr lang="en-US"/>
        </a:p>
      </dgm:t>
    </dgm:pt>
    <dgm:pt modelId="{B04FA157-F86D-45AA-BAD4-32FB4AA32006}">
      <dgm:prSet phldrT="[Text]" custT="1"/>
      <dgm:spPr/>
      <dgm:t>
        <a:bodyPr/>
        <a:lstStyle/>
        <a:p>
          <a:r>
            <a:rPr lang="en-US" sz="2000" dirty="0"/>
            <a:t>multiple=“multiple”</a:t>
          </a:r>
        </a:p>
      </dgm:t>
    </dgm:pt>
    <dgm:pt modelId="{3D393E78-7932-45FA-8367-EC5818717AB3}" type="parTrans" cxnId="{8062C4F4-BAFB-4CCA-BB00-638AC963852D}">
      <dgm:prSet/>
      <dgm:spPr/>
      <dgm:t>
        <a:bodyPr/>
        <a:lstStyle/>
        <a:p>
          <a:endParaRPr lang="en-US"/>
        </a:p>
      </dgm:t>
    </dgm:pt>
    <dgm:pt modelId="{B870099D-3228-45B8-BD12-EE8789E2C1D1}" type="sibTrans" cxnId="{8062C4F4-BAFB-4CCA-BB00-638AC963852D}">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A4B89CBE-7E82-4219-870D-1BA2CCEFCFE5}" type="pres">
      <dgm:prSet presAssocID="{6F168380-67AA-4D12-983A-D3851FE6F3C9}" presName="parTxOnly" presStyleLbl="node1" presStyleIdx="0" presStyleCnt="3" custScaleX="105735" custLinFactNeighborX="-16709" custLinFactNeighborY="-2609">
        <dgm:presLayoutVars>
          <dgm:bulletEnabled val="1"/>
        </dgm:presLayoutVars>
      </dgm:prSet>
      <dgm:spPr/>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1" presStyleCnt="3">
        <dgm:presLayoutVars>
          <dgm:bulletEnabled val="1"/>
        </dgm:presLayoutVars>
      </dgm:prSet>
      <dgm:spPr/>
    </dgm:pt>
    <dgm:pt modelId="{4A4EAF5B-F22D-42EC-9E32-91E8AA92FAD7}" type="pres">
      <dgm:prSet presAssocID="{E2BE2683-21B8-44E6-92B9-5FBA440DB7A2}" presName="parSpace" presStyleCnt="0"/>
      <dgm:spPr/>
    </dgm:pt>
    <dgm:pt modelId="{C738E48B-6D3A-4CDC-9798-8FCD484DF98D}" type="pres">
      <dgm:prSet presAssocID="{B04FA157-F86D-45AA-BAD4-32FB4AA32006}" presName="parTxOnly" presStyleLbl="node1" presStyleIdx="2" presStyleCnt="3">
        <dgm:presLayoutVars>
          <dgm:bulletEnabled val="1"/>
        </dgm:presLayoutVars>
      </dgm:prSet>
      <dgm:spPr/>
    </dgm:pt>
  </dgm:ptLst>
  <dgm:cxnLst>
    <dgm:cxn modelId="{CBB2C935-0BC0-4D15-B9FB-501F34372015}" srcId="{81B2EB43-D580-4345-A726-619BF94EF0D0}" destId="{6F168380-67AA-4D12-983A-D3851FE6F3C9}" srcOrd="0" destOrd="0" parTransId="{7214B4A8-4913-4EF6-83DC-204BE1D6CA07}" sibTransId="{EFADCABB-6FCF-479D-8047-CC09AB322E81}"/>
    <dgm:cxn modelId="{A743E49A-7104-4DE7-AE09-8DA5308B2996}" type="presOf" srcId="{B04FA157-F86D-45AA-BAD4-32FB4AA32006}" destId="{C738E48B-6D3A-4CDC-9798-8FCD484DF98D}" srcOrd="0" destOrd="0" presId="urn:microsoft.com/office/officeart/2005/8/layout/hChevron3"/>
    <dgm:cxn modelId="{F5B7159E-BC66-4890-9627-EAD5F08B34A6}" type="presOf" srcId="{C57DE04D-8CD6-4385-B289-9A8F16921C2B}" destId="{D049EA5D-DA29-46FF-A47E-C4B1A75B478C}" srcOrd="0" destOrd="0" presId="urn:microsoft.com/office/officeart/2005/8/layout/hChevron3"/>
    <dgm:cxn modelId="{01238CB1-3B36-4FFB-BC83-3FD91EB942B1}" type="presOf" srcId="{6F168380-67AA-4D12-983A-D3851FE6F3C9}" destId="{A4B89CBE-7E82-4219-870D-1BA2CCEFCFE5}" srcOrd="0" destOrd="0" presId="urn:microsoft.com/office/officeart/2005/8/layout/hChevron3"/>
    <dgm:cxn modelId="{62C447B2-9D91-4EAC-AD37-C5AD01D60F7F}" srcId="{81B2EB43-D580-4345-A726-619BF94EF0D0}" destId="{C57DE04D-8CD6-4385-B289-9A8F16921C2B}" srcOrd="1" destOrd="0" parTransId="{3CDADFCB-3150-4B8B-B42A-57158442A562}" sibTransId="{E2BE2683-21B8-44E6-92B9-5FBA440DB7A2}"/>
    <dgm:cxn modelId="{B5CA6CE1-9ABE-4C3A-A6AF-67EA9FF6B9D5}" type="presOf" srcId="{81B2EB43-D580-4345-A726-619BF94EF0D0}" destId="{C0097EA1-EBE4-454B-8520-02A83C88258E}" srcOrd="0" destOrd="0" presId="urn:microsoft.com/office/officeart/2005/8/layout/hChevron3"/>
    <dgm:cxn modelId="{8062C4F4-BAFB-4CCA-BB00-638AC963852D}" srcId="{81B2EB43-D580-4345-A726-619BF94EF0D0}" destId="{B04FA157-F86D-45AA-BAD4-32FB4AA32006}" srcOrd="2" destOrd="0" parTransId="{3D393E78-7932-45FA-8367-EC5818717AB3}" sibTransId="{B870099D-3228-45B8-BD12-EE8789E2C1D1}"/>
    <dgm:cxn modelId="{045E7311-1429-4AE0-8035-D93B7D2FBD37}" type="presParOf" srcId="{C0097EA1-EBE4-454B-8520-02A83C88258E}" destId="{A4B89CBE-7E82-4219-870D-1BA2CCEFCFE5}" srcOrd="0" destOrd="0" presId="urn:microsoft.com/office/officeart/2005/8/layout/hChevron3"/>
    <dgm:cxn modelId="{698A516E-7D71-43A9-A08A-C331573A3CF4}" type="presParOf" srcId="{C0097EA1-EBE4-454B-8520-02A83C88258E}" destId="{CA623606-54BD-4169-BA0E-BEAAC095C30D}" srcOrd="1" destOrd="0" presId="urn:microsoft.com/office/officeart/2005/8/layout/hChevron3"/>
    <dgm:cxn modelId="{7546E6AF-2E6F-4EC1-907E-A387F9F8D33D}" type="presParOf" srcId="{C0097EA1-EBE4-454B-8520-02A83C88258E}" destId="{D049EA5D-DA29-46FF-A47E-C4B1A75B478C}" srcOrd="2" destOrd="0" presId="urn:microsoft.com/office/officeart/2005/8/layout/hChevron3"/>
    <dgm:cxn modelId="{32E5B2B3-CE44-4597-9B91-5563F4502F7B}" type="presParOf" srcId="{C0097EA1-EBE4-454B-8520-02A83C88258E}" destId="{4A4EAF5B-F22D-42EC-9E32-91E8AA92FAD7}" srcOrd="3" destOrd="0" presId="urn:microsoft.com/office/officeart/2005/8/layout/hChevron3"/>
    <dgm:cxn modelId="{BE27DB0E-DAB6-437B-B789-5A306737EB31}" type="presParOf" srcId="{C0097EA1-EBE4-454B-8520-02A83C88258E}" destId="{C738E48B-6D3A-4CDC-9798-8FCD484DF98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2168" y="0"/>
          <a:ext cx="3604512"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err="1"/>
            <a:t>Accesskey</a:t>
          </a:r>
          <a:r>
            <a:rPr lang="en-US" sz="2200" kern="1200" dirty="0"/>
            <a:t>=“k”</a:t>
          </a:r>
        </a:p>
      </dsp:txBody>
      <dsp:txXfrm>
        <a:off x="2168" y="0"/>
        <a:ext cx="3436001" cy="674045"/>
      </dsp:txXfrm>
    </dsp:sp>
    <dsp:sp modelId="{BFACB705-B8E7-4F4B-BFA2-CC80CAB4244F}">
      <dsp:nvSpPr>
        <dsp:cNvPr id="0" name=""/>
        <dsp:cNvSpPr/>
      </dsp:nvSpPr>
      <dsp:spPr>
        <a:xfrm>
          <a:off x="2976322" y="0"/>
          <a:ext cx="3950831"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disabled=“disabled”</a:t>
          </a:r>
        </a:p>
      </dsp:txBody>
      <dsp:txXfrm>
        <a:off x="3313345" y="0"/>
        <a:ext cx="3276786" cy="674045"/>
      </dsp:txXfrm>
    </dsp:sp>
    <dsp:sp modelId="{A4B89CBE-7E82-4219-870D-1BA2CCEFCFE5}">
      <dsp:nvSpPr>
        <dsp:cNvPr id="0" name=""/>
        <dsp:cNvSpPr/>
      </dsp:nvSpPr>
      <dsp:spPr>
        <a:xfrm>
          <a:off x="6191469" y="0"/>
          <a:ext cx="3151789"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err="1"/>
            <a:t>tabindex</a:t>
          </a:r>
          <a:r>
            <a:rPr lang="en-US" sz="2200" kern="1200" dirty="0"/>
            <a:t>=“number”</a:t>
          </a:r>
        </a:p>
      </dsp:txBody>
      <dsp:txXfrm>
        <a:off x="6528492" y="0"/>
        <a:ext cx="2477744" cy="674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2871" y="0"/>
          <a:ext cx="3936993"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Option tag attributes</a:t>
          </a:r>
        </a:p>
      </dsp:txBody>
      <dsp:txXfrm>
        <a:off x="2871" y="0"/>
        <a:ext cx="3768482" cy="674045"/>
      </dsp:txXfrm>
    </dsp:sp>
    <dsp:sp modelId="{BFACB705-B8E7-4F4B-BFA2-CC80CAB4244F}">
      <dsp:nvSpPr>
        <dsp:cNvPr id="0" name=""/>
        <dsp:cNvSpPr/>
      </dsp:nvSpPr>
      <dsp:spPr>
        <a:xfrm>
          <a:off x="3251362" y="0"/>
          <a:ext cx="344251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value=“value”</a:t>
          </a:r>
        </a:p>
      </dsp:txBody>
      <dsp:txXfrm>
        <a:off x="3588385" y="0"/>
        <a:ext cx="2768465" cy="674045"/>
      </dsp:txXfrm>
    </dsp:sp>
    <dsp:sp modelId="{A4B89CBE-7E82-4219-870D-1BA2CCEFCFE5}">
      <dsp:nvSpPr>
        <dsp:cNvPr id="0" name=""/>
        <dsp:cNvSpPr/>
      </dsp:nvSpPr>
      <dsp:spPr>
        <a:xfrm>
          <a:off x="5890329" y="0"/>
          <a:ext cx="344251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selected=“selected”</a:t>
          </a:r>
        </a:p>
      </dsp:txBody>
      <dsp:txXfrm>
        <a:off x="6227352" y="0"/>
        <a:ext cx="2768465" cy="674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7592" y="0"/>
          <a:ext cx="5551899"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356" tIns="90678" rIns="45339" bIns="90678" numCol="1" spcCol="1270" anchor="ctr" anchorCtr="0">
          <a:noAutofit/>
        </a:bodyPr>
        <a:lstStyle/>
        <a:p>
          <a:pPr marL="0" lvl="0" indent="0" algn="ctr" defTabSz="1511300">
            <a:lnSpc>
              <a:spcPct val="90000"/>
            </a:lnSpc>
            <a:spcBef>
              <a:spcPct val="0"/>
            </a:spcBef>
            <a:spcAft>
              <a:spcPct val="35000"/>
            </a:spcAft>
            <a:buNone/>
          </a:pPr>
          <a:r>
            <a:rPr lang="en-US" sz="3400" kern="1200" dirty="0"/>
            <a:t>multiple=“multiple”</a:t>
          </a:r>
        </a:p>
      </dsp:txBody>
      <dsp:txXfrm>
        <a:off x="7592" y="0"/>
        <a:ext cx="5383388" cy="674045"/>
      </dsp:txXfrm>
    </dsp:sp>
    <dsp:sp modelId="{8F2BF469-1790-4567-B033-9D6C0FA471F7}">
      <dsp:nvSpPr>
        <dsp:cNvPr id="0" name=""/>
        <dsp:cNvSpPr/>
      </dsp:nvSpPr>
      <dsp:spPr>
        <a:xfrm>
          <a:off x="4588574" y="0"/>
          <a:ext cx="4854586"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ctr" defTabSz="1511300">
            <a:lnSpc>
              <a:spcPct val="90000"/>
            </a:lnSpc>
            <a:spcBef>
              <a:spcPct val="0"/>
            </a:spcBef>
            <a:spcAft>
              <a:spcPct val="35000"/>
            </a:spcAft>
            <a:buNone/>
          </a:pPr>
          <a:r>
            <a:rPr lang="en-US" sz="3400" kern="1200" dirty="0"/>
            <a:t>required=“required”</a:t>
          </a:r>
        </a:p>
      </dsp:txBody>
      <dsp:txXfrm>
        <a:off x="4925597" y="0"/>
        <a:ext cx="4180541" cy="674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2040" y="0"/>
          <a:ext cx="9446672"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356" tIns="90678" rIns="45339" bIns="90678" numCol="1" spcCol="1270" anchor="ctr" anchorCtr="0">
          <a:noAutofit/>
        </a:bodyPr>
        <a:lstStyle/>
        <a:p>
          <a:pPr marL="0" lvl="0" indent="0" algn="ctr" defTabSz="1511300">
            <a:lnSpc>
              <a:spcPct val="90000"/>
            </a:lnSpc>
            <a:spcBef>
              <a:spcPct val="0"/>
            </a:spcBef>
            <a:spcAft>
              <a:spcPct val="35000"/>
            </a:spcAft>
            <a:buNone/>
          </a:pPr>
          <a:r>
            <a:rPr lang="en-US" sz="3400" kern="1200" dirty="0"/>
            <a:t>required=“required”</a:t>
          </a:r>
        </a:p>
      </dsp:txBody>
      <dsp:txXfrm>
        <a:off x="2040" y="0"/>
        <a:ext cx="9278161" cy="6740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306" y="0"/>
          <a:ext cx="2285502"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placeholder=“value”</a:t>
          </a:r>
        </a:p>
      </dsp:txBody>
      <dsp:txXfrm>
        <a:off x="306" y="0"/>
        <a:ext cx="2116991" cy="674045"/>
      </dsp:txXfrm>
    </dsp:sp>
    <dsp:sp modelId="{BFACB705-B8E7-4F4B-BFA2-CC80CAB4244F}">
      <dsp:nvSpPr>
        <dsp:cNvPr id="0" name=""/>
        <dsp:cNvSpPr/>
      </dsp:nvSpPr>
      <dsp:spPr>
        <a:xfrm>
          <a:off x="1842804" y="0"/>
          <a:ext cx="2291593"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readonly=“readonly”</a:t>
          </a:r>
        </a:p>
      </dsp:txBody>
      <dsp:txXfrm>
        <a:off x="2179827" y="0"/>
        <a:ext cx="1617548" cy="674045"/>
      </dsp:txXfrm>
    </dsp:sp>
    <dsp:sp modelId="{A4B89CBE-7E82-4219-870D-1BA2CCEFCFE5}">
      <dsp:nvSpPr>
        <dsp:cNvPr id="0" name=""/>
        <dsp:cNvSpPr/>
      </dsp:nvSpPr>
      <dsp:spPr>
        <a:xfrm>
          <a:off x="3617372" y="0"/>
          <a:ext cx="221502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required=“required”</a:t>
          </a:r>
        </a:p>
      </dsp:txBody>
      <dsp:txXfrm>
        <a:off x="3954395" y="0"/>
        <a:ext cx="1540975" cy="674045"/>
      </dsp:txXfrm>
    </dsp:sp>
    <dsp:sp modelId="{D049EA5D-DA29-46FF-A47E-C4B1A75B478C}">
      <dsp:nvSpPr>
        <dsp:cNvPr id="0" name=""/>
        <dsp:cNvSpPr/>
      </dsp:nvSpPr>
      <dsp:spPr>
        <a:xfrm>
          <a:off x="5463410" y="0"/>
          <a:ext cx="221502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value=“default”</a:t>
          </a:r>
        </a:p>
      </dsp:txBody>
      <dsp:txXfrm>
        <a:off x="5800433" y="0"/>
        <a:ext cx="1540975" cy="674045"/>
      </dsp:txXfrm>
    </dsp:sp>
    <dsp:sp modelId="{6B44F895-4238-44BF-AD57-D5EB5D293263}">
      <dsp:nvSpPr>
        <dsp:cNvPr id="0" name=""/>
        <dsp:cNvSpPr/>
      </dsp:nvSpPr>
      <dsp:spPr>
        <a:xfrm>
          <a:off x="7235427" y="0"/>
          <a:ext cx="221502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kern="1200" dirty="0"/>
            <a:t>step=“interval”</a:t>
          </a:r>
        </a:p>
      </dsp:txBody>
      <dsp:txXfrm>
        <a:off x="7572450" y="0"/>
        <a:ext cx="1540975" cy="674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3258" y="0"/>
          <a:ext cx="2305016"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placeholder=“value”</a:t>
          </a:r>
        </a:p>
      </dsp:txBody>
      <dsp:txXfrm>
        <a:off x="3258" y="0"/>
        <a:ext cx="2136505" cy="674045"/>
      </dsp:txXfrm>
    </dsp:sp>
    <dsp:sp modelId="{BFACB705-B8E7-4F4B-BFA2-CC80CAB4244F}">
      <dsp:nvSpPr>
        <dsp:cNvPr id="0" name=""/>
        <dsp:cNvSpPr/>
      </dsp:nvSpPr>
      <dsp:spPr>
        <a:xfrm>
          <a:off x="1861488" y="0"/>
          <a:ext cx="231116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readonly=“readonly”</a:t>
          </a:r>
        </a:p>
      </dsp:txBody>
      <dsp:txXfrm>
        <a:off x="2198511" y="0"/>
        <a:ext cx="1637115" cy="674045"/>
      </dsp:txXfrm>
    </dsp:sp>
    <dsp:sp modelId="{A4B89CBE-7E82-4219-870D-1BA2CCEFCFE5}">
      <dsp:nvSpPr>
        <dsp:cNvPr id="0" name=""/>
        <dsp:cNvSpPr/>
      </dsp:nvSpPr>
      <dsp:spPr>
        <a:xfrm>
          <a:off x="3651208"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required=“required”</a:t>
          </a:r>
        </a:p>
      </dsp:txBody>
      <dsp:txXfrm>
        <a:off x="3988231" y="0"/>
        <a:ext cx="1559887" cy="674045"/>
      </dsp:txXfrm>
    </dsp:sp>
    <dsp:sp modelId="{D049EA5D-DA29-46FF-A47E-C4B1A75B478C}">
      <dsp:nvSpPr>
        <dsp:cNvPr id="0" name=""/>
        <dsp:cNvSpPr/>
      </dsp:nvSpPr>
      <dsp:spPr>
        <a:xfrm>
          <a:off x="5513008"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value=“default”</a:t>
          </a:r>
        </a:p>
      </dsp:txBody>
      <dsp:txXfrm>
        <a:off x="5850031" y="0"/>
        <a:ext cx="1559887" cy="674045"/>
      </dsp:txXfrm>
    </dsp:sp>
    <dsp:sp modelId="{6B44F895-4238-44BF-AD57-D5EB5D293263}">
      <dsp:nvSpPr>
        <dsp:cNvPr id="0" name=""/>
        <dsp:cNvSpPr/>
      </dsp:nvSpPr>
      <dsp:spPr>
        <a:xfrm>
          <a:off x="7300154"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size=“no# of characters wide”</a:t>
          </a:r>
        </a:p>
      </dsp:txBody>
      <dsp:txXfrm>
        <a:off x="7637177" y="0"/>
        <a:ext cx="1559887" cy="674045"/>
      </dsp:txXfrm>
    </dsp:sp>
    <dsp:sp modelId="{2105E14E-52C0-4E57-997E-CE1821B8B4BE}">
      <dsp:nvSpPr>
        <dsp:cNvPr id="0" name=""/>
        <dsp:cNvSpPr/>
      </dsp:nvSpPr>
      <dsp:spPr>
        <a:xfrm>
          <a:off x="9087300"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err="1"/>
            <a:t>maxlength</a:t>
          </a:r>
          <a:r>
            <a:rPr lang="en-US" sz="1400" kern="1200" dirty="0"/>
            <a:t>=“no# of characters”</a:t>
          </a:r>
        </a:p>
      </dsp:txBody>
      <dsp:txXfrm>
        <a:off x="9424323" y="0"/>
        <a:ext cx="1559887" cy="674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4271" y="0"/>
          <a:ext cx="4534310" cy="693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placeholder=“value”</a:t>
          </a:r>
        </a:p>
      </dsp:txBody>
      <dsp:txXfrm>
        <a:off x="4271" y="0"/>
        <a:ext cx="4361026" cy="693138"/>
      </dsp:txXfrm>
    </dsp:sp>
    <dsp:sp modelId="{A4B89CBE-7E82-4219-870D-1BA2CCEFCFE5}">
      <dsp:nvSpPr>
        <dsp:cNvPr id="0" name=""/>
        <dsp:cNvSpPr/>
      </dsp:nvSpPr>
      <dsp:spPr>
        <a:xfrm>
          <a:off x="3583467" y="0"/>
          <a:ext cx="4326525"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required=“required”</a:t>
          </a:r>
        </a:p>
      </dsp:txBody>
      <dsp:txXfrm>
        <a:off x="3930036" y="0"/>
        <a:ext cx="3633387" cy="693138"/>
      </dsp:txXfrm>
    </dsp:sp>
    <dsp:sp modelId="{D049EA5D-DA29-46FF-A47E-C4B1A75B478C}">
      <dsp:nvSpPr>
        <dsp:cNvPr id="0" name=""/>
        <dsp:cNvSpPr/>
      </dsp:nvSpPr>
      <dsp:spPr>
        <a:xfrm>
          <a:off x="7228363" y="0"/>
          <a:ext cx="4091857"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value=“default”</a:t>
          </a:r>
        </a:p>
      </dsp:txBody>
      <dsp:txXfrm>
        <a:off x="7574932" y="0"/>
        <a:ext cx="3398719" cy="6931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3910" y="0"/>
          <a:ext cx="3517153" cy="693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placeholder=“value”</a:t>
          </a:r>
        </a:p>
      </dsp:txBody>
      <dsp:txXfrm>
        <a:off x="3910" y="0"/>
        <a:ext cx="3343869" cy="693138"/>
      </dsp:txXfrm>
    </dsp:sp>
    <dsp:sp modelId="{A4B89CBE-7E82-4219-870D-1BA2CCEFCFE5}">
      <dsp:nvSpPr>
        <dsp:cNvPr id="0" name=""/>
        <dsp:cNvSpPr/>
      </dsp:nvSpPr>
      <dsp:spPr>
        <a:xfrm>
          <a:off x="2780206" y="0"/>
          <a:ext cx="3355980"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required=“required”</a:t>
          </a:r>
        </a:p>
      </dsp:txBody>
      <dsp:txXfrm>
        <a:off x="3126775" y="0"/>
        <a:ext cx="2662842" cy="693138"/>
      </dsp:txXfrm>
    </dsp:sp>
    <dsp:sp modelId="{D049EA5D-DA29-46FF-A47E-C4B1A75B478C}">
      <dsp:nvSpPr>
        <dsp:cNvPr id="0" name=""/>
        <dsp:cNvSpPr/>
      </dsp:nvSpPr>
      <dsp:spPr>
        <a:xfrm>
          <a:off x="5607463" y="0"/>
          <a:ext cx="3173954"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value=“default”</a:t>
          </a:r>
        </a:p>
      </dsp:txBody>
      <dsp:txXfrm>
        <a:off x="5954032" y="0"/>
        <a:ext cx="2480816" cy="693138"/>
      </dsp:txXfrm>
    </dsp:sp>
    <dsp:sp modelId="{C738E48B-6D3A-4CDC-9798-8FCD484DF98D}">
      <dsp:nvSpPr>
        <dsp:cNvPr id="0" name=""/>
        <dsp:cNvSpPr/>
      </dsp:nvSpPr>
      <dsp:spPr>
        <a:xfrm>
          <a:off x="8146626" y="0"/>
          <a:ext cx="3173954"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multiple=“multiple”</a:t>
          </a:r>
        </a:p>
      </dsp:txBody>
      <dsp:txXfrm>
        <a:off x="8493195" y="0"/>
        <a:ext cx="2480816" cy="6931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89CBE-7E82-4219-870D-1BA2CCEFCFE5}">
      <dsp:nvSpPr>
        <dsp:cNvPr id="0" name=""/>
        <dsp:cNvSpPr/>
      </dsp:nvSpPr>
      <dsp:spPr>
        <a:xfrm>
          <a:off x="0" y="0"/>
          <a:ext cx="4501925" cy="693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required=“required”</a:t>
          </a:r>
        </a:p>
      </dsp:txBody>
      <dsp:txXfrm>
        <a:off x="0" y="0"/>
        <a:ext cx="4328641" cy="693138"/>
      </dsp:txXfrm>
    </dsp:sp>
    <dsp:sp modelId="{D049EA5D-DA29-46FF-A47E-C4B1A75B478C}">
      <dsp:nvSpPr>
        <dsp:cNvPr id="0" name=""/>
        <dsp:cNvSpPr/>
      </dsp:nvSpPr>
      <dsp:spPr>
        <a:xfrm>
          <a:off x="3655465" y="0"/>
          <a:ext cx="4257743"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value=“default”</a:t>
          </a:r>
        </a:p>
      </dsp:txBody>
      <dsp:txXfrm>
        <a:off x="4002034" y="0"/>
        <a:ext cx="3564605" cy="693138"/>
      </dsp:txXfrm>
    </dsp:sp>
    <dsp:sp modelId="{C738E48B-6D3A-4CDC-9798-8FCD484DF98D}">
      <dsp:nvSpPr>
        <dsp:cNvPr id="0" name=""/>
        <dsp:cNvSpPr/>
      </dsp:nvSpPr>
      <dsp:spPr>
        <a:xfrm>
          <a:off x="7061659" y="0"/>
          <a:ext cx="4257743"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multiple=“multiple”</a:t>
          </a:r>
        </a:p>
      </dsp:txBody>
      <dsp:txXfrm>
        <a:off x="7408228" y="0"/>
        <a:ext cx="3564605" cy="69313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7FAD3-9111-4B25-8603-EA10033B8E0A}"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C694C-B2B5-46AF-9739-8653C0D6026C}" type="slidenum">
              <a:rPr lang="en-US" smtClean="0"/>
              <a:t>‹#›</a:t>
            </a:fld>
            <a:endParaRPr lang="en-US"/>
          </a:p>
        </p:txBody>
      </p:sp>
    </p:spTree>
    <p:extLst>
      <p:ext uri="{BB962C8B-B14F-4D97-AF65-F5344CB8AC3E}">
        <p14:creationId xmlns:p14="http://schemas.microsoft.com/office/powerpoint/2010/main" val="283905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eveloper.mozilla.org/en-US/docs/Web/HTML/Element/aside" TargetMode="External"/><Relationship Id="rId13" Type="http://schemas.openxmlformats.org/officeDocument/2006/relationships/hyperlink" Target="https://developer.mozilla.org/en-US/docs/Web/HTML/Element/input#attr-type" TargetMode="External"/><Relationship Id="rId18" Type="http://schemas.openxmlformats.org/officeDocument/2006/relationships/hyperlink" Target="https://developer.mozilla.org/en-US/docs/Web/HTML/Element/data" TargetMode="External"/><Relationship Id="rId26" Type="http://schemas.openxmlformats.org/officeDocument/2006/relationships/hyperlink" Target="https://developer.mozilla.org/en-US/docs/Web/HTML/Element/iframe" TargetMode="External"/><Relationship Id="rId3" Type="http://schemas.openxmlformats.org/officeDocument/2006/relationships/hyperlink" Target="https://developer.mozilla.org/en-US/docs/Web/HTML/Element/section" TargetMode="External"/><Relationship Id="rId21" Type="http://schemas.openxmlformats.org/officeDocument/2006/relationships/hyperlink" Target="https://developer.mozilla.org/en-US/docs/Web/HTML/Element/meter" TargetMode="External"/><Relationship Id="rId7" Type="http://schemas.openxmlformats.org/officeDocument/2006/relationships/hyperlink" Target="https://developer.mozilla.org/en-US/docs/Web/HTML/Element/footer" TargetMode="External"/><Relationship Id="rId12" Type="http://schemas.openxmlformats.org/officeDocument/2006/relationships/hyperlink" Target="https://developer.mozilla.org/en-US/docs/Web/HTML/Element/input" TargetMode="External"/><Relationship Id="rId17" Type="http://schemas.openxmlformats.org/officeDocument/2006/relationships/hyperlink" Target="https://developer.mozilla.org/en-US/docs/Web/HTML/Element/figcaption" TargetMode="External"/><Relationship Id="rId25" Type="http://schemas.openxmlformats.org/officeDocument/2006/relationships/hyperlink" Target="https://developer.mozilla.org/en-US/docs/Web/HTML/Element/iframe#attr-srcdoc" TargetMode="External"/><Relationship Id="rId2" Type="http://schemas.openxmlformats.org/officeDocument/2006/relationships/slide" Target="../slides/slide3.xml"/><Relationship Id="rId16" Type="http://schemas.openxmlformats.org/officeDocument/2006/relationships/hyperlink" Target="https://developer.mozilla.org/en-US/docs/Web/HTML/Element/figure" TargetMode="External"/><Relationship Id="rId20" Type="http://schemas.openxmlformats.org/officeDocument/2006/relationships/hyperlink" Target="https://developer.mozilla.org/en-US/docs/Web/HTML/Element/progress" TargetMode="Externa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11" Type="http://schemas.openxmlformats.org/officeDocument/2006/relationships/hyperlink" Target="https://developer.mozilla.org/en-US/docs/Learn/HTML/Forms/Form_validation" TargetMode="External"/><Relationship Id="rId24" Type="http://schemas.openxmlformats.org/officeDocument/2006/relationships/hyperlink" Target="https://developer.mozilla.org/en-US/docs/Web/HTML/Element/iframe#attr-sandbox" TargetMode="External"/><Relationship Id="rId5" Type="http://schemas.openxmlformats.org/officeDocument/2006/relationships/hyperlink" Target="https://developer.mozilla.org/en-US/docs/Web/HTML/Element/nav" TargetMode="External"/><Relationship Id="rId15" Type="http://schemas.openxmlformats.org/officeDocument/2006/relationships/hyperlink" Target="https://developer.mozilla.org/en-US/docs/Web/HTML/Element/mark" TargetMode="External"/><Relationship Id="rId23" Type="http://schemas.openxmlformats.org/officeDocument/2006/relationships/hyperlink" Target="https://developer.mozilla.org/en-US/docs/HTML/HTML5/HTML5_element_list" TargetMode="External"/><Relationship Id="rId10" Type="http://schemas.openxmlformats.org/officeDocument/2006/relationships/hyperlink" Target="https://developer.mozilla.org/en-US/docs/Web/HTML/Element/video" TargetMode="External"/><Relationship Id="rId19" Type="http://schemas.openxmlformats.org/officeDocument/2006/relationships/hyperlink" Target="https://developer.mozilla.org/en-US/docs/Web/HTML/Element/time" TargetMode="External"/><Relationship Id="rId4" Type="http://schemas.openxmlformats.org/officeDocument/2006/relationships/hyperlink" Target="https://developer.mozilla.org/en-US/docs/Web/HTML/Element/article" TargetMode="External"/><Relationship Id="rId9" Type="http://schemas.openxmlformats.org/officeDocument/2006/relationships/hyperlink" Target="https://developer.mozilla.org/en-US/docs/Web/HTML/Element/audio" TargetMode="External"/><Relationship Id="rId14" Type="http://schemas.openxmlformats.org/officeDocument/2006/relationships/hyperlink" Target="https://developer.mozilla.org/en-US/docs/Web/HTML/Element/output" TargetMode="External"/><Relationship Id="rId22" Type="http://schemas.openxmlformats.org/officeDocument/2006/relationships/hyperlink" Target="https://developer.mozilla.org/en-US/docs/Web/HTML/Element/mai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developer.mozilla.org/en-US/docs/Web/HTML/Element/button#attr-formenctype" TargetMode="External"/><Relationship Id="rId3" Type="http://schemas.openxmlformats.org/officeDocument/2006/relationships/hyperlink" Target="https://developer.mozilla.org/en-US/docs/Web/HTML/Element/button#attr-formaction" TargetMode="External"/><Relationship Id="rId7" Type="http://schemas.openxmlformats.org/officeDocument/2006/relationships/hyperlink" Target="https://en.wikipedia.org/wiki/Mime_typ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image" TargetMode="External"/><Relationship Id="rId5" Type="http://schemas.openxmlformats.org/officeDocument/2006/relationships/hyperlink" Target="https://developer.mozilla.org/en-US/docs/Web/HTML/Element/input/submit" TargetMode="External"/><Relationship Id="rId4" Type="http://schemas.openxmlformats.org/officeDocument/2006/relationships/hyperlink" Target="https://developer.mozilla.org/en-US/docs/Web/HTML/Element/butt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eveloper.mozilla.org/en-US/docs/Web/HTML/Element/input#attr-name" TargetMode="Externa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developer.mozilla.org/en-US/docs/Web/HTML/Element/input/file#Unique_file_type_specifiers" TargetMode="External"/><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API/DOMString"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attr-value" TargetMode="External"/><Relationship Id="rId5" Type="http://schemas.openxmlformats.org/officeDocument/2006/relationships/hyperlink" Target="https://developer.mozilla.org/en-US/docs/Using_files_from_web_applications" TargetMode="External"/><Relationship Id="rId4" Type="http://schemas.openxmlformats.org/officeDocument/2006/relationships/hyperlink" Target="https://developer.mozilla.org/en-US/docs/Learn/HTML/Forms"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attr-required" TargetMode="External"/><Relationship Id="rId5" Type="http://schemas.openxmlformats.org/officeDocument/2006/relationships/hyperlink" Target="https://developer.mozilla.org/en-US/docs/Web/Guide/HTML/HTML5/Constraint_validation" TargetMode="External"/><Relationship Id="rId4" Type="http://schemas.openxmlformats.org/officeDocument/2006/relationships/hyperlink" Target="https://developer.mozilla.org/en-US/docs/Web/HTML/Element/input#attr-value"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developer.mozilla.org/en-US/docs/Web/API/DOMString" TargetMode="External"/><Relationship Id="rId4" Type="http://schemas.openxmlformats.org/officeDocument/2006/relationships/hyperlink" Target="https://developer.mozilla.org/en-US/docs/Web/HTML/Element/input#attr-value" TargetMode="Externa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developer.mozilla.org/en-US/docs/Web/HTML/Element/input/number#placeholder" TargetMode="External"/><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number#min"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number#max" TargetMode="External"/><Relationship Id="rId5" Type="http://schemas.openxmlformats.org/officeDocument/2006/relationships/hyperlink" Target="https://developer.mozilla.org/en-US/docs/Web/HTML/Element/input#attr-value" TargetMode="External"/><Relationship Id="rId10" Type="http://schemas.openxmlformats.org/officeDocument/2006/relationships/hyperlink" Target="https://developer.mozilla.org/en-US/docs/Web/HTML/Element/input/number#step" TargetMode="External"/><Relationship Id="rId4" Type="http://schemas.openxmlformats.org/officeDocument/2006/relationships/hyperlink" Target="https://developer.mozilla.org/en-US/docs/Web/JavaScript/Reference/Global_Objects/Number" TargetMode="External"/><Relationship Id="rId9" Type="http://schemas.openxmlformats.org/officeDocument/2006/relationships/hyperlink" Target="https://developer.mozilla.org/en-US/docs/Web/HTML/Element/input/number#readon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8" Type="http://schemas.openxmlformats.org/officeDocument/2006/relationships/hyperlink" Target="https://developer.mozilla.org/en-US/docs/Web/HTML/Element/input/password#readonly" TargetMode="External"/><Relationship Id="rId3" Type="http://schemas.openxmlformats.org/officeDocument/2006/relationships/hyperlink" Target="https://developer.mozilla.org/en-US/docs/Glossary/user_agent" TargetMode="External"/><Relationship Id="rId7" Type="http://schemas.openxmlformats.org/officeDocument/2006/relationships/hyperlink" Target="https://developer.mozilla.org/en-US/docs/Web/HTML/Element/input/password#pattern"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password#minlength" TargetMode="External"/><Relationship Id="rId5" Type="http://schemas.openxmlformats.org/officeDocument/2006/relationships/hyperlink" Target="https://developer.mozilla.org/en-US/docs/Web/HTML/Element/input/password#maxlength" TargetMode="External"/><Relationship Id="rId4" Type="http://schemas.openxmlformats.org/officeDocument/2006/relationships/hyperlink" Target="https://developer.mozilla.org/en-US/docs/Glossary/OS" TargetMode="External"/><Relationship Id="rId9" Type="http://schemas.openxmlformats.org/officeDocument/2006/relationships/hyperlink" Target="https://developer.mozilla.org/en-US/docs/Web/HTML/Element/input/password#size" TargetMode="Externa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developer.mozilla.org/en-US/docs/Web/HTML/Element/input/range#step" TargetMode="External"/><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range#min"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range#max" TargetMode="External"/><Relationship Id="rId5" Type="http://schemas.openxmlformats.org/officeDocument/2006/relationships/hyperlink" Target="https://developer.mozilla.org/en-US/docs/Web/HTML/Element/input/text" TargetMode="External"/><Relationship Id="rId4" Type="http://schemas.openxmlformats.org/officeDocument/2006/relationships/hyperlink" Target="https://developer.mozilla.org/en-US/docs/Web/HTML/Element/input/number"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tel#placeholder"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tel#pattern" TargetMode="External"/><Relationship Id="rId5" Type="http://schemas.openxmlformats.org/officeDocument/2006/relationships/hyperlink" Target="https://developer.mozilla.org/en-US/docs/Web/HTML/Element/input/url" TargetMode="External"/><Relationship Id="rId4" Type="http://schemas.openxmlformats.org/officeDocument/2006/relationships/hyperlink" Target="https://developer.mozilla.org/en-US/docs/Web/HTML/Element/input/email"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developer.mozilla.org/en-US/docs/Web/HTML/Element/input/url#readonly" TargetMode="External"/><Relationship Id="rId4" Type="http://schemas.openxmlformats.org/officeDocument/2006/relationships/hyperlink" Target="https://developer.mozilla.org/en-US/docs/Web/HTML/Element/input#attr-multiple"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url#readonly"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url#minlength" TargetMode="External"/><Relationship Id="rId5" Type="http://schemas.openxmlformats.org/officeDocument/2006/relationships/hyperlink" Target="https://developer.mozilla.org/en-US/docs/Web/HTML/Element/input/url#maxlength" TargetMode="External"/><Relationship Id="rId4" Type="http://schemas.openxmlformats.org/officeDocument/2006/relationships/hyperlink" Target="https://developer.mozilla.org/en-US/docs/Web/HTML/Element/input/text"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a:t>
            </a:fld>
            <a:endParaRPr lang="en-US"/>
          </a:p>
        </p:txBody>
      </p:sp>
    </p:spTree>
    <p:extLst>
      <p:ext uri="{BB962C8B-B14F-4D97-AF65-F5344CB8AC3E}">
        <p14:creationId xmlns:p14="http://schemas.microsoft.com/office/powerpoint/2010/main" val="67257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base element, which is contained in the head of the document, provides a method for defining the base URL for all links and form submissions on a page.</a:t>
            </a:r>
          </a:p>
          <a:p>
            <a:r>
              <a:rPr lang="en-US" sz="1200" b="0" i="0" u="none" strike="noStrike" kern="1200" baseline="0" dirty="0">
                <a:solidFill>
                  <a:schemeClr val="tx1"/>
                </a:solidFill>
                <a:latin typeface="+mn-lt"/>
                <a:ea typeface="+mn-ea"/>
                <a:cs typeface="+mn-cs"/>
              </a:rPr>
              <a:t>Half link that is the common path for all the links in a page would be in the base tag and other would be in the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 attribute of anchor tag itself.</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12</a:t>
            </a:fld>
            <a:endParaRPr lang="en-US"/>
          </a:p>
        </p:txBody>
      </p:sp>
    </p:spTree>
    <p:extLst>
      <p:ext uri="{BB962C8B-B14F-4D97-AF65-F5344CB8AC3E}">
        <p14:creationId xmlns:p14="http://schemas.microsoft.com/office/powerpoint/2010/main" val="269586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define</a:t>
            </a:r>
            <a:r>
              <a:rPr lang="en-US" baseline="0" dirty="0"/>
              <a:t> the location of </a:t>
            </a:r>
            <a:r>
              <a:rPr lang="en-US" baseline="0" dirty="0" err="1"/>
              <a:t>stylesheet</a:t>
            </a:r>
            <a:r>
              <a:rPr lang="en-US" baseline="0" dirty="0"/>
              <a:t> it is </a:t>
            </a:r>
            <a:r>
              <a:rPr lang="en-US" baseline="0" dirty="0" err="1"/>
              <a:t>href</a:t>
            </a:r>
            <a:r>
              <a:rPr lang="en-US" baseline="0" dirty="0"/>
              <a:t>=“</a:t>
            </a:r>
            <a:r>
              <a:rPr lang="en-US" baseline="0" dirty="0" err="1"/>
              <a:t>uri</a:t>
            </a:r>
            <a:r>
              <a:rPr lang="en-US" baseline="0" dirty="0"/>
              <a:t>”</a:t>
            </a:r>
            <a:endParaRPr lang="en-US" dirty="0"/>
          </a:p>
          <a:p>
            <a:r>
              <a:rPr lang="en-US" dirty="0"/>
              <a:t>To</a:t>
            </a:r>
            <a:r>
              <a:rPr lang="en-US" baseline="0" dirty="0"/>
              <a:t> define relationship it is </a:t>
            </a:r>
            <a:r>
              <a:rPr lang="en-US" baseline="0" dirty="0" err="1"/>
              <a:t>rel</a:t>
            </a:r>
            <a:r>
              <a:rPr lang="en-US" baseline="0" dirty="0"/>
              <a:t>=“</a:t>
            </a:r>
            <a:r>
              <a:rPr lang="en-US" baseline="0" dirty="0" err="1"/>
              <a:t>stylesheet</a:t>
            </a:r>
            <a:r>
              <a:rPr lang="en-US" baseline="0" dirty="0"/>
              <a:t>” or it can be </a:t>
            </a:r>
            <a:r>
              <a:rPr lang="en-US" baseline="0" dirty="0" err="1"/>
              <a:t>rel</a:t>
            </a:r>
            <a:r>
              <a:rPr lang="en-US" baseline="0" dirty="0"/>
              <a:t>=“alternate </a:t>
            </a:r>
            <a:r>
              <a:rPr lang="en-US" baseline="0" dirty="0" err="1"/>
              <a:t>stylesheet</a:t>
            </a:r>
            <a:r>
              <a:rPr lang="en-US" baseline="0" dirty="0"/>
              <a:t>” (in this case if first is not available then apply this one)</a:t>
            </a:r>
          </a:p>
          <a:p>
            <a:r>
              <a:rPr lang="en-US" baseline="0" dirty="0"/>
              <a:t>To define MIME type it is type=“text/</a:t>
            </a:r>
            <a:r>
              <a:rPr lang="en-US" baseline="0" dirty="0" err="1"/>
              <a:t>css</a:t>
            </a:r>
            <a:r>
              <a:rPr lang="en-US" baseline="0" dirty="0"/>
              <a:t>”</a:t>
            </a:r>
          </a:p>
          <a:p>
            <a:r>
              <a:rPr lang="en-US" baseline="0" dirty="0"/>
              <a:t>To define media it is media=“screen and so on”</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13</a:t>
            </a:fld>
            <a:endParaRPr lang="en-US"/>
          </a:p>
        </p:txBody>
      </p:sp>
    </p:spTree>
    <p:extLst>
      <p:ext uri="{BB962C8B-B14F-4D97-AF65-F5344CB8AC3E}">
        <p14:creationId xmlns:p14="http://schemas.microsoft.com/office/powerpoint/2010/main" val="128675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="Content-Type" content="text/html; charset=UTF-8"&gt;</a:t>
            </a:r>
          </a:p>
          <a:p>
            <a:r>
              <a:rPr lang="en-US" sz="1200" b="0" i="1" u="none" strike="noStrike" kern="1200" baseline="0" dirty="0">
                <a:solidFill>
                  <a:schemeClr val="tx1"/>
                </a:solidFill>
                <a:latin typeface="+mn-lt"/>
                <a:ea typeface="+mn-ea"/>
                <a:cs typeface="+mn-cs"/>
              </a:rPr>
              <a:t>&lt;!— sets character encoding —&gt;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14</a:t>
            </a:fld>
            <a:endParaRPr lang="en-US"/>
          </a:p>
        </p:txBody>
      </p:sp>
    </p:spTree>
    <p:extLst>
      <p:ext uri="{BB962C8B-B14F-4D97-AF65-F5344CB8AC3E}">
        <p14:creationId xmlns:p14="http://schemas.microsoft.com/office/powerpoint/2010/main" val="1837394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="Refresh" content="5"&gt;</a:t>
            </a:r>
          </a:p>
          <a:p>
            <a:r>
              <a:rPr lang="en-US" sz="1200" b="0" i="1" u="none" strike="noStrike" kern="1200" baseline="0" dirty="0">
                <a:solidFill>
                  <a:schemeClr val="tx1"/>
                </a:solidFill>
                <a:latin typeface="+mn-lt"/>
                <a:ea typeface="+mn-ea"/>
                <a:cs typeface="+mn-cs"/>
              </a:rPr>
              <a:t>&lt;!— refreshes the page content every five seconds —&gt;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15</a:t>
            </a:fld>
            <a:endParaRPr lang="en-US"/>
          </a:p>
        </p:txBody>
      </p:sp>
    </p:spTree>
    <p:extLst>
      <p:ext uri="{BB962C8B-B14F-4D97-AF65-F5344CB8AC3E}">
        <p14:creationId xmlns:p14="http://schemas.microsoft.com/office/powerpoint/2010/main" val="333290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name="robots" content="</a:t>
            </a:r>
            <a:r>
              <a:rPr lang="en-US" sz="1200" b="0" i="0" u="none" strike="noStrike" kern="1200" baseline="0" dirty="0" err="1">
                <a:solidFill>
                  <a:schemeClr val="tx1"/>
                </a:solidFill>
                <a:latin typeface="+mn-lt"/>
                <a:ea typeface="+mn-ea"/>
                <a:cs typeface="+mn-cs"/>
              </a:rPr>
              <a:t>noindex,follow</a:t>
            </a:r>
            <a:r>
              <a:rPr lang="en-US" sz="1200" b="0" i="0" u="none" strike="noStrike" kern="1200" baseline="0" dirty="0">
                <a:solidFill>
                  <a:schemeClr val="tx1"/>
                </a:solidFill>
                <a:latin typeface="+mn-lt"/>
                <a:ea typeface="+mn-ea"/>
                <a:cs typeface="+mn-cs"/>
              </a:rPr>
              <a:t>"&gt;</a:t>
            </a:r>
          </a:p>
          <a:p>
            <a:r>
              <a:rPr lang="en-US" sz="1200" b="0" i="1" u="none" strike="noStrike" kern="1200" baseline="0" dirty="0">
                <a:solidFill>
                  <a:schemeClr val="tx1"/>
                </a:solidFill>
                <a:latin typeface="+mn-lt"/>
                <a:ea typeface="+mn-ea"/>
                <a:cs typeface="+mn-cs"/>
              </a:rPr>
              <a:t>&lt;!— instructs search engines not to index this page, but to follow links from the page —&gt;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"robots" meta tag is used to tell robots (that is, search engine crawlers/spiders) not to index the content of a page, nor to scan it for links to follow.</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16</a:t>
            </a:fld>
            <a:endParaRPr lang="en-US"/>
          </a:p>
        </p:txBody>
      </p:sp>
    </p:spTree>
    <p:extLst>
      <p:ext uri="{BB962C8B-B14F-4D97-AF65-F5344CB8AC3E}">
        <p14:creationId xmlns:p14="http://schemas.microsoft.com/office/powerpoint/2010/main" val="1293829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17</a:t>
            </a:fld>
            <a:endParaRPr lang="en-US"/>
          </a:p>
        </p:txBody>
      </p:sp>
    </p:spTree>
    <p:extLst>
      <p:ext uri="{BB962C8B-B14F-4D97-AF65-F5344CB8AC3E}">
        <p14:creationId xmlns:p14="http://schemas.microsoft.com/office/powerpoint/2010/main" val="3338260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name="keywords" content="reference, </a:t>
            </a:r>
            <a:r>
              <a:rPr lang="en-US" sz="1200" b="0" i="0" u="none" strike="noStrike" kern="1200" baseline="0" dirty="0" err="1">
                <a:solidFill>
                  <a:schemeClr val="tx1"/>
                </a:solidFill>
                <a:latin typeface="+mn-lt"/>
                <a:ea typeface="+mn-ea"/>
                <a:cs typeface="+mn-cs"/>
              </a:rPr>
              <a:t>SitePoint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HTML, XHTML, standards"&gt;</a:t>
            </a:r>
          </a:p>
          <a:p>
            <a:r>
              <a:rPr lang="en-US" sz="1200" b="0" i="1" u="none" strike="noStrike" kern="1200" baseline="0" dirty="0">
                <a:solidFill>
                  <a:schemeClr val="tx1"/>
                </a:solidFill>
                <a:latin typeface="+mn-lt"/>
                <a:ea typeface="+mn-ea"/>
                <a:cs typeface="+mn-cs"/>
              </a:rPr>
              <a:t>&lt;!—comma-separated list of keywords that apply to the page —&gt;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18</a:t>
            </a:fld>
            <a:endParaRPr lang="en-US"/>
          </a:p>
        </p:txBody>
      </p:sp>
    </p:spTree>
    <p:extLst>
      <p:ext uri="{BB962C8B-B14F-4D97-AF65-F5344CB8AC3E}">
        <p14:creationId xmlns:p14="http://schemas.microsoft.com/office/powerpoint/2010/main" val="3298487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defer is also an attribute to defer the invocation of alert box up</a:t>
            </a:r>
            <a:r>
              <a:rPr lang="en-US" baseline="0" dirty="0"/>
              <a:t> to the loading time of a page and it would be defer=“defer”</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19</a:t>
            </a:fld>
            <a:endParaRPr lang="en-US"/>
          </a:p>
        </p:txBody>
      </p:sp>
    </p:spTree>
    <p:extLst>
      <p:ext uri="{BB962C8B-B14F-4D97-AF65-F5344CB8AC3E}">
        <p14:creationId xmlns:p14="http://schemas.microsoft.com/office/powerpoint/2010/main" val="288927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noscript</a:t>
            </a:r>
            <a:r>
              <a:rPr lang="en-US" sz="1200" b="0" i="0" u="none" strike="noStrike" kern="1200" baseline="0" dirty="0">
                <a:solidFill>
                  <a:schemeClr val="tx1"/>
                </a:solidFill>
                <a:latin typeface="+mn-lt"/>
                <a:ea typeface="+mn-ea"/>
                <a:cs typeface="+mn-cs"/>
              </a:rPr>
              <a:t> element has but one purpose: to provide content for people accessing the web page with a browser that either doesn’t support client-side scripting, or</a:t>
            </a:r>
          </a:p>
          <a:p>
            <a:r>
              <a:rPr lang="en-US" sz="1200" b="0" i="0" u="none" strike="noStrike" kern="1200" baseline="0" dirty="0">
                <a:solidFill>
                  <a:schemeClr val="tx1"/>
                </a:solidFill>
                <a:latin typeface="+mn-lt"/>
                <a:ea typeface="+mn-ea"/>
                <a:cs typeface="+mn-cs"/>
              </a:rPr>
              <a:t>that has had its script support disabled by the user, perhaps for security reasons.</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20</a:t>
            </a:fld>
            <a:endParaRPr lang="en-US"/>
          </a:p>
        </p:txBody>
      </p:sp>
    </p:spTree>
    <p:extLst>
      <p:ext uri="{BB962C8B-B14F-4D97-AF65-F5344CB8AC3E}">
        <p14:creationId xmlns:p14="http://schemas.microsoft.com/office/powerpoint/2010/main" val="1290353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define type it is type=“text/</a:t>
            </a:r>
            <a:r>
              <a:rPr lang="en-US" dirty="0" err="1"/>
              <a:t>css</a:t>
            </a:r>
            <a:r>
              <a:rPr lang="en-US" dirty="0"/>
              <a:t>”</a:t>
            </a:r>
          </a:p>
          <a:p>
            <a:r>
              <a:rPr lang="en-US" dirty="0"/>
              <a:t>To</a:t>
            </a:r>
            <a:r>
              <a:rPr lang="en-US" baseline="0" dirty="0"/>
              <a:t> define media it is media=“</a:t>
            </a:r>
            <a:r>
              <a:rPr lang="en-US" sz="1200" b="0" i="0" u="none" strike="noStrike" kern="1200" baseline="0" dirty="0">
                <a:solidFill>
                  <a:schemeClr val="tx1"/>
                </a:solidFill>
                <a:latin typeface="+mn-lt"/>
                <a:ea typeface="+mn-ea"/>
                <a:cs typeface="+mn-cs"/>
              </a:rPr>
              <a:t>all | aural | braille | embossed | handheld | print | projection | screen | </a:t>
            </a:r>
            <a:r>
              <a:rPr lang="en-US" sz="1200" b="0" i="0" u="none" strike="noStrike" kern="1200" baseline="0" dirty="0" err="1">
                <a:solidFill>
                  <a:schemeClr val="tx1"/>
                </a:solidFill>
                <a:latin typeface="+mn-lt"/>
                <a:ea typeface="+mn-ea"/>
                <a:cs typeface="+mn-cs"/>
              </a:rPr>
              <a:t>tty</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tv</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21</a:t>
            </a:fld>
            <a:endParaRPr lang="en-US"/>
          </a:p>
        </p:txBody>
      </p:sp>
    </p:spTree>
    <p:extLst>
      <p:ext uri="{BB962C8B-B14F-4D97-AF65-F5344CB8AC3E}">
        <p14:creationId xmlns:p14="http://schemas.microsoft.com/office/powerpoint/2010/main" val="18504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1" dirty="0"/>
              <a:t>New in HTML5</a:t>
            </a:r>
          </a:p>
          <a:p>
            <a:r>
              <a:rPr lang="en-US" sz="1200" b="1" u="none" strike="noStrike" kern="1200" dirty="0">
                <a:solidFill>
                  <a:schemeClr val="tx1"/>
                </a:solidFill>
                <a:effectLst/>
                <a:latin typeface="+mn-lt"/>
                <a:ea typeface="+mn-ea"/>
                <a:cs typeface="+mn-cs"/>
              </a:rPr>
              <a:t>Sections and outlines in HTML5</a:t>
            </a:r>
          </a:p>
          <a:p>
            <a:pPr marL="571500" indent="-571500">
              <a:buFont typeface="Arial" panose="020B0604020202020204" pitchFamily="34" charset="0"/>
              <a:buChar char="•"/>
            </a:pPr>
            <a:r>
              <a:rPr lang="en-US" sz="4000" dirty="0"/>
              <a:t>	A look at the new outlining and sectioning elements in HTML5: </a:t>
            </a:r>
            <a:r>
              <a:rPr lang="en-US" sz="1200" u="none" strike="noStrike" kern="1200" dirty="0">
                <a:solidFill>
                  <a:schemeClr val="tx1"/>
                </a:solidFill>
                <a:effectLst/>
                <a:latin typeface="+mn-lt"/>
                <a:ea typeface="+mn-ea"/>
                <a:cs typeface="+mn-cs"/>
                <a:hlinkClick r:id="rId3" tooltip="The HTML &lt;section&gt; element represents a standalone section — which doesn't have a more specific semantic element to represent it — contained within an HTML document."/>
              </a:rPr>
              <a:t>&lt;section&gt;</a:t>
            </a:r>
            <a:r>
              <a:rPr lang="en-US" sz="4000" dirty="0"/>
              <a:t>, </a:t>
            </a:r>
            <a:r>
              <a:rPr lang="en-US" sz="1200" u="none" strike="noStrike" kern="1200" dirty="0">
                <a:solidFill>
                  <a:schemeClr val="tx1"/>
                </a:solidFill>
                <a:effectLst/>
                <a:latin typeface="+mn-lt"/>
                <a:ea typeface="+mn-ea"/>
                <a:cs typeface="+mn-cs"/>
                <a:hlinkClick r:id="rId4" tooltip="The HTML &lt;article&gt; element represents a self-contained composition in a document, page, application, or site, which is intended to be independently distributable or reusable (e.g., in syndication)."/>
              </a:rPr>
              <a:t>&lt;article&gt;</a:t>
            </a:r>
            <a:r>
              <a:rPr lang="en-US" sz="4000" dirty="0"/>
              <a:t>, </a:t>
            </a:r>
            <a:r>
              <a:rPr lang="en-US" sz="1200" u="none" strike="noStrike" kern="1200" dirty="0">
                <a:solidFill>
                  <a:schemeClr val="tx1"/>
                </a:solidFill>
                <a:effectLst/>
                <a:latin typeface="+mn-lt"/>
                <a:ea typeface="+mn-ea"/>
                <a:cs typeface="+mn-cs"/>
                <a:hlinkClick r:id="rId5" tooltip="The HTML &lt;nav&gt; element represents a section of a page whose purpose is to provide navigation links, either within the current document or to other documents. Common examples of navigation sections are menus, tables of contents, and indexes."/>
              </a:rPr>
              <a:t>&lt;</a:t>
            </a:r>
            <a:r>
              <a:rPr lang="en-US" sz="1200" u="none" strike="noStrike" kern="1200" dirty="0" err="1">
                <a:solidFill>
                  <a:schemeClr val="tx1"/>
                </a:solidFill>
                <a:effectLst/>
                <a:latin typeface="+mn-lt"/>
                <a:ea typeface="+mn-ea"/>
                <a:cs typeface="+mn-cs"/>
                <a:hlinkClick r:id="rId5" tooltip="The HTML &lt;nav&gt; element represents a section of a page whose purpose is to provide navigation links, either within the current document or to other documents. Common examples of navigation sections are menus, tables of contents, and indexes."/>
              </a:rPr>
              <a:t>nav</a:t>
            </a:r>
            <a:r>
              <a:rPr lang="en-US" sz="1200" u="none" strike="noStrike" kern="1200" dirty="0">
                <a:solidFill>
                  <a:schemeClr val="tx1"/>
                </a:solidFill>
                <a:effectLst/>
                <a:latin typeface="+mn-lt"/>
                <a:ea typeface="+mn-ea"/>
                <a:cs typeface="+mn-cs"/>
                <a:hlinkClick r:id="rId5" tooltip="The HTML &lt;nav&gt; element represents a section of a page whose purpose is to provide navigation links, either within the current document or to other documents. Common examples of navigation sections are menus, tables of contents, and indexes."/>
              </a:rPr>
              <a:t>&gt;</a:t>
            </a:r>
            <a:r>
              <a:rPr lang="en-US" sz="4000" dirty="0"/>
              <a:t>, </a:t>
            </a:r>
            <a:r>
              <a:rPr lang="en-US" sz="1200" u="none" strike="noStrike" kern="1200" dirty="0">
                <a:solidFill>
                  <a:schemeClr val="tx1"/>
                </a:solidFill>
                <a:effectLst/>
                <a:latin typeface="+mn-lt"/>
                <a:ea typeface="+mn-ea"/>
                <a:cs typeface="+mn-cs"/>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sz="4000" dirty="0"/>
              <a:t>, </a:t>
            </a:r>
            <a:r>
              <a:rPr lang="en-US" sz="1200" u="none" strike="noStrike" kern="1200" dirty="0">
                <a:solidFill>
                  <a:schemeClr val="tx1"/>
                </a:solidFill>
                <a:effectLst/>
                <a:latin typeface="+mn-lt"/>
                <a:ea typeface="+mn-ea"/>
                <a:cs typeface="+mn-cs"/>
                <a:hlinkClick r:id="rId7" tooltip="The HTML &lt;footer&gt; element represents a footer for its nearest sectioning content or sectioning root element. A footer typically contains information about the author of the section, copyright data or links to related documents."/>
              </a:rPr>
              <a:t>&lt;footer&gt;</a:t>
            </a:r>
            <a:r>
              <a:rPr lang="en-US" sz="4000" dirty="0"/>
              <a:t> and </a:t>
            </a:r>
            <a:r>
              <a:rPr lang="en-US" sz="1200" u="none" strike="noStrike" kern="1200" dirty="0">
                <a:solidFill>
                  <a:schemeClr val="tx1"/>
                </a:solidFill>
                <a:effectLst/>
                <a:latin typeface="+mn-lt"/>
                <a:ea typeface="+mn-ea"/>
                <a:cs typeface="+mn-cs"/>
                <a:hlinkClick r:id="rId8" tooltip="The HTML &lt;aside&gt; element represents a portion of a document whose content is only indirectly related to the document's main content."/>
              </a:rPr>
              <a:t>&lt;aside&gt;</a:t>
            </a:r>
            <a:r>
              <a:rPr lang="en-US" sz="4000" dirty="0"/>
              <a:t>.</a:t>
            </a:r>
          </a:p>
          <a:p>
            <a:r>
              <a:rPr lang="en-US" sz="1200" b="1" u="none" strike="noStrike" kern="1200" dirty="0">
                <a:solidFill>
                  <a:schemeClr val="tx1"/>
                </a:solidFill>
                <a:effectLst/>
                <a:latin typeface="+mn-lt"/>
                <a:ea typeface="+mn-ea"/>
                <a:cs typeface="+mn-cs"/>
              </a:rPr>
              <a:t>Using HTML5 audio and video</a:t>
            </a:r>
          </a:p>
          <a:p>
            <a:pPr marL="571500" indent="-571500">
              <a:buFont typeface="Arial" panose="020B0604020202020204" pitchFamily="34" charset="0"/>
              <a:buChar char="•"/>
            </a:pPr>
            <a:r>
              <a:rPr lang="en-US" sz="4000" dirty="0"/>
              <a:t>	The </a:t>
            </a:r>
            <a:r>
              <a:rPr lang="en-US" sz="1200" u="none" strike="noStrike" kern="1200" dirty="0">
                <a:solidFill>
                  <a:schemeClr val="tx1"/>
                </a:solidFill>
                <a:effectLst/>
                <a:latin typeface="+mn-lt"/>
                <a:ea typeface="+mn-ea"/>
                <a:cs typeface="+mn-cs"/>
                <a:hlinkClick r:id="rId9" tooltip="The HTML &lt;audio&gt; element is used to embed sound content in documents. It may contain one or more audio sources, represented using the src attribute or the &lt;source&gt; element: the browser will choose the most suitable one. It can also be the destination for streamed media, using a MediaStream."/>
              </a:rPr>
              <a:t>&lt;audio&gt;</a:t>
            </a:r>
            <a:r>
              <a:rPr lang="en-US" sz="4000" dirty="0"/>
              <a:t> and </a:t>
            </a:r>
            <a:r>
              <a:rPr lang="en-US" sz="1200" u="none" strike="noStrike" kern="1200" dirty="0">
                <a:solidFill>
                  <a:schemeClr val="tx1"/>
                </a:solidFill>
                <a:effectLst/>
                <a:latin typeface="+mn-lt"/>
                <a:ea typeface="+mn-ea"/>
                <a:cs typeface="+mn-cs"/>
                <a:hlinkClick r:id="rId10" tooltip="The HTML Video element (&lt;video&gt;) embeds a media player which supports video playback into the document."/>
              </a:rPr>
              <a:t>&lt;video&gt;</a:t>
            </a:r>
            <a:r>
              <a:rPr lang="en-US" sz="4000" dirty="0"/>
              <a:t> elements embed and allow the manipulation of new multimedia content.</a:t>
            </a:r>
          </a:p>
          <a:p>
            <a:r>
              <a:rPr lang="en-US" sz="1200" b="1" u="none" strike="noStrike" kern="1200" dirty="0">
                <a:solidFill>
                  <a:schemeClr val="tx1"/>
                </a:solidFill>
                <a:effectLst/>
                <a:latin typeface="+mn-lt"/>
                <a:ea typeface="+mn-ea"/>
                <a:cs typeface="+mn-cs"/>
              </a:rPr>
              <a:t>Forms improvements</a:t>
            </a:r>
          </a:p>
          <a:p>
            <a:pPr marL="571500" indent="-571500">
              <a:buFont typeface="Arial" panose="020B0604020202020204" pitchFamily="34" charset="0"/>
              <a:buChar char="•"/>
            </a:pPr>
            <a:r>
              <a:rPr lang="en-US" sz="4000" dirty="0"/>
              <a:t>	A look at the </a:t>
            </a:r>
            <a:r>
              <a:rPr lang="en-US" sz="1200" u="none" strike="noStrike" kern="1200" dirty="0">
                <a:solidFill>
                  <a:schemeClr val="tx1"/>
                </a:solidFill>
                <a:effectLst/>
                <a:latin typeface="+mn-lt"/>
                <a:ea typeface="+mn-ea"/>
                <a:cs typeface="+mn-cs"/>
                <a:hlinkClick r:id="rId11"/>
              </a:rPr>
              <a:t>constraint validation API</a:t>
            </a:r>
            <a:r>
              <a:rPr lang="en-US" sz="4000" dirty="0"/>
              <a:t>, several new attributes, new values for the </a:t>
            </a:r>
            <a:r>
              <a:rPr lang="en-US" sz="1200" u="none" strike="noStrike" kern="1200" dirty="0">
                <a:solidFill>
                  <a:schemeClr val="tx1"/>
                </a:solidFill>
                <a:effectLst/>
                <a:latin typeface="+mn-lt"/>
                <a:ea typeface="+mn-ea"/>
                <a:cs typeface="+mn-cs"/>
                <a:hlinkClick r:id="rId12"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4000" dirty="0"/>
              <a:t> attribute </a:t>
            </a:r>
            <a:r>
              <a:rPr lang="en-US" sz="1200" u="none" strike="noStrike" kern="1200" dirty="0">
                <a:solidFill>
                  <a:schemeClr val="tx1"/>
                </a:solidFill>
                <a:effectLst/>
                <a:latin typeface="+mn-lt"/>
                <a:ea typeface="+mn-ea"/>
                <a:cs typeface="+mn-cs"/>
                <a:hlinkClick r:id="rId13"/>
              </a:rPr>
              <a:t>type</a:t>
            </a:r>
            <a:r>
              <a:rPr lang="en-US" sz="4000" dirty="0"/>
              <a:t> and the new </a:t>
            </a:r>
            <a:r>
              <a:rPr lang="en-US" sz="1200" u="none" strike="noStrike" kern="1200" dirty="0">
                <a:solidFill>
                  <a:schemeClr val="tx1"/>
                </a:solidFill>
                <a:effectLst/>
                <a:latin typeface="+mn-lt"/>
                <a:ea typeface="+mn-ea"/>
                <a:cs typeface="+mn-cs"/>
                <a:hlinkClick r:id="rId14" tooltip="The HTML Output element (&lt;output&gt;) is a container element into which a site or app can inject the results of a calculation or the outcome of a user action."/>
              </a:rPr>
              <a:t>&lt;output&gt;</a:t>
            </a:r>
            <a:r>
              <a:rPr lang="en-US" sz="4000" dirty="0"/>
              <a:t> element.</a:t>
            </a:r>
          </a:p>
          <a:p>
            <a:r>
              <a:rPr lang="en-US" sz="4000" b="1" dirty="0"/>
              <a:t>New semantic elements</a:t>
            </a:r>
          </a:p>
          <a:p>
            <a:pPr marL="571500" indent="-571500">
              <a:buFont typeface="Arial" panose="020B0604020202020204" pitchFamily="34" charset="0"/>
              <a:buChar char="•"/>
            </a:pPr>
            <a:r>
              <a:rPr lang="en-US" sz="4000" dirty="0"/>
              <a:t>	Beside sections, media and forms elements, there are numerous new elements, like </a:t>
            </a:r>
            <a:r>
              <a:rPr lang="en-US" sz="1200" u="none" strike="noStrike" kern="1200" dirty="0">
                <a:solidFill>
                  <a:schemeClr val="tx1"/>
                </a:solidFill>
                <a:effectLst/>
                <a:latin typeface="+mn-lt"/>
                <a:ea typeface="+mn-ea"/>
                <a:cs typeface="+mn-cs"/>
                <a:hlinkClick r:id="rId15" tooltip="The HTML Mark Text element (&lt;mark&gt;) represents text which is marked or highlighted for reference or notation purposes, due to the marked passage's relevance or importance in the enclosing context."/>
              </a:rPr>
              <a:t>&lt;mark&gt;</a:t>
            </a:r>
            <a:r>
              <a:rPr lang="en-US" sz="4000" dirty="0"/>
              <a:t>, </a:t>
            </a:r>
            <a:r>
              <a:rPr lang="en-US" sz="1200" u="none" strike="noStrike" kern="1200" dirty="0">
                <a:solidFill>
                  <a:schemeClr val="tx1"/>
                </a:solidFill>
                <a:effectLst/>
                <a:latin typeface="+mn-lt"/>
                <a:ea typeface="+mn-ea"/>
                <a:cs typeface="+mn-cs"/>
                <a:hlinkClick r:id="rId16" tooltip="The HTML &lt;figure&gt; (Figure With Optional Caption) element represents self-contained content, potentially with an optional caption, which is specified using the (&lt;figcaption&gt;) element."/>
              </a:rPr>
              <a:t>&lt;figure&gt;</a:t>
            </a:r>
            <a:r>
              <a:rPr lang="en-US" sz="4000" dirty="0"/>
              <a:t>, </a:t>
            </a:r>
            <a:r>
              <a:rPr lang="en-US" sz="1200" u="none" strike="noStrike" kern="1200" dirty="0">
                <a:solidFill>
                  <a:schemeClr val="tx1"/>
                </a:solidFill>
                <a:effectLst/>
                <a:latin typeface="+mn-lt"/>
                <a:ea typeface="+mn-ea"/>
                <a:cs typeface="+mn-cs"/>
                <a:hlinkClick r:id="rId17" tooltip="The HTML &lt;figcaption&gt; or Figure Caption element represents a caption or legend describing the rest of the contents of its parent &lt;figure&gt; element."/>
              </a:rPr>
              <a:t>&lt;</a:t>
            </a:r>
            <a:r>
              <a:rPr lang="en-US" sz="1200" u="none" strike="noStrike" kern="1200" dirty="0" err="1">
                <a:solidFill>
                  <a:schemeClr val="tx1"/>
                </a:solidFill>
                <a:effectLst/>
                <a:latin typeface="+mn-lt"/>
                <a:ea typeface="+mn-ea"/>
                <a:cs typeface="+mn-cs"/>
                <a:hlinkClick r:id="rId17" tooltip="The HTML &lt;figcaption&gt; or Figure Caption element represents a caption or legend describing the rest of the contents of its parent &lt;figure&gt; element."/>
              </a:rPr>
              <a:t>figcaption</a:t>
            </a:r>
            <a:r>
              <a:rPr lang="en-US" sz="1200" u="none" strike="noStrike" kern="1200" dirty="0">
                <a:solidFill>
                  <a:schemeClr val="tx1"/>
                </a:solidFill>
                <a:effectLst/>
                <a:latin typeface="+mn-lt"/>
                <a:ea typeface="+mn-ea"/>
                <a:cs typeface="+mn-cs"/>
                <a:hlinkClick r:id="rId17" tooltip="The HTML &lt;figcaption&gt; or Figure Caption element represents a caption or legend describing the rest of the contents of its parent &lt;figure&gt; element."/>
              </a:rPr>
              <a:t>&gt;</a:t>
            </a:r>
            <a:r>
              <a:rPr lang="en-US" sz="4000" dirty="0"/>
              <a:t>, </a:t>
            </a:r>
            <a:r>
              <a:rPr lang="en-US" sz="1200" u="none" strike="noStrike" kern="1200" dirty="0">
                <a:solidFill>
                  <a:schemeClr val="tx1"/>
                </a:solidFill>
                <a:effectLst/>
                <a:latin typeface="+mn-lt"/>
                <a:ea typeface="+mn-ea"/>
                <a:cs typeface="+mn-cs"/>
                <a:hlinkClick r:id="rId18" tooltip="The HTML &lt;data&gt; element links a given content with a machine-readable translation. If the content is time- or date-related, the &lt;time&gt; element must be used."/>
              </a:rPr>
              <a:t>&lt;data&gt;</a:t>
            </a:r>
            <a:r>
              <a:rPr lang="en-US" sz="4000" dirty="0"/>
              <a:t>, </a:t>
            </a:r>
            <a:r>
              <a:rPr lang="en-US" sz="1200" u="none" strike="noStrike" kern="1200" dirty="0">
                <a:solidFill>
                  <a:schemeClr val="tx1"/>
                </a:solidFill>
                <a:effectLst/>
                <a:latin typeface="+mn-lt"/>
                <a:ea typeface="+mn-ea"/>
                <a:cs typeface="+mn-cs"/>
                <a:hlinkClick r:id="rId19" tooltip="The HTML &lt;time&gt; element represents a specific period in time."/>
              </a:rPr>
              <a:t>&lt;time&gt;</a:t>
            </a:r>
            <a:r>
              <a:rPr lang="en-US" sz="4000" dirty="0"/>
              <a:t>, </a:t>
            </a:r>
            <a:r>
              <a:rPr lang="en-US" sz="1200" u="none" strike="noStrike" kern="1200" dirty="0">
                <a:solidFill>
                  <a:schemeClr val="tx1"/>
                </a:solidFill>
                <a:effectLst/>
                <a:latin typeface="+mn-lt"/>
                <a:ea typeface="+mn-ea"/>
                <a:cs typeface="+mn-cs"/>
                <a:hlinkClick r:id="rId14" tooltip="The HTML Output element (&lt;output&gt;) is a container element into which a site or app can inject the results of a calculation or the outcome of a user action."/>
              </a:rPr>
              <a:t>&lt;output&gt;</a:t>
            </a:r>
            <a:r>
              <a:rPr lang="en-US" sz="4000" dirty="0"/>
              <a:t>, </a:t>
            </a:r>
            <a:r>
              <a:rPr lang="en-US" sz="1200" u="none" strike="noStrike" kern="1200" dirty="0">
                <a:solidFill>
                  <a:schemeClr val="tx1"/>
                </a:solidFill>
                <a:effectLst/>
                <a:latin typeface="+mn-lt"/>
                <a:ea typeface="+mn-ea"/>
                <a:cs typeface="+mn-cs"/>
                <a:hlinkClick r:id="rId20" tooltip="The HTML &lt;progress&gt; element displays an indicator showing the completion progress of a task, typically displayed as a progress bar."/>
              </a:rPr>
              <a:t>&lt;progress&gt;</a:t>
            </a:r>
            <a:r>
              <a:rPr lang="en-US" sz="4000" dirty="0"/>
              <a:t>, or </a:t>
            </a:r>
            <a:r>
              <a:rPr lang="en-US" sz="1200" u="none" strike="noStrike" kern="1200" dirty="0">
                <a:solidFill>
                  <a:schemeClr val="tx1"/>
                </a:solidFill>
                <a:effectLst/>
                <a:latin typeface="+mn-lt"/>
                <a:ea typeface="+mn-ea"/>
                <a:cs typeface="+mn-cs"/>
                <a:hlinkClick r:id="rId21" tooltip="The HTML &lt;meter&gt; element represents either a scalar value within a known range or a fractional value."/>
              </a:rPr>
              <a:t>&lt;meter&gt;</a:t>
            </a:r>
            <a:r>
              <a:rPr lang="en-US" sz="4000" dirty="0"/>
              <a:t> and </a:t>
            </a:r>
            <a:r>
              <a:rPr lang="en-US" sz="1200" u="none" strike="noStrike" kern="1200" dirty="0">
                <a:solidFill>
                  <a:schemeClr val="tx1"/>
                </a:solidFill>
                <a:effectLst/>
                <a:latin typeface="+mn-lt"/>
                <a:ea typeface="+mn-ea"/>
                <a:cs typeface="+mn-cs"/>
                <a:hlinkClick r:id="rId22" tooltip="The HTML &lt;main&gt; element represents the dominant content of the &lt;body&gt; of a document. The main content area consists of content that is directly related to or expands upon the central topic of a document, or the central functionality of an application."/>
              </a:rPr>
              <a:t>&lt;main&gt;</a:t>
            </a:r>
            <a:r>
              <a:rPr lang="en-US" sz="4000" dirty="0"/>
              <a:t>, increasing the number of </a:t>
            </a:r>
            <a:r>
              <a:rPr lang="en-US" sz="1200" u="none" strike="noStrike" kern="1200" dirty="0">
                <a:solidFill>
                  <a:schemeClr val="tx1"/>
                </a:solidFill>
                <a:effectLst/>
                <a:latin typeface="+mn-lt"/>
                <a:ea typeface="+mn-ea"/>
                <a:cs typeface="+mn-cs"/>
                <a:hlinkClick r:id="rId23" tooltip="HTML/HTML5/HTML5_element_list"/>
              </a:rPr>
              <a:t>valid HTML5 elements</a:t>
            </a:r>
            <a:r>
              <a:rPr lang="en-US" sz="4000" dirty="0"/>
              <a:t>.</a:t>
            </a:r>
          </a:p>
          <a:p>
            <a:r>
              <a:rPr lang="en-US" sz="4000" b="1" dirty="0"/>
              <a:t>Improvement in </a:t>
            </a:r>
            <a:r>
              <a:rPr lang="en-US" sz="1200" b="1" u="none" strike="noStrike" kern="1200" dirty="0">
                <a:solidFill>
                  <a:schemeClr val="tx1"/>
                </a:solidFill>
                <a:effectLst/>
                <a:latin typeface="+mn-lt"/>
                <a:ea typeface="+mn-ea"/>
                <a:cs typeface="+mn-cs"/>
              </a:rPr>
              <a:t>&lt;iframe&gt;</a:t>
            </a:r>
          </a:p>
          <a:p>
            <a:pPr marL="171450" indent="-171450">
              <a:buFont typeface="Arial" panose="020B0604020202020204" pitchFamily="34" charset="0"/>
              <a:buChar char="•"/>
            </a:pPr>
            <a:r>
              <a:rPr lang="en-US" sz="1200" u="none" strike="noStrike" kern="1200" dirty="0">
                <a:solidFill>
                  <a:schemeClr val="tx1"/>
                </a:solidFill>
                <a:effectLst/>
                <a:latin typeface="+mn-lt"/>
                <a:ea typeface="+mn-ea"/>
                <a:cs typeface="+mn-cs"/>
              </a:rPr>
              <a:t>	</a:t>
            </a:r>
            <a:r>
              <a:rPr lang="en-US" sz="4000" dirty="0"/>
              <a:t>Using the </a:t>
            </a:r>
            <a:r>
              <a:rPr lang="en-US" sz="1200" u="none" strike="noStrike" kern="1200" dirty="0">
                <a:solidFill>
                  <a:schemeClr val="tx1"/>
                </a:solidFill>
                <a:effectLst/>
                <a:latin typeface="+mn-lt"/>
                <a:ea typeface="+mn-ea"/>
                <a:cs typeface="+mn-cs"/>
                <a:hlinkClick r:id="rId24"/>
              </a:rPr>
              <a:t>sandbox</a:t>
            </a:r>
            <a:r>
              <a:rPr lang="en-US" sz="4000" dirty="0"/>
              <a:t> and </a:t>
            </a:r>
            <a:r>
              <a:rPr lang="en-US" sz="1200" u="none" strike="noStrike" kern="1200" dirty="0" err="1">
                <a:solidFill>
                  <a:schemeClr val="tx1"/>
                </a:solidFill>
                <a:effectLst/>
                <a:latin typeface="+mn-lt"/>
                <a:ea typeface="+mn-ea"/>
                <a:cs typeface="+mn-cs"/>
                <a:hlinkClick r:id="rId25"/>
              </a:rPr>
              <a:t>srcdoc</a:t>
            </a:r>
            <a:r>
              <a:rPr lang="en-US" sz="4000" dirty="0"/>
              <a:t> attributes, authors can now be precise about the level of security and the wished rendering of an </a:t>
            </a:r>
            <a:r>
              <a:rPr lang="en-US" sz="1200" u="none" strike="noStrike" kern="1200" dirty="0">
                <a:solidFill>
                  <a:schemeClr val="tx1"/>
                </a:solidFill>
                <a:effectLst/>
                <a:latin typeface="+mn-lt"/>
                <a:ea typeface="+mn-ea"/>
                <a:cs typeface="+mn-cs"/>
                <a:hlinkClick r:id="rId26" tooltip="The HTML Inline Frame element (&lt;iframe&gt;) represents a nested browsing context, embedding another HTML page into the current one."/>
              </a:rPr>
              <a:t>&lt;iframe&gt;</a:t>
            </a:r>
            <a:r>
              <a:rPr lang="en-US" sz="4000" dirty="0"/>
              <a:t> element.</a:t>
            </a:r>
            <a:endParaRPr lang="en-US" sz="4000" b="1" dirty="0"/>
          </a:p>
          <a:p>
            <a:endParaRPr lang="en-US" sz="4000" b="1" dirty="0"/>
          </a:p>
          <a:p>
            <a:endParaRPr lang="en-US" dirty="0"/>
          </a:p>
          <a:p>
            <a:r>
              <a:rPr lang="en-US" sz="1200" b="0" i="0" kern="1200" dirty="0">
                <a:solidFill>
                  <a:schemeClr val="tx1"/>
                </a:solidFill>
                <a:effectLst/>
                <a:latin typeface="+mn-lt"/>
                <a:ea typeface="+mn-ea"/>
                <a:cs typeface="+mn-cs"/>
              </a:rPr>
              <a:t>New </a:t>
            </a:r>
            <a:r>
              <a:rPr lang="en-US" sz="1200" b="1" i="0" kern="1200" dirty="0">
                <a:solidFill>
                  <a:schemeClr val="tx1"/>
                </a:solidFill>
                <a:effectLst/>
                <a:latin typeface="+mn-lt"/>
                <a:ea typeface="+mn-ea"/>
                <a:cs typeface="+mn-cs"/>
              </a:rPr>
              <a:t>form control attributes</a:t>
            </a:r>
            <a:r>
              <a:rPr lang="en-US" sz="1200" b="0" i="0" kern="1200" dirty="0">
                <a:solidFill>
                  <a:schemeClr val="tx1"/>
                </a:solidFill>
                <a:effectLst/>
                <a:latin typeface="+mn-lt"/>
                <a:ea typeface="+mn-ea"/>
                <a:cs typeface="+mn-cs"/>
              </a:rPr>
              <a:t> like a placeholder, autofocus, email, URL, required, pattern, number, range, color, </a:t>
            </a:r>
            <a:r>
              <a:rPr lang="en-US" sz="1200" b="0" i="0" kern="1200" dirty="0" err="1">
                <a:solidFill>
                  <a:schemeClr val="tx1"/>
                </a:solidFill>
                <a:effectLst/>
                <a:latin typeface="+mn-lt"/>
                <a:ea typeface="+mn-ea"/>
                <a:cs typeface="+mn-cs"/>
              </a:rPr>
              <a:t>tel</a:t>
            </a:r>
            <a:r>
              <a:rPr lang="en-US" sz="1200" b="0" i="0" kern="1200" dirty="0">
                <a:solidFill>
                  <a:schemeClr val="tx1"/>
                </a:solidFill>
                <a:effectLst/>
                <a:latin typeface="+mn-lt"/>
                <a:ea typeface="+mn-ea"/>
                <a:cs typeface="+mn-cs"/>
              </a:rPr>
              <a:t>, search, date, date-time, file, required as an attribute. autofocus , autocomplete=”off”, autocomplete=”</a:t>
            </a:r>
            <a:r>
              <a:rPr lang="en-US" sz="1200" b="0" i="0" kern="1200" dirty="0" err="1">
                <a:solidFill>
                  <a:schemeClr val="tx1"/>
                </a:solidFill>
                <a:effectLst/>
                <a:latin typeface="+mn-lt"/>
                <a:ea typeface="+mn-ea"/>
                <a:cs typeface="+mn-cs"/>
              </a:rPr>
              <a:t>on”,data</a:t>
            </a:r>
            <a:r>
              <a:rPr lang="en-US" sz="1200" b="0" i="0" kern="1200" dirty="0">
                <a:solidFill>
                  <a:schemeClr val="tx1"/>
                </a:solidFill>
                <a:effectLst/>
                <a:latin typeface="+mn-lt"/>
                <a:ea typeface="+mn-ea"/>
                <a:cs typeface="+mn-cs"/>
              </a:rPr>
              <a:t> list ,min and max ,enable, read-only , disable ,size.</a:t>
            </a:r>
            <a:br>
              <a:rPr lang="en-US" dirty="0"/>
            </a:br>
            <a:endParaRPr lang="en-US" dirty="0"/>
          </a:p>
          <a:p>
            <a:r>
              <a:rPr lang="en-US" sz="1200" b="1" i="0" kern="1200" dirty="0">
                <a:solidFill>
                  <a:schemeClr val="tx1"/>
                </a:solidFill>
                <a:effectLst/>
                <a:latin typeface="+mn-lt"/>
                <a:ea typeface="+mn-ea"/>
                <a:cs typeface="+mn-cs"/>
              </a:rPr>
              <a:t>New HTML5 API’s (Application Programming Interfaces)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most interesting new API’s are: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Geolocation: HTML Geolocation is used to locate a user’s position. The HTML Geolocation API is used to get the geographical position of a user.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Drag and Drop: Drag and drop is a very common feature. It is when you “grab” an object and drag it to a different location.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Local Storage: With local storage, web applications can store data locally within the user’s browser.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Application Cache: Application caching mechanism lets web-based applications run </a:t>
            </a:r>
            <a:r>
              <a:rPr lang="en-US" sz="1200" b="0" i="0" kern="1200" dirty="0" err="1">
                <a:solidFill>
                  <a:schemeClr val="tx1"/>
                </a:solidFill>
                <a:effectLst/>
                <a:latin typeface="+mn-lt"/>
                <a:ea typeface="+mn-ea"/>
                <a:cs typeface="+mn-cs"/>
              </a:rPr>
              <a:t>offline.With</a:t>
            </a:r>
            <a:r>
              <a:rPr lang="en-US" sz="1200" b="0" i="0" kern="1200" dirty="0">
                <a:solidFill>
                  <a:schemeClr val="tx1"/>
                </a:solidFill>
                <a:effectLst/>
                <a:latin typeface="+mn-lt"/>
                <a:ea typeface="+mn-ea"/>
                <a:cs typeface="+mn-cs"/>
              </a:rPr>
              <a:t> application cache, it is easy to make an offline version of a web application, by creating a cache manifest file. Developers can use the Application Cache (</a:t>
            </a:r>
            <a:r>
              <a:rPr lang="en-US" sz="1200" b="0" i="0" kern="1200" dirty="0" err="1">
                <a:solidFill>
                  <a:schemeClr val="tx1"/>
                </a:solidFill>
                <a:effectLst/>
                <a:latin typeface="+mn-lt"/>
                <a:ea typeface="+mn-ea"/>
                <a:cs typeface="+mn-cs"/>
              </a:rPr>
              <a:t>AppCache</a:t>
            </a:r>
            <a:r>
              <a:rPr lang="en-US" sz="1200" b="0" i="0" kern="1200" dirty="0">
                <a:solidFill>
                  <a:schemeClr val="tx1"/>
                </a:solidFill>
                <a:effectLst/>
                <a:latin typeface="+mn-lt"/>
                <a:ea typeface="+mn-ea"/>
                <a:cs typeface="+mn-cs"/>
              </a:rPr>
              <a:t>) interface to specify resources that the browser should cache and make available to offline users. Applications that are cached load and work correctly even if users click the refresh button when they are offline.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Web Workers: Web Workers provide a simple means for web content to run scripts in background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SSE: Server-Sent Events allow a web page to get updates from a server.</a:t>
            </a:r>
          </a:p>
          <a:p>
            <a:pPr marL="457200" lvl="1"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technologies are part of HTML5?</a:t>
            </a:r>
          </a:p>
          <a:p>
            <a:r>
              <a:rPr lang="en-US" sz="1200" b="0" i="0" kern="1200" dirty="0">
                <a:solidFill>
                  <a:schemeClr val="tx1"/>
                </a:solidFill>
                <a:effectLst/>
                <a:latin typeface="+mn-lt"/>
                <a:ea typeface="+mn-ea"/>
                <a:cs typeface="+mn-cs"/>
              </a:rPr>
              <a:t>Here is a list of the technologies that are part of HTML5: (some of these are explained above)</a:t>
            </a:r>
          </a:p>
          <a:p>
            <a:pPr lvl="1"/>
            <a:r>
              <a:rPr lang="en-US" sz="1200" b="0" i="0" kern="1200" dirty="0">
                <a:solidFill>
                  <a:schemeClr val="tx1"/>
                </a:solidFill>
                <a:effectLst/>
                <a:latin typeface="+mn-lt"/>
                <a:ea typeface="+mn-ea"/>
                <a:cs typeface="+mn-cs"/>
              </a:rPr>
              <a:t>Canvas2D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CSS3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Drag and Drop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File API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Geolocation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Microdata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Offline Applications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Sent Events (SSE)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SVG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Intents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Messaging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Sockets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Workers</a:t>
            </a:r>
          </a:p>
          <a:p>
            <a:endParaRPr lang="en-US" dirty="0"/>
          </a:p>
        </p:txBody>
      </p:sp>
      <p:sp>
        <p:nvSpPr>
          <p:cNvPr id="4" name="Slide Number Placeholder 3"/>
          <p:cNvSpPr>
            <a:spLocks noGrp="1"/>
          </p:cNvSpPr>
          <p:nvPr>
            <p:ph type="sldNum" sz="quarter" idx="10"/>
          </p:nvPr>
        </p:nvSpPr>
        <p:spPr/>
        <p:txBody>
          <a:bodyPr/>
          <a:lstStyle/>
          <a:p>
            <a:fld id="{98EC694C-B2B5-46AF-9739-8653C0D6026C}" type="slidenum">
              <a:rPr lang="en-US" smtClean="0"/>
              <a:t>3</a:t>
            </a:fld>
            <a:endParaRPr lang="en-US"/>
          </a:p>
        </p:txBody>
      </p:sp>
    </p:spTree>
    <p:extLst>
      <p:ext uri="{BB962C8B-B14F-4D97-AF65-F5344CB8AC3E}">
        <p14:creationId xmlns:p14="http://schemas.microsoft.com/office/powerpoint/2010/main" val="3540571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The dl = definition list</a:t>
            </a:r>
          </a:p>
          <a:p>
            <a:pPr marL="228600" indent="-228600">
              <a:buAutoNum type="arabicPeriod"/>
            </a:pPr>
            <a:r>
              <a:rPr lang="en-US" baseline="0" dirty="0"/>
              <a:t>The </a:t>
            </a:r>
            <a:r>
              <a:rPr lang="en-US" baseline="0" dirty="0" err="1"/>
              <a:t>dt</a:t>
            </a:r>
            <a:r>
              <a:rPr lang="en-US" baseline="0" dirty="0"/>
              <a:t> = definition term</a:t>
            </a:r>
          </a:p>
          <a:p>
            <a:pPr marL="228600" indent="-228600">
              <a:buAutoNum type="arabicPeriod"/>
            </a:pPr>
            <a:r>
              <a:rPr lang="en-US" baseline="0" dirty="0"/>
              <a:t>The </a:t>
            </a:r>
            <a:r>
              <a:rPr lang="en-US" baseline="0" dirty="0" err="1"/>
              <a:t>dd</a:t>
            </a:r>
            <a:r>
              <a:rPr lang="en-US" baseline="0" dirty="0"/>
              <a:t> = definition description</a:t>
            </a:r>
          </a:p>
          <a:p>
            <a:pPr marL="228600" indent="-228600">
              <a:buAutoNum type="arabicPeriod"/>
            </a:pPr>
            <a:r>
              <a:rPr lang="en-US" sz="1200" b="0" i="0" u="none" strike="noStrike" kern="1200" baseline="0" dirty="0">
                <a:solidFill>
                  <a:schemeClr val="tx1"/>
                </a:solidFill>
                <a:latin typeface="+mn-lt"/>
                <a:ea typeface="+mn-ea"/>
                <a:cs typeface="+mn-cs"/>
              </a:rPr>
              <a:t>compact="</a:t>
            </a:r>
            <a:r>
              <a:rPr lang="en-US" sz="1200" b="0" i="1" u="none" strike="noStrike" kern="1200" baseline="0" dirty="0">
                <a:solidFill>
                  <a:schemeClr val="tx1"/>
                </a:solidFill>
                <a:latin typeface="+mn-lt"/>
                <a:ea typeface="+mn-ea"/>
                <a:cs typeface="+mn-cs"/>
              </a:rPr>
              <a:t>compact</a:t>
            </a:r>
            <a:r>
              <a:rPr lang="en-US" sz="1200" b="0" i="0" u="none" strike="noStrike" kern="1200" baseline="0" dirty="0">
                <a:solidFill>
                  <a:schemeClr val="tx1"/>
                </a:solidFill>
                <a:latin typeface="+mn-lt"/>
                <a:ea typeface="+mn-ea"/>
                <a:cs typeface="+mn-cs"/>
              </a:rPr>
              <a:t>“ attribute of definition list instruct the browser to render the definition list into a smaller text block by reducing the spacing between lines and/or reducing the default indentation.</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22</a:t>
            </a:fld>
            <a:endParaRPr lang="en-US"/>
          </a:p>
        </p:txBody>
      </p:sp>
    </p:spTree>
    <p:extLst>
      <p:ext uri="{BB962C8B-B14F-4D97-AF65-F5344CB8AC3E}">
        <p14:creationId xmlns:p14="http://schemas.microsoft.com/office/powerpoint/2010/main" val="295867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baseline="0" dirty="0">
                <a:solidFill>
                  <a:schemeClr val="tx1"/>
                </a:solidFill>
                <a:latin typeface="+mn-lt"/>
                <a:ea typeface="+mn-ea"/>
                <a:cs typeface="+mn-cs"/>
              </a:rPr>
              <a:t>type=" { a | A |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 I | 1 } “ such as: a=small alphabet, A=capital,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=small roman numbers, I=capital roman numbers, 1 = numbers</a:t>
            </a:r>
          </a:p>
          <a:p>
            <a:pPr marL="228600" indent="-228600">
              <a:buAutoNum type="arabicPeriod"/>
            </a:pPr>
            <a:r>
              <a:rPr lang="en-US" sz="1200" b="0" i="0" u="none" strike="noStrike" kern="1200" baseline="0" dirty="0">
                <a:solidFill>
                  <a:schemeClr val="tx1"/>
                </a:solidFill>
                <a:latin typeface="+mn-lt"/>
                <a:ea typeface="+mn-ea"/>
                <a:cs typeface="+mn-cs"/>
              </a:rPr>
              <a:t>start="</a:t>
            </a:r>
            <a:r>
              <a:rPr lang="en-US" sz="1200" b="0" i="1" u="none" strike="noStrike" kern="1200" baseline="0" dirty="0">
                <a:solidFill>
                  <a:schemeClr val="tx1"/>
                </a:solidFill>
                <a:latin typeface="+mn-lt"/>
                <a:ea typeface="+mn-ea"/>
                <a:cs typeface="+mn-cs"/>
              </a:rPr>
              <a:t>number</a:t>
            </a:r>
            <a:r>
              <a:rPr lang="en-US" sz="1200" b="0" i="0" u="none" strike="noStrike" kern="1200" baseline="0" dirty="0">
                <a:solidFill>
                  <a:schemeClr val="tx1"/>
                </a:solidFill>
                <a:latin typeface="+mn-lt"/>
                <a:ea typeface="+mn-ea"/>
                <a:cs typeface="+mn-cs"/>
              </a:rPr>
              <a:t>“ , it starts list from the given number</a:t>
            </a:r>
          </a:p>
          <a:p>
            <a:pPr marL="228600" indent="-228600">
              <a:buAutoNum type="arabicPeriod"/>
            </a:pPr>
            <a:endParaRPr lang="en-US" sz="1200" b="0" i="0" u="none" strike="noStrike" kern="1200" baseline="0" dirty="0">
              <a:solidFill>
                <a:schemeClr val="tx1"/>
              </a:solidFill>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23</a:t>
            </a:fld>
            <a:endParaRPr lang="en-US"/>
          </a:p>
        </p:txBody>
      </p:sp>
    </p:spTree>
    <p:extLst>
      <p:ext uri="{BB962C8B-B14F-4D97-AF65-F5344CB8AC3E}">
        <p14:creationId xmlns:p14="http://schemas.microsoft.com/office/powerpoint/2010/main" val="3793662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baseline="0" dirty="0">
                <a:solidFill>
                  <a:schemeClr val="tx1"/>
                </a:solidFill>
                <a:latin typeface="+mn-lt"/>
                <a:ea typeface="+mn-ea"/>
                <a:cs typeface="+mn-cs"/>
              </a:rPr>
              <a:t>type=" { circle | disc | square } "</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24</a:t>
            </a:fld>
            <a:endParaRPr lang="en-US"/>
          </a:p>
        </p:txBody>
      </p:sp>
    </p:spTree>
    <p:extLst>
      <p:ext uri="{BB962C8B-B14F-4D97-AF65-F5344CB8AC3E}">
        <p14:creationId xmlns:p14="http://schemas.microsoft.com/office/powerpoint/2010/main" val="1588168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a:t>
            </a:r>
            <a:r>
              <a:rPr lang="en-US" baseline="0" dirty="0"/>
              <a:t> colors: </a:t>
            </a:r>
            <a:r>
              <a:rPr lang="en-US" baseline="0" dirty="0" err="1"/>
              <a:t>unvisisted</a:t>
            </a:r>
            <a:r>
              <a:rPr lang="en-US" baseline="0" dirty="0"/>
              <a:t>=blue, </a:t>
            </a:r>
            <a:r>
              <a:rPr lang="en-US" baseline="0" dirty="0" err="1"/>
              <a:t>visisted</a:t>
            </a:r>
            <a:r>
              <a:rPr lang="en-US" baseline="0" dirty="0"/>
              <a:t>=purple and active=red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5">
                    <a:lumMod val="60000"/>
                    <a:lumOff val="40000"/>
                  </a:schemeClr>
                </a:solidFill>
              </a:rPr>
              <a:t>Use link, </a:t>
            </a:r>
            <a:r>
              <a:rPr lang="en-US" dirty="0" err="1">
                <a:solidFill>
                  <a:schemeClr val="accent5">
                    <a:lumMod val="60000"/>
                    <a:lumOff val="40000"/>
                  </a:schemeClr>
                </a:solidFill>
              </a:rPr>
              <a:t>alink</a:t>
            </a:r>
            <a:r>
              <a:rPr lang="en-US" dirty="0">
                <a:solidFill>
                  <a:schemeClr val="accent5">
                    <a:lumMod val="60000"/>
                    <a:lumOff val="40000"/>
                  </a:schemeClr>
                </a:solidFill>
              </a:rPr>
              <a:t>, and </a:t>
            </a:r>
            <a:r>
              <a:rPr lang="en-US" dirty="0" err="1">
                <a:solidFill>
                  <a:schemeClr val="accent5">
                    <a:lumMod val="60000"/>
                    <a:lumOff val="40000"/>
                  </a:schemeClr>
                </a:solidFill>
              </a:rPr>
              <a:t>vlink</a:t>
            </a:r>
            <a:r>
              <a:rPr lang="en-US" dirty="0">
                <a:solidFill>
                  <a:schemeClr val="accent5">
                    <a:lumMod val="60000"/>
                    <a:lumOff val="40000"/>
                  </a:schemeClr>
                </a:solidFill>
              </a:rPr>
              <a:t> attributes of body tag</a:t>
            </a:r>
          </a:p>
          <a:p>
            <a:r>
              <a:rPr lang="en-US" baseline="0" dirty="0"/>
              <a:t> </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25</a:t>
            </a:fld>
            <a:endParaRPr lang="en-US"/>
          </a:p>
        </p:txBody>
      </p:sp>
    </p:spTree>
    <p:extLst>
      <p:ext uri="{BB962C8B-B14F-4D97-AF65-F5344CB8AC3E}">
        <p14:creationId xmlns:p14="http://schemas.microsoft.com/office/powerpoint/2010/main" val="3904606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26</a:t>
            </a:fld>
            <a:endParaRPr lang="en-US"/>
          </a:p>
        </p:txBody>
      </p:sp>
    </p:spTree>
    <p:extLst>
      <p:ext uri="{BB962C8B-B14F-4D97-AF65-F5344CB8AC3E}">
        <p14:creationId xmlns:p14="http://schemas.microsoft.com/office/powerpoint/2010/main" val="1311690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27</a:t>
            </a:fld>
            <a:endParaRPr lang="en-US"/>
          </a:p>
        </p:txBody>
      </p:sp>
    </p:spTree>
    <p:extLst>
      <p:ext uri="{BB962C8B-B14F-4D97-AF65-F5344CB8AC3E}">
        <p14:creationId xmlns:p14="http://schemas.microsoft.com/office/powerpoint/2010/main" val="4285901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28</a:t>
            </a:fld>
            <a:endParaRPr lang="en-US"/>
          </a:p>
        </p:txBody>
      </p:sp>
    </p:spTree>
    <p:extLst>
      <p:ext uri="{BB962C8B-B14F-4D97-AF65-F5344CB8AC3E}">
        <p14:creationId xmlns:p14="http://schemas.microsoft.com/office/powerpoint/2010/main" val="1063605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Attributes of table tag</a:t>
            </a:r>
          </a:p>
          <a:p>
            <a:r>
              <a:rPr lang="en-US" dirty="0"/>
              <a:t>Border=“value”</a:t>
            </a:r>
          </a:p>
          <a:p>
            <a:r>
              <a:rPr lang="en-US" dirty="0" err="1"/>
              <a:t>Cellpadding</a:t>
            </a:r>
            <a:r>
              <a:rPr lang="en-US" dirty="0"/>
              <a:t>=“value”</a:t>
            </a:r>
          </a:p>
          <a:p>
            <a:r>
              <a:rPr lang="en-US" dirty="0" err="1"/>
              <a:t>Cellspacing</a:t>
            </a:r>
            <a:r>
              <a:rPr lang="en-US" dirty="0"/>
              <a:t>=“value”</a:t>
            </a:r>
          </a:p>
          <a:p>
            <a:r>
              <a:rPr lang="en-US" dirty="0" err="1"/>
              <a:t>Bgcolor</a:t>
            </a:r>
            <a:r>
              <a:rPr lang="en-US" dirty="0"/>
              <a:t>=“color”</a:t>
            </a:r>
          </a:p>
          <a:p>
            <a:endParaRPr lang="en-US" dirty="0"/>
          </a:p>
          <a:p>
            <a:r>
              <a:rPr lang="en-US" dirty="0"/>
              <a:t>Attributes</a:t>
            </a:r>
            <a:r>
              <a:rPr lang="en-US" baseline="0" dirty="0"/>
              <a:t> of td tag</a:t>
            </a:r>
            <a:endParaRPr lang="en-US" dirty="0"/>
          </a:p>
          <a:p>
            <a:r>
              <a:rPr lang="en-US" dirty="0" err="1"/>
              <a:t>Colspan</a:t>
            </a:r>
            <a:r>
              <a:rPr lang="en-US" dirty="0"/>
              <a:t>=“number of columns to span</a:t>
            </a:r>
            <a:r>
              <a:rPr lang="en-US" baseline="0" dirty="0"/>
              <a:t> the cell</a:t>
            </a:r>
            <a:r>
              <a:rPr lang="en-US" dirty="0"/>
              <a:t>”</a:t>
            </a:r>
          </a:p>
          <a:p>
            <a:r>
              <a:rPr lang="en-US" dirty="0" err="1"/>
              <a:t>Rowspan</a:t>
            </a:r>
            <a:r>
              <a:rPr lang="en-US" dirty="0"/>
              <a:t>=“number of rows to span</a:t>
            </a:r>
            <a:r>
              <a:rPr lang="en-US" baseline="0" dirty="0"/>
              <a:t> the cell</a:t>
            </a:r>
            <a:r>
              <a:rPr lang="en-US" dirty="0"/>
              <a:t>”</a:t>
            </a:r>
          </a:p>
        </p:txBody>
      </p:sp>
      <p:sp>
        <p:nvSpPr>
          <p:cNvPr id="4" name="Slide Number Placeholder 3"/>
          <p:cNvSpPr>
            <a:spLocks noGrp="1"/>
          </p:cNvSpPr>
          <p:nvPr>
            <p:ph type="sldNum" sz="quarter" idx="10"/>
          </p:nvPr>
        </p:nvSpPr>
        <p:spPr/>
        <p:txBody>
          <a:bodyPr/>
          <a:lstStyle/>
          <a:p>
            <a:fld id="{AE2C29E1-3908-4DA0-AEEA-488D9300F3D8}" type="slidenum">
              <a:rPr lang="en-US" smtClean="0"/>
              <a:t>29</a:t>
            </a:fld>
            <a:endParaRPr lang="en-US"/>
          </a:p>
        </p:txBody>
      </p:sp>
    </p:spTree>
    <p:extLst>
      <p:ext uri="{BB962C8B-B14F-4D97-AF65-F5344CB8AC3E}">
        <p14:creationId xmlns:p14="http://schemas.microsoft.com/office/powerpoint/2010/main" val="1919964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 is a useful tool for organizing and grouping related items within a form, and has been used for a long time in desktop applications. When it’s combined</a:t>
            </a:r>
          </a:p>
          <a:p>
            <a:r>
              <a:rPr lang="en-US" sz="1200" b="0" i="0" u="none" strike="noStrike" kern="1200" baseline="0" dirty="0">
                <a:solidFill>
                  <a:schemeClr val="tx1"/>
                </a:solidFill>
                <a:latin typeface="+mn-lt"/>
                <a:ea typeface="+mn-ea"/>
                <a:cs typeface="+mn-cs"/>
              </a:rPr>
              <a:t>with the legend (which is contained inside the </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 and is a required element if you use the </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 it has the effect of creating a box around the grouped items and showing a description to the right of each item.</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30</a:t>
            </a:fld>
            <a:endParaRPr lang="en-US"/>
          </a:p>
        </p:txBody>
      </p:sp>
    </p:spTree>
    <p:extLst>
      <p:ext uri="{BB962C8B-B14F-4D97-AF65-F5344CB8AC3E}">
        <p14:creationId xmlns:p14="http://schemas.microsoft.com/office/powerpoint/2010/main" val="4159886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HTML &lt;form&gt; element</a:t>
            </a:r>
            <a:r>
              <a:rPr lang="en-US" sz="1200" b="0" i="0" kern="1200" dirty="0">
                <a:solidFill>
                  <a:schemeClr val="tx1"/>
                </a:solidFill>
                <a:effectLst/>
                <a:latin typeface="+mn-lt"/>
                <a:ea typeface="+mn-ea"/>
                <a:cs typeface="+mn-cs"/>
              </a:rPr>
              <a:t> represents a document section that contains interactive controls for submitting information to a web server. </a:t>
            </a:r>
          </a:p>
          <a:p>
            <a:pPr marL="228600" indent="-228600">
              <a:buFont typeface="+mj-lt"/>
              <a:buAutoNum type="arabicPeriod"/>
            </a:pPr>
            <a:r>
              <a:rPr lang="en-US" b="1" dirty="0" err="1">
                <a:effectLst/>
              </a:rPr>
              <a:t>action</a:t>
            </a:r>
            <a:r>
              <a:rPr lang="en-US" dirty="0" err="1"/>
              <a:t>The</a:t>
            </a:r>
            <a:r>
              <a:rPr lang="en-US" dirty="0"/>
              <a:t> URI of a program that processes the form information. This value can be overridden by a </a:t>
            </a:r>
            <a:r>
              <a:rPr lang="en-US" sz="1200" u="none" strike="noStrike" kern="1200" dirty="0" err="1">
                <a:solidFill>
                  <a:schemeClr val="tx1"/>
                </a:solidFill>
                <a:effectLst/>
                <a:latin typeface="+mn-lt"/>
                <a:ea typeface="+mn-ea"/>
                <a:cs typeface="+mn-cs"/>
                <a:hlinkClick r:id="rId3"/>
              </a:rPr>
              <a:t>formaction</a:t>
            </a:r>
            <a:r>
              <a:rPr lang="en-US" dirty="0"/>
              <a:t> attribute on a </a:t>
            </a:r>
            <a:r>
              <a:rPr lang="en-US" sz="1200" u="none" strike="noStrike" kern="1200" dirty="0">
                <a:solidFill>
                  <a:schemeClr val="tx1"/>
                </a:solidFill>
                <a:effectLst/>
                <a:latin typeface="+mn-lt"/>
                <a:ea typeface="+mn-ea"/>
                <a:cs typeface="+mn-cs"/>
                <a:hlinkClick r:id="rId4" tooltip="The HTML &lt;button&gt; element represents a clickable button, which can be used in forms or anywhere in a document that needs simple, standard button functionality."/>
              </a:rPr>
              <a:t>&lt;button&gt;</a:t>
            </a:r>
            <a:r>
              <a:rPr lang="en-US" dirty="0"/>
              <a:t>, </a:t>
            </a:r>
            <a:r>
              <a:rPr lang="en-US" sz="1200" u="none" strike="noStrike" kern="1200" dirty="0">
                <a:solidFill>
                  <a:schemeClr val="tx1"/>
                </a:solidFill>
                <a:effectLst/>
                <a:latin typeface="+mn-lt"/>
                <a:ea typeface="+mn-ea"/>
                <a:cs typeface="+mn-cs"/>
                <a:hlinkClick r:id="rId5"/>
              </a:rPr>
              <a:t>&lt;input type="submit"&gt;</a:t>
            </a:r>
            <a:r>
              <a:rPr lang="en-US" dirty="0"/>
              <a:t> or </a:t>
            </a:r>
            <a:r>
              <a:rPr lang="en-US" sz="1200" u="none" strike="noStrike" kern="1200" dirty="0">
                <a:solidFill>
                  <a:schemeClr val="tx1"/>
                </a:solidFill>
                <a:effectLst/>
                <a:latin typeface="+mn-lt"/>
                <a:ea typeface="+mn-ea"/>
                <a:cs typeface="+mn-cs"/>
                <a:hlinkClick r:id="rId6"/>
              </a:rPr>
              <a:t>&lt;input type="image"&gt;</a:t>
            </a:r>
            <a:r>
              <a:rPr lang="en-US" dirty="0"/>
              <a:t> element. </a:t>
            </a:r>
          </a:p>
          <a:p>
            <a:pPr marL="228600" indent="-228600">
              <a:buFont typeface="+mj-lt"/>
              <a:buAutoNum type="arabicPeriod"/>
            </a:pPr>
            <a:r>
              <a:rPr lang="en-US" b="1" dirty="0" err="1">
                <a:effectLst/>
              </a:rPr>
              <a:t>Enctype</a:t>
            </a:r>
            <a:r>
              <a:rPr lang="en-US" b="1" dirty="0">
                <a:effectLst/>
              </a:rPr>
              <a:t> </a:t>
            </a:r>
            <a:r>
              <a:rPr lang="en-US" dirty="0"/>
              <a:t>When the value of the method attribute is post, </a:t>
            </a:r>
            <a:r>
              <a:rPr lang="en-US" dirty="0" err="1"/>
              <a:t>enctype</a:t>
            </a:r>
            <a:r>
              <a:rPr lang="en-US" dirty="0"/>
              <a:t> is the </a:t>
            </a:r>
            <a:r>
              <a:rPr lang="en-US" sz="1200" u="none" strike="noStrike" kern="1200" dirty="0">
                <a:solidFill>
                  <a:schemeClr val="tx1"/>
                </a:solidFill>
                <a:effectLst/>
                <a:latin typeface="+mn-lt"/>
                <a:ea typeface="+mn-ea"/>
                <a:cs typeface="+mn-cs"/>
                <a:hlinkClick r:id="rId7"/>
              </a:rPr>
              <a:t>MIME type</a:t>
            </a:r>
            <a:r>
              <a:rPr lang="en-US" dirty="0"/>
              <a:t> of content that is used to submit the form to the server. Possible values are: </a:t>
            </a:r>
          </a:p>
          <a:p>
            <a:pPr marL="0" indent="0">
              <a:buFont typeface="+mj-lt"/>
              <a:buNone/>
            </a:pPr>
            <a:r>
              <a:rPr lang="en-US" dirty="0">
                <a:effectLst/>
              </a:rPr>
              <a:t>	</a:t>
            </a:r>
          </a:p>
          <a:p>
            <a:pPr marL="685800" lvl="1" indent="-228600">
              <a:buFont typeface="+mj-lt"/>
              <a:buAutoNum type="arabicPeriod"/>
            </a:pPr>
            <a:r>
              <a:rPr lang="en-US" dirty="0">
                <a:effectLst/>
              </a:rPr>
              <a:t>application/x-www-form-</a:t>
            </a:r>
            <a:r>
              <a:rPr lang="en-US" dirty="0" err="1">
                <a:effectLst/>
              </a:rPr>
              <a:t>urlencoded</a:t>
            </a:r>
            <a:r>
              <a:rPr lang="en-US" dirty="0">
                <a:effectLst/>
              </a:rPr>
              <a:t>: </a:t>
            </a:r>
            <a:r>
              <a:rPr lang="en-US" sz="1200" b="0" i="0" kern="1200" dirty="0">
                <a:solidFill>
                  <a:schemeClr val="tx1"/>
                </a:solidFill>
                <a:effectLst/>
                <a:latin typeface="+mn-lt"/>
                <a:ea typeface="+mn-ea"/>
                <a:cs typeface="+mn-cs"/>
              </a:rPr>
              <a:t>It is the default value. It encodes all the characters before sent to the server. It converts spaces into + symbols and special character into its hex value.</a:t>
            </a:r>
            <a:endParaRPr lang="en-US" dirty="0">
              <a:effectLst/>
            </a:endParaRPr>
          </a:p>
          <a:p>
            <a:pPr marL="685800" lvl="1" indent="-228600">
              <a:buFont typeface="+mj-lt"/>
              <a:buAutoNum type="arabicPeriod"/>
            </a:pPr>
            <a:r>
              <a:rPr lang="en-US" dirty="0">
                <a:effectLst/>
              </a:rPr>
              <a:t>multipart/form-data: </a:t>
            </a:r>
            <a:r>
              <a:rPr lang="en-US" sz="1200" b="0" i="0" kern="1200" dirty="0">
                <a:solidFill>
                  <a:schemeClr val="tx1"/>
                </a:solidFill>
                <a:effectLst/>
                <a:latin typeface="+mn-lt"/>
                <a:ea typeface="+mn-ea"/>
                <a:cs typeface="+mn-cs"/>
              </a:rPr>
              <a:t>This value does not encode any character.</a:t>
            </a:r>
            <a:endParaRPr lang="en-US" dirty="0">
              <a:effectLst/>
            </a:endParaRPr>
          </a:p>
          <a:p>
            <a:pPr marL="685800" lvl="1" indent="-228600">
              <a:buFont typeface="+mj-lt"/>
              <a:buAutoNum type="arabicPeriod"/>
            </a:pPr>
            <a:r>
              <a:rPr lang="en-US" dirty="0">
                <a:effectLst/>
              </a:rPr>
              <a:t>text/plain: (HTML5) </a:t>
            </a:r>
            <a:r>
              <a:rPr lang="en-US" sz="1200" b="0" i="0" kern="1200" dirty="0">
                <a:solidFill>
                  <a:schemeClr val="tx1"/>
                </a:solidFill>
                <a:effectLst/>
                <a:latin typeface="+mn-lt"/>
                <a:ea typeface="+mn-ea"/>
                <a:cs typeface="+mn-cs"/>
              </a:rPr>
              <a:t>This value convert spaces into + symbols but special characters are not converted.</a:t>
            </a:r>
            <a:endParaRPr lang="en-US" dirty="0">
              <a:effectLst/>
            </a:endParaRPr>
          </a:p>
          <a:p>
            <a:pPr marL="685800" lvl="1" indent="-228600">
              <a:buFont typeface="+mj-lt"/>
              <a:buAutoNum type="arabicPeriod"/>
            </a:pPr>
            <a:r>
              <a:rPr lang="en-US" dirty="0">
                <a:effectLst/>
              </a:rPr>
              <a:t>This value can be overridden by a </a:t>
            </a:r>
            <a:r>
              <a:rPr lang="en-US" sz="1200" u="none" strike="noStrike" kern="1200" dirty="0">
                <a:solidFill>
                  <a:schemeClr val="tx1"/>
                </a:solidFill>
                <a:effectLst/>
                <a:latin typeface="+mn-lt"/>
                <a:ea typeface="+mn-ea"/>
                <a:cs typeface="+mn-cs"/>
                <a:hlinkClick r:id="rId8"/>
              </a:rPr>
              <a:t>form </a:t>
            </a:r>
            <a:r>
              <a:rPr lang="en-US" sz="1200" u="none" strike="noStrike" kern="1200" dirty="0" err="1">
                <a:solidFill>
                  <a:schemeClr val="tx1"/>
                </a:solidFill>
                <a:effectLst/>
                <a:latin typeface="+mn-lt"/>
                <a:ea typeface="+mn-ea"/>
                <a:cs typeface="+mn-cs"/>
                <a:hlinkClick r:id="rId8"/>
              </a:rPr>
              <a:t>enctype</a:t>
            </a:r>
            <a:r>
              <a:rPr lang="en-US" dirty="0">
                <a:effectLst/>
              </a:rPr>
              <a:t> attribute on a </a:t>
            </a:r>
            <a:r>
              <a:rPr lang="en-US" sz="1200" u="none" strike="noStrike" kern="1200" dirty="0">
                <a:solidFill>
                  <a:schemeClr val="tx1"/>
                </a:solidFill>
                <a:effectLst/>
                <a:latin typeface="+mn-lt"/>
                <a:ea typeface="+mn-ea"/>
                <a:cs typeface="+mn-cs"/>
                <a:hlinkClick r:id="rId4" tooltip="The HTML &lt;button&gt; element represents a clickable button, which can be used in forms or anywhere in a document that needs simple, standard button functionality."/>
              </a:rPr>
              <a:t>&lt;button&gt;</a:t>
            </a:r>
            <a:r>
              <a:rPr lang="en-US" dirty="0">
                <a:effectLst/>
              </a:rPr>
              <a:t>, </a:t>
            </a:r>
            <a:r>
              <a:rPr lang="en-US" sz="1200" u="none" strike="noStrike" kern="1200" dirty="0">
                <a:solidFill>
                  <a:schemeClr val="tx1"/>
                </a:solidFill>
                <a:effectLst/>
                <a:latin typeface="+mn-lt"/>
                <a:ea typeface="+mn-ea"/>
                <a:cs typeface="+mn-cs"/>
                <a:hlinkClick r:id="rId5"/>
              </a:rPr>
              <a:t>&lt;input type="submit"&gt;</a:t>
            </a:r>
            <a:r>
              <a:rPr lang="en-US" dirty="0">
                <a:effectLst/>
              </a:rPr>
              <a:t> or </a:t>
            </a:r>
            <a:r>
              <a:rPr lang="en-US" sz="1200" u="none" strike="noStrike" kern="1200" dirty="0">
                <a:solidFill>
                  <a:schemeClr val="tx1"/>
                </a:solidFill>
                <a:effectLst/>
                <a:latin typeface="+mn-lt"/>
                <a:ea typeface="+mn-ea"/>
                <a:cs typeface="+mn-cs"/>
                <a:hlinkClick r:id="rId6"/>
              </a:rPr>
              <a:t>&lt;input type="image"&gt;</a:t>
            </a:r>
            <a:r>
              <a:rPr lang="en-US" dirty="0">
                <a:effectLst/>
              </a:rPr>
              <a:t> element.</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31</a:t>
            </a:fld>
            <a:endParaRPr lang="en-US"/>
          </a:p>
        </p:txBody>
      </p:sp>
    </p:spTree>
    <p:extLst>
      <p:ext uri="{BB962C8B-B14F-4D97-AF65-F5344CB8AC3E}">
        <p14:creationId xmlns:p14="http://schemas.microsoft.com/office/powerpoint/2010/main" val="126163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a:t>
            </a:fld>
            <a:endParaRPr lang="en-US"/>
          </a:p>
        </p:txBody>
      </p:sp>
    </p:spTree>
    <p:extLst>
      <p:ext uri="{BB962C8B-B14F-4D97-AF65-F5344CB8AC3E}">
        <p14:creationId xmlns:p14="http://schemas.microsoft.com/office/powerpoint/2010/main" val="3816666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Attributes</a:t>
            </a:r>
          </a:p>
          <a:p>
            <a:pPr marL="228600" indent="-228600">
              <a:buAutoNum type="arabicPeriod"/>
            </a:pPr>
            <a:r>
              <a:rPr lang="en-US" dirty="0" err="1"/>
              <a:t>accesskey</a:t>
            </a:r>
            <a:r>
              <a:rPr lang="en-US" dirty="0"/>
              <a:t>=“s”  </a:t>
            </a:r>
          </a:p>
          <a:p>
            <a:pPr marL="685800" lvl="1" indent="-228600">
              <a:buAutoNum type="arabicPeriod"/>
            </a:pPr>
            <a:r>
              <a:rPr lang="en-US" dirty="0"/>
              <a:t>Keyboard combination</a:t>
            </a:r>
            <a:r>
              <a:rPr lang="en-US" baseline="0" dirty="0"/>
              <a:t> is different on browsers such as IE/Windows is ALT + key, </a:t>
            </a:r>
            <a:r>
              <a:rPr lang="en-US" baseline="0" dirty="0" err="1"/>
              <a:t>FireFox</a:t>
            </a:r>
            <a:r>
              <a:rPr lang="en-US" baseline="0" dirty="0"/>
              <a:t>/Windows ALT + SHIFT + key and so on</a:t>
            </a:r>
          </a:p>
          <a:p>
            <a:pPr marL="228600" lvl="0" indent="-228600">
              <a:buAutoNum type="arabicPeriod"/>
            </a:pPr>
            <a:r>
              <a:rPr lang="en-US" baseline="0" dirty="0"/>
              <a:t>disabled=“disabled”</a:t>
            </a:r>
          </a:p>
          <a:p>
            <a:pPr marL="685800" lvl="1" indent="-228600">
              <a:buAutoNum type="arabicPeriod"/>
            </a:pPr>
            <a:r>
              <a:rPr lang="en-US" baseline="0" dirty="0"/>
              <a:t>Stops usage of button</a:t>
            </a:r>
          </a:p>
          <a:p>
            <a:pPr marL="228600" lvl="0" indent="-228600">
              <a:buAutoNum type="arabicPeriod"/>
            </a:pPr>
            <a:r>
              <a:rPr lang="en-US" baseline="0" dirty="0" err="1"/>
              <a:t>tabindex</a:t>
            </a:r>
            <a:r>
              <a:rPr lang="en-US" baseline="0" dirty="0"/>
              <a:t>=“number”</a:t>
            </a:r>
          </a:p>
          <a:p>
            <a:pPr marL="685800" lvl="1" indent="-228600">
              <a:buAutoNum type="arabicPeriod"/>
            </a:pPr>
            <a:r>
              <a:rPr lang="en-US" dirty="0"/>
              <a:t>Element</a:t>
            </a:r>
            <a:r>
              <a:rPr lang="en-US" baseline="0" dirty="0"/>
              <a:t> with lowest tab index value will get the focus first using tab key</a:t>
            </a:r>
          </a:p>
          <a:p>
            <a:pPr marL="685800" lvl="1" indent="-228600">
              <a:buAutoNum type="arabicPeriod"/>
            </a:pPr>
            <a:r>
              <a:rPr lang="en-US" baseline="0" dirty="0"/>
              <a:t>Tab index starts from 0 </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32</a:t>
            </a:fld>
            <a:endParaRPr lang="en-US"/>
          </a:p>
        </p:txBody>
      </p:sp>
    </p:spTree>
    <p:extLst>
      <p:ext uri="{BB962C8B-B14F-4D97-AF65-F5344CB8AC3E}">
        <p14:creationId xmlns:p14="http://schemas.microsoft.com/office/powerpoint/2010/main" val="1943560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select form control is a container for a series of option (p. 288) elements that display in the browser as a pull-down menu (that is, a drop-down list).</a:t>
            </a:r>
          </a:p>
          <a:p>
            <a:r>
              <a:rPr lang="en-US" sz="1200" b="0" i="0" u="none" strike="noStrike" kern="1200" baseline="0" dirty="0">
                <a:solidFill>
                  <a:schemeClr val="tx1"/>
                </a:solidFill>
                <a:latin typeface="+mn-lt"/>
                <a:ea typeface="+mn-ea"/>
                <a:cs typeface="+mn-cs"/>
              </a:rPr>
              <a:t>Unless you use the multiple (p. 299) attribute, the control will allow the user to pick just one item from the list of options that’s generated by the contents of the nested option elements.</a:t>
            </a:r>
          </a:p>
          <a:p>
            <a:r>
              <a:rPr lang="en-US" sz="1200" b="0" i="0" u="none" strike="noStrike" kern="1200" baseline="0" dirty="0">
                <a:solidFill>
                  <a:schemeClr val="tx1"/>
                </a:solidFill>
                <a:latin typeface="+mn-lt"/>
                <a:ea typeface="+mn-ea"/>
                <a:cs typeface="+mn-cs"/>
              </a:rPr>
              <a:t>Attributes of select tag</a:t>
            </a:r>
          </a:p>
          <a:p>
            <a:pPr marL="228600" indent="-228600">
              <a:buFont typeface="+mj-lt"/>
              <a:buAutoNum type="arabicPeriod"/>
            </a:pPr>
            <a:r>
              <a:rPr lang="en-US" sz="1200" b="0" i="0" u="none" strike="noStrike" kern="1200" baseline="0" dirty="0">
                <a:solidFill>
                  <a:schemeClr val="tx1"/>
                </a:solidFill>
                <a:latin typeface="+mn-lt"/>
                <a:ea typeface="+mn-ea"/>
                <a:cs typeface="+mn-cs"/>
              </a:rPr>
              <a:t>multiple=“multiple” : allows multiple selection of items at once</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Each option in a select element represents an option that the user can choose. The text contained between the opening &lt;option&gt; and closing &lt;/option&gt; tags is</a:t>
            </a:r>
          </a:p>
          <a:p>
            <a:r>
              <a:rPr lang="en-US" sz="1200" b="0" i="0" u="none" strike="noStrike" kern="1200" baseline="0" dirty="0">
                <a:solidFill>
                  <a:schemeClr val="tx1"/>
                </a:solidFill>
                <a:latin typeface="+mn-lt"/>
                <a:ea typeface="+mn-ea"/>
                <a:cs typeface="+mn-cs"/>
              </a:rPr>
              <a:t>displayed to the user, while the value attribute contains the actual data that will be sent when the form is submitted.</a:t>
            </a:r>
          </a:p>
          <a:p>
            <a:r>
              <a:rPr lang="en-US" sz="1200" b="0" i="0" u="none" strike="noStrike" kern="1200" baseline="0" dirty="0">
                <a:solidFill>
                  <a:schemeClr val="tx1"/>
                </a:solidFill>
                <a:latin typeface="+mn-lt"/>
                <a:ea typeface="+mn-ea"/>
                <a:cs typeface="+mn-cs"/>
              </a:rPr>
              <a:t>Attributes of option tag</a:t>
            </a:r>
          </a:p>
          <a:p>
            <a:pPr marL="228600" indent="-228600">
              <a:buFont typeface="+mj-lt"/>
              <a:buAutoNum type="arabicPeriod"/>
            </a:pPr>
            <a:r>
              <a:rPr lang="en-US" sz="1200" b="0" i="0" u="none" strike="noStrike" kern="1200" baseline="0" dirty="0">
                <a:solidFill>
                  <a:schemeClr val="tx1"/>
                </a:solidFill>
                <a:latin typeface="+mn-lt"/>
                <a:ea typeface="+mn-ea"/>
                <a:cs typeface="+mn-cs"/>
              </a:rPr>
              <a:t>value="</a:t>
            </a:r>
            <a:r>
              <a:rPr lang="en-US" sz="1200" b="0" i="1" u="none" strike="noStrike" kern="1200" baseline="0" dirty="0">
                <a:solidFill>
                  <a:schemeClr val="tx1"/>
                </a:solidFill>
                <a:latin typeface="+mn-lt"/>
                <a:ea typeface="+mn-ea"/>
                <a:cs typeface="+mn-cs"/>
              </a:rPr>
              <a:t>value</a:t>
            </a:r>
            <a:r>
              <a:rPr lang="en-US" sz="1200" b="0" i="0" u="none" strike="noStrike" kern="1200" baseline="0" dirty="0">
                <a:solidFill>
                  <a:schemeClr val="tx1"/>
                </a:solidFill>
                <a:latin typeface="+mn-lt"/>
                <a:ea typeface="+mn-ea"/>
                <a:cs typeface="+mn-cs"/>
              </a:rPr>
              <a:t>“ : if no value is given default value will be text given for display to the user</a:t>
            </a:r>
          </a:p>
          <a:p>
            <a:pPr marL="228600" indent="-228600">
              <a:buFont typeface="+mj-lt"/>
              <a:buAutoNum type="arabicPeriod"/>
            </a:pPr>
            <a:r>
              <a:rPr lang="en-US" sz="1200" b="0" i="0" u="none" strike="noStrike" kern="1200" baseline="0" dirty="0">
                <a:solidFill>
                  <a:schemeClr val="tx1"/>
                </a:solidFill>
                <a:latin typeface="+mn-lt"/>
                <a:ea typeface="+mn-ea"/>
                <a:cs typeface="+mn-cs"/>
              </a:rPr>
              <a:t>selected="</a:t>
            </a:r>
            <a:r>
              <a:rPr lang="en-US" sz="1200" b="0" i="1" u="none" strike="noStrike" kern="1200" baseline="0" dirty="0">
                <a:solidFill>
                  <a:schemeClr val="tx1"/>
                </a:solidFill>
                <a:latin typeface="+mn-lt"/>
                <a:ea typeface="+mn-ea"/>
                <a:cs typeface="+mn-cs"/>
              </a:rPr>
              <a:t>selected</a:t>
            </a:r>
            <a:r>
              <a:rPr lang="en-US" sz="1200" b="0" i="0" u="none" strike="noStrike" kern="1200" baseline="0" dirty="0">
                <a:solidFill>
                  <a:schemeClr val="tx1"/>
                </a:solidFill>
                <a:latin typeface="+mn-lt"/>
                <a:ea typeface="+mn-ea"/>
                <a:cs typeface="+mn-cs"/>
              </a:rPr>
              <a:t>“ : selected option’s text will be displayed to the user</a:t>
            </a:r>
          </a:p>
          <a:p>
            <a:pPr marL="228600" indent="-228600">
              <a:buFont typeface="+mj-lt"/>
              <a:buAutoNum type="arabicPeriod"/>
            </a:pPr>
            <a:r>
              <a:rPr lang="en-US" sz="1200" b="0" i="0" u="none" strike="noStrike" kern="1200" baseline="0" dirty="0">
                <a:solidFill>
                  <a:schemeClr val="tx1"/>
                </a:solidFill>
                <a:latin typeface="+mn-lt"/>
                <a:ea typeface="+mn-ea"/>
                <a:cs typeface="+mn-cs"/>
              </a:rPr>
              <a:t>disabled="</a:t>
            </a:r>
            <a:r>
              <a:rPr lang="en-US" sz="1200" b="0" i="1" u="none" strike="noStrike" kern="1200" baseline="0" dirty="0">
                <a:solidFill>
                  <a:schemeClr val="tx1"/>
                </a:solidFill>
                <a:latin typeface="+mn-lt"/>
                <a:ea typeface="+mn-ea"/>
                <a:cs typeface="+mn-cs"/>
              </a:rPr>
              <a:t>disabled</a:t>
            </a:r>
            <a:r>
              <a:rPr lang="en-US" sz="1200" b="0" i="0" u="none" strike="noStrike" kern="1200" baseline="0" dirty="0">
                <a:solidFill>
                  <a:schemeClr val="tx1"/>
                </a:solidFill>
                <a:latin typeface="+mn-lt"/>
                <a:ea typeface="+mn-ea"/>
                <a:cs typeface="+mn-cs"/>
              </a:rPr>
              <a:t>“ : stops the user to interact with the option</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0" i="0" u="none" strike="noStrike" kern="1200" baseline="0" dirty="0">
                <a:solidFill>
                  <a:schemeClr val="tx1"/>
                </a:solidFill>
                <a:latin typeface="+mn-lt"/>
                <a:ea typeface="+mn-ea"/>
                <a:cs typeface="+mn-cs"/>
              </a:rPr>
              <a:t>In case of multiple selection depending on the number of selected items name of list will be repeated for each value such as </a:t>
            </a:r>
            <a:r>
              <a:rPr lang="en-US" sz="1200" b="0" i="0" u="none" strike="noStrike" kern="1200" baseline="0" dirty="0" err="1">
                <a:solidFill>
                  <a:schemeClr val="tx1"/>
                </a:solidFill>
                <a:latin typeface="+mn-lt"/>
                <a:ea typeface="+mn-ea"/>
                <a:cs typeface="+mn-cs"/>
              </a:rPr>
              <a:t>favoritefood</a:t>
            </a:r>
            <a:r>
              <a:rPr lang="en-US" sz="1200" b="0" i="0" u="none" strike="noStrike" kern="1200" baseline="0" dirty="0">
                <a:solidFill>
                  <a:schemeClr val="tx1"/>
                </a:solidFill>
                <a:latin typeface="+mn-lt"/>
                <a:ea typeface="+mn-ea"/>
                <a:cs typeface="+mn-cs"/>
              </a:rPr>
              <a:t>=value1&amp;favoritefood=value2</a:t>
            </a:r>
          </a:p>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33</a:t>
            </a:fld>
            <a:endParaRPr lang="en-US"/>
          </a:p>
        </p:txBody>
      </p:sp>
    </p:spTree>
    <p:extLst>
      <p:ext uri="{BB962C8B-B14F-4D97-AF65-F5344CB8AC3E}">
        <p14:creationId xmlns:p14="http://schemas.microsoft.com/office/powerpoint/2010/main" val="3546930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34</a:t>
            </a:fld>
            <a:endParaRPr lang="en-US"/>
          </a:p>
        </p:txBody>
      </p:sp>
    </p:spTree>
    <p:extLst>
      <p:ext uri="{BB962C8B-B14F-4D97-AF65-F5344CB8AC3E}">
        <p14:creationId xmlns:p14="http://schemas.microsoft.com/office/powerpoint/2010/main" val="1456849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a:t>
            </a:r>
            <a:r>
              <a:rPr lang="en-US" b="1" dirty="0"/>
              <a:t>reset button,</a:t>
            </a:r>
            <a:r>
              <a:rPr lang="en-US" b="1" baseline="0" dirty="0"/>
              <a:t> submit button and text box</a:t>
            </a:r>
            <a:endParaRPr lang="en-US" b="1"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Attribute value=“reset” will be default</a:t>
            </a:r>
            <a:r>
              <a:rPr lang="en-US" baseline="0" dirty="0"/>
              <a:t> according to type otherwise you can set any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Attribute disabled standalone or disabled=“disabled” is used for disabling it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35</a:t>
            </a:fld>
            <a:endParaRPr lang="en-US"/>
          </a:p>
        </p:txBody>
      </p:sp>
    </p:spTree>
    <p:extLst>
      <p:ext uri="{BB962C8B-B14F-4D97-AF65-F5344CB8AC3E}">
        <p14:creationId xmlns:p14="http://schemas.microsoft.com/office/powerpoint/2010/main" val="1100852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Example of</a:t>
            </a:r>
            <a:r>
              <a:rPr lang="en-US" baseline="0" dirty="0"/>
              <a:t> checkbox</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Attribute value=“any value” can be used for a checkbox to render the value to server side program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1200" b="0" i="0" kern="1200" dirty="0">
                <a:solidFill>
                  <a:schemeClr val="tx1"/>
                </a:solidFill>
                <a:effectLst/>
                <a:latin typeface="+mn-lt"/>
                <a:ea typeface="+mn-ea"/>
                <a:cs typeface="+mn-cs"/>
              </a:rPr>
              <a:t>In second example, we've got a name of subscribe, and a value of newsletter. When the form is submitted, the data name/value pair will be subscribe=newsletter.</a:t>
            </a:r>
          </a:p>
          <a:p>
            <a:r>
              <a:rPr lang="en-US" sz="1200" b="0" i="0" kern="1200" dirty="0">
                <a:solidFill>
                  <a:schemeClr val="tx1"/>
                </a:solidFill>
                <a:effectLst/>
                <a:latin typeface="+mn-lt"/>
                <a:ea typeface="+mn-ea"/>
                <a:cs typeface="+mn-cs"/>
              </a:rPr>
              <a:t>If the value attribute was omitted, the default value for the checkbox is on , so the submitted data in that case would be subscribe=on.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36</a:t>
            </a:fld>
            <a:endParaRPr lang="en-US"/>
          </a:p>
        </p:txBody>
      </p:sp>
    </p:spTree>
    <p:extLst>
      <p:ext uri="{BB962C8B-B14F-4D97-AF65-F5344CB8AC3E}">
        <p14:creationId xmlns:p14="http://schemas.microsoft.com/office/powerpoint/2010/main" val="2874938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elements of type </a:t>
            </a:r>
            <a:r>
              <a:rPr lang="en-US" sz="1200" b="1" i="0" kern="1200" dirty="0">
                <a:solidFill>
                  <a:schemeClr val="tx1"/>
                </a:solidFill>
                <a:effectLst/>
                <a:latin typeface="+mn-lt"/>
                <a:ea typeface="+mn-ea"/>
                <a:cs typeface="+mn-cs"/>
              </a:rPr>
              <a:t>radio</a:t>
            </a:r>
            <a:r>
              <a:rPr lang="en-US" sz="1200" b="0" i="0" kern="1200" dirty="0">
                <a:solidFill>
                  <a:schemeClr val="tx1"/>
                </a:solidFill>
                <a:effectLst/>
                <a:latin typeface="+mn-lt"/>
                <a:ea typeface="+mn-ea"/>
                <a:cs typeface="+mn-cs"/>
              </a:rPr>
              <a:t> are generally used in </a:t>
            </a:r>
            <a:r>
              <a:rPr lang="en-US" sz="1200" b="1" i="0" kern="1200" dirty="0">
                <a:solidFill>
                  <a:schemeClr val="tx1"/>
                </a:solidFill>
                <a:effectLst/>
                <a:latin typeface="+mn-lt"/>
                <a:ea typeface="+mn-ea"/>
                <a:cs typeface="+mn-cs"/>
              </a:rPr>
              <a:t>radio groups</a:t>
            </a:r>
            <a:r>
              <a:rPr lang="en-US" sz="1200" b="0" i="0" kern="1200" dirty="0">
                <a:solidFill>
                  <a:schemeClr val="tx1"/>
                </a:solidFill>
                <a:effectLst/>
                <a:latin typeface="+mn-lt"/>
                <a:ea typeface="+mn-ea"/>
                <a:cs typeface="+mn-cs"/>
              </a:rPr>
              <a:t>—collections of radio buttons describing a set of related options. Only one radio button in a given group can be selected at the same time. Radio buttons are typically rendered as small circles, which are filled or highlighted when selected.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radio group is defined by giving each of radio buttons in the group the same </a:t>
            </a:r>
            <a:r>
              <a:rPr lang="en-US" sz="1200" u="none" strike="noStrike" kern="1200" dirty="0">
                <a:solidFill>
                  <a:schemeClr val="tx1"/>
                </a:solidFill>
                <a:effectLst/>
                <a:latin typeface="+mn-lt"/>
                <a:ea typeface="+mn-ea"/>
                <a:cs typeface="+mn-cs"/>
                <a:hlinkClick r:id="rId4"/>
              </a:rPr>
              <a:t>name</a:t>
            </a:r>
            <a:r>
              <a:rPr lang="en-US" sz="1200" b="0" i="0" kern="1200" dirty="0">
                <a:solidFill>
                  <a:schemeClr val="tx1"/>
                </a:solidFill>
                <a:effectLst/>
                <a:latin typeface="+mn-lt"/>
                <a:ea typeface="+mn-ea"/>
                <a:cs typeface="+mn-cs"/>
              </a:rPr>
              <a:t>. Once a radio group is established, selecting any radio button in that group automatically deselects any currently-selected radio button in the same group. You can have as many radio groups on a page as you like, as long as each has its own unique </a:t>
            </a:r>
            <a:r>
              <a:rPr lang="en-US" dirty="0"/>
              <a:t>name.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When the above form is submitted with a radio button selected, the form's data includes an entry in the form </a:t>
            </a:r>
            <a:r>
              <a:rPr lang="en-US" dirty="0"/>
              <a:t>contact=</a:t>
            </a:r>
            <a:r>
              <a:rPr lang="en-US" i="1" dirty="0">
                <a:effectLst/>
              </a:rPr>
              <a:t>value</a:t>
            </a:r>
            <a:r>
              <a:rPr lang="en-US" sz="1200" b="0" i="0" kern="1200" dirty="0">
                <a:solidFill>
                  <a:schemeClr val="tx1"/>
                </a:solidFill>
                <a:effectLst/>
                <a:latin typeface="+mn-lt"/>
                <a:ea typeface="+mn-ea"/>
                <a:cs typeface="+mn-cs"/>
              </a:rPr>
              <a:t>. For example, if the user clicks on the "Phone" radio button then submits the form, the form's data will include the line </a:t>
            </a:r>
            <a:r>
              <a:rPr lang="en-US" dirty="0"/>
              <a:t>contact=phone</a:t>
            </a:r>
            <a:r>
              <a:rPr lang="en-US" sz="1200" b="0" i="0" kern="120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To make a radio button selected by default, you simply include </a:t>
            </a:r>
            <a:r>
              <a:rPr lang="en-US" dirty="0"/>
              <a:t>checked</a:t>
            </a:r>
            <a:r>
              <a:rPr lang="en-US" sz="1200" b="0" i="0" kern="1200" dirty="0">
                <a:solidFill>
                  <a:schemeClr val="tx1"/>
                </a:solidFill>
                <a:effectLst/>
                <a:latin typeface="+mn-lt"/>
                <a:ea typeface="+mn-ea"/>
                <a:cs typeface="+mn-cs"/>
              </a:rPr>
              <a:t> attribute.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If you omit the </a:t>
            </a:r>
            <a:r>
              <a:rPr lang="en-US" dirty="0"/>
              <a:t>value</a:t>
            </a:r>
            <a:r>
              <a:rPr lang="en-US" sz="1200" b="0" i="0" kern="1200" dirty="0">
                <a:solidFill>
                  <a:schemeClr val="tx1"/>
                </a:solidFill>
                <a:effectLst/>
                <a:latin typeface="+mn-lt"/>
                <a:ea typeface="+mn-ea"/>
                <a:cs typeface="+mn-cs"/>
              </a:rPr>
              <a:t> attribute in the HTML, the submitted form data assigns the value </a:t>
            </a:r>
            <a:r>
              <a:rPr lang="en-US" dirty="0"/>
              <a:t>on</a:t>
            </a:r>
            <a:r>
              <a:rPr lang="en-US" sz="1200" b="0" i="0" kern="1200" dirty="0">
                <a:solidFill>
                  <a:schemeClr val="tx1"/>
                </a:solidFill>
                <a:effectLst/>
                <a:latin typeface="+mn-lt"/>
                <a:ea typeface="+mn-ea"/>
                <a:cs typeface="+mn-cs"/>
              </a:rPr>
              <a:t> to the group. In this scenario, if the user clicked on the "Phone" option and submitted the form, the resulting form data would be </a:t>
            </a:r>
            <a:r>
              <a:rPr lang="en-US" dirty="0"/>
              <a:t>contact=on</a:t>
            </a:r>
            <a:r>
              <a:rPr lang="en-US" sz="1200" b="0" i="0" kern="1200" dirty="0">
                <a:solidFill>
                  <a:schemeClr val="tx1"/>
                </a:solidFill>
                <a:effectLst/>
                <a:latin typeface="+mn-lt"/>
                <a:ea typeface="+mn-ea"/>
                <a:cs typeface="+mn-cs"/>
              </a:rPr>
              <a:t>, which isn't helpful. So don't forget to set your </a:t>
            </a:r>
            <a:r>
              <a:rPr lang="en-US" dirty="0"/>
              <a:t>value</a:t>
            </a:r>
            <a:r>
              <a:rPr lang="en-US" sz="1200" b="0" i="0" kern="1200" dirty="0">
                <a:solidFill>
                  <a:schemeClr val="tx1"/>
                </a:solidFill>
                <a:effectLst/>
                <a:latin typeface="+mn-lt"/>
                <a:ea typeface="+mn-ea"/>
                <a:cs typeface="+mn-cs"/>
              </a:rPr>
              <a:t> attributes!</a:t>
            </a: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37</a:t>
            </a:fld>
            <a:endParaRPr lang="en-US"/>
          </a:p>
        </p:txBody>
      </p:sp>
    </p:spTree>
    <p:extLst>
      <p:ext uri="{BB962C8B-B14F-4D97-AF65-F5344CB8AC3E}">
        <p14:creationId xmlns:p14="http://schemas.microsoft.com/office/powerpoint/2010/main" val="1358138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with </a:t>
            </a:r>
            <a:r>
              <a:rPr lang="en-US" sz="1200" b="1" i="0" kern="1200" dirty="0">
                <a:solidFill>
                  <a:schemeClr val="tx1"/>
                </a:solidFill>
                <a:effectLst/>
                <a:latin typeface="+mn-lt"/>
                <a:ea typeface="+mn-ea"/>
                <a:cs typeface="+mn-cs"/>
              </a:rPr>
              <a:t>type="file"</a:t>
            </a:r>
            <a:r>
              <a:rPr lang="en-US" sz="1200" b="0" i="0" kern="1200" dirty="0">
                <a:solidFill>
                  <a:schemeClr val="tx1"/>
                </a:solidFill>
                <a:effectLst/>
                <a:latin typeface="+mn-lt"/>
                <a:ea typeface="+mn-ea"/>
                <a:cs typeface="+mn-cs"/>
              </a:rPr>
              <a:t> let the user choose one or more files from their device storage. Once chosen, the files can be uploaded to a server using</a:t>
            </a:r>
            <a:r>
              <a:rPr lang="en-US" sz="1200" b="0" i="0" u="none" strike="noStrike" kern="1200" dirty="0">
                <a:solidFill>
                  <a:schemeClr val="tx1"/>
                </a:solidFill>
                <a:effectLst/>
                <a:latin typeface="+mn-lt"/>
                <a:ea typeface="+mn-ea"/>
                <a:cs typeface="+mn-cs"/>
                <a:hlinkClick r:id="rId4"/>
              </a:rPr>
              <a:t> form submission</a:t>
            </a:r>
            <a:r>
              <a:rPr lang="en-US" sz="1200" b="0" i="0" kern="1200" dirty="0">
                <a:solidFill>
                  <a:schemeClr val="tx1"/>
                </a:solidFill>
                <a:effectLst/>
                <a:latin typeface="+mn-lt"/>
                <a:ea typeface="+mn-ea"/>
                <a:cs typeface="+mn-cs"/>
              </a:rPr>
              <a:t>, or manipulated using JavaScript code and </a:t>
            </a:r>
            <a:r>
              <a:rPr lang="en-US" sz="1200" b="0" i="0" u="none" strike="noStrike" kern="1200" dirty="0">
                <a:solidFill>
                  <a:schemeClr val="tx1"/>
                </a:solidFill>
                <a:effectLst/>
                <a:latin typeface="+mn-lt"/>
                <a:ea typeface="+mn-ea"/>
                <a:cs typeface="+mn-cs"/>
                <a:hlinkClick r:id="rId5"/>
              </a:rPr>
              <a:t>the File API</a:t>
            </a:r>
            <a:r>
              <a:rPr lang="en-US" sz="1200" b="0" i="0" u="none" strike="noStrike" kern="120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file input's </a:t>
            </a:r>
            <a:r>
              <a:rPr lang="en-US" sz="1200" u="none" strike="noStrike" kern="1200" dirty="0">
                <a:solidFill>
                  <a:schemeClr val="tx1"/>
                </a:solidFill>
                <a:effectLst/>
                <a:latin typeface="+mn-lt"/>
                <a:ea typeface="+mn-ea"/>
                <a:cs typeface="+mn-cs"/>
                <a:hlinkClick r:id="rId6"/>
              </a:rPr>
              <a:t>value</a:t>
            </a:r>
            <a:r>
              <a:rPr lang="en-US" sz="1200" b="0" i="0" kern="1200" dirty="0">
                <a:solidFill>
                  <a:schemeClr val="tx1"/>
                </a:solidFill>
                <a:effectLst/>
                <a:latin typeface="+mn-lt"/>
                <a:ea typeface="+mn-ea"/>
                <a:cs typeface="+mn-cs"/>
              </a:rPr>
              <a:t> attribute contains a </a:t>
            </a:r>
            <a:r>
              <a:rPr lang="en-US" sz="1200" b="0" i="0" u="none" strike="noStrike" kern="1200" dirty="0" err="1">
                <a:solidFill>
                  <a:schemeClr val="tx1"/>
                </a:solidFill>
                <a:effectLst/>
                <a:latin typeface="+mn-lt"/>
                <a:ea typeface="+mn-ea"/>
                <a:cs typeface="+mn-cs"/>
                <a:hlinkClick r:id="rId7" tooltip="DOMString is a UTF-16 String. As JavaScript already uses such strings, DOMString is mapped directly to a String."/>
              </a:rPr>
              <a:t>DOMString</a:t>
            </a:r>
            <a:r>
              <a:rPr lang="en-US" sz="1200" b="0" i="0" kern="1200" dirty="0">
                <a:solidFill>
                  <a:schemeClr val="tx1"/>
                </a:solidFill>
                <a:effectLst/>
                <a:latin typeface="+mn-lt"/>
                <a:ea typeface="+mn-ea"/>
                <a:cs typeface="+mn-cs"/>
              </a:rPr>
              <a:t> that represents the path to the selected file(s). If the user selected multiple files, the </a:t>
            </a:r>
            <a:r>
              <a:rPr lang="en-US" dirty="0"/>
              <a:t>value</a:t>
            </a:r>
            <a:r>
              <a:rPr lang="en-US" sz="1200" b="0" i="0" kern="1200" dirty="0">
                <a:solidFill>
                  <a:schemeClr val="tx1"/>
                </a:solidFill>
                <a:effectLst/>
                <a:latin typeface="+mn-lt"/>
                <a:ea typeface="+mn-ea"/>
                <a:cs typeface="+mn-cs"/>
              </a:rPr>
              <a:t> represents the first file in the list of files they selected.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accept </a:t>
            </a:r>
            <a:r>
              <a:rPr lang="en-US" sz="1200" b="0" i="0" kern="1200" dirty="0">
                <a:solidFill>
                  <a:schemeClr val="tx1"/>
                </a:solidFill>
                <a:effectLst/>
                <a:latin typeface="+mn-lt"/>
                <a:ea typeface="+mn-ea"/>
                <a:cs typeface="+mn-cs"/>
              </a:rPr>
              <a:t>string defines the file types the file input should accept. This string is a comma-separated list of </a:t>
            </a:r>
            <a:r>
              <a:rPr lang="en-US" sz="1200" b="1" i="0" u="none" strike="noStrike" kern="1200" dirty="0">
                <a:solidFill>
                  <a:schemeClr val="tx1"/>
                </a:solidFill>
                <a:effectLst/>
                <a:latin typeface="+mn-lt"/>
                <a:ea typeface="+mn-ea"/>
                <a:cs typeface="+mn-cs"/>
                <a:hlinkClick r:id="rId8"/>
              </a:rPr>
              <a:t>unique file type specifiers</a:t>
            </a:r>
            <a:r>
              <a:rPr lang="en-US" sz="1200" b="0" i="0" kern="1200" dirty="0">
                <a:solidFill>
                  <a:schemeClr val="tx1"/>
                </a:solidFill>
                <a:effectLst/>
                <a:latin typeface="+mn-lt"/>
                <a:ea typeface="+mn-ea"/>
                <a:cs typeface="+mn-cs"/>
              </a:rPr>
              <a:t>. Because a given file type may be identified in more than one manner, it's useful to provide a thorough set of type specifiers when you need files of a given format.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When the </a:t>
            </a:r>
            <a:r>
              <a:rPr lang="en-US" dirty="0"/>
              <a:t>multiple</a:t>
            </a:r>
            <a:r>
              <a:rPr lang="en-US" sz="1200" b="0" i="0" kern="1200" dirty="0">
                <a:solidFill>
                  <a:schemeClr val="tx1"/>
                </a:solidFill>
                <a:effectLst/>
                <a:latin typeface="+mn-lt"/>
                <a:ea typeface="+mn-ea"/>
                <a:cs typeface="+mn-cs"/>
              </a:rPr>
              <a:t> Boolean attribute is specified, the file input allows the user to select more than one file.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Regardless of the user's device or operating system, the file input provides a button that opens up a file picker dialog box that allows the user to choose a file</a:t>
            </a:r>
            <a:r>
              <a:rPr lang="en-US" sz="1200" b="0" i="0" kern="1200" baseline="0" dirty="0">
                <a:solidFill>
                  <a:schemeClr val="tx1"/>
                </a:solidFill>
                <a:effectLst/>
                <a:latin typeface="+mn-lt"/>
                <a:ea typeface="+mn-ea"/>
                <a:cs typeface="+mn-cs"/>
              </a:rPr>
              <a:t> and multiple files can be chosen if multiple attribute is set then w</a:t>
            </a:r>
            <a:r>
              <a:rPr lang="en-US" sz="1200" b="0" i="0" kern="1200" dirty="0">
                <a:solidFill>
                  <a:schemeClr val="tx1"/>
                </a:solidFill>
                <a:effectLst/>
                <a:latin typeface="+mn-lt"/>
                <a:ea typeface="+mn-ea"/>
                <a:cs typeface="+mn-cs"/>
              </a:rPr>
              <a:t>hen the form is submitted, each selected file's name will be added to URL parameters in the following fashion: </a:t>
            </a:r>
            <a:r>
              <a:rPr lang="en-US" dirty="0"/>
              <a:t>?file=file1.txt&amp;file=file2.txt,</a:t>
            </a:r>
            <a:r>
              <a:rPr lang="en-US" baseline="0" dirty="0"/>
              <a:t> note file is the name of file control.</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38</a:t>
            </a:fld>
            <a:endParaRPr lang="en-US"/>
          </a:p>
        </p:txBody>
      </p:sp>
    </p:spTree>
    <p:extLst>
      <p:ext uri="{BB962C8B-B14F-4D97-AF65-F5344CB8AC3E}">
        <p14:creationId xmlns:p14="http://schemas.microsoft.com/office/powerpoint/2010/main" val="1412265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sz="1200" b="1" i="0"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create input field that let the user enter a date, either using a text box that automatically validates the content, or using a special date picker interface. The resulting value includes the year, month, and day, but not the time.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control's UI varies in general from browser to browser.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latest date to accept. If the </a:t>
            </a:r>
            <a:r>
              <a:rPr lang="en-US" sz="1200" u="none" strike="noStrike" kern="1200" dirty="0">
                <a:solidFill>
                  <a:schemeClr val="tx1"/>
                </a:solidFill>
                <a:effectLst/>
                <a:latin typeface="+mn-lt"/>
                <a:ea typeface="+mn-ea"/>
                <a:cs typeface="+mn-cs"/>
                <a:hlinkClick r:id="rId4"/>
              </a:rPr>
              <a:t>value</a:t>
            </a:r>
            <a:r>
              <a:rPr lang="en-US" sz="1200" b="0" i="0" kern="1200" dirty="0">
                <a:solidFill>
                  <a:schemeClr val="tx1"/>
                </a:solidFill>
                <a:effectLst/>
                <a:latin typeface="+mn-lt"/>
                <a:ea typeface="+mn-ea"/>
                <a:cs typeface="+mn-cs"/>
              </a:rPr>
              <a:t> entered into the element is later than this date, the element fails </a:t>
            </a:r>
            <a:r>
              <a:rPr lang="en-US" sz="1200" b="0" i="0" u="none" strike="noStrike" kern="1200" dirty="0">
                <a:solidFill>
                  <a:schemeClr val="tx1"/>
                </a:solidFill>
                <a:effectLst/>
                <a:latin typeface="+mn-lt"/>
                <a:ea typeface="+mn-ea"/>
                <a:cs typeface="+mn-cs"/>
                <a:hlinkClick r:id="rId5"/>
              </a:rPr>
              <a:t>constraint validation</a:t>
            </a:r>
            <a:r>
              <a:rPr lang="en-US" sz="1200" b="0" i="0" kern="1200" dirty="0">
                <a:solidFill>
                  <a:schemeClr val="tx1"/>
                </a:solidFill>
                <a:effectLst/>
                <a:latin typeface="+mn-lt"/>
                <a:ea typeface="+mn-ea"/>
                <a:cs typeface="+mn-cs"/>
              </a:rPr>
              <a:t>. If the value of the</a:t>
            </a:r>
            <a:r>
              <a:rPr lang="en-US" sz="1200" b="1" i="0" kern="1200" dirty="0">
                <a:solidFill>
                  <a:schemeClr val="tx1"/>
                </a:solidFill>
                <a:effectLst/>
                <a:latin typeface="+mn-lt"/>
                <a:ea typeface="+mn-ea"/>
                <a:cs typeface="+mn-cs"/>
              </a:rPr>
              <a:t> </a:t>
            </a:r>
            <a:r>
              <a:rPr lang="en-US" b="1" dirty="0"/>
              <a:t>max</a:t>
            </a:r>
            <a:r>
              <a:rPr lang="en-US" sz="1200" b="0" i="0" kern="1200" dirty="0">
                <a:solidFill>
                  <a:schemeClr val="tx1"/>
                </a:solidFill>
                <a:effectLst/>
                <a:latin typeface="+mn-lt"/>
                <a:ea typeface="+mn-ea"/>
                <a:cs typeface="+mn-cs"/>
              </a:rPr>
              <a:t> attribute isn't a valid string which follows the format </a:t>
            </a:r>
            <a:r>
              <a:rPr lang="en-US" dirty="0" err="1"/>
              <a:t>yyyy</a:t>
            </a:r>
            <a:r>
              <a:rPr lang="en-US" dirty="0"/>
              <a:t>-MM-</a:t>
            </a:r>
            <a:r>
              <a:rPr lang="en-US" dirty="0" err="1"/>
              <a:t>dd</a:t>
            </a:r>
            <a:r>
              <a:rPr lang="en-US" sz="1200" b="0" i="0" kern="1200" dirty="0">
                <a:solidFill>
                  <a:schemeClr val="tx1"/>
                </a:solidFill>
                <a:effectLst/>
                <a:latin typeface="+mn-lt"/>
                <a:ea typeface="+mn-ea"/>
                <a:cs typeface="+mn-cs"/>
              </a:rPr>
              <a:t>, then the element has no maximum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earliest date to accept; dates earlier than this will cause the element to fail </a:t>
            </a:r>
            <a:r>
              <a:rPr lang="en-US" sz="1200" b="0" i="0" u="none" strike="noStrike" kern="1200" dirty="0">
                <a:solidFill>
                  <a:schemeClr val="tx1"/>
                </a:solidFill>
                <a:effectLst/>
                <a:latin typeface="+mn-lt"/>
                <a:ea typeface="+mn-ea"/>
                <a:cs typeface="+mn-cs"/>
                <a:hlinkClick r:id="rId5"/>
              </a:rPr>
              <a:t>constraint validation</a:t>
            </a:r>
            <a:r>
              <a:rPr lang="en-US" sz="1200" b="0" i="0" kern="1200" dirty="0">
                <a:solidFill>
                  <a:schemeClr val="tx1"/>
                </a:solidFill>
                <a:effectLst/>
                <a:latin typeface="+mn-lt"/>
                <a:ea typeface="+mn-ea"/>
                <a:cs typeface="+mn-cs"/>
              </a:rPr>
              <a:t>. If the value of the </a:t>
            </a:r>
            <a:r>
              <a:rPr lang="en-US" b="1" dirty="0"/>
              <a:t>min</a:t>
            </a:r>
            <a:r>
              <a:rPr lang="en-US" sz="1200" b="0" i="0" kern="1200" dirty="0">
                <a:solidFill>
                  <a:schemeClr val="tx1"/>
                </a:solidFill>
                <a:effectLst/>
                <a:latin typeface="+mn-lt"/>
                <a:ea typeface="+mn-ea"/>
                <a:cs typeface="+mn-cs"/>
              </a:rPr>
              <a:t> attribute isn't a valid string which follows the format </a:t>
            </a:r>
            <a:r>
              <a:rPr lang="en-US" dirty="0" err="1"/>
              <a:t>yyyy</a:t>
            </a:r>
            <a:r>
              <a:rPr lang="en-US" dirty="0"/>
              <a:t>-MM-</a:t>
            </a:r>
            <a:r>
              <a:rPr lang="en-US" dirty="0" err="1"/>
              <a:t>dd</a:t>
            </a:r>
            <a:r>
              <a:rPr lang="en-US" sz="1200" b="0" i="0" kern="1200" dirty="0">
                <a:solidFill>
                  <a:schemeClr val="tx1"/>
                </a:solidFill>
                <a:effectLst/>
                <a:latin typeface="+mn-lt"/>
                <a:ea typeface="+mn-ea"/>
                <a:cs typeface="+mn-cs"/>
              </a:rPr>
              <a:t>, then the element has no minimum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you can use the </a:t>
            </a:r>
            <a:r>
              <a:rPr lang="en-US" sz="1200" u="none" strike="noStrike" kern="1200" dirty="0">
                <a:solidFill>
                  <a:schemeClr val="tx1"/>
                </a:solidFill>
                <a:effectLst/>
                <a:latin typeface="+mn-lt"/>
                <a:ea typeface="+mn-ea"/>
                <a:cs typeface="+mn-cs"/>
                <a:hlinkClick r:id="rId6"/>
              </a:rPr>
              <a:t>required</a:t>
            </a:r>
            <a:r>
              <a:rPr lang="en-US" sz="1200" b="0" i="0" kern="1200" dirty="0">
                <a:solidFill>
                  <a:schemeClr val="tx1"/>
                </a:solidFill>
                <a:effectLst/>
                <a:latin typeface="+mn-lt"/>
                <a:ea typeface="+mn-ea"/>
                <a:cs typeface="+mn-cs"/>
              </a:rPr>
              <a:t> attribute to make filling in the date mandatory and an error will be displayed if you try to submit an empty date field.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39</a:t>
            </a:fld>
            <a:endParaRPr lang="en-US"/>
          </a:p>
        </p:txBody>
      </p:sp>
    </p:spTree>
    <p:extLst>
      <p:ext uri="{BB962C8B-B14F-4D97-AF65-F5344CB8AC3E}">
        <p14:creationId xmlns:p14="http://schemas.microsoft.com/office/powerpoint/2010/main" val="619445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sz="1200" b="1" i="0" kern="1200" dirty="0">
                <a:solidFill>
                  <a:schemeClr val="tx1"/>
                </a:solidFill>
                <a:effectLst/>
                <a:latin typeface="+mn-lt"/>
                <a:ea typeface="+mn-ea"/>
                <a:cs typeface="+mn-cs"/>
              </a:rPr>
              <a:t>color</a:t>
            </a:r>
            <a:r>
              <a:rPr lang="en-US" sz="1200" b="0" i="0" kern="1200" dirty="0">
                <a:solidFill>
                  <a:schemeClr val="tx1"/>
                </a:solidFill>
                <a:effectLst/>
                <a:latin typeface="+mn-lt"/>
                <a:ea typeface="+mn-ea"/>
                <a:cs typeface="+mn-cs"/>
              </a:rPr>
              <a:t> provide a user interface element that lets a user specify a color, either by using a visual color picker interface or by entering the color into a text field in #</a:t>
            </a:r>
            <a:r>
              <a:rPr lang="en-US" sz="1200" b="0" i="0" kern="1200" dirty="0" err="1">
                <a:solidFill>
                  <a:schemeClr val="tx1"/>
                </a:solidFill>
                <a:effectLst/>
                <a:latin typeface="+mn-lt"/>
                <a:ea typeface="+mn-ea"/>
                <a:cs typeface="+mn-cs"/>
              </a:rPr>
              <a:t>rrggbb</a:t>
            </a:r>
            <a:r>
              <a:rPr lang="en-US" sz="1200" b="0" i="0" kern="1200" dirty="0">
                <a:solidFill>
                  <a:schemeClr val="tx1"/>
                </a:solidFill>
                <a:effectLst/>
                <a:latin typeface="+mn-lt"/>
                <a:ea typeface="+mn-ea"/>
                <a:cs typeface="+mn-cs"/>
              </a:rPr>
              <a:t> hexadecimal format.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element's presentation may vary substantially from one browser and/or platform to another.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a:t>
            </a:r>
            <a:r>
              <a:rPr lang="en-US" sz="1200" u="none" strike="noStrike" kern="1200" dirty="0">
                <a:solidFill>
                  <a:schemeClr val="tx1"/>
                </a:solidFill>
                <a:effectLst/>
                <a:latin typeface="+mn-lt"/>
                <a:ea typeface="+mn-ea"/>
                <a:cs typeface="+mn-cs"/>
                <a:hlinkClick r:id="rId4"/>
              </a:rPr>
              <a:t>value</a:t>
            </a:r>
            <a:r>
              <a:rPr lang="en-US" sz="1200" b="0" i="0" kern="1200" dirty="0">
                <a:solidFill>
                  <a:schemeClr val="tx1"/>
                </a:solidFill>
                <a:effectLst/>
                <a:latin typeface="+mn-lt"/>
                <a:ea typeface="+mn-ea"/>
                <a:cs typeface="+mn-cs"/>
              </a:rPr>
              <a:t> of an </a:t>
            </a: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dirty="0"/>
              <a:t>color</a:t>
            </a:r>
            <a:r>
              <a:rPr lang="en-US" sz="1200" b="0" i="0" kern="1200" dirty="0">
                <a:solidFill>
                  <a:schemeClr val="tx1"/>
                </a:solidFill>
                <a:effectLst/>
                <a:latin typeface="+mn-lt"/>
                <a:ea typeface="+mn-ea"/>
                <a:cs typeface="+mn-cs"/>
              </a:rPr>
              <a:t> is always a </a:t>
            </a:r>
            <a:r>
              <a:rPr lang="en-US" sz="1200" b="0" i="0" u="none" strike="noStrike" kern="1200" dirty="0" err="1">
                <a:solidFill>
                  <a:schemeClr val="tx1"/>
                </a:solidFill>
                <a:effectLst/>
                <a:latin typeface="+mn-lt"/>
                <a:ea typeface="+mn-ea"/>
                <a:cs typeface="+mn-cs"/>
                <a:hlinkClick r:id="rId5" tooltip="DOMString is a UTF-16 String. As JavaScript already uses such strings, DOMString is mapped directly to a String."/>
              </a:rPr>
              <a:t>DOMString</a:t>
            </a:r>
            <a:r>
              <a:rPr lang="en-US" sz="1200" b="0" i="0" kern="1200" dirty="0">
                <a:solidFill>
                  <a:schemeClr val="tx1"/>
                </a:solidFill>
                <a:effectLst/>
                <a:latin typeface="+mn-lt"/>
                <a:ea typeface="+mn-ea"/>
                <a:cs typeface="+mn-cs"/>
              </a:rPr>
              <a:t> which contains a 7-character string specifying an RGB color in hexadecimal format. While you can input the color in either upper or lower-case, it will be stored in lower-case form. The value is never in any other form, and is never empty.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You can update the simple example above to set a default value, so that the color well is pre-filled with the default color and the color picker (if any) will also default to that color.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If you don't specify a value, the default is </a:t>
            </a:r>
            <a:r>
              <a:rPr lang="en-US" dirty="0"/>
              <a:t>#000000</a:t>
            </a:r>
            <a:r>
              <a:rPr lang="en-US" sz="1200" b="0" i="0" kern="1200" dirty="0">
                <a:solidFill>
                  <a:schemeClr val="tx1"/>
                </a:solidFill>
                <a:effectLst/>
                <a:latin typeface="+mn-lt"/>
                <a:ea typeface="+mn-ea"/>
                <a:cs typeface="+mn-cs"/>
              </a:rPr>
              <a:t>, which is black.</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value must be in seven-character hexadecimal notation, meaning the "#" character followed by two digits each representing red, green, and blue, like this: </a:t>
            </a:r>
            <a:r>
              <a:rPr lang="en-US" dirty="0"/>
              <a:t>#</a:t>
            </a:r>
            <a:r>
              <a:rPr lang="en-US" dirty="0" err="1"/>
              <a:t>rrggbb</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40</a:t>
            </a:fld>
            <a:endParaRPr lang="en-US"/>
          </a:p>
        </p:txBody>
      </p:sp>
    </p:spTree>
    <p:extLst>
      <p:ext uri="{BB962C8B-B14F-4D97-AF65-F5344CB8AC3E}">
        <p14:creationId xmlns:p14="http://schemas.microsoft.com/office/powerpoint/2010/main" val="145715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sz="1200" b="1" i="0" kern="1200" dirty="0">
                <a:solidFill>
                  <a:schemeClr val="tx1"/>
                </a:solidFill>
                <a:effectLst/>
                <a:latin typeface="+mn-lt"/>
                <a:ea typeface="+mn-ea"/>
                <a:cs typeface="+mn-cs"/>
              </a:rPr>
              <a:t>number</a:t>
            </a:r>
            <a:r>
              <a:rPr lang="en-US" sz="1200" b="0" i="0" kern="1200" dirty="0">
                <a:solidFill>
                  <a:schemeClr val="tx1"/>
                </a:solidFill>
                <a:effectLst/>
                <a:latin typeface="+mn-lt"/>
                <a:ea typeface="+mn-ea"/>
                <a:cs typeface="+mn-cs"/>
              </a:rPr>
              <a:t> is used to lets the user enter a number. They include built-in validation to reject non-numerical entries. The browser may opt to provide stepper arrows to let the user increase and decrease the value using their mouse or by simply tapping with a fingertip.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Attribute value: a </a:t>
            </a:r>
            <a:r>
              <a:rPr lang="en-US" sz="1200" b="0" i="0" u="none" strike="noStrike" kern="1200" dirty="0">
                <a:solidFill>
                  <a:schemeClr val="tx1"/>
                </a:solidFill>
                <a:effectLst/>
                <a:latin typeface="+mn-lt"/>
                <a:ea typeface="+mn-ea"/>
                <a:cs typeface="+mn-cs"/>
                <a:hlinkClick r:id="rId4" tooltip="The Number JavaScript object is a wrapper object allowing you to work with numerical values. A Number object is created using the Number() constructor. A primitive type object number is created using the Number() function."/>
              </a:rPr>
              <a:t>Number</a:t>
            </a:r>
            <a:r>
              <a:rPr lang="en-US" sz="1200" b="0" i="0" kern="1200" dirty="0">
                <a:solidFill>
                  <a:schemeClr val="tx1"/>
                </a:solidFill>
                <a:effectLst/>
                <a:latin typeface="+mn-lt"/>
                <a:ea typeface="+mn-ea"/>
                <a:cs typeface="+mn-cs"/>
              </a:rPr>
              <a:t> representing the value of the number entered into the input. You can set a default value for the input by including a number inside the </a:t>
            </a:r>
            <a:r>
              <a:rPr lang="en-US" sz="1200" u="none" strike="noStrike" kern="1200" dirty="0">
                <a:solidFill>
                  <a:schemeClr val="tx1"/>
                </a:solidFill>
                <a:effectLst/>
                <a:latin typeface="+mn-lt"/>
                <a:ea typeface="+mn-ea"/>
                <a:cs typeface="+mn-cs"/>
                <a:hlinkClick r:id="rId5"/>
              </a:rPr>
              <a:t>value</a:t>
            </a:r>
            <a:r>
              <a:rPr lang="en-US" sz="1200" b="0" i="0" kern="1200" dirty="0">
                <a:solidFill>
                  <a:schemeClr val="tx1"/>
                </a:solidFill>
                <a:effectLst/>
                <a:latin typeface="+mn-lt"/>
                <a:ea typeface="+mn-ea"/>
                <a:cs typeface="+mn-cs"/>
              </a:rPr>
              <a:t> attribute, like so value=“10”;</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6"/>
              </a:rPr>
              <a:t>Attribute max</a:t>
            </a:r>
            <a:r>
              <a:rPr lang="en-US" sz="1200" u="none" strike="noStrike" kern="1200" dirty="0">
                <a:solidFill>
                  <a:schemeClr val="tx1"/>
                </a:solidFill>
                <a:effectLst/>
                <a:latin typeface="+mn-lt"/>
                <a:ea typeface="+mn-ea"/>
                <a:cs typeface="+mn-cs"/>
              </a:rPr>
              <a:t> </a:t>
            </a:r>
            <a:r>
              <a:rPr lang="en-US" dirty="0">
                <a:effectLst/>
              </a:rPr>
              <a:t>The maximum value to accept for this input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7"/>
              </a:rPr>
              <a:t>Attribute min</a:t>
            </a:r>
            <a:r>
              <a:rPr lang="en-US" dirty="0">
                <a:effectLst/>
              </a:rPr>
              <a:t>The minimum value to accept for this input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8"/>
              </a:rPr>
              <a:t>Attribute placeholder</a:t>
            </a:r>
            <a:r>
              <a:rPr lang="en-US" sz="1200" u="none" strike="noStrike" kern="1200" dirty="0">
                <a:solidFill>
                  <a:schemeClr val="tx1"/>
                </a:solidFill>
                <a:effectLst/>
                <a:latin typeface="+mn-lt"/>
                <a:ea typeface="+mn-ea"/>
                <a:cs typeface="+mn-cs"/>
              </a:rPr>
              <a:t> </a:t>
            </a:r>
            <a:r>
              <a:rPr lang="en-US" dirty="0">
                <a:effectLst/>
              </a:rPr>
              <a:t>An example value to display inside the field when it's empty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9"/>
              </a:rPr>
              <a:t>Attribute</a:t>
            </a:r>
            <a:r>
              <a:rPr lang="en-US" sz="1200" u="none" strike="noStrike" kern="1200" baseline="0" dirty="0">
                <a:solidFill>
                  <a:schemeClr val="tx1"/>
                </a:solidFill>
                <a:effectLst/>
                <a:latin typeface="+mn-lt"/>
                <a:ea typeface="+mn-ea"/>
                <a:cs typeface="+mn-cs"/>
                <a:hlinkClick r:id="rId9"/>
              </a:rPr>
              <a:t> r</a:t>
            </a:r>
            <a:r>
              <a:rPr lang="en-US" sz="1200" u="none" strike="noStrike" kern="1200" dirty="0">
                <a:solidFill>
                  <a:schemeClr val="tx1"/>
                </a:solidFill>
                <a:effectLst/>
                <a:latin typeface="+mn-lt"/>
                <a:ea typeface="+mn-ea"/>
                <a:cs typeface="+mn-cs"/>
                <a:hlinkClick r:id="rId9"/>
              </a:rPr>
              <a:t>eadonly</a:t>
            </a:r>
            <a:r>
              <a:rPr lang="en-US" sz="1200" u="none" strike="noStrike" kern="1200" dirty="0">
                <a:solidFill>
                  <a:schemeClr val="tx1"/>
                </a:solidFill>
                <a:effectLst/>
                <a:latin typeface="+mn-lt"/>
                <a:ea typeface="+mn-ea"/>
                <a:cs typeface="+mn-cs"/>
              </a:rPr>
              <a:t> </a:t>
            </a:r>
            <a:r>
              <a:rPr lang="en-US" dirty="0">
                <a:effectLst/>
              </a:rPr>
              <a:t>A Boolean attribute controlling whether or not the value is read-only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10"/>
              </a:rPr>
              <a:t>Attribute step</a:t>
            </a:r>
            <a:r>
              <a:rPr lang="en-US" sz="1200" u="none" strike="noStrike" kern="1200" dirty="0">
                <a:solidFill>
                  <a:schemeClr val="tx1"/>
                </a:solidFill>
                <a:effectLst/>
                <a:latin typeface="+mn-lt"/>
                <a:ea typeface="+mn-ea"/>
                <a:cs typeface="+mn-cs"/>
              </a:rPr>
              <a:t> </a:t>
            </a:r>
            <a:r>
              <a:rPr lang="en-US" dirty="0">
                <a:effectLst/>
              </a:rPr>
              <a:t>A stepping interval to use when using up and down arrows to adjust the value, as well as for validation</a:t>
            </a: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Attributes readonly and required can’t be used at the same time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One can type lesser</a:t>
            </a:r>
            <a:r>
              <a:rPr lang="en-US" baseline="0" dirty="0"/>
              <a:t> value than minimum into the input field but can not submit it and same is valid for the maximum value</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41</a:t>
            </a:fld>
            <a:endParaRPr lang="en-US"/>
          </a:p>
        </p:txBody>
      </p:sp>
    </p:spTree>
    <p:extLst>
      <p:ext uri="{BB962C8B-B14F-4D97-AF65-F5344CB8AC3E}">
        <p14:creationId xmlns:p14="http://schemas.microsoft.com/office/powerpoint/2010/main" val="13627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6</a:t>
            </a:fld>
            <a:endParaRPr lang="en-US"/>
          </a:p>
        </p:txBody>
      </p:sp>
    </p:spTree>
    <p:extLst>
      <p:ext uri="{BB962C8B-B14F-4D97-AF65-F5344CB8AC3E}">
        <p14:creationId xmlns:p14="http://schemas.microsoft.com/office/powerpoint/2010/main" val="22915943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&lt;input&gt; elements of type </a:t>
            </a:r>
            <a:r>
              <a:rPr lang="en-US" sz="1200" b="1" i="0" kern="1200" dirty="0">
                <a:solidFill>
                  <a:schemeClr val="tx1"/>
                </a:solidFill>
                <a:effectLst/>
                <a:latin typeface="+mn-lt"/>
                <a:ea typeface="+mn-ea"/>
                <a:cs typeface="+mn-cs"/>
              </a:rPr>
              <a:t>password</a:t>
            </a:r>
            <a:r>
              <a:rPr lang="en-US" sz="1200" b="0" i="0" kern="1200" dirty="0">
                <a:solidFill>
                  <a:schemeClr val="tx1"/>
                </a:solidFill>
                <a:effectLst/>
                <a:latin typeface="+mn-lt"/>
                <a:ea typeface="+mn-ea"/>
                <a:cs typeface="+mn-cs"/>
              </a:rPr>
              <a:t> provide a way for the user to securely enter a password. The element is presented as a one-line plain text editor control in which the text is obscured so that it cannot be read, usually by replacing each character with a symbol such as the asterisk ("*") or a dot ("•"). This character will vary depending on the </a:t>
            </a:r>
            <a:r>
              <a:rPr lang="en-US" sz="1200" b="0" i="0" u="none" strike="noStrike" kern="1200" dirty="0">
                <a:solidFill>
                  <a:schemeClr val="tx1"/>
                </a:solidFill>
                <a:effectLst/>
                <a:latin typeface="+mn-lt"/>
                <a:ea typeface="+mn-ea"/>
                <a:cs typeface="+mn-cs"/>
                <a:hlinkClick r:id="rId3" tooltip="user agent: A user agent is a computer program representing a person, for example, a browser in a Web context."/>
              </a:rPr>
              <a:t>user agent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The definition of that term (OS) has not been written yet; please consider contributing it!"/>
              </a:rPr>
              <a:t>OS</a:t>
            </a:r>
            <a:r>
              <a:rPr lang="en-US" sz="1200" b="0" i="0" u="none" strike="noStrike"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Attributes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rPr>
              <a:t>value to set default text</a:t>
            </a:r>
            <a:r>
              <a:rPr lang="en-US" sz="1200" b="0" i="0" u="none" strike="noStrike" kern="1200" baseline="0" dirty="0">
                <a:solidFill>
                  <a:schemeClr val="tx1"/>
                </a:solidFill>
                <a:effectLst/>
                <a:latin typeface="+mn-lt"/>
                <a:ea typeface="+mn-ea"/>
                <a:cs typeface="+mn-cs"/>
              </a:rPr>
              <a:t> in the field and to get the text of the field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err="1">
                <a:solidFill>
                  <a:schemeClr val="tx1"/>
                </a:solidFill>
                <a:effectLst/>
                <a:latin typeface="+mn-lt"/>
                <a:ea typeface="+mn-ea"/>
                <a:cs typeface="+mn-cs"/>
                <a:hlinkClick r:id="rId5"/>
              </a:rPr>
              <a:t>Maxlength</a:t>
            </a:r>
            <a:r>
              <a:rPr lang="en-US" sz="1200" u="none" strike="noStrike" kern="1200" dirty="0">
                <a:solidFill>
                  <a:schemeClr val="tx1"/>
                </a:solidFill>
                <a:effectLst/>
                <a:latin typeface="+mn-lt"/>
                <a:ea typeface="+mn-ea"/>
                <a:cs typeface="+mn-cs"/>
              </a:rPr>
              <a:t> </a:t>
            </a:r>
            <a:r>
              <a:rPr lang="en-US" dirty="0">
                <a:effectLst/>
              </a:rPr>
              <a:t>The maximum length the value may be, in UTF-16 characters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err="1">
                <a:solidFill>
                  <a:schemeClr val="tx1"/>
                </a:solidFill>
                <a:effectLst/>
                <a:latin typeface="+mn-lt"/>
                <a:ea typeface="+mn-ea"/>
                <a:cs typeface="+mn-cs"/>
                <a:hlinkClick r:id="rId6"/>
              </a:rPr>
              <a:t>Minlength</a:t>
            </a:r>
            <a:r>
              <a:rPr lang="en-US" sz="1200" u="none" strike="noStrike" kern="1200" dirty="0">
                <a:solidFill>
                  <a:schemeClr val="tx1"/>
                </a:solidFill>
                <a:effectLst/>
                <a:latin typeface="+mn-lt"/>
                <a:ea typeface="+mn-ea"/>
                <a:cs typeface="+mn-cs"/>
              </a:rPr>
              <a:t> </a:t>
            </a:r>
            <a:r>
              <a:rPr lang="en-US" dirty="0">
                <a:effectLst/>
              </a:rPr>
              <a:t>The minimum length in characters that will be considered valid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7"/>
              </a:rPr>
              <a:t>Pattern</a:t>
            </a:r>
            <a:r>
              <a:rPr lang="en-US" sz="1200" u="none" strike="noStrike" kern="1200" dirty="0">
                <a:solidFill>
                  <a:schemeClr val="tx1"/>
                </a:solidFill>
                <a:effectLst/>
                <a:latin typeface="+mn-lt"/>
                <a:ea typeface="+mn-ea"/>
                <a:cs typeface="+mn-cs"/>
              </a:rPr>
              <a:t> </a:t>
            </a:r>
            <a:r>
              <a:rPr lang="en-US" dirty="0">
                <a:effectLst/>
              </a:rPr>
              <a:t>A regular expression the value must match in order to be valid</a:t>
            </a:r>
            <a:endParaRPr lang="en-US" sz="1200" u="none" strike="noStrike" kern="1200" dirty="0">
              <a:solidFill>
                <a:schemeClr val="tx1"/>
              </a:solidFill>
              <a:effectLst/>
              <a:latin typeface="+mn-lt"/>
              <a:ea typeface="+mn-ea"/>
              <a:cs typeface="+mn-cs"/>
              <a:hlinkClick r:id="" action="ppaction://noaction"/>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 action="ppaction://noaction"/>
              </a:rPr>
              <a:t>Placeholder</a:t>
            </a:r>
            <a:r>
              <a:rPr lang="en-US" sz="1200" u="none" strike="noStrike" kern="1200" dirty="0">
                <a:solidFill>
                  <a:schemeClr val="tx1"/>
                </a:solidFill>
                <a:effectLst/>
                <a:latin typeface="+mn-lt"/>
                <a:ea typeface="+mn-ea"/>
                <a:cs typeface="+mn-cs"/>
              </a:rPr>
              <a:t> </a:t>
            </a:r>
            <a:r>
              <a:rPr lang="en-US" dirty="0">
                <a:effectLst/>
              </a:rPr>
              <a:t>An example value to display in the field when the field is empty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8"/>
              </a:rPr>
              <a:t>Readonly</a:t>
            </a:r>
            <a:r>
              <a:rPr lang="en-US" sz="1200" u="none" strike="noStrike" kern="1200" dirty="0">
                <a:solidFill>
                  <a:schemeClr val="tx1"/>
                </a:solidFill>
                <a:effectLst/>
                <a:latin typeface="+mn-lt"/>
                <a:ea typeface="+mn-ea"/>
                <a:cs typeface="+mn-cs"/>
              </a:rPr>
              <a:t> </a:t>
            </a:r>
            <a:r>
              <a:rPr lang="en-US" dirty="0">
                <a:effectLst/>
              </a:rPr>
              <a:t>A Boolean attribute which, if present, indicates that the field's contents should not be editable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9"/>
              </a:rPr>
              <a:t>Size</a:t>
            </a:r>
            <a:r>
              <a:rPr lang="en-US" sz="1200" u="none" strike="noStrike" kern="1200" dirty="0">
                <a:solidFill>
                  <a:schemeClr val="tx1"/>
                </a:solidFill>
                <a:effectLst/>
                <a:latin typeface="+mn-lt"/>
                <a:ea typeface="+mn-ea"/>
                <a:cs typeface="+mn-cs"/>
              </a:rPr>
              <a:t> </a:t>
            </a:r>
            <a:r>
              <a:rPr lang="en-US" dirty="0">
                <a:effectLst/>
              </a:rPr>
              <a:t>The number of characters wide the input field should be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effectLst/>
              </a:rPr>
              <a:t>required to set the field</a:t>
            </a:r>
            <a:r>
              <a:rPr lang="en-US" baseline="0" dirty="0">
                <a:effectLst/>
              </a:rPr>
              <a:t> value is required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42</a:t>
            </a:fld>
            <a:endParaRPr lang="en-US"/>
          </a:p>
        </p:txBody>
      </p:sp>
    </p:spTree>
    <p:extLst>
      <p:ext uri="{BB962C8B-B14F-4D97-AF65-F5344CB8AC3E}">
        <p14:creationId xmlns:p14="http://schemas.microsoft.com/office/powerpoint/2010/main" val="2804506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elements of type </a:t>
            </a:r>
            <a:r>
              <a:rPr lang="en-US" sz="1200" b="1" i="0" kern="1200" dirty="0">
                <a:solidFill>
                  <a:schemeClr val="tx1"/>
                </a:solidFill>
                <a:effectLst/>
                <a:latin typeface="+mn-lt"/>
                <a:ea typeface="+mn-ea"/>
                <a:cs typeface="+mn-cs"/>
              </a:rPr>
              <a:t>range</a:t>
            </a:r>
            <a:r>
              <a:rPr lang="en-US" sz="1200" b="0" i="0" kern="1200" dirty="0">
                <a:solidFill>
                  <a:schemeClr val="tx1"/>
                </a:solidFill>
                <a:effectLst/>
                <a:latin typeface="+mn-lt"/>
                <a:ea typeface="+mn-ea"/>
                <a:cs typeface="+mn-cs"/>
              </a:rPr>
              <a:t> let the user specify a numeric value which must be no less than a given value, and no more than another given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precise value, however, is not considered important. This is typically represented using a slider or dial control rather than a text entry box like the </a:t>
            </a:r>
            <a:r>
              <a:rPr lang="en-US" sz="1200" b="0" i="0" u="none" strike="noStrike" kern="1200" dirty="0">
                <a:solidFill>
                  <a:schemeClr val="tx1"/>
                </a:solidFill>
                <a:effectLst/>
                <a:latin typeface="+mn-lt"/>
                <a:ea typeface="+mn-ea"/>
                <a:cs typeface="+mn-cs"/>
                <a:hlinkClick r:id="rId4" tooltip="&lt;input&gt; elements of type number are used to let the user enter a number. They include built-in validation to reject non-numerical entries."/>
              </a:rPr>
              <a:t>number</a:t>
            </a:r>
            <a:r>
              <a:rPr lang="en-US" sz="1200" b="0" i="0" kern="1200" dirty="0">
                <a:solidFill>
                  <a:schemeClr val="tx1"/>
                </a:solidFill>
                <a:effectLst/>
                <a:latin typeface="+mn-lt"/>
                <a:ea typeface="+mn-ea"/>
                <a:cs typeface="+mn-cs"/>
              </a:rPr>
              <a:t> input type. Because this kind of widget is imprecise, it shouldn't typically be used unless the control's exact value isn't important.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If the user's browser doesn't support type </a:t>
            </a:r>
            <a:r>
              <a:rPr lang="en-US" dirty="0"/>
              <a:t>range</a:t>
            </a:r>
            <a:r>
              <a:rPr lang="en-US" sz="1200" b="0" i="0" kern="1200" dirty="0">
                <a:solidFill>
                  <a:schemeClr val="tx1"/>
                </a:solidFill>
                <a:effectLst/>
                <a:latin typeface="+mn-lt"/>
                <a:ea typeface="+mn-ea"/>
                <a:cs typeface="+mn-cs"/>
              </a:rPr>
              <a:t>, it will fall back and treat it as a </a:t>
            </a:r>
            <a:r>
              <a:rPr lang="en-US" sz="1200" u="none" strike="noStrike" kern="1200" dirty="0">
                <a:solidFill>
                  <a:schemeClr val="tx1"/>
                </a:solidFill>
                <a:effectLst/>
                <a:latin typeface="+mn-lt"/>
                <a:ea typeface="+mn-ea"/>
                <a:cs typeface="+mn-cs"/>
                <a:hlinkClick r:id="rId5" tooltip="&lt;input&gt; elements of type text create basic single-line text fields."/>
              </a:rPr>
              <a:t>text</a:t>
            </a:r>
            <a:r>
              <a:rPr lang="en-US" sz="1200" b="0" i="0" kern="1200" dirty="0">
                <a:solidFill>
                  <a:schemeClr val="tx1"/>
                </a:solidFill>
                <a:effectLst/>
                <a:latin typeface="+mn-lt"/>
                <a:ea typeface="+mn-ea"/>
                <a:cs typeface="+mn-cs"/>
              </a:rPr>
              <a:t> input.</a:t>
            </a:r>
            <a:r>
              <a:rPr lang="en-US" sz="1200" b="0" i="0" kern="1200" baseline="0" dirty="0">
                <a:solidFill>
                  <a:schemeClr val="tx1"/>
                </a:solidFill>
                <a:effectLst/>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few examples of situations in which range inputs are commonly used:</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Audio controls such as volume and balance, or filter controls.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Color configuration controls such as color channels, transparency, brightness, etc.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Game configuration controls such as difficulty, visibility distance, world size, and so forth.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Password length for a password manager's generated passwords.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Value to set default and get the value</a:t>
            </a:r>
            <a:r>
              <a:rPr lang="en-US" sz="1200" b="0" i="0" kern="1200" baseline="0" dirty="0">
                <a:solidFill>
                  <a:schemeClr val="tx1"/>
                </a:solidFill>
                <a:effectLst/>
                <a:latin typeface="+mn-lt"/>
                <a:ea typeface="+mn-ea"/>
                <a:cs typeface="+mn-cs"/>
              </a:rPr>
              <a:t> selected</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6"/>
              </a:rPr>
              <a:t>Max</a:t>
            </a:r>
            <a:r>
              <a:rPr lang="en-US" sz="1200" u="none" strike="noStrike" kern="1200" dirty="0">
                <a:solidFill>
                  <a:schemeClr val="tx1"/>
                </a:solidFill>
                <a:effectLst/>
                <a:latin typeface="+mn-lt"/>
                <a:ea typeface="+mn-ea"/>
                <a:cs typeface="+mn-cs"/>
              </a:rPr>
              <a:t> </a:t>
            </a:r>
            <a:r>
              <a:rPr lang="en-US" dirty="0">
                <a:effectLst/>
              </a:rPr>
              <a:t>The maximum permitted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7"/>
              </a:rPr>
              <a:t>Min</a:t>
            </a:r>
            <a:r>
              <a:rPr lang="en-US" sz="1200" u="none" strike="noStrike" kern="1200" dirty="0">
                <a:solidFill>
                  <a:schemeClr val="tx1"/>
                </a:solidFill>
                <a:effectLst/>
                <a:latin typeface="+mn-lt"/>
                <a:ea typeface="+mn-ea"/>
                <a:cs typeface="+mn-cs"/>
              </a:rPr>
              <a:t> </a:t>
            </a:r>
            <a:r>
              <a:rPr lang="en-US" dirty="0">
                <a:effectLst/>
              </a:rPr>
              <a:t>The minimum permitted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8"/>
              </a:rPr>
              <a:t>Step</a:t>
            </a:r>
            <a:r>
              <a:rPr lang="en-US" sz="1200" u="none" strike="noStrike" kern="1200" dirty="0">
                <a:solidFill>
                  <a:schemeClr val="tx1"/>
                </a:solidFill>
                <a:effectLst/>
                <a:latin typeface="+mn-lt"/>
                <a:ea typeface="+mn-ea"/>
                <a:cs typeface="+mn-cs"/>
              </a:rPr>
              <a:t> </a:t>
            </a:r>
            <a:r>
              <a:rPr lang="en-US" dirty="0">
                <a:effectLst/>
              </a:rPr>
              <a:t>The stepping interval, used both for user interface and validation purposes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By default stepper</a:t>
            </a:r>
            <a:r>
              <a:rPr lang="en-US" baseline="0" dirty="0">
                <a:effectLst/>
              </a:rPr>
              <a:t> will be at the center value but can be changed by defining the value in value attribute</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43</a:t>
            </a:fld>
            <a:endParaRPr lang="en-US"/>
          </a:p>
        </p:txBody>
      </p:sp>
    </p:spTree>
    <p:extLst>
      <p:ext uri="{BB962C8B-B14F-4D97-AF65-F5344CB8AC3E}">
        <p14:creationId xmlns:p14="http://schemas.microsoft.com/office/powerpoint/2010/main" val="993449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elements of type </a:t>
            </a:r>
            <a:r>
              <a:rPr lang="en-US" b="1" dirty="0" err="1">
                <a:effectLst/>
              </a:rPr>
              <a:t>tel</a:t>
            </a:r>
            <a:r>
              <a:rPr lang="en-US" sz="1200" b="0" i="0" kern="1200" dirty="0">
                <a:solidFill>
                  <a:schemeClr val="tx1"/>
                </a:solidFill>
                <a:effectLst/>
                <a:latin typeface="+mn-lt"/>
                <a:ea typeface="+mn-ea"/>
                <a:cs typeface="+mn-cs"/>
              </a:rPr>
              <a:t> are used to let the user enter and edit a telephone number. Unlike </a:t>
            </a:r>
            <a:r>
              <a:rPr lang="en-US" sz="1200" u="none" strike="noStrike" kern="1200" dirty="0">
                <a:solidFill>
                  <a:schemeClr val="tx1"/>
                </a:solidFill>
                <a:effectLst/>
                <a:latin typeface="+mn-lt"/>
                <a:ea typeface="+mn-ea"/>
                <a:cs typeface="+mn-cs"/>
                <a:hlinkClick r:id="rId4"/>
              </a:rPr>
              <a:t>&lt;input type="email"&gt;</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5"/>
              </a:rPr>
              <a:t>&lt;input type="</a:t>
            </a:r>
            <a:r>
              <a:rPr lang="en-US" sz="1200" u="none" strike="noStrike" kern="1200" dirty="0" err="1">
                <a:solidFill>
                  <a:schemeClr val="tx1"/>
                </a:solidFill>
                <a:effectLst/>
                <a:latin typeface="+mn-lt"/>
                <a:ea typeface="+mn-ea"/>
                <a:cs typeface="+mn-cs"/>
                <a:hlinkClick r:id="rId5"/>
              </a:rPr>
              <a:t>url</a:t>
            </a:r>
            <a:r>
              <a:rPr lang="en-US" sz="1200" u="none" strike="noStrike" kern="1200" dirty="0">
                <a:solidFill>
                  <a:schemeClr val="tx1"/>
                </a:solidFill>
                <a:effectLst/>
                <a:latin typeface="+mn-lt"/>
                <a:ea typeface="+mn-ea"/>
                <a:cs typeface="+mn-cs"/>
                <a:hlinkClick r:id="rId5"/>
              </a:rPr>
              <a:t>"&gt;</a:t>
            </a:r>
            <a:r>
              <a:rPr lang="en-US" sz="1200" b="0" i="0" kern="1200" dirty="0">
                <a:solidFill>
                  <a:schemeClr val="tx1"/>
                </a:solidFill>
                <a:effectLst/>
                <a:latin typeface="+mn-lt"/>
                <a:ea typeface="+mn-ea"/>
                <a:cs typeface="+mn-cs"/>
              </a:rPr>
              <a:t> , the input value is not automatically validated to a particular format before the form can be submitted, because formats for telephone numbers vary so much around the world.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Value to set and get the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6"/>
              </a:rPr>
              <a:t>Pattern</a:t>
            </a:r>
            <a:r>
              <a:rPr lang="en-US" sz="1200" u="none" strike="noStrike" kern="1200" dirty="0">
                <a:solidFill>
                  <a:schemeClr val="tx1"/>
                </a:solidFill>
                <a:effectLst/>
                <a:latin typeface="+mn-lt"/>
                <a:ea typeface="+mn-ea"/>
                <a:cs typeface="+mn-cs"/>
              </a:rPr>
              <a:t> </a:t>
            </a:r>
            <a:r>
              <a:rPr lang="en-US" dirty="0">
                <a:effectLst/>
              </a:rPr>
              <a:t>A regular expression the entered value must match to pass constraint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7"/>
              </a:rPr>
              <a:t>Placeholder</a:t>
            </a:r>
            <a:r>
              <a:rPr lang="en-US" sz="1200" u="none" strike="noStrike" kern="1200" dirty="0">
                <a:solidFill>
                  <a:schemeClr val="tx1"/>
                </a:solidFill>
                <a:effectLst/>
                <a:latin typeface="+mn-lt"/>
                <a:ea typeface="+mn-ea"/>
                <a:cs typeface="+mn-cs"/>
              </a:rPr>
              <a:t> </a:t>
            </a:r>
            <a:r>
              <a:rPr lang="en-US" dirty="0">
                <a:effectLst/>
              </a:rPr>
              <a:t>An example value to display inside the field when it has no value</a:t>
            </a:r>
          </a:p>
        </p:txBody>
      </p:sp>
      <p:sp>
        <p:nvSpPr>
          <p:cNvPr id="4" name="Slide Number Placeholder 3"/>
          <p:cNvSpPr>
            <a:spLocks noGrp="1"/>
          </p:cNvSpPr>
          <p:nvPr>
            <p:ph type="sldNum" sz="quarter" idx="10"/>
          </p:nvPr>
        </p:nvSpPr>
        <p:spPr/>
        <p:txBody>
          <a:bodyPr/>
          <a:lstStyle/>
          <a:p>
            <a:fld id="{AE2C29E1-3908-4DA0-AEEA-488D9300F3D8}" type="slidenum">
              <a:rPr lang="en-US" smtClean="0"/>
              <a:t>44</a:t>
            </a:fld>
            <a:endParaRPr lang="en-US"/>
          </a:p>
        </p:txBody>
      </p:sp>
    </p:spTree>
    <p:extLst>
      <p:ext uri="{BB962C8B-B14F-4D97-AF65-F5344CB8AC3E}">
        <p14:creationId xmlns:p14="http://schemas.microsoft.com/office/powerpoint/2010/main" val="174155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b="1" dirty="0">
                <a:effectLst/>
              </a:rPr>
              <a:t>email</a:t>
            </a:r>
            <a:r>
              <a:rPr lang="en-US" sz="1200" b="0" i="0" kern="1200" dirty="0">
                <a:solidFill>
                  <a:schemeClr val="tx1"/>
                </a:solidFill>
                <a:effectLst/>
                <a:latin typeface="+mn-lt"/>
                <a:ea typeface="+mn-ea"/>
                <a:cs typeface="+mn-cs"/>
              </a:rPr>
              <a:t> is used to let the user enter and edit an e-mail address.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t>
            </a:r>
            <a:r>
              <a:rPr lang="en-US" sz="1200" u="none" strike="noStrike" kern="1200" dirty="0">
                <a:solidFill>
                  <a:schemeClr val="tx1"/>
                </a:solidFill>
                <a:effectLst/>
                <a:latin typeface="+mn-lt"/>
                <a:ea typeface="+mn-ea"/>
                <a:cs typeface="+mn-cs"/>
                <a:hlinkClick r:id="rId4"/>
              </a:rPr>
              <a:t>multiple</a:t>
            </a:r>
            <a:r>
              <a:rPr lang="en-US" sz="1200" b="0" i="0" kern="1200" dirty="0">
                <a:solidFill>
                  <a:schemeClr val="tx1"/>
                </a:solidFill>
                <a:effectLst/>
                <a:latin typeface="+mn-lt"/>
                <a:ea typeface="+mn-ea"/>
                <a:cs typeface="+mn-cs"/>
              </a:rPr>
              <a:t> attribute is specified, a list of e-mail addresses can be passed that would be comma</a:t>
            </a:r>
            <a:r>
              <a:rPr lang="en-US" sz="1200" b="0" i="0" kern="1200" baseline="0" dirty="0">
                <a:solidFill>
                  <a:schemeClr val="tx1"/>
                </a:solidFill>
                <a:effectLst/>
                <a:latin typeface="+mn-lt"/>
                <a:ea typeface="+mn-ea"/>
                <a:cs typeface="+mn-cs"/>
              </a:rPr>
              <a:t> separated and in a query string after form submission comma separated list of email ids will be passed.</a:t>
            </a: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input value is automatically validated to ensure that it's either empty or a properly-formatted e-mail address (or list of addresses) before the form can be submitted.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If no pattern is placed</a:t>
            </a:r>
            <a:r>
              <a:rPr lang="en-US" sz="1200" b="0" i="0" kern="1200" baseline="0" dirty="0">
                <a:solidFill>
                  <a:schemeClr val="tx1"/>
                </a:solidFill>
                <a:effectLst/>
                <a:latin typeface="+mn-lt"/>
                <a:ea typeface="+mn-ea"/>
                <a:cs typeface="+mn-cs"/>
              </a:rPr>
              <a:t> then standard pattern used for email addresses will be used.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maximum number of characters (as UTF-16 code units) the user can enter into the </a:t>
            </a:r>
            <a:r>
              <a:rPr lang="en-US" dirty="0"/>
              <a:t>email</a:t>
            </a:r>
            <a:r>
              <a:rPr lang="en-US" sz="1200" b="0" i="0" kern="1200" dirty="0">
                <a:solidFill>
                  <a:schemeClr val="tx1"/>
                </a:solidFill>
                <a:effectLst/>
                <a:latin typeface="+mn-lt"/>
                <a:ea typeface="+mn-ea"/>
                <a:cs typeface="+mn-cs"/>
              </a:rPr>
              <a:t> input. This must be an integer value 0 or higher. If no </a:t>
            </a:r>
            <a:r>
              <a:rPr lang="en-US" dirty="0" err="1"/>
              <a:t>maxlength</a:t>
            </a:r>
            <a:r>
              <a:rPr lang="en-US" sz="1200" b="0" i="0" kern="1200" dirty="0">
                <a:solidFill>
                  <a:schemeClr val="tx1"/>
                </a:solidFill>
                <a:effectLst/>
                <a:latin typeface="+mn-lt"/>
                <a:ea typeface="+mn-ea"/>
                <a:cs typeface="+mn-cs"/>
              </a:rPr>
              <a:t> is specified, or an invalid value is specified, the </a:t>
            </a:r>
            <a:r>
              <a:rPr lang="en-US" dirty="0"/>
              <a:t>email</a:t>
            </a:r>
            <a:r>
              <a:rPr lang="en-US" sz="1200" b="0" i="0" kern="1200" dirty="0">
                <a:solidFill>
                  <a:schemeClr val="tx1"/>
                </a:solidFill>
                <a:effectLst/>
                <a:latin typeface="+mn-lt"/>
                <a:ea typeface="+mn-ea"/>
                <a:cs typeface="+mn-cs"/>
              </a:rPr>
              <a:t> input has no maximum length. This value must also be greater than or equal to the value of </a:t>
            </a:r>
            <a:r>
              <a:rPr lang="en-US" dirty="0" err="1"/>
              <a:t>minlength</a:t>
            </a:r>
            <a:r>
              <a:rPr lang="en-US" sz="1200" b="0" i="0" kern="120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minimum number of characters (as UTF-16 code units) the user can enter into the </a:t>
            </a:r>
            <a:r>
              <a:rPr lang="en-US" dirty="0"/>
              <a:t>email</a:t>
            </a:r>
            <a:r>
              <a:rPr lang="en-US" sz="1200" b="0" i="0" kern="1200" dirty="0">
                <a:solidFill>
                  <a:schemeClr val="tx1"/>
                </a:solidFill>
                <a:effectLst/>
                <a:latin typeface="+mn-lt"/>
                <a:ea typeface="+mn-ea"/>
                <a:cs typeface="+mn-cs"/>
              </a:rPr>
              <a:t> input. This must be an non-negative integer value smaller than or equal to the value specified by </a:t>
            </a:r>
            <a:r>
              <a:rPr lang="en-US" dirty="0" err="1"/>
              <a:t>maxlength</a:t>
            </a:r>
            <a:r>
              <a:rPr lang="en-US" sz="1200" b="0" i="0" kern="1200" dirty="0">
                <a:solidFill>
                  <a:schemeClr val="tx1"/>
                </a:solidFill>
                <a:effectLst/>
                <a:latin typeface="+mn-lt"/>
                <a:ea typeface="+mn-ea"/>
                <a:cs typeface="+mn-cs"/>
              </a:rPr>
              <a:t>. If no </a:t>
            </a:r>
            <a:r>
              <a:rPr lang="en-US" dirty="0" err="1"/>
              <a:t>minlength</a:t>
            </a:r>
            <a:r>
              <a:rPr lang="en-US" sz="1200" b="0" i="0" kern="1200" dirty="0">
                <a:solidFill>
                  <a:schemeClr val="tx1"/>
                </a:solidFill>
                <a:effectLst/>
                <a:latin typeface="+mn-lt"/>
                <a:ea typeface="+mn-ea"/>
                <a:cs typeface="+mn-cs"/>
              </a:rPr>
              <a:t> is specified, or an invalid value is specified, the </a:t>
            </a:r>
            <a:r>
              <a:rPr lang="en-US" dirty="0"/>
              <a:t>email</a:t>
            </a:r>
            <a:r>
              <a:rPr lang="en-US" sz="1200" b="0" i="0" kern="1200" dirty="0">
                <a:solidFill>
                  <a:schemeClr val="tx1"/>
                </a:solidFill>
                <a:effectLst/>
                <a:latin typeface="+mn-lt"/>
                <a:ea typeface="+mn-ea"/>
                <a:cs typeface="+mn-cs"/>
              </a:rPr>
              <a:t> input has no minimum length.</a:t>
            </a:r>
            <a:endParaRPr lang="en-US" dirty="0">
              <a:effectLst/>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a:solidFill>
                  <a:schemeClr val="tx1"/>
                </a:solidFill>
                <a:effectLst/>
                <a:latin typeface="+mn-lt"/>
                <a:ea typeface="+mn-ea"/>
                <a:cs typeface="+mn-cs"/>
                <a:hlinkClick r:id="rId5"/>
              </a:rPr>
              <a:t>Readonly</a:t>
            </a:r>
            <a:r>
              <a:rPr lang="en-US" sz="1200" u="none" strike="noStrike" kern="1200" dirty="0">
                <a:solidFill>
                  <a:schemeClr val="tx1"/>
                </a:solidFill>
                <a:effectLst/>
                <a:latin typeface="+mn-lt"/>
                <a:ea typeface="+mn-ea"/>
                <a:cs typeface="+mn-cs"/>
              </a:rPr>
              <a:t> </a:t>
            </a:r>
            <a:r>
              <a:rPr lang="en-US" dirty="0">
                <a:effectLst/>
              </a:rPr>
              <a:t>A Boolean attribute indicating whether or not the contents of the input should be read-only</a:t>
            </a:r>
          </a:p>
        </p:txBody>
      </p:sp>
      <p:sp>
        <p:nvSpPr>
          <p:cNvPr id="4" name="Slide Number Placeholder 3"/>
          <p:cNvSpPr>
            <a:spLocks noGrp="1"/>
          </p:cNvSpPr>
          <p:nvPr>
            <p:ph type="sldNum" sz="quarter" idx="10"/>
          </p:nvPr>
        </p:nvSpPr>
        <p:spPr/>
        <p:txBody>
          <a:bodyPr/>
          <a:lstStyle/>
          <a:p>
            <a:fld id="{AE2C29E1-3908-4DA0-AEEA-488D9300F3D8}" type="slidenum">
              <a:rPr lang="en-US" smtClean="0"/>
              <a:t>45</a:t>
            </a:fld>
            <a:endParaRPr lang="en-US"/>
          </a:p>
        </p:txBody>
      </p:sp>
    </p:spTree>
    <p:extLst>
      <p:ext uri="{BB962C8B-B14F-4D97-AF65-F5344CB8AC3E}">
        <p14:creationId xmlns:p14="http://schemas.microsoft.com/office/powerpoint/2010/main" val="2951265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b="1" dirty="0" err="1">
                <a:effectLst/>
              </a:rPr>
              <a:t>url</a:t>
            </a:r>
            <a:r>
              <a:rPr lang="en-US" sz="1200" b="0" i="0" kern="1200" dirty="0">
                <a:solidFill>
                  <a:schemeClr val="tx1"/>
                </a:solidFill>
                <a:effectLst/>
                <a:latin typeface="+mn-lt"/>
                <a:ea typeface="+mn-ea"/>
                <a:cs typeface="+mn-cs"/>
              </a:rPr>
              <a:t> is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used to let the user enter and edit a URL.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input value is automatically validated to ensure that it's either empty or a properly-formatted URL before the form can be submitted.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On browsers that don't support inputs of type </a:t>
            </a:r>
            <a:r>
              <a:rPr lang="en-US" dirty="0" err="1"/>
              <a:t>url</a:t>
            </a:r>
            <a:r>
              <a:rPr lang="en-US" sz="1200" b="0" i="0" kern="1200" dirty="0">
                <a:solidFill>
                  <a:schemeClr val="tx1"/>
                </a:solidFill>
                <a:effectLst/>
                <a:latin typeface="+mn-lt"/>
                <a:ea typeface="+mn-ea"/>
                <a:cs typeface="+mn-cs"/>
              </a:rPr>
              <a:t>, a </a:t>
            </a:r>
            <a:r>
              <a:rPr lang="en-US" dirty="0" err="1"/>
              <a:t>url</a:t>
            </a:r>
            <a:r>
              <a:rPr lang="en-US" sz="1200" b="0" i="0" kern="1200" dirty="0">
                <a:solidFill>
                  <a:schemeClr val="tx1"/>
                </a:solidFill>
                <a:effectLst/>
                <a:latin typeface="+mn-lt"/>
                <a:ea typeface="+mn-ea"/>
                <a:cs typeface="+mn-cs"/>
              </a:rPr>
              <a:t> input falls back to being a standard </a:t>
            </a:r>
            <a:r>
              <a:rPr lang="en-US" sz="1200" b="0" i="0" u="none" strike="noStrike" kern="1200" dirty="0">
                <a:solidFill>
                  <a:schemeClr val="tx1"/>
                </a:solidFill>
                <a:effectLst/>
                <a:latin typeface="+mn-lt"/>
                <a:ea typeface="+mn-ea"/>
                <a:cs typeface="+mn-cs"/>
                <a:hlinkClick r:id="rId4" tooltip="&lt;input&gt; elements of type text create basic single-line text fields."/>
              </a:rPr>
              <a:t>text</a:t>
            </a:r>
            <a:r>
              <a:rPr lang="en-US" sz="1200" b="0" i="0" kern="1200" dirty="0">
                <a:solidFill>
                  <a:schemeClr val="tx1"/>
                </a:solidFill>
                <a:effectLst/>
                <a:latin typeface="+mn-lt"/>
                <a:ea typeface="+mn-ea"/>
                <a:cs typeface="+mn-cs"/>
              </a:rPr>
              <a:t> input.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err="1">
                <a:solidFill>
                  <a:schemeClr val="tx1"/>
                </a:solidFill>
                <a:effectLst/>
                <a:latin typeface="+mn-lt"/>
                <a:ea typeface="+mn-ea"/>
                <a:cs typeface="+mn-cs"/>
                <a:hlinkClick r:id="rId5"/>
              </a:rPr>
              <a:t>Maxlength</a:t>
            </a:r>
            <a:r>
              <a:rPr lang="en-US" sz="1200" u="none" strike="noStrike" kern="1200" dirty="0">
                <a:solidFill>
                  <a:schemeClr val="tx1"/>
                </a:solidFill>
                <a:effectLst/>
                <a:latin typeface="+mn-lt"/>
                <a:ea typeface="+mn-ea"/>
                <a:cs typeface="+mn-cs"/>
              </a:rPr>
              <a:t>  </a:t>
            </a:r>
            <a:r>
              <a:rPr lang="en-US" dirty="0">
                <a:effectLst/>
              </a:rPr>
              <a:t>The maximum number of characters the input should accept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err="1">
                <a:solidFill>
                  <a:schemeClr val="tx1"/>
                </a:solidFill>
                <a:effectLst/>
                <a:latin typeface="+mn-lt"/>
                <a:ea typeface="+mn-ea"/>
                <a:cs typeface="+mn-cs"/>
                <a:hlinkClick r:id="rId6"/>
              </a:rPr>
              <a:t>Minlength</a:t>
            </a:r>
            <a:r>
              <a:rPr lang="en-US" sz="1200" u="none" strike="noStrike" kern="1200" dirty="0">
                <a:solidFill>
                  <a:schemeClr val="tx1"/>
                </a:solidFill>
                <a:effectLst/>
                <a:latin typeface="+mn-lt"/>
                <a:ea typeface="+mn-ea"/>
                <a:cs typeface="+mn-cs"/>
              </a:rPr>
              <a:t> </a:t>
            </a:r>
            <a:r>
              <a:rPr lang="en-US" dirty="0">
                <a:effectLst/>
              </a:rPr>
              <a:t>The minimum number of characters long the input can be and still be considered valid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a:solidFill>
                  <a:schemeClr val="tx1"/>
                </a:solidFill>
                <a:effectLst/>
                <a:latin typeface="+mn-lt"/>
                <a:ea typeface="+mn-ea"/>
                <a:cs typeface="+mn-cs"/>
                <a:hlinkClick r:id="rId7"/>
              </a:rPr>
              <a:t>Readonly</a:t>
            </a:r>
            <a:r>
              <a:rPr lang="en-US" sz="1200" u="none" strike="noStrike" kern="1200" dirty="0">
                <a:solidFill>
                  <a:schemeClr val="tx1"/>
                </a:solidFill>
                <a:effectLst/>
                <a:latin typeface="+mn-lt"/>
                <a:ea typeface="+mn-ea"/>
                <a:cs typeface="+mn-cs"/>
              </a:rPr>
              <a:t> </a:t>
            </a:r>
            <a:r>
              <a:rPr lang="en-US" dirty="0">
                <a:effectLst/>
              </a:rPr>
              <a:t>A Boolean attribute indicating whether or not the contents of the input should be read-only</a:t>
            </a: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effectLst/>
            </a:endParaRPr>
          </a:p>
        </p:txBody>
      </p:sp>
      <p:sp>
        <p:nvSpPr>
          <p:cNvPr id="4" name="Slide Number Placeholder 3"/>
          <p:cNvSpPr>
            <a:spLocks noGrp="1"/>
          </p:cNvSpPr>
          <p:nvPr>
            <p:ph type="sldNum" sz="quarter" idx="10"/>
          </p:nvPr>
        </p:nvSpPr>
        <p:spPr/>
        <p:txBody>
          <a:bodyPr/>
          <a:lstStyle/>
          <a:p>
            <a:fld id="{AE2C29E1-3908-4DA0-AEEA-488D9300F3D8}" type="slidenum">
              <a:rPr lang="en-US" smtClean="0"/>
              <a:t>46</a:t>
            </a:fld>
            <a:endParaRPr lang="en-US"/>
          </a:p>
        </p:txBody>
      </p:sp>
    </p:spTree>
    <p:extLst>
      <p:ext uri="{BB962C8B-B14F-4D97-AF65-F5344CB8AC3E}">
        <p14:creationId xmlns:p14="http://schemas.microsoft.com/office/powerpoint/2010/main" val="1723378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1" u="none" strike="noStrike" kern="1200" baseline="0" dirty="0">
                <a:solidFill>
                  <a:schemeClr val="tx1"/>
                </a:solidFill>
                <a:latin typeface="+mn-lt"/>
                <a:ea typeface="+mn-ea"/>
                <a:cs typeface="+mn-cs"/>
              </a:rPr>
              <a:t>This attribute takes as its value a space-delimited list of one or more class names.</a:t>
            </a:r>
          </a:p>
          <a:p>
            <a:pPr marL="228600" indent="-228600">
              <a:buFont typeface="+mj-lt"/>
              <a:buAutoNum type="arabicPeriod"/>
            </a:pPr>
            <a:r>
              <a:rPr lang="en-US" sz="1200" b="0" i="1" u="none" strike="noStrike" kern="1200" baseline="0" dirty="0">
                <a:solidFill>
                  <a:schemeClr val="tx1"/>
                </a:solidFill>
                <a:latin typeface="+mn-lt"/>
                <a:ea typeface="+mn-ea"/>
                <a:cs typeface="+mn-cs"/>
              </a:rPr>
              <a:t>If there are more than one class names then style of all classes will be applied on the element if rules for all classes are present otherwise style of only those classes will be applied whose rules are present.</a:t>
            </a:r>
          </a:p>
          <a:p>
            <a:pPr marL="228600" indent="-228600">
              <a:buFont typeface="+mj-lt"/>
              <a:buAutoNum type="arabicPeriod"/>
            </a:pP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47</a:t>
            </a:fld>
            <a:endParaRPr lang="en-US"/>
          </a:p>
        </p:txBody>
      </p:sp>
    </p:spTree>
    <p:extLst>
      <p:ext uri="{BB962C8B-B14F-4D97-AF65-F5344CB8AC3E}">
        <p14:creationId xmlns:p14="http://schemas.microsoft.com/office/powerpoint/2010/main" val="1949080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u="none" strike="noStrike" kern="1200" baseline="0" dirty="0">
                <a:solidFill>
                  <a:schemeClr val="tx1"/>
                </a:solidFill>
                <a:latin typeface="+mn-lt"/>
                <a:ea typeface="+mn-ea"/>
                <a:cs typeface="+mn-cs"/>
              </a:rPr>
              <a:t>The id attribute provides a unique identifier for an element within the document.</a:t>
            </a:r>
          </a:p>
          <a:p>
            <a:pPr marL="228600" indent="-228600">
              <a:buFont typeface="+mj-lt"/>
              <a:buAutoNum type="arabicPeriod"/>
            </a:pPr>
            <a:r>
              <a:rPr lang="en-US" sz="1200" b="0" i="0" u="none" strike="noStrike" kern="1200" baseline="0" dirty="0">
                <a:solidFill>
                  <a:schemeClr val="tx1"/>
                </a:solidFill>
                <a:latin typeface="+mn-lt"/>
                <a:ea typeface="+mn-ea"/>
                <a:cs typeface="+mn-cs"/>
              </a:rPr>
              <a:t>This identifier may also be used in CSS code as a hook that can be used for styling purposes, or by JavaScript code (via the Document Object Model, or DOM) to make changes or add behavior to the element by referencing its unique id.</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48</a:t>
            </a:fld>
            <a:endParaRPr lang="en-US"/>
          </a:p>
        </p:txBody>
      </p:sp>
    </p:spTree>
    <p:extLst>
      <p:ext uri="{BB962C8B-B14F-4D97-AF65-F5344CB8AC3E}">
        <p14:creationId xmlns:p14="http://schemas.microsoft.com/office/powerpoint/2010/main" val="1272843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i="1" dirty="0"/>
              <a:t>Style attribute is used to apply inline </a:t>
            </a:r>
            <a:r>
              <a:rPr lang="en-US" i="1" dirty="0" err="1"/>
              <a:t>css</a:t>
            </a:r>
            <a:r>
              <a:rPr lang="en-US" i="1" dirty="0"/>
              <a:t> for the targeted element only and may be inherited by the children of the element</a:t>
            </a:r>
          </a:p>
        </p:txBody>
      </p:sp>
      <p:sp>
        <p:nvSpPr>
          <p:cNvPr id="4" name="Slide Number Placeholder 3"/>
          <p:cNvSpPr>
            <a:spLocks noGrp="1"/>
          </p:cNvSpPr>
          <p:nvPr>
            <p:ph type="sldNum" sz="quarter" idx="10"/>
          </p:nvPr>
        </p:nvSpPr>
        <p:spPr/>
        <p:txBody>
          <a:bodyPr/>
          <a:lstStyle/>
          <a:p>
            <a:fld id="{AE2C29E1-3908-4DA0-AEEA-488D9300F3D8}" type="slidenum">
              <a:rPr lang="en-US" smtClean="0"/>
              <a:t>49</a:t>
            </a:fld>
            <a:endParaRPr lang="en-US"/>
          </a:p>
        </p:txBody>
      </p:sp>
    </p:spTree>
    <p:extLst>
      <p:ext uri="{BB962C8B-B14F-4D97-AF65-F5344CB8AC3E}">
        <p14:creationId xmlns:p14="http://schemas.microsoft.com/office/powerpoint/2010/main" val="2651384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title attribute allows the author to provide extra information about any element on a page. Typically, this attribute’s content is rendered as a tooltip that appears when the user hovers the cursor over the element to which the title is applied.</a:t>
            </a:r>
          </a:p>
          <a:p>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50</a:t>
            </a:fld>
            <a:endParaRPr lang="en-US"/>
          </a:p>
        </p:txBody>
      </p:sp>
    </p:spTree>
    <p:extLst>
      <p:ext uri="{BB962C8B-B14F-4D97-AF65-F5344CB8AC3E}">
        <p14:creationId xmlns:p14="http://schemas.microsoft.com/office/powerpoint/2010/main" val="19266298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onfocus</a:t>
            </a:r>
            <a:r>
              <a:rPr lang="en-US" sz="1200" b="0" i="0" u="none" strike="noStrike" kern="1200" baseline="0" dirty="0">
                <a:solidFill>
                  <a:schemeClr val="tx1"/>
                </a:solidFill>
                <a:latin typeface="+mn-lt"/>
                <a:ea typeface="+mn-ea"/>
                <a:cs typeface="+mn-cs"/>
              </a:rPr>
              <a:t> attribute captures the moment when an element receives the focus of the user’s attention.</a:t>
            </a:r>
          </a:p>
          <a:p>
            <a:pPr marL="228600" indent="-228600">
              <a:buFont typeface="+mj-lt"/>
              <a:buAutoNum type="arabicPeriod"/>
            </a:pPr>
            <a:r>
              <a:rPr lang="en-US" sz="1200" b="0" i="0" u="none" strike="noStrike" kern="1200" baseline="0" dirty="0">
                <a:solidFill>
                  <a:schemeClr val="tx1"/>
                </a:solidFill>
                <a:latin typeface="+mn-lt"/>
                <a:ea typeface="+mn-ea"/>
                <a:cs typeface="+mn-cs"/>
              </a:rPr>
              <a:t>This is determined to be the point at which a user clicks inside an element that can be activated or manipulated, such as a form input.</a:t>
            </a:r>
          </a:p>
          <a:p>
            <a:pPr marL="228600" indent="-228600">
              <a:buFont typeface="+mj-lt"/>
              <a:buAutoNum type="arabicPeriod"/>
            </a:pPr>
            <a:r>
              <a:rPr lang="en-US" sz="1200" b="0" i="0" u="none" strike="noStrike" kern="1200" baseline="0" dirty="0">
                <a:solidFill>
                  <a:schemeClr val="tx1"/>
                </a:solidFill>
                <a:latin typeface="+mn-lt"/>
                <a:ea typeface="+mn-ea"/>
                <a:cs typeface="+mn-cs"/>
              </a:rPr>
              <a:t>Typically, this attribute is used to highlight the section of the page that currently has focus—a useful usability enhancement, particularly for people with low vision—or to provide additional information. For example, when a user’s completing a form, additional help text can be made to appear alongside the form input that currently has focus.</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51</a:t>
            </a:fld>
            <a:endParaRPr lang="en-US"/>
          </a:p>
        </p:txBody>
      </p:sp>
    </p:spTree>
    <p:extLst>
      <p:ext uri="{BB962C8B-B14F-4D97-AF65-F5344CB8AC3E}">
        <p14:creationId xmlns:p14="http://schemas.microsoft.com/office/powerpoint/2010/main" val="165858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blockquote</a:t>
            </a:r>
            <a:r>
              <a:rPr lang="en-US" sz="1200" b="0" i="0" u="none" strike="noStrike" kern="1200" baseline="0" dirty="0">
                <a:solidFill>
                  <a:schemeClr val="tx1"/>
                </a:solidFill>
                <a:latin typeface="+mn-lt"/>
                <a:ea typeface="+mn-ea"/>
                <a:cs typeface="+mn-cs"/>
              </a:rPr>
              <a:t> element is a mechanism for marking up a block of text quoted from a person or another document or source. It may be just a few lines, or it may contain</a:t>
            </a:r>
          </a:p>
          <a:p>
            <a:r>
              <a:rPr lang="en-US" sz="1200" b="0" i="0" u="none" strike="noStrike" kern="1200" baseline="0" dirty="0">
                <a:solidFill>
                  <a:schemeClr val="tx1"/>
                </a:solidFill>
                <a:latin typeface="+mn-lt"/>
                <a:ea typeface="+mn-ea"/>
                <a:cs typeface="+mn-cs"/>
              </a:rPr>
              <a:t>several paragraphs</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7</a:t>
            </a:fld>
            <a:endParaRPr lang="en-US"/>
          </a:p>
        </p:txBody>
      </p:sp>
    </p:spTree>
    <p:extLst>
      <p:ext uri="{BB962C8B-B14F-4D97-AF65-F5344CB8AC3E}">
        <p14:creationId xmlns:p14="http://schemas.microsoft.com/office/powerpoint/2010/main" val="28083827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onblur</a:t>
            </a:r>
            <a:r>
              <a:rPr lang="en-US" sz="1200" b="0" i="0" u="none" strike="noStrike" kern="1200" baseline="0" dirty="0">
                <a:solidFill>
                  <a:schemeClr val="tx1"/>
                </a:solidFill>
                <a:latin typeface="+mn-lt"/>
                <a:ea typeface="+mn-ea"/>
                <a:cs typeface="+mn-cs"/>
              </a:rPr>
              <a:t> is the opposite of the </a:t>
            </a:r>
            <a:r>
              <a:rPr lang="en-US" sz="1200" b="0" i="0" u="none" strike="noStrike" kern="1200" baseline="0" dirty="0" err="1">
                <a:solidFill>
                  <a:schemeClr val="tx1"/>
                </a:solidFill>
                <a:latin typeface="+mn-lt"/>
                <a:ea typeface="+mn-ea"/>
                <a:cs typeface="+mn-cs"/>
              </a:rPr>
              <a:t>onfocus</a:t>
            </a:r>
            <a:r>
              <a:rPr lang="en-US" sz="1200" b="0" i="0" u="none" strike="noStrike" kern="1200" baseline="0" dirty="0">
                <a:solidFill>
                  <a:schemeClr val="tx1"/>
                </a:solidFill>
                <a:latin typeface="+mn-lt"/>
                <a:ea typeface="+mn-ea"/>
                <a:cs typeface="+mn-cs"/>
              </a:rPr>
              <a:t> attribute</a:t>
            </a:r>
          </a:p>
          <a:p>
            <a:r>
              <a:rPr lang="en-US" sz="1200" b="0" i="0" u="none" strike="noStrike" kern="1200" baseline="0" dirty="0">
                <a:solidFill>
                  <a:schemeClr val="tx1"/>
                </a:solidFill>
                <a:latin typeface="+mn-lt"/>
                <a:ea typeface="+mn-ea"/>
                <a:cs typeface="+mn-cs"/>
              </a:rPr>
              <a:t>This will call the code when an element loses the focus because the user has used the tab key to move to the</a:t>
            </a:r>
          </a:p>
          <a:p>
            <a:r>
              <a:rPr lang="en-US" sz="1200" b="0" i="0" u="none" strike="noStrike" kern="1200" baseline="0" dirty="0">
                <a:solidFill>
                  <a:schemeClr val="tx1"/>
                </a:solidFill>
                <a:latin typeface="+mn-lt"/>
                <a:ea typeface="+mn-ea"/>
                <a:cs typeface="+mn-cs"/>
              </a:rPr>
              <a:t>next element on the page, or has placed the cursor in another section of the page. </a:t>
            </a:r>
          </a:p>
          <a:p>
            <a:r>
              <a:rPr lang="en-US" sz="1200" b="0" i="0" u="none" strike="noStrike" kern="1200" baseline="0" dirty="0" err="1">
                <a:solidFill>
                  <a:schemeClr val="tx1"/>
                </a:solidFill>
                <a:latin typeface="+mn-lt"/>
                <a:ea typeface="+mn-ea"/>
                <a:cs typeface="+mn-cs"/>
              </a:rPr>
              <a:t>onblur</a:t>
            </a:r>
            <a:r>
              <a:rPr lang="en-US" sz="1200" b="0" i="0" u="none" strike="noStrike" kern="1200" baseline="0" dirty="0">
                <a:solidFill>
                  <a:schemeClr val="tx1"/>
                </a:solidFill>
                <a:latin typeface="+mn-lt"/>
                <a:ea typeface="+mn-ea"/>
                <a:cs typeface="+mn-cs"/>
              </a:rPr>
              <a:t> is most often used with form validation code.  When the user leaves a form field, the </a:t>
            </a:r>
            <a:r>
              <a:rPr lang="en-US" sz="1200" b="0" i="0" u="none" strike="noStrike" kern="1200" baseline="0" dirty="0" err="1">
                <a:solidFill>
                  <a:schemeClr val="tx1"/>
                </a:solidFill>
                <a:latin typeface="+mn-lt"/>
                <a:ea typeface="+mn-ea"/>
                <a:cs typeface="+mn-cs"/>
              </a:rPr>
              <a:t>onblur</a:t>
            </a:r>
            <a:r>
              <a:rPr lang="en-US" sz="1200" b="0" i="0" u="none" strike="noStrike" kern="1200" baseline="0" dirty="0">
                <a:solidFill>
                  <a:schemeClr val="tx1"/>
                </a:solidFill>
                <a:latin typeface="+mn-lt"/>
                <a:ea typeface="+mn-ea"/>
                <a:cs typeface="+mn-cs"/>
              </a:rPr>
              <a:t> attribute is used to call a piece of script that performs some sort</a:t>
            </a:r>
          </a:p>
          <a:p>
            <a:r>
              <a:rPr lang="en-US" sz="1200" b="0" i="0" u="none" strike="noStrike" kern="1200" baseline="0" dirty="0">
                <a:solidFill>
                  <a:schemeClr val="tx1"/>
                </a:solidFill>
                <a:latin typeface="+mn-lt"/>
                <a:ea typeface="+mn-ea"/>
                <a:cs typeface="+mn-cs"/>
              </a:rPr>
              <a:t>of validation on the field to make sure that the correct data was entered, rather than leaving all the validation to execute at the form’s end.</a:t>
            </a:r>
          </a:p>
          <a:p>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52</a:t>
            </a:fld>
            <a:endParaRPr lang="en-US"/>
          </a:p>
        </p:txBody>
      </p:sp>
    </p:spTree>
    <p:extLst>
      <p:ext uri="{BB962C8B-B14F-4D97-AF65-F5344CB8AC3E}">
        <p14:creationId xmlns:p14="http://schemas.microsoft.com/office/powerpoint/2010/main" val="137071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can be applied to an input, a </a:t>
            </a:r>
            <a:r>
              <a:rPr lang="en-US" sz="1200" b="0" i="0" u="none" strike="noStrike" kern="1200" baseline="0" dirty="0" err="1">
                <a:solidFill>
                  <a:schemeClr val="tx1"/>
                </a:solidFill>
                <a:latin typeface="+mn-lt"/>
                <a:ea typeface="+mn-ea"/>
                <a:cs typeface="+mn-cs"/>
              </a:rPr>
              <a:t>textarea</a:t>
            </a:r>
            <a:r>
              <a:rPr lang="en-US" sz="1200" b="0" i="0" u="none" strike="noStrike" kern="1200" baseline="0" dirty="0">
                <a:solidFill>
                  <a:schemeClr val="tx1"/>
                </a:solidFill>
                <a:latin typeface="+mn-lt"/>
                <a:ea typeface="+mn-ea"/>
                <a:cs typeface="+mn-cs"/>
              </a:rPr>
              <a:t>, or a select control to identify when the value of one of those elements is changed either by the user directly, or</a:t>
            </a:r>
          </a:p>
          <a:p>
            <a:r>
              <a:rPr lang="en-US" sz="1200" b="0" i="0" u="none" strike="noStrike" kern="1200" baseline="0" dirty="0">
                <a:solidFill>
                  <a:schemeClr val="tx1"/>
                </a:solidFill>
                <a:latin typeface="+mn-lt"/>
                <a:ea typeface="+mn-ea"/>
                <a:cs typeface="+mn-cs"/>
              </a:rPr>
              <a:t>as a result of some scripting on the page.</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53</a:t>
            </a:fld>
            <a:endParaRPr lang="en-US"/>
          </a:p>
        </p:txBody>
      </p:sp>
    </p:spTree>
    <p:extLst>
      <p:ext uri="{BB962C8B-B14F-4D97-AF65-F5344CB8AC3E}">
        <p14:creationId xmlns:p14="http://schemas.microsoft.com/office/powerpoint/2010/main" val="7571380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event handler captures a click event from the users’ mouse button on the element to which 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attribute is applied.</a:t>
            </a:r>
          </a:p>
          <a:p>
            <a:r>
              <a:rPr lang="en-US" sz="1200" b="0" i="0" u="none" strike="noStrike" kern="1200" baseline="0" dirty="0">
                <a:solidFill>
                  <a:schemeClr val="tx1"/>
                </a:solidFill>
                <a:latin typeface="+mn-lt"/>
                <a:ea typeface="+mn-ea"/>
                <a:cs typeface="+mn-cs"/>
              </a:rPr>
              <a:t>This action usually results in a call to a script method such as a JavaScript function.</a:t>
            </a:r>
          </a:p>
          <a:p>
            <a:r>
              <a:rPr lang="en-US" sz="1200" b="0" i="0" u="none" strike="noStrike" kern="1200" baseline="0" dirty="0">
                <a:solidFill>
                  <a:schemeClr val="tx1"/>
                </a:solidFill>
                <a:latin typeface="+mn-lt"/>
                <a:ea typeface="+mn-ea"/>
                <a:cs typeface="+mn-cs"/>
              </a:rPr>
              <a:t>There can be multiple functions called on click of an element e.g.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doThisFunction</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thenDoTheOtherFunction</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Further </a:t>
            </a:r>
            <a:r>
              <a:rPr lang="en-US" sz="1200" b="0" i="0" u="none" strike="noStrike" kern="1200" baseline="0" dirty="0" err="1">
                <a:solidFill>
                  <a:schemeClr val="tx1"/>
                </a:solidFill>
                <a:latin typeface="+mn-lt"/>
                <a:ea typeface="+mn-ea"/>
                <a:cs typeface="+mn-cs"/>
              </a:rPr>
              <a:t>onchange</a:t>
            </a:r>
            <a:r>
              <a:rPr lang="en-US" sz="1200" b="0" i="0" u="none" strike="noStrike" kern="1200" baseline="0" dirty="0">
                <a:solidFill>
                  <a:schemeClr val="tx1"/>
                </a:solidFill>
                <a:latin typeface="+mn-lt"/>
                <a:ea typeface="+mn-ea"/>
                <a:cs typeface="+mn-cs"/>
              </a:rPr>
              <a:t> attribute is also used to trigger the event on changing the state of checkbox and radio button.</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54</a:t>
            </a:fld>
            <a:endParaRPr lang="en-US"/>
          </a:p>
        </p:txBody>
      </p:sp>
    </p:spTree>
    <p:extLst>
      <p:ext uri="{BB962C8B-B14F-4D97-AF65-F5344CB8AC3E}">
        <p14:creationId xmlns:p14="http://schemas.microsoft.com/office/powerpoint/2010/main" val="2262396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 event handler captures a double-click event from the user’s mouse button on the element to which the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 attribute is applied.</a:t>
            </a:r>
          </a:p>
          <a:p>
            <a:r>
              <a:rPr lang="en-US" sz="1200" b="0" i="0" u="none" strike="noStrike" kern="1200" baseline="0" dirty="0">
                <a:solidFill>
                  <a:schemeClr val="tx1"/>
                </a:solidFill>
                <a:latin typeface="+mn-lt"/>
                <a:ea typeface="+mn-ea"/>
                <a:cs typeface="+mn-cs"/>
              </a:rPr>
              <a:t>This will usually result in a call to a script method such as a JavaScript function. </a:t>
            </a:r>
          </a:p>
          <a:p>
            <a:r>
              <a:rPr lang="en-US" sz="1200" b="0" i="0" u="none" strike="noStrike" kern="1200" baseline="0" dirty="0">
                <a:solidFill>
                  <a:schemeClr val="tx1"/>
                </a:solidFill>
                <a:latin typeface="+mn-lt"/>
                <a:ea typeface="+mn-ea"/>
                <a:cs typeface="+mn-cs"/>
              </a:rPr>
              <a:t>Note that 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event handler will fire before the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 event handler. </a:t>
            </a:r>
          </a:p>
          <a:p>
            <a:r>
              <a:rPr lang="en-US" sz="1200" b="0" i="0" u="none" strike="noStrike" kern="1200" baseline="0" dirty="0">
                <a:solidFill>
                  <a:schemeClr val="tx1"/>
                </a:solidFill>
                <a:latin typeface="+mn-lt"/>
                <a:ea typeface="+mn-ea"/>
                <a:cs typeface="+mn-cs"/>
              </a:rPr>
              <a:t>Example is: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doMyFunction</a:t>
            </a:r>
            <a:r>
              <a:rPr lang="en-US" sz="1200" b="0" i="0" u="none" strike="noStrike" kern="1200" baseline="0" dirty="0">
                <a:solidFill>
                  <a:schemeClr val="tx1"/>
                </a:solidFill>
                <a:latin typeface="+mn-lt"/>
                <a:ea typeface="+mn-ea"/>
                <a:cs typeface="+mn-cs"/>
              </a:rPr>
              <a: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55</a:t>
            </a:fld>
            <a:endParaRPr lang="en-US"/>
          </a:p>
        </p:txBody>
      </p:sp>
    </p:spTree>
    <p:extLst>
      <p:ext uri="{BB962C8B-B14F-4D97-AF65-F5344CB8AC3E}">
        <p14:creationId xmlns:p14="http://schemas.microsoft.com/office/powerpoint/2010/main" val="867253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onkeydown</a:t>
            </a:r>
            <a:r>
              <a:rPr lang="en-US" sz="1200" b="0" i="0" u="none" strike="noStrike" kern="1200" baseline="0" dirty="0">
                <a:solidFill>
                  <a:schemeClr val="tx1"/>
                </a:solidFill>
                <a:latin typeface="+mn-lt"/>
                <a:ea typeface="+mn-ea"/>
                <a:cs typeface="+mn-cs"/>
              </a:rPr>
              <a:t> event handler captures the moment that a key is pressed down but has not yet been released.</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56</a:t>
            </a:fld>
            <a:endParaRPr lang="en-US"/>
          </a:p>
        </p:txBody>
      </p:sp>
    </p:spTree>
    <p:extLst>
      <p:ext uri="{BB962C8B-B14F-4D97-AF65-F5344CB8AC3E}">
        <p14:creationId xmlns:p14="http://schemas.microsoft.com/office/powerpoint/2010/main" val="1378219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key down and press when key has been released key up event triggers</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57</a:t>
            </a:fld>
            <a:endParaRPr lang="en-US"/>
          </a:p>
        </p:txBody>
      </p:sp>
    </p:spTree>
    <p:extLst>
      <p:ext uri="{BB962C8B-B14F-4D97-AF65-F5344CB8AC3E}">
        <p14:creationId xmlns:p14="http://schemas.microsoft.com/office/powerpoint/2010/main" val="26548267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attribute is one of the most commonly used event attributes. It captures the moment that a cursor crosses the boundary of an element, moving from</a:t>
            </a:r>
          </a:p>
          <a:p>
            <a:r>
              <a:rPr lang="en-US" sz="1200" b="0" i="0" u="none" strike="noStrike" kern="1200" baseline="0" dirty="0">
                <a:solidFill>
                  <a:schemeClr val="tx1"/>
                </a:solidFill>
                <a:latin typeface="+mn-lt"/>
                <a:ea typeface="+mn-ea"/>
                <a:cs typeface="+mn-cs"/>
              </a:rPr>
              <a:t>outside to inside the element to which the attribute is applied. It differs from the </a:t>
            </a:r>
            <a:r>
              <a:rPr lang="en-US" sz="1200" b="0" i="0" u="none" strike="noStrike" kern="1200" baseline="0" dirty="0" err="1">
                <a:solidFill>
                  <a:schemeClr val="tx1"/>
                </a:solidFill>
                <a:latin typeface="+mn-lt"/>
                <a:ea typeface="+mn-ea"/>
                <a:cs typeface="+mn-cs"/>
              </a:rPr>
              <a:t>onmousemove</a:t>
            </a:r>
            <a:r>
              <a:rPr lang="en-US" sz="1200" b="0" i="0" u="none" strike="noStrike" kern="1200" baseline="0" dirty="0">
                <a:solidFill>
                  <a:schemeClr val="tx1"/>
                </a:solidFill>
                <a:latin typeface="+mn-lt"/>
                <a:ea typeface="+mn-ea"/>
                <a:cs typeface="+mn-cs"/>
              </a:rPr>
              <a:t> attribute, which is used to detect movement within the element’s</a:t>
            </a:r>
          </a:p>
          <a:p>
            <a:r>
              <a:rPr lang="en-US" sz="1200" b="0" i="0" u="none" strike="noStrike" kern="1200" baseline="0" dirty="0">
                <a:solidFill>
                  <a:schemeClr val="tx1"/>
                </a:solidFill>
                <a:latin typeface="+mn-lt"/>
                <a:ea typeface="+mn-ea"/>
                <a:cs typeface="+mn-cs"/>
              </a:rPr>
              <a:t>boundaries. Once the cursor is positioned over the element, the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event remains active until the cursor is moved beyond the element’s boundaries—an event</a:t>
            </a:r>
          </a:p>
          <a:p>
            <a:r>
              <a:rPr lang="en-US" sz="1200" b="0" i="0" u="none" strike="noStrike" kern="1200" baseline="0" dirty="0">
                <a:solidFill>
                  <a:schemeClr val="tx1"/>
                </a:solidFill>
                <a:latin typeface="+mn-lt"/>
                <a:ea typeface="+mn-ea"/>
                <a:cs typeface="+mn-cs"/>
              </a:rPr>
              <a:t>that the </a:t>
            </a:r>
            <a:r>
              <a:rPr lang="en-US" sz="1200" b="0" i="0" u="none" strike="noStrike" kern="1200" baseline="0" dirty="0" err="1">
                <a:solidFill>
                  <a:schemeClr val="tx1"/>
                </a:solidFill>
                <a:latin typeface="+mn-lt"/>
                <a:ea typeface="+mn-ea"/>
                <a:cs typeface="+mn-cs"/>
              </a:rPr>
              <a:t>onmouseout</a:t>
            </a:r>
            <a:r>
              <a:rPr lang="en-US" sz="1200" b="0" i="0" u="none" strike="noStrike" kern="1200" baseline="0" dirty="0">
                <a:solidFill>
                  <a:schemeClr val="tx1"/>
                </a:solidFill>
                <a:latin typeface="+mn-lt"/>
                <a:ea typeface="+mn-ea"/>
                <a:cs typeface="+mn-cs"/>
              </a:rPr>
              <a:t> attribute would capture.</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58</a:t>
            </a:fld>
            <a:endParaRPr lang="en-US"/>
          </a:p>
        </p:txBody>
      </p:sp>
    </p:spTree>
    <p:extLst>
      <p:ext uri="{BB962C8B-B14F-4D97-AF65-F5344CB8AC3E}">
        <p14:creationId xmlns:p14="http://schemas.microsoft.com/office/powerpoint/2010/main" val="37451718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onmouseout</a:t>
            </a:r>
            <a:r>
              <a:rPr lang="en-US" sz="1200" b="0" i="0" u="none" strike="noStrike" kern="1200" baseline="0" dirty="0">
                <a:solidFill>
                  <a:schemeClr val="tx1"/>
                </a:solidFill>
                <a:latin typeface="+mn-lt"/>
                <a:ea typeface="+mn-ea"/>
                <a:cs typeface="+mn-cs"/>
              </a:rPr>
              <a:t> attribute is the “partner” attribute to the commonly used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attribute. It captures the moment that a mouse pointer crosses</a:t>
            </a:r>
          </a:p>
          <a:p>
            <a:r>
              <a:rPr lang="en-US" sz="1200" b="0" i="0" u="none" strike="noStrike" kern="1200" baseline="0" dirty="0">
                <a:solidFill>
                  <a:schemeClr val="tx1"/>
                </a:solidFill>
                <a:latin typeface="+mn-lt"/>
                <a:ea typeface="+mn-ea"/>
                <a:cs typeface="+mn-cs"/>
              </a:rPr>
              <a:t>the boundary of an element, moving from the inside to the outside of the element to which the attribute is applied.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onmouseout</a:t>
            </a:r>
            <a:r>
              <a:rPr lang="en-US" sz="1200" b="0" i="0" u="none" strike="noStrike" kern="1200" baseline="0" dirty="0">
                <a:solidFill>
                  <a:schemeClr val="tx1"/>
                </a:solidFill>
                <a:latin typeface="+mn-lt"/>
                <a:ea typeface="+mn-ea"/>
                <a:cs typeface="+mn-cs"/>
              </a:rPr>
              <a:t> is mostly used for resetting a visual effect that was previously applied by the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attribute—for example, reinstating the default state of an image</a:t>
            </a:r>
          </a:p>
          <a:p>
            <a:r>
              <a:rPr lang="en-US" sz="1200" b="0" i="0" u="none" strike="noStrike" kern="1200" baseline="0" dirty="0">
                <a:solidFill>
                  <a:schemeClr val="tx1"/>
                </a:solidFill>
                <a:latin typeface="+mn-lt"/>
                <a:ea typeface="+mn-ea"/>
                <a:cs typeface="+mn-cs"/>
              </a:rPr>
              <a:t>that was swapped for a new image.</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59</a:t>
            </a:fld>
            <a:endParaRPr lang="en-US"/>
          </a:p>
        </p:txBody>
      </p:sp>
    </p:spTree>
    <p:extLst>
      <p:ext uri="{BB962C8B-B14F-4D97-AF65-F5344CB8AC3E}">
        <p14:creationId xmlns:p14="http://schemas.microsoft.com/office/powerpoint/2010/main" val="34193721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onmousemove</a:t>
            </a:r>
            <a:r>
              <a:rPr lang="en-US" sz="1200" b="0" i="0" u="none" strike="noStrike" kern="1200" baseline="0" dirty="0">
                <a:solidFill>
                  <a:schemeClr val="tx1"/>
                </a:solidFill>
                <a:latin typeface="+mn-lt"/>
                <a:ea typeface="+mn-ea"/>
                <a:cs typeface="+mn-cs"/>
              </a:rPr>
              <a:t> event handler is used to identify any movement of the mouse in any direction within the boundaries of an element, irrespective of any mouse button actions.</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60</a:t>
            </a:fld>
            <a:endParaRPr lang="en-US"/>
          </a:p>
        </p:txBody>
      </p:sp>
    </p:spTree>
    <p:extLst>
      <p:ext uri="{BB962C8B-B14F-4D97-AF65-F5344CB8AC3E}">
        <p14:creationId xmlns:p14="http://schemas.microsoft.com/office/powerpoint/2010/main" val="17869583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attribute is similar to 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attribute, but differs in that the event is triggered the moment the mouse button is pressed on the element, rather</a:t>
            </a:r>
          </a:p>
          <a:p>
            <a:r>
              <a:rPr lang="en-US" sz="1200" b="0" i="0" u="none" strike="noStrike" kern="1200" baseline="0" dirty="0">
                <a:solidFill>
                  <a:schemeClr val="tx1"/>
                </a:solidFill>
                <a:latin typeface="+mn-lt"/>
                <a:ea typeface="+mn-ea"/>
                <a:cs typeface="+mn-cs"/>
              </a:rPr>
              <a:t>than at the point at which the mouse button is released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is effectively a combination of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onmouseup</a:t>
            </a:r>
            <a:r>
              <a:rPr lang="en-US" sz="1200" b="0" i="0" u="none" strike="noStrike" kern="1200" baseline="0" dirty="0">
                <a:solidFill>
                  <a:schemeClr val="tx1"/>
                </a:solidFill>
                <a:latin typeface="+mn-lt"/>
                <a:ea typeface="+mn-ea"/>
                <a:cs typeface="+mn-cs"/>
              </a:rPr>
              <a:t> event on the element in question).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event isn’t often seen in practice, possibly because it can so easily cause events to be triggered accidentally. If you’re using an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event, the user can move the</a:t>
            </a:r>
          </a:p>
          <a:p>
            <a:r>
              <a:rPr lang="en-US" sz="1200" b="0" i="0" u="none" strike="noStrike" kern="1200" baseline="0" dirty="0">
                <a:solidFill>
                  <a:schemeClr val="tx1"/>
                </a:solidFill>
                <a:latin typeface="+mn-lt"/>
                <a:ea typeface="+mn-ea"/>
                <a:cs typeface="+mn-cs"/>
              </a:rPr>
              <a:t>cursor off the element, release the mouse button, and avoid triggering the action if it was an accidental button press; this is not the case with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61</a:t>
            </a:fld>
            <a:endParaRPr lang="en-US"/>
          </a:p>
        </p:txBody>
      </p:sp>
    </p:spTree>
    <p:extLst>
      <p:ext uri="{BB962C8B-B14F-4D97-AF65-F5344CB8AC3E}">
        <p14:creationId xmlns:p14="http://schemas.microsoft.com/office/powerpoint/2010/main" val="271442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element’s purpose is very simple: it creates a line break within a block of</a:t>
            </a:r>
          </a:p>
          <a:p>
            <a:r>
              <a:rPr lang="en-US" sz="1200" b="0" i="0" u="none" strike="noStrike" kern="1200" baseline="0" dirty="0">
                <a:solidFill>
                  <a:schemeClr val="tx1"/>
                </a:solidFill>
                <a:latin typeface="+mn-lt"/>
                <a:ea typeface="+mn-ea"/>
                <a:cs typeface="+mn-cs"/>
              </a:rPr>
              <a:t>text, leaving no padding or margins between the two blocks of text created by the</a:t>
            </a:r>
          </a:p>
          <a:p>
            <a:r>
              <a:rPr lang="en-US" sz="1200" b="0" i="0" u="none" strike="noStrike" kern="1200" baseline="0" dirty="0">
                <a:solidFill>
                  <a:schemeClr val="tx1"/>
                </a:solidFill>
                <a:latin typeface="+mn-lt"/>
                <a:ea typeface="+mn-ea"/>
                <a:cs typeface="+mn-cs"/>
              </a:rPr>
              <a:t>line break.</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8</a:t>
            </a:fld>
            <a:endParaRPr lang="en-US"/>
          </a:p>
        </p:txBody>
      </p:sp>
    </p:spTree>
    <p:extLst>
      <p:ext uri="{BB962C8B-B14F-4D97-AF65-F5344CB8AC3E}">
        <p14:creationId xmlns:p14="http://schemas.microsoft.com/office/powerpoint/2010/main" val="2078548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onmouseup</a:t>
            </a:r>
            <a:r>
              <a:rPr lang="en-US" sz="1200" b="0" i="0" u="none" strike="noStrike" kern="1200" baseline="0" dirty="0">
                <a:solidFill>
                  <a:schemeClr val="tx1"/>
                </a:solidFill>
                <a:latin typeface="+mn-lt"/>
                <a:ea typeface="+mn-ea"/>
                <a:cs typeface="+mn-cs"/>
              </a:rPr>
              <a:t> attribute is the counterpart to the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attribute. It triggers an event when the user releases the mouse button while the cursor is positioned</a:t>
            </a:r>
          </a:p>
          <a:p>
            <a:r>
              <a:rPr lang="en-US" sz="1200" b="0" i="0" u="none" strike="noStrike" kern="1200" baseline="0" dirty="0">
                <a:solidFill>
                  <a:schemeClr val="tx1"/>
                </a:solidFill>
                <a:latin typeface="+mn-lt"/>
                <a:ea typeface="+mn-ea"/>
                <a:cs typeface="+mn-cs"/>
              </a:rPr>
              <a:t>over the element to which the attribute is applied. Just as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is not greatly used, its partner </a:t>
            </a:r>
            <a:r>
              <a:rPr lang="en-US" sz="1200" b="0" i="0" u="none" strike="noStrike" kern="1200" baseline="0" dirty="0" err="1">
                <a:solidFill>
                  <a:schemeClr val="tx1"/>
                </a:solidFill>
                <a:latin typeface="+mn-lt"/>
                <a:ea typeface="+mn-ea"/>
                <a:cs typeface="+mn-cs"/>
              </a:rPr>
              <a:t>onmouseup</a:t>
            </a:r>
            <a:r>
              <a:rPr lang="en-US" sz="1200" b="0" i="0" u="none" strike="noStrike" kern="1200" baseline="0" dirty="0">
                <a:solidFill>
                  <a:schemeClr val="tx1"/>
                </a:solidFill>
                <a:latin typeface="+mn-lt"/>
                <a:ea typeface="+mn-ea"/>
                <a:cs typeface="+mn-cs"/>
              </a:rPr>
              <a:t> isn’t common.</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62</a:t>
            </a:fld>
            <a:endParaRPr lang="en-US"/>
          </a:p>
        </p:txBody>
      </p:sp>
    </p:spTree>
    <p:extLst>
      <p:ext uri="{BB962C8B-B14F-4D97-AF65-F5344CB8AC3E}">
        <p14:creationId xmlns:p14="http://schemas.microsoft.com/office/powerpoint/2010/main" val="20689484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onselect</a:t>
            </a:r>
            <a:r>
              <a:rPr lang="en-US" sz="1200" b="0" i="0" u="none" strike="noStrike" kern="1200" baseline="0" dirty="0">
                <a:solidFill>
                  <a:schemeClr val="tx1"/>
                </a:solidFill>
                <a:latin typeface="+mn-lt"/>
                <a:ea typeface="+mn-ea"/>
                <a:cs typeface="+mn-cs"/>
              </a:rPr>
              <a:t> attribute is used in forms, specifically on the text input and </a:t>
            </a:r>
            <a:r>
              <a:rPr lang="en-US" sz="1200" b="0" i="0" u="none" strike="noStrike" kern="1200" baseline="0" dirty="0" err="1">
                <a:solidFill>
                  <a:schemeClr val="tx1"/>
                </a:solidFill>
                <a:latin typeface="+mn-lt"/>
                <a:ea typeface="+mn-ea"/>
                <a:cs typeface="+mn-cs"/>
              </a:rPr>
              <a:t>textarea</a:t>
            </a:r>
            <a:r>
              <a:rPr lang="en-US" sz="1200" b="0" i="0" u="none" strike="noStrike" kern="1200" baseline="0" dirty="0">
                <a:solidFill>
                  <a:schemeClr val="tx1"/>
                </a:solidFill>
                <a:latin typeface="+mn-lt"/>
                <a:ea typeface="+mn-ea"/>
                <a:cs typeface="+mn-cs"/>
              </a:rPr>
              <a:t> form controls. When the user selects any text inside these elements,</a:t>
            </a:r>
          </a:p>
          <a:p>
            <a:r>
              <a:rPr lang="en-US" sz="1200" b="0" i="0" u="none" strike="noStrike" kern="1200" baseline="0" dirty="0">
                <a:solidFill>
                  <a:schemeClr val="tx1"/>
                </a:solidFill>
                <a:latin typeface="+mn-lt"/>
                <a:ea typeface="+mn-ea"/>
                <a:cs typeface="+mn-cs"/>
              </a:rPr>
              <a:t>either by clicking and dragging the cursor, or using keyboard text selection commands (such as pressing Shift + Right arrow key), the </a:t>
            </a:r>
            <a:r>
              <a:rPr lang="en-US" sz="1200" b="0" i="0" u="none" strike="noStrike" kern="1200" baseline="0" dirty="0" err="1">
                <a:solidFill>
                  <a:schemeClr val="tx1"/>
                </a:solidFill>
                <a:latin typeface="+mn-lt"/>
                <a:ea typeface="+mn-ea"/>
                <a:cs typeface="+mn-cs"/>
              </a:rPr>
              <a:t>onselect</a:t>
            </a:r>
            <a:r>
              <a:rPr lang="en-US" sz="1200" b="0" i="0" u="none" strike="noStrike" kern="1200" baseline="0" dirty="0">
                <a:solidFill>
                  <a:schemeClr val="tx1"/>
                </a:solidFill>
                <a:latin typeface="+mn-lt"/>
                <a:ea typeface="+mn-ea"/>
                <a:cs typeface="+mn-cs"/>
              </a:rPr>
              <a:t> attribute captures</a:t>
            </a:r>
          </a:p>
          <a:p>
            <a:r>
              <a:rPr lang="en-US" sz="1200" b="0" i="0" u="none" strike="noStrike" kern="1200" baseline="0" dirty="0">
                <a:solidFill>
                  <a:schemeClr val="tx1"/>
                </a:solidFill>
                <a:latin typeface="+mn-lt"/>
                <a:ea typeface="+mn-ea"/>
                <a:cs typeface="+mn-cs"/>
              </a:rPr>
              <a:t>this event.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63</a:t>
            </a:fld>
            <a:endParaRPr lang="en-US"/>
          </a:p>
        </p:txBody>
      </p:sp>
    </p:spTree>
    <p:extLst>
      <p:ext uri="{BB962C8B-B14F-4D97-AF65-F5344CB8AC3E}">
        <p14:creationId xmlns:p14="http://schemas.microsoft.com/office/powerpoint/2010/main" val="33196818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onreset</a:t>
            </a:r>
            <a:r>
              <a:rPr lang="en-US" sz="1200" b="0" i="0" u="none" strike="noStrike" kern="1200" baseline="0" dirty="0">
                <a:solidFill>
                  <a:schemeClr val="tx1"/>
                </a:solidFill>
                <a:latin typeface="+mn-lt"/>
                <a:ea typeface="+mn-ea"/>
                <a:cs typeface="+mn-cs"/>
              </a:rPr>
              <a:t> attribute is used only within the context of forms, and is applied directly to the form element.</a:t>
            </a:r>
          </a:p>
          <a:p>
            <a:r>
              <a:rPr lang="en-US" sz="1200" b="0" i="0" u="none" strike="noStrike" kern="1200" baseline="0" dirty="0">
                <a:solidFill>
                  <a:schemeClr val="tx1"/>
                </a:solidFill>
                <a:latin typeface="+mn-lt"/>
                <a:ea typeface="+mn-ea"/>
                <a:cs typeface="+mn-cs"/>
              </a:rPr>
              <a:t>When the user activates the form’s Reset button (if indeed it has one), the event is captured by this attribute, and can be used for whatever purpose the developer chooses.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this attribute is used less commonly these days. Reset buttons on forms themselves have become increasingly rare, since they make it all too easy to accidentally wipe out all the details the user has spent time entering.</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64</a:t>
            </a:fld>
            <a:endParaRPr lang="en-US"/>
          </a:p>
        </p:txBody>
      </p:sp>
    </p:spTree>
    <p:extLst>
      <p:ext uri="{BB962C8B-B14F-4D97-AF65-F5344CB8AC3E}">
        <p14:creationId xmlns:p14="http://schemas.microsoft.com/office/powerpoint/2010/main" val="22030510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onsubmit</a:t>
            </a:r>
            <a:r>
              <a:rPr lang="en-US" sz="1200" b="0" i="0" u="none" strike="noStrike" kern="1200" baseline="0" dirty="0">
                <a:solidFill>
                  <a:schemeClr val="tx1"/>
                </a:solidFill>
                <a:latin typeface="+mn-lt"/>
                <a:ea typeface="+mn-ea"/>
                <a:cs typeface="+mn-cs"/>
              </a:rPr>
              <a:t> attribute is used on the form element only. Its purpose is to capture the moment when the form is submitted, following the moment when the</a:t>
            </a:r>
          </a:p>
          <a:p>
            <a:r>
              <a:rPr lang="en-US" sz="1200" b="0" i="0" u="none" strike="noStrike" kern="1200" baseline="0" dirty="0">
                <a:solidFill>
                  <a:schemeClr val="tx1"/>
                </a:solidFill>
                <a:latin typeface="+mn-lt"/>
                <a:ea typeface="+mn-ea"/>
                <a:cs typeface="+mn-cs"/>
              </a:rPr>
              <a:t>user activates the form’s Submit button.</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65</a:t>
            </a:fld>
            <a:endParaRPr lang="en-US"/>
          </a:p>
        </p:txBody>
      </p:sp>
    </p:spTree>
    <p:extLst>
      <p:ext uri="{BB962C8B-B14F-4D97-AF65-F5344CB8AC3E}">
        <p14:creationId xmlns:p14="http://schemas.microsoft.com/office/powerpoint/2010/main" val="42920258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onload</a:t>
            </a:r>
            <a:r>
              <a:rPr lang="en-US" sz="1200" b="0" i="0" kern="1200" dirty="0">
                <a:solidFill>
                  <a:schemeClr val="tx1"/>
                </a:solidFill>
                <a:effectLst/>
                <a:latin typeface="+mn-lt"/>
                <a:ea typeface="+mn-ea"/>
                <a:cs typeface="+mn-cs"/>
              </a:rPr>
              <a:t> event occurs when an object has been loaded.</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onload</a:t>
            </a:r>
            <a:r>
              <a:rPr lang="en-US" sz="1200" b="0" i="0" u="none" strike="noStrike" kern="1200" baseline="0" dirty="0">
                <a:solidFill>
                  <a:schemeClr val="tx1"/>
                </a:solidFill>
                <a:latin typeface="+mn-lt"/>
                <a:ea typeface="+mn-ea"/>
                <a:cs typeface="+mn-cs"/>
              </a:rPr>
              <a:t> event is used to trigger an action once a web page has completely loaded all content and, importantly, all of the external resources that the page calls in. </a:t>
            </a:r>
          </a:p>
          <a:p>
            <a:r>
              <a:rPr lang="en-US" sz="1200" b="0" i="0" u="none" strike="noStrike" kern="1200" baseline="0" dirty="0">
                <a:solidFill>
                  <a:schemeClr val="tx1"/>
                </a:solidFill>
                <a:latin typeface="+mn-lt"/>
                <a:ea typeface="+mn-ea"/>
                <a:cs typeface="+mn-cs"/>
              </a:rPr>
              <a:t>It may also be used in the context of framesets to indicate that the child frame elements have finished loading.</a:t>
            </a:r>
          </a:p>
          <a:p>
            <a:r>
              <a:rPr lang="en-US" sz="1200" b="0" i="0" u="none" strike="noStrike" kern="1200" baseline="0" dirty="0">
                <a:solidFill>
                  <a:schemeClr val="tx1"/>
                </a:solidFill>
                <a:latin typeface="+mn-lt"/>
                <a:ea typeface="+mn-ea"/>
                <a:cs typeface="+mn-cs"/>
              </a:rPr>
              <a:t>Mainly this event is triggered by the developers on the body element.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66</a:t>
            </a:fld>
            <a:endParaRPr lang="en-US"/>
          </a:p>
        </p:txBody>
      </p:sp>
    </p:spTree>
    <p:extLst>
      <p:ext uri="{BB962C8B-B14F-4D97-AF65-F5344CB8AC3E}">
        <p14:creationId xmlns:p14="http://schemas.microsoft.com/office/powerpoint/2010/main" val="49881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div is a generic block-level element. It doesn’t convey any meaning about its contents like paragraph. div element can be used to group almost any elements together. Indeed, it can contain almost any other element, unlike p, which can only contain inline elements.</a:t>
            </a:r>
          </a:p>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9</a:t>
            </a:fld>
            <a:endParaRPr lang="en-US"/>
          </a:p>
        </p:txBody>
      </p:sp>
    </p:spTree>
    <p:extLst>
      <p:ext uri="{BB962C8B-B14F-4D97-AF65-F5344CB8AC3E}">
        <p14:creationId xmlns:p14="http://schemas.microsoft.com/office/powerpoint/2010/main" val="271563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element may contain any text content, but it can’t include any block-level elements: only inline or phrase elements can be included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10</a:t>
            </a:fld>
            <a:endParaRPr lang="en-US"/>
          </a:p>
        </p:txBody>
      </p:sp>
    </p:spTree>
    <p:extLst>
      <p:ext uri="{BB962C8B-B14F-4D97-AF65-F5344CB8AC3E}">
        <p14:creationId xmlns:p14="http://schemas.microsoft.com/office/powerpoint/2010/main" val="74154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hr</a:t>
            </a:r>
            <a:r>
              <a:rPr lang="en-US" sz="1200" b="0" i="0" u="none" strike="noStrike" kern="1200" baseline="0" dirty="0">
                <a:solidFill>
                  <a:schemeClr val="tx1"/>
                </a:solidFill>
                <a:latin typeface="+mn-lt"/>
                <a:ea typeface="+mn-ea"/>
                <a:cs typeface="+mn-cs"/>
              </a:rPr>
              <a:t> element creates in the document a highly visible break that renders as a slim horizontal line running the width of the area to which it’s applied. The </a:t>
            </a:r>
            <a:r>
              <a:rPr lang="en-US" sz="1200" b="0" i="0" u="none" strike="noStrike" kern="1200" baseline="0" dirty="0" err="1">
                <a:solidFill>
                  <a:schemeClr val="tx1"/>
                </a:solidFill>
                <a:latin typeface="+mn-lt"/>
                <a:ea typeface="+mn-ea"/>
                <a:cs typeface="+mn-cs"/>
              </a:rPr>
              <a:t>hr</a:t>
            </a:r>
            <a:r>
              <a:rPr lang="en-US" sz="1200" b="0" i="0" u="none" strike="noStrike" kern="1200" baseline="0" dirty="0">
                <a:solidFill>
                  <a:schemeClr val="tx1"/>
                </a:solidFill>
                <a:latin typeface="+mn-lt"/>
                <a:ea typeface="+mn-ea"/>
                <a:cs typeface="+mn-cs"/>
              </a:rPr>
              <a:t> element can be used to create a break in a document at a point where there may be a change of thought or meaning, but where it may not necessarily be appropriate to introduce a subheading.</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11</a:t>
            </a:fld>
            <a:endParaRPr lang="en-US"/>
          </a:p>
        </p:txBody>
      </p:sp>
    </p:spTree>
    <p:extLst>
      <p:ext uri="{BB962C8B-B14F-4D97-AF65-F5344CB8AC3E}">
        <p14:creationId xmlns:p14="http://schemas.microsoft.com/office/powerpoint/2010/main" val="291420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EA508B-562B-40CA-A2CA-4D70788B163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45028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A508B-562B-40CA-A2CA-4D70788B163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24451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A508B-562B-40CA-A2CA-4D70788B163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94046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A508B-562B-40CA-A2CA-4D70788B163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01823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A508B-562B-40CA-A2CA-4D70788B163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69068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EA508B-562B-40CA-A2CA-4D70788B1638}"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8419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EA508B-562B-40CA-A2CA-4D70788B1638}"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413113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EA508B-562B-40CA-A2CA-4D70788B1638}"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40498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A508B-562B-40CA-A2CA-4D70788B1638}"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197846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EA508B-562B-40CA-A2CA-4D70788B1638}"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28800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EA508B-562B-40CA-A2CA-4D70788B1638}"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118911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A508B-562B-40CA-A2CA-4D70788B1638}" type="datetimeFigureOut">
              <a:rPr lang="en-US" smtClean="0"/>
              <a:t>9/13/2024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36567-0273-4729-9735-FBD4AECBEB59}" type="slidenum">
              <a:rPr lang="en-US" smtClean="0"/>
              <a:t>‹#›</a:t>
            </a:fld>
            <a:endParaRPr lang="en-US"/>
          </a:p>
        </p:txBody>
      </p:sp>
    </p:spTree>
    <p:extLst>
      <p:ext uri="{BB962C8B-B14F-4D97-AF65-F5344CB8AC3E}">
        <p14:creationId xmlns:p14="http://schemas.microsoft.com/office/powerpoint/2010/main" val="277950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7.png"/><Relationship Id="rId7" Type="http://schemas.openxmlformats.org/officeDocument/2006/relationships/diagramQuickStyle" Target="../diagrams/quickStyle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8.png"/><Relationship Id="rId9" Type="http://schemas.microsoft.com/office/2007/relationships/diagramDrawing" Target="../diagrams/drawing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7.png"/><Relationship Id="rId7" Type="http://schemas.openxmlformats.org/officeDocument/2006/relationships/diagramLayout" Target="../diagrams/layout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39.png"/><Relationship Id="rId10" Type="http://schemas.microsoft.com/office/2007/relationships/diagramDrawing" Target="../diagrams/drawing3.xml"/><Relationship Id="rId4" Type="http://schemas.openxmlformats.org/officeDocument/2006/relationships/image" Target="../media/image38.png"/><Relationship Id="rId9" Type="http://schemas.openxmlformats.org/officeDocument/2006/relationships/diagramColors" Target="../diagrams/colors3.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0.png"/><Relationship Id="rId7" Type="http://schemas.openxmlformats.org/officeDocument/2006/relationships/diagramQuickStyle" Target="../diagrams/quickStyle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1.png"/><Relationship Id="rId9" Type="http://schemas.microsoft.com/office/2007/relationships/diagramDrawing" Target="../diagrams/drawin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5.png"/><Relationship Id="rId7" Type="http://schemas.openxmlformats.org/officeDocument/2006/relationships/diagramColors" Target="../diagrams/colors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47.png"/><Relationship Id="rId7" Type="http://schemas.openxmlformats.org/officeDocument/2006/relationships/diagramQuickStyle" Target="../diagrams/quickStyle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8.png"/><Relationship Id="rId9" Type="http://schemas.microsoft.com/office/2007/relationships/diagramDrawing" Target="../diagrams/drawing6.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51.png"/><Relationship Id="rId7" Type="http://schemas.openxmlformats.org/officeDocument/2006/relationships/diagramQuickStyle" Target="../diagrams/quickStyle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52.png"/><Relationship Id="rId9" Type="http://schemas.microsoft.com/office/2007/relationships/diagramDrawing" Target="../diagrams/drawing7.xml"/></Relationships>
</file>

<file path=ppt/slides/_rels/slide4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54.png"/></Relationships>
</file>

<file path=ppt/slides/_rels/slide4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5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Designing (HTML)</a:t>
            </a:r>
          </a:p>
        </p:txBody>
      </p:sp>
      <p:sp>
        <p:nvSpPr>
          <p:cNvPr id="3" name="Subtitle 2"/>
          <p:cNvSpPr>
            <a:spLocks noGrp="1"/>
          </p:cNvSpPr>
          <p:nvPr>
            <p:ph type="subTitle" idx="1"/>
          </p:nvPr>
        </p:nvSpPr>
        <p:spPr/>
        <p:txBody>
          <a:bodyPr/>
          <a:lstStyle/>
          <a:p>
            <a:pPr algn="r"/>
            <a:endParaRPr lang="en-US" dirty="0"/>
          </a:p>
        </p:txBody>
      </p:sp>
    </p:spTree>
    <p:extLst>
      <p:ext uri="{BB962C8B-B14F-4D97-AF65-F5344CB8AC3E}">
        <p14:creationId xmlns:p14="http://schemas.microsoft.com/office/powerpoint/2010/main" val="3145085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&lt;h1&gt;&lt;/h1&gt; to &lt;h6&gt;&lt;/h6&gt;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429193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a:t>
            </a:r>
            <a:r>
              <a:rPr lang="en-US" sz="2800" dirty="0" err="1"/>
              <a:t>hr</a:t>
            </a:r>
            <a:r>
              <a:rPr lang="en-US" sz="2800" dirty="0"/>
              <a:t>/&gt;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311424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&lt;base </a:t>
            </a:r>
            <a:r>
              <a:rPr lang="en-US" sz="2800" dirty="0" err="1">
                <a:solidFill>
                  <a:schemeClr val="accent5">
                    <a:lumMod val="60000"/>
                    <a:lumOff val="40000"/>
                  </a:schemeClr>
                </a:solidFill>
              </a:rPr>
              <a:t>href</a:t>
            </a:r>
            <a:r>
              <a:rPr lang="en-US" sz="2800" dirty="0">
                <a:solidFill>
                  <a:schemeClr val="accent5">
                    <a:lumMod val="60000"/>
                    <a:lumOff val="40000"/>
                  </a:schemeClr>
                </a:solidFill>
              </a:rPr>
              <a:t>=“</a:t>
            </a:r>
            <a:r>
              <a:rPr lang="en-US" sz="2800" dirty="0" err="1">
                <a:solidFill>
                  <a:schemeClr val="accent5">
                    <a:lumMod val="60000"/>
                    <a:lumOff val="40000"/>
                  </a:schemeClr>
                </a:solidFill>
              </a:rPr>
              <a:t>uri</a:t>
            </a:r>
            <a:r>
              <a:rPr lang="en-US" sz="2800" dirty="0">
                <a:solidFill>
                  <a:schemeClr val="accent5">
                    <a:lumMod val="60000"/>
                    <a:lumOff val="40000"/>
                  </a:schemeClr>
                </a:solidFill>
              </a:rPr>
              <a:t>”&gt;&lt;/base&gt;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55806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46668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&lt;link </a:t>
            </a:r>
            <a:r>
              <a:rPr lang="en-US" sz="2800" dirty="0" err="1">
                <a:solidFill>
                  <a:schemeClr val="accent5">
                    <a:lumMod val="60000"/>
                    <a:lumOff val="40000"/>
                  </a:schemeClr>
                </a:solidFill>
              </a:rPr>
              <a:t>href</a:t>
            </a:r>
            <a:r>
              <a:rPr lang="en-US" sz="2800" dirty="0">
                <a:solidFill>
                  <a:schemeClr val="accent5">
                    <a:lumMod val="60000"/>
                    <a:lumOff val="40000"/>
                  </a:schemeClr>
                </a:solidFill>
              </a:rPr>
              <a:t>="</a:t>
            </a:r>
            <a:r>
              <a:rPr lang="en-US" sz="2800" i="1" dirty="0" err="1">
                <a:solidFill>
                  <a:schemeClr val="accent5">
                    <a:lumMod val="60000"/>
                    <a:lumOff val="40000"/>
                  </a:schemeClr>
                </a:solidFill>
              </a:rPr>
              <a:t>uri</a:t>
            </a:r>
            <a:r>
              <a:rPr lang="en-US" sz="2800" dirty="0">
                <a:solidFill>
                  <a:schemeClr val="accent5">
                    <a:lumMod val="60000"/>
                    <a:lumOff val="40000"/>
                  </a:schemeClr>
                </a:solidFill>
              </a:rPr>
              <a:t>“ </a:t>
            </a:r>
            <a:r>
              <a:rPr lang="en-US" sz="2800" dirty="0" err="1">
                <a:solidFill>
                  <a:schemeClr val="accent5">
                    <a:lumMod val="60000"/>
                    <a:lumOff val="40000"/>
                  </a:schemeClr>
                </a:solidFill>
              </a:rPr>
              <a:t>rel</a:t>
            </a:r>
            <a:r>
              <a:rPr lang="en-US" sz="2800" dirty="0">
                <a:solidFill>
                  <a:schemeClr val="accent5">
                    <a:lumMod val="60000"/>
                    <a:lumOff val="40000"/>
                  </a:schemeClr>
                </a:solidFill>
              </a:rPr>
              <a:t>="</a:t>
            </a:r>
            <a:r>
              <a:rPr lang="en-US" sz="2800" i="1" dirty="0">
                <a:solidFill>
                  <a:schemeClr val="accent5">
                    <a:lumMod val="60000"/>
                    <a:lumOff val="40000"/>
                  </a:schemeClr>
                </a:solidFill>
              </a:rPr>
              <a:t>relationship</a:t>
            </a:r>
            <a:r>
              <a:rPr lang="en-US" sz="2800" dirty="0">
                <a:solidFill>
                  <a:schemeClr val="accent5">
                    <a:lumMod val="60000"/>
                    <a:lumOff val="40000"/>
                  </a:schemeClr>
                </a:solidFill>
              </a:rPr>
              <a:t>" type="</a:t>
            </a:r>
            <a:r>
              <a:rPr lang="en-US" sz="2800" i="1" dirty="0">
                <a:solidFill>
                  <a:schemeClr val="accent5">
                    <a:lumMod val="60000"/>
                    <a:lumOff val="40000"/>
                  </a:schemeClr>
                </a:solidFill>
              </a:rPr>
              <a:t>content type</a:t>
            </a:r>
            <a:r>
              <a:rPr lang="en-US" sz="2800" dirty="0">
                <a:solidFill>
                  <a:schemeClr val="accent5">
                    <a:lumMod val="60000"/>
                    <a:lumOff val="40000"/>
                  </a:schemeClr>
                </a:solidFill>
              </a:rPr>
              <a:t>"/&gt;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202542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http-</a:t>
            </a:r>
            <a:r>
              <a:rPr lang="en-US" sz="2800" dirty="0" err="1">
                <a:solidFill>
                  <a:schemeClr val="accent5">
                    <a:lumMod val="60000"/>
                    <a:lumOff val="40000"/>
                  </a:schemeClr>
                </a:solidFill>
              </a:rPr>
              <a:t>equiv</a:t>
            </a:r>
            <a:r>
              <a:rPr lang="en-US" sz="2800" dirty="0">
                <a:solidFill>
                  <a:schemeClr val="accent5">
                    <a:lumMod val="60000"/>
                    <a:lumOff val="40000"/>
                  </a:schemeClr>
                </a:solidFill>
              </a:rPr>
              <a:t>=“content-type” content=“text/html” charset=“UTF-8”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156580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http-</a:t>
            </a:r>
            <a:r>
              <a:rPr lang="en-US" sz="2800" dirty="0" err="1">
                <a:solidFill>
                  <a:schemeClr val="accent5">
                    <a:lumMod val="60000"/>
                    <a:lumOff val="40000"/>
                  </a:schemeClr>
                </a:solidFill>
              </a:rPr>
              <a:t>equiv</a:t>
            </a:r>
            <a:r>
              <a:rPr lang="en-US" sz="2800" dirty="0">
                <a:solidFill>
                  <a:schemeClr val="accent5">
                    <a:lumMod val="60000"/>
                    <a:lumOff val="40000"/>
                  </a:schemeClr>
                </a:solidFill>
              </a:rPr>
              <a:t>=“refresh” content=“5”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348580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name=“robots” content=“</a:t>
            </a:r>
            <a:r>
              <a:rPr lang="en-US" sz="2800" dirty="0" err="1">
                <a:solidFill>
                  <a:schemeClr val="accent5">
                    <a:lumMod val="60000"/>
                    <a:lumOff val="40000"/>
                  </a:schemeClr>
                </a:solidFill>
              </a:rPr>
              <a:t>noindex</a:t>
            </a:r>
            <a:r>
              <a:rPr lang="en-US" sz="2800" dirty="0">
                <a:solidFill>
                  <a:schemeClr val="accent5">
                    <a:lumMod val="60000"/>
                    <a:lumOff val="40000"/>
                  </a:schemeClr>
                </a:solidFill>
              </a:rPr>
              <a:t>, follow”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112940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name="description" content="A brief summary/description “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343404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263766" y="2537025"/>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500" dirty="0">
                <a:solidFill>
                  <a:schemeClr val="accent5">
                    <a:lumMod val="60000"/>
                    <a:lumOff val="40000"/>
                  </a:schemeClr>
                </a:solidFill>
              </a:rPr>
              <a:t>&lt;meta name="keywords" content="reference, </a:t>
            </a:r>
            <a:r>
              <a:rPr lang="en-US" sz="2500" dirty="0" err="1">
                <a:solidFill>
                  <a:schemeClr val="accent5">
                    <a:lumMod val="60000"/>
                    <a:lumOff val="40000"/>
                  </a:schemeClr>
                </a:solidFill>
              </a:rPr>
              <a:t>SitePoint</a:t>
            </a:r>
            <a:r>
              <a:rPr lang="en-US" sz="2500" dirty="0">
                <a:solidFill>
                  <a:schemeClr val="accent5">
                    <a:lumMod val="60000"/>
                    <a:lumOff val="40000"/>
                  </a:schemeClr>
                </a:solidFill>
              </a:rPr>
              <a:t>, HTML, XHTML, standards“ /&gt;</a:t>
            </a:r>
            <a:endParaRPr lang="en-US" sz="25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253277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93431" y="2484271"/>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&lt;script type="text/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 </a:t>
            </a:r>
            <a:r>
              <a:rPr lang="en-US" sz="2800" dirty="0" err="1">
                <a:solidFill>
                  <a:schemeClr val="accent5">
                    <a:lumMod val="60000"/>
                    <a:lumOff val="40000"/>
                  </a:schemeClr>
                </a:solidFill>
              </a:rPr>
              <a:t>src</a:t>
            </a:r>
            <a:r>
              <a:rPr lang="en-US" sz="2800" dirty="0">
                <a:solidFill>
                  <a:schemeClr val="accent5">
                    <a:lumMod val="60000"/>
                    <a:lumOff val="40000"/>
                  </a:schemeClr>
                </a:solidFill>
              </a:rPr>
              <a:t>=“</a:t>
            </a:r>
            <a:r>
              <a:rPr lang="en-US" sz="2800" dirty="0" err="1">
                <a:solidFill>
                  <a:schemeClr val="accent5">
                    <a:lumMod val="60000"/>
                    <a:lumOff val="40000"/>
                  </a:schemeClr>
                </a:solidFill>
              </a:rPr>
              <a:t>uri</a:t>
            </a:r>
            <a:r>
              <a:rPr lang="en-US" sz="2800" dirty="0">
                <a:solidFill>
                  <a:schemeClr val="accent5">
                    <a:lumMod val="60000"/>
                    <a:lumOff val="40000"/>
                  </a:schemeClr>
                </a:solidFill>
              </a:rPr>
              <a:t>” language=“</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 1.2”&gt; &lt;/script&gt;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93402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49766" y="1922978"/>
            <a:ext cx="1970818" cy="231657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843676" y="1971969"/>
            <a:ext cx="4303395" cy="2267585"/>
          </a:xfrm>
          <a:prstGeom prst="rect">
            <a:avLst/>
          </a:prstGeom>
        </p:spPr>
      </p:pic>
    </p:spTree>
    <p:extLst>
      <p:ext uri="{BB962C8B-B14F-4D97-AF65-F5344CB8AC3E}">
        <p14:creationId xmlns:p14="http://schemas.microsoft.com/office/powerpoint/2010/main" val="310232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786753"/>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748042"/>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t>
            </a:r>
            <a:r>
              <a:rPr lang="en-US" sz="2800" dirty="0" err="1">
                <a:solidFill>
                  <a:schemeClr val="accent5">
                    <a:lumMod val="60000"/>
                    <a:lumOff val="40000"/>
                  </a:schemeClr>
                </a:solidFill>
              </a:rPr>
              <a:t>noscript</a:t>
            </a:r>
            <a:r>
              <a:rPr lang="en-US" sz="2800" dirty="0">
                <a:solidFill>
                  <a:schemeClr val="accent5">
                    <a:lumMod val="60000"/>
                    <a:lumOff val="40000"/>
                  </a:schemeClr>
                </a:solidFill>
              </a:rPr>
              <a:t>&gt;html elements&lt;/</a:t>
            </a:r>
            <a:r>
              <a:rPr lang="en-US" sz="2800" dirty="0" err="1">
                <a:solidFill>
                  <a:schemeClr val="accent5">
                    <a:lumMod val="60000"/>
                    <a:lumOff val="40000"/>
                  </a:schemeClr>
                </a:solidFill>
              </a:rPr>
              <a:t>noscript</a:t>
            </a:r>
            <a:r>
              <a:rPr lang="en-US" sz="2800" dirty="0">
                <a:solidFill>
                  <a:schemeClr val="accent5">
                    <a:lumMod val="60000"/>
                    <a:lumOff val="40000"/>
                  </a:schemeClr>
                </a:solidFill>
              </a:rPr>
              <a:t>&gt;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3268934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027073"/>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nb-NO" sz="2800" dirty="0">
                <a:solidFill>
                  <a:schemeClr val="accent5">
                    <a:lumMod val="60000"/>
                    <a:lumOff val="40000"/>
                  </a:schemeClr>
                </a:solidFill>
              </a:rPr>
              <a:t>&lt;style media= "</a:t>
            </a:r>
            <a:r>
              <a:rPr lang="nb-NO" sz="2800" i="1" dirty="0">
                <a:solidFill>
                  <a:schemeClr val="accent5">
                    <a:lumMod val="60000"/>
                    <a:lumOff val="40000"/>
                  </a:schemeClr>
                </a:solidFill>
              </a:rPr>
              <a:t>screen</a:t>
            </a:r>
            <a:r>
              <a:rPr lang="nb-NO" sz="2800" dirty="0">
                <a:solidFill>
                  <a:schemeClr val="accent5">
                    <a:lumMod val="60000"/>
                    <a:lumOff val="40000"/>
                  </a:schemeClr>
                </a:solidFill>
              </a:rPr>
              <a:t>" type= "</a:t>
            </a:r>
            <a:r>
              <a:rPr lang="nb-NO" sz="2800" i="1" dirty="0">
                <a:solidFill>
                  <a:schemeClr val="accent5">
                    <a:lumMod val="60000"/>
                    <a:lumOff val="40000"/>
                  </a:schemeClr>
                </a:solidFill>
              </a:rPr>
              <a:t>text/css</a:t>
            </a:r>
            <a:r>
              <a:rPr lang="nb-NO" sz="2800" dirty="0">
                <a:solidFill>
                  <a:schemeClr val="accent5">
                    <a:lumMod val="60000"/>
                    <a:lumOff val="40000"/>
                  </a:schemeClr>
                </a:solidFill>
              </a:rPr>
              <a:t>"&gt;</a:t>
            </a:r>
            <a:r>
              <a:rPr lang="en-US" sz="2800" dirty="0">
                <a:solidFill>
                  <a:schemeClr val="accent5">
                    <a:lumMod val="60000"/>
                    <a:lumOff val="40000"/>
                  </a:schemeClr>
                </a:solidFill>
              </a:rPr>
              <a:t>&lt;/style&gt;</a:t>
            </a:r>
            <a:endParaRPr lang="en-US" sz="2800" dirty="0">
              <a:solidFill>
                <a:schemeClr val="accent5">
                  <a:lumMod val="60000"/>
                  <a:lumOff val="40000"/>
                </a:schemeClr>
              </a:solidFill>
              <a:latin typeface="Ink Free" panose="03080402000500000000" pitchFamily="66" charset="0"/>
            </a:endParaRPr>
          </a:p>
        </p:txBody>
      </p:sp>
      <p:sp>
        <p:nvSpPr>
          <p:cNvPr id="5" name="Rectangle 4"/>
          <p:cNvSpPr/>
          <p:nvPr/>
        </p:nvSpPr>
        <p:spPr>
          <a:xfrm>
            <a:off x="1195754" y="2985139"/>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nb-NO" sz="2800" dirty="0">
                <a:solidFill>
                  <a:schemeClr val="accent5">
                    <a:lumMod val="60000"/>
                    <a:lumOff val="40000"/>
                  </a:schemeClr>
                </a:solidFill>
              </a:rPr>
              <a:t>&lt;style media= "</a:t>
            </a:r>
            <a:r>
              <a:rPr lang="nb-NO" sz="2800" i="1" dirty="0">
                <a:solidFill>
                  <a:schemeClr val="accent5">
                    <a:lumMod val="60000"/>
                    <a:lumOff val="40000"/>
                  </a:schemeClr>
                </a:solidFill>
              </a:rPr>
              <a:t>print</a:t>
            </a:r>
            <a:r>
              <a:rPr lang="nb-NO" sz="2800" dirty="0">
                <a:solidFill>
                  <a:schemeClr val="accent5">
                    <a:lumMod val="60000"/>
                    <a:lumOff val="40000"/>
                  </a:schemeClr>
                </a:solidFill>
              </a:rPr>
              <a:t>" type= "t</a:t>
            </a:r>
            <a:r>
              <a:rPr lang="nb-NO" sz="2800" i="1" dirty="0">
                <a:solidFill>
                  <a:schemeClr val="accent5">
                    <a:lumMod val="60000"/>
                    <a:lumOff val="40000"/>
                  </a:schemeClr>
                </a:solidFill>
              </a:rPr>
              <a:t>ext/css</a:t>
            </a:r>
            <a:r>
              <a:rPr lang="nb-NO" sz="2800" dirty="0">
                <a:solidFill>
                  <a:schemeClr val="accent5">
                    <a:lumMod val="60000"/>
                    <a:lumOff val="40000"/>
                  </a:schemeClr>
                </a:solidFill>
              </a:rPr>
              <a:t>"&gt;</a:t>
            </a:r>
            <a:r>
              <a:rPr lang="en-US" sz="2800" dirty="0">
                <a:solidFill>
                  <a:schemeClr val="accent5">
                    <a:lumMod val="60000"/>
                    <a:lumOff val="40000"/>
                  </a:schemeClr>
                </a:solidFill>
              </a:rPr>
              <a:t>&lt;/style&gt;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135705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1485895" y="2509836"/>
            <a:ext cx="5067300" cy="1838325"/>
          </a:xfrm>
          <a:prstGeom prst="rect">
            <a:avLst/>
          </a:prstGeom>
        </p:spPr>
      </p:pic>
      <p:pic>
        <p:nvPicPr>
          <p:cNvPr id="3" name="Picture 2"/>
          <p:cNvPicPr>
            <a:picLocks noChangeAspect="1"/>
          </p:cNvPicPr>
          <p:nvPr/>
        </p:nvPicPr>
        <p:blipFill>
          <a:blip r:embed="rId4"/>
          <a:stretch>
            <a:fillRect/>
          </a:stretch>
        </p:blipFill>
        <p:spPr>
          <a:xfrm>
            <a:off x="6923210" y="2562591"/>
            <a:ext cx="3867150" cy="1647825"/>
          </a:xfrm>
          <a:prstGeom prst="rect">
            <a:avLst/>
          </a:prstGeom>
        </p:spPr>
      </p:pic>
    </p:spTree>
    <p:extLst>
      <p:ext uri="{BB962C8B-B14F-4D97-AF65-F5344CB8AC3E}">
        <p14:creationId xmlns:p14="http://schemas.microsoft.com/office/powerpoint/2010/main" val="177056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1680058" y="2747596"/>
            <a:ext cx="4257675" cy="1257300"/>
          </a:xfrm>
          <a:prstGeom prst="rect">
            <a:avLst/>
          </a:prstGeom>
        </p:spPr>
      </p:pic>
      <p:pic>
        <p:nvPicPr>
          <p:cNvPr id="5" name="Picture 4"/>
          <p:cNvPicPr>
            <a:picLocks noChangeAspect="1"/>
          </p:cNvPicPr>
          <p:nvPr/>
        </p:nvPicPr>
        <p:blipFill>
          <a:blip r:embed="rId4"/>
          <a:stretch>
            <a:fillRect/>
          </a:stretch>
        </p:blipFill>
        <p:spPr>
          <a:xfrm>
            <a:off x="6262316" y="2747596"/>
            <a:ext cx="3781425" cy="904875"/>
          </a:xfrm>
          <a:prstGeom prst="rect">
            <a:avLst/>
          </a:prstGeom>
        </p:spPr>
      </p:pic>
    </p:spTree>
    <p:extLst>
      <p:ext uri="{BB962C8B-B14F-4D97-AF65-F5344CB8AC3E}">
        <p14:creationId xmlns:p14="http://schemas.microsoft.com/office/powerpoint/2010/main" val="1827875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3115402" y="2653445"/>
            <a:ext cx="2781300" cy="1314450"/>
          </a:xfrm>
          <a:prstGeom prst="rect">
            <a:avLst/>
          </a:prstGeom>
        </p:spPr>
      </p:pic>
      <p:pic>
        <p:nvPicPr>
          <p:cNvPr id="3" name="Picture 2"/>
          <p:cNvPicPr>
            <a:picLocks noChangeAspect="1"/>
          </p:cNvPicPr>
          <p:nvPr/>
        </p:nvPicPr>
        <p:blipFill>
          <a:blip r:embed="rId4"/>
          <a:stretch>
            <a:fillRect/>
          </a:stretch>
        </p:blipFill>
        <p:spPr>
          <a:xfrm>
            <a:off x="6264153" y="2643920"/>
            <a:ext cx="2371725" cy="1323975"/>
          </a:xfrm>
          <a:prstGeom prst="rect">
            <a:avLst/>
          </a:prstGeom>
        </p:spPr>
      </p:pic>
    </p:spTree>
    <p:extLst>
      <p:ext uri="{BB962C8B-B14F-4D97-AF65-F5344CB8AC3E}">
        <p14:creationId xmlns:p14="http://schemas.microsoft.com/office/powerpoint/2010/main" val="223958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27679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040418" y="3500952"/>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=“#para” &gt;&lt;/a&gt; &lt;p id=“para”&gt;&lt;/p&gt;</a:t>
            </a:r>
          </a:p>
        </p:txBody>
      </p:sp>
      <p:sp>
        <p:nvSpPr>
          <p:cNvPr id="4" name="Rectangle 3"/>
          <p:cNvSpPr/>
          <p:nvPr/>
        </p:nvSpPr>
        <p:spPr>
          <a:xfrm>
            <a:off x="1348154" y="2390486"/>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=“URL” target=“_blank/_self/_parent/_top”&gt;&lt;/a&gt;</a:t>
            </a:r>
          </a:p>
        </p:txBody>
      </p:sp>
    </p:spTree>
    <p:extLst>
      <p:ext uri="{BB962C8B-B14F-4D97-AF65-F5344CB8AC3E}">
        <p14:creationId xmlns:p14="http://schemas.microsoft.com/office/powerpoint/2010/main" val="372852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85472" y="752295"/>
            <a:ext cx="6622805" cy="3688734"/>
          </a:xfrm>
          <a:prstGeom prst="rect">
            <a:avLst/>
          </a:prstGeom>
        </p:spPr>
      </p:pic>
      <p:pic>
        <p:nvPicPr>
          <p:cNvPr id="9" name="Picture 8"/>
          <p:cNvPicPr>
            <a:picLocks noChangeAspect="1"/>
          </p:cNvPicPr>
          <p:nvPr/>
        </p:nvPicPr>
        <p:blipFill>
          <a:blip r:embed="rId4"/>
          <a:stretch>
            <a:fillRect/>
          </a:stretch>
        </p:blipFill>
        <p:spPr>
          <a:xfrm>
            <a:off x="605064" y="4014749"/>
            <a:ext cx="4411028" cy="1802130"/>
          </a:xfrm>
          <a:prstGeom prst="rect">
            <a:avLst/>
          </a:prstGeom>
        </p:spPr>
      </p:pic>
      <p:pic>
        <p:nvPicPr>
          <p:cNvPr id="10" name="Picture 9"/>
          <p:cNvPicPr>
            <a:picLocks noChangeAspect="1"/>
          </p:cNvPicPr>
          <p:nvPr/>
        </p:nvPicPr>
        <p:blipFill>
          <a:blip r:embed="rId5"/>
          <a:stretch>
            <a:fillRect/>
          </a:stretch>
        </p:blipFill>
        <p:spPr>
          <a:xfrm>
            <a:off x="4126891" y="2797123"/>
            <a:ext cx="3981450" cy="2001203"/>
          </a:xfrm>
          <a:prstGeom prst="rect">
            <a:avLst/>
          </a:prstGeom>
        </p:spPr>
      </p:pic>
      <p:pic>
        <p:nvPicPr>
          <p:cNvPr id="11" name="Picture 10"/>
          <p:cNvPicPr>
            <a:picLocks noChangeAspect="1"/>
          </p:cNvPicPr>
          <p:nvPr/>
        </p:nvPicPr>
        <p:blipFill>
          <a:blip r:embed="rId6"/>
          <a:stretch>
            <a:fillRect/>
          </a:stretch>
        </p:blipFill>
        <p:spPr>
          <a:xfrm>
            <a:off x="8145743" y="1796559"/>
            <a:ext cx="3206115" cy="3352800"/>
          </a:xfrm>
          <a:prstGeom prst="rect">
            <a:avLst/>
          </a:prstGeom>
        </p:spPr>
      </p:pic>
    </p:spTree>
    <p:extLst>
      <p:ext uri="{BB962C8B-B14F-4D97-AF65-F5344CB8AC3E}">
        <p14:creationId xmlns:p14="http://schemas.microsoft.com/office/powerpoint/2010/main" val="156241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46668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a:t>
            </a:r>
            <a:r>
              <a:rPr lang="en-US" sz="2800" dirty="0" err="1">
                <a:solidFill>
                  <a:schemeClr val="accent5">
                    <a:lumMod val="60000"/>
                    <a:lumOff val="40000"/>
                  </a:schemeClr>
                </a:solidFill>
              </a:rPr>
              <a:t>uri</a:t>
            </a:r>
            <a:r>
              <a:rPr lang="en-US" sz="2800" dirty="0">
                <a:solidFill>
                  <a:schemeClr val="accent5">
                    <a:lumMod val="60000"/>
                    <a:lumOff val="40000"/>
                  </a:schemeClr>
                </a:solidFill>
              </a:rPr>
              <a:t> of file to download” download&gt;</a:t>
            </a:r>
          </a:p>
          <a:p>
            <a:pPr algn="ctr"/>
            <a:r>
              <a:rPr lang="en-US" sz="2800" dirty="0">
                <a:solidFill>
                  <a:schemeClr val="accent5">
                    <a:lumMod val="60000"/>
                    <a:lumOff val="40000"/>
                  </a:schemeClr>
                </a:solidFill>
              </a:rPr>
              <a:t>Link at bottom of page</a:t>
            </a:r>
          </a:p>
          <a:p>
            <a:pPr algn="ctr"/>
            <a:r>
              <a:rPr lang="en-US" sz="2800" dirty="0">
                <a:solidFill>
                  <a:schemeClr val="accent5">
                    <a:lumMod val="60000"/>
                    <a:lumOff val="40000"/>
                  </a:schemeClr>
                </a:solidFill>
              </a:rPr>
              <a:t> &lt;/a&gt;</a:t>
            </a:r>
          </a:p>
        </p:txBody>
      </p:sp>
    </p:spTree>
    <p:extLst>
      <p:ext uri="{BB962C8B-B14F-4D97-AF65-F5344CB8AC3E}">
        <p14:creationId xmlns:p14="http://schemas.microsoft.com/office/powerpoint/2010/main" val="2421423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46668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=“mailto:nisarsiddiqui.cs@iba-suk.edu.pk” &gt;Email Link&lt;/a&gt;</a:t>
            </a:r>
          </a:p>
        </p:txBody>
      </p:sp>
    </p:spTree>
    <p:extLst>
      <p:ext uri="{BB962C8B-B14F-4D97-AF65-F5344CB8AC3E}">
        <p14:creationId xmlns:p14="http://schemas.microsoft.com/office/powerpoint/2010/main" val="260223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837181"/>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789010" y="1706734"/>
            <a:ext cx="5187583" cy="2369442"/>
          </a:xfrm>
          <a:prstGeom prst="rect">
            <a:avLst/>
          </a:prstGeom>
        </p:spPr>
      </p:pic>
      <p:pic>
        <p:nvPicPr>
          <p:cNvPr id="5" name="Picture 4"/>
          <p:cNvPicPr>
            <a:picLocks noChangeAspect="1"/>
          </p:cNvPicPr>
          <p:nvPr/>
        </p:nvPicPr>
        <p:blipFill>
          <a:blip r:embed="rId4"/>
          <a:stretch>
            <a:fillRect/>
          </a:stretch>
        </p:blipFill>
        <p:spPr>
          <a:xfrm>
            <a:off x="5976593" y="1646243"/>
            <a:ext cx="2747012" cy="2524912"/>
          </a:xfrm>
          <a:prstGeom prst="rect">
            <a:avLst/>
          </a:prstGeom>
        </p:spPr>
      </p:pic>
      <p:pic>
        <p:nvPicPr>
          <p:cNvPr id="2" name="Picture 1"/>
          <p:cNvPicPr>
            <a:picLocks noChangeAspect="1"/>
          </p:cNvPicPr>
          <p:nvPr/>
        </p:nvPicPr>
        <p:blipFill>
          <a:blip r:embed="rId5"/>
          <a:stretch>
            <a:fillRect/>
          </a:stretch>
        </p:blipFill>
        <p:spPr>
          <a:xfrm>
            <a:off x="4318622" y="4257392"/>
            <a:ext cx="5172532" cy="1267778"/>
          </a:xfrm>
          <a:prstGeom prst="rect">
            <a:avLst/>
          </a:prstGeom>
        </p:spPr>
      </p:pic>
      <p:pic>
        <p:nvPicPr>
          <p:cNvPr id="3" name="Picture 2"/>
          <p:cNvPicPr>
            <a:picLocks noChangeAspect="1"/>
          </p:cNvPicPr>
          <p:nvPr/>
        </p:nvPicPr>
        <p:blipFill>
          <a:blip r:embed="rId6"/>
          <a:stretch>
            <a:fillRect/>
          </a:stretch>
        </p:blipFill>
        <p:spPr>
          <a:xfrm>
            <a:off x="9646952" y="3600453"/>
            <a:ext cx="1233202" cy="1924717"/>
          </a:xfrm>
          <a:prstGeom prst="rect">
            <a:avLst/>
          </a:prstGeom>
        </p:spPr>
      </p:pic>
    </p:spTree>
    <p:extLst>
      <p:ext uri="{BB962C8B-B14F-4D97-AF65-F5344CB8AC3E}">
        <p14:creationId xmlns:p14="http://schemas.microsoft.com/office/powerpoint/2010/main" val="149554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Whats</a:t>
            </a:r>
            <a:r>
              <a:rPr lang="en-US" dirty="0"/>
              <a:t> new in HTML5</a:t>
            </a:r>
          </a:p>
        </p:txBody>
      </p:sp>
      <p:sp>
        <p:nvSpPr>
          <p:cNvPr id="3" name="Content Placeholder 2"/>
          <p:cNvSpPr>
            <a:spLocks noGrp="1"/>
          </p:cNvSpPr>
          <p:nvPr>
            <p:ph idx="1"/>
          </p:nvPr>
        </p:nvSpPr>
        <p:spPr/>
        <p:txBody>
          <a:bodyPr>
            <a:normAutofit fontScale="85000" lnSpcReduction="20000"/>
          </a:bodyPr>
          <a:lstStyle/>
          <a:p>
            <a:r>
              <a:rPr lang="en-US" i="1" dirty="0"/>
              <a:t>Semantics</a:t>
            </a:r>
            <a:r>
              <a:rPr lang="en-US" dirty="0"/>
              <a:t>: allowing you to describe more precisely what your content is.</a:t>
            </a:r>
          </a:p>
          <a:p>
            <a:r>
              <a:rPr lang="en-US" i="1" dirty="0"/>
              <a:t>Connectivity</a:t>
            </a:r>
            <a:r>
              <a:rPr lang="en-US" dirty="0"/>
              <a:t>: allowing you to communicate with the server in new and innovative ways.</a:t>
            </a:r>
          </a:p>
          <a:p>
            <a:r>
              <a:rPr lang="en-US" i="1" dirty="0"/>
              <a:t>Offline and storage</a:t>
            </a:r>
            <a:r>
              <a:rPr lang="en-US" dirty="0"/>
              <a:t>: allowing webpages to store data on the client-side locally and operate offline more efficiently.</a:t>
            </a:r>
          </a:p>
          <a:p>
            <a:r>
              <a:rPr lang="en-US" i="1" dirty="0"/>
              <a:t>Multimedia</a:t>
            </a:r>
            <a:r>
              <a:rPr lang="en-US" dirty="0"/>
              <a:t>: making video and audio first-class citizens in the Open Web.</a:t>
            </a:r>
          </a:p>
          <a:p>
            <a:r>
              <a:rPr lang="en-US" i="1" dirty="0"/>
              <a:t>2D/3D graphics and effects</a:t>
            </a:r>
            <a:r>
              <a:rPr lang="en-US" dirty="0"/>
              <a:t>: allowing a much more diverse range of presentation options.</a:t>
            </a:r>
          </a:p>
          <a:p>
            <a:r>
              <a:rPr lang="en-US" i="1" dirty="0"/>
              <a:t>Performance and integration</a:t>
            </a:r>
            <a:r>
              <a:rPr lang="en-US" dirty="0"/>
              <a:t>: providing greater speed optimization and better usage of computer hardware.</a:t>
            </a:r>
          </a:p>
          <a:p>
            <a:r>
              <a:rPr lang="en-US" i="1" dirty="0"/>
              <a:t>Device access</a:t>
            </a:r>
            <a:r>
              <a:rPr lang="en-US" dirty="0"/>
              <a:t>: allowing for the usage of various input and output devices.</a:t>
            </a:r>
          </a:p>
          <a:p>
            <a:r>
              <a:rPr lang="en-US" i="1" dirty="0"/>
              <a:t>Styling</a:t>
            </a:r>
            <a:r>
              <a:rPr lang="en-US" dirty="0"/>
              <a:t>: letting authors write more sophisticated themes.</a:t>
            </a:r>
          </a:p>
        </p:txBody>
      </p:sp>
    </p:spTree>
    <p:extLst>
      <p:ext uri="{BB962C8B-B14F-4D97-AF65-F5344CB8AC3E}">
        <p14:creationId xmlns:p14="http://schemas.microsoft.com/office/powerpoint/2010/main" val="2449865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88993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28601" y="1851227"/>
            <a:ext cx="11605846" cy="7337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&lt;</a:t>
            </a:r>
            <a:r>
              <a:rPr lang="en-US" sz="2800" dirty="0" err="1">
                <a:solidFill>
                  <a:schemeClr val="accent5"/>
                </a:solidFill>
              </a:rPr>
              <a:t>fieldset</a:t>
            </a:r>
            <a:r>
              <a:rPr lang="en-US" sz="2800" dirty="0">
                <a:solidFill>
                  <a:schemeClr val="accent5"/>
                </a:solidFill>
              </a:rPr>
              <a:t>&gt;&lt;/</a:t>
            </a:r>
            <a:r>
              <a:rPr lang="en-US" sz="2800" dirty="0" err="1">
                <a:solidFill>
                  <a:schemeClr val="accent5"/>
                </a:solidFill>
              </a:rPr>
              <a:t>fieldset</a:t>
            </a:r>
            <a:r>
              <a:rPr lang="en-US" sz="2800" dirty="0">
                <a:solidFill>
                  <a:schemeClr val="accent5"/>
                </a:solidFill>
              </a:rPr>
              <a:t>&gt;</a:t>
            </a:r>
            <a:endParaRPr lang="en-US" sz="2500" dirty="0">
              <a:solidFill>
                <a:schemeClr val="accent5"/>
              </a:solidFill>
            </a:endParaRPr>
          </a:p>
        </p:txBody>
      </p:sp>
      <p:pic>
        <p:nvPicPr>
          <p:cNvPr id="2" name="Picture 1"/>
          <p:cNvPicPr>
            <a:picLocks noChangeAspect="1"/>
          </p:cNvPicPr>
          <p:nvPr/>
        </p:nvPicPr>
        <p:blipFill>
          <a:blip r:embed="rId3"/>
          <a:stretch>
            <a:fillRect/>
          </a:stretch>
        </p:blipFill>
        <p:spPr>
          <a:xfrm>
            <a:off x="643824" y="2895692"/>
            <a:ext cx="6719221" cy="2332711"/>
          </a:xfrm>
          <a:prstGeom prst="rect">
            <a:avLst/>
          </a:prstGeom>
        </p:spPr>
      </p:pic>
      <p:pic>
        <p:nvPicPr>
          <p:cNvPr id="3" name="Picture 2"/>
          <p:cNvPicPr>
            <a:picLocks noChangeAspect="1"/>
          </p:cNvPicPr>
          <p:nvPr/>
        </p:nvPicPr>
        <p:blipFill>
          <a:blip r:embed="rId4"/>
          <a:stretch>
            <a:fillRect/>
          </a:stretch>
        </p:blipFill>
        <p:spPr>
          <a:xfrm>
            <a:off x="7029562" y="3732005"/>
            <a:ext cx="3970973" cy="660083"/>
          </a:xfrm>
          <a:prstGeom prst="rect">
            <a:avLst/>
          </a:prstGeom>
        </p:spPr>
      </p:pic>
    </p:spTree>
    <p:extLst>
      <p:ext uri="{BB962C8B-B14F-4D97-AF65-F5344CB8AC3E}">
        <p14:creationId xmlns:p14="http://schemas.microsoft.com/office/powerpoint/2010/main" val="3354470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5" y="138230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0" y="2835964"/>
            <a:ext cx="11605846" cy="15953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5"/>
                </a:solidFill>
              </a:rPr>
              <a:t>&lt;form action=“# or </a:t>
            </a:r>
            <a:r>
              <a:rPr lang="en-US" sz="2400" dirty="0" err="1">
                <a:solidFill>
                  <a:schemeClr val="accent5"/>
                </a:solidFill>
              </a:rPr>
              <a:t>uri</a:t>
            </a:r>
            <a:r>
              <a:rPr lang="en-US" sz="2400" dirty="0">
                <a:solidFill>
                  <a:schemeClr val="accent5"/>
                </a:solidFill>
              </a:rPr>
              <a:t>” </a:t>
            </a:r>
            <a:r>
              <a:rPr lang="en-US" sz="2400" dirty="0" err="1">
                <a:solidFill>
                  <a:schemeClr val="accent5"/>
                </a:solidFill>
              </a:rPr>
              <a:t>enctype</a:t>
            </a:r>
            <a:r>
              <a:rPr lang="en-US" sz="2400" dirty="0">
                <a:solidFill>
                  <a:schemeClr val="accent5"/>
                </a:solidFill>
              </a:rPr>
              <a:t>=“multipart/form-data” method=“get/post”&gt;</a:t>
            </a:r>
          </a:p>
          <a:p>
            <a:pPr algn="ctr"/>
            <a:endParaRPr lang="en-US" sz="2400" dirty="0">
              <a:solidFill>
                <a:schemeClr val="accent5"/>
              </a:solidFill>
            </a:endParaRPr>
          </a:p>
          <a:p>
            <a:pPr algn="ctr"/>
            <a:endParaRPr lang="en-US" sz="2400" dirty="0">
              <a:solidFill>
                <a:schemeClr val="accent5"/>
              </a:solidFill>
            </a:endParaRPr>
          </a:p>
          <a:p>
            <a:pPr algn="ctr"/>
            <a:r>
              <a:rPr lang="en-US" sz="2400" dirty="0">
                <a:solidFill>
                  <a:schemeClr val="accent5"/>
                </a:solidFill>
              </a:rPr>
              <a:t>&lt;/form&gt;</a:t>
            </a:r>
          </a:p>
        </p:txBody>
      </p:sp>
    </p:spTree>
    <p:extLst>
      <p:ext uri="{BB962C8B-B14F-4D97-AF65-F5344CB8AC3E}">
        <p14:creationId xmlns:p14="http://schemas.microsoft.com/office/powerpoint/2010/main" val="227767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88993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28601" y="1851227"/>
            <a:ext cx="11605846"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500" dirty="0">
                <a:solidFill>
                  <a:schemeClr val="accent5"/>
                </a:solidFill>
              </a:rPr>
              <a:t>	&lt;button name=“</a:t>
            </a:r>
            <a:r>
              <a:rPr lang="en-US" sz="2500" i="1" dirty="0">
                <a:solidFill>
                  <a:schemeClr val="accent5"/>
                </a:solidFill>
              </a:rPr>
              <a:t>hello</a:t>
            </a:r>
            <a:r>
              <a:rPr lang="en-US" sz="2500" dirty="0">
                <a:solidFill>
                  <a:schemeClr val="accent5"/>
                </a:solidFill>
              </a:rPr>
              <a:t>" type=" { button | reset | submit } “ value="</a:t>
            </a:r>
            <a:r>
              <a:rPr lang="en-US" sz="2500" i="1" dirty="0">
                <a:solidFill>
                  <a:schemeClr val="accent5"/>
                </a:solidFill>
              </a:rPr>
              <a:t>value</a:t>
            </a:r>
            <a:r>
              <a:rPr lang="en-US" sz="2500" dirty="0">
                <a:solidFill>
                  <a:schemeClr val="accent5"/>
                </a:solidFill>
              </a:rPr>
              <a:t>"&gt;</a:t>
            </a:r>
          </a:p>
          <a:p>
            <a:r>
              <a:rPr lang="en-US" sz="2500" dirty="0">
                <a:solidFill>
                  <a:schemeClr val="accent5"/>
                </a:solidFill>
              </a:rPr>
              <a:t>					Text to display</a:t>
            </a:r>
          </a:p>
          <a:p>
            <a:r>
              <a:rPr lang="en-US" sz="2500" dirty="0">
                <a:solidFill>
                  <a:schemeClr val="accent5"/>
                </a:solidFill>
              </a:rPr>
              <a:t>					&lt;/button&gt;</a:t>
            </a:r>
          </a:p>
        </p:txBody>
      </p:sp>
      <p:graphicFrame>
        <p:nvGraphicFramePr>
          <p:cNvPr id="4" name="Diagram 3"/>
          <p:cNvGraphicFramePr/>
          <p:nvPr/>
        </p:nvGraphicFramePr>
        <p:xfrm>
          <a:off x="1522046" y="3569675"/>
          <a:ext cx="9450754" cy="674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8601" y="470995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if type is submit only: hello=value of button</a:t>
            </a:r>
            <a:endParaRPr lang="en-US" sz="2500" dirty="0">
              <a:solidFill>
                <a:schemeClr val="accent5"/>
              </a:solidFill>
            </a:endParaRPr>
          </a:p>
        </p:txBody>
      </p:sp>
    </p:spTree>
    <p:extLst>
      <p:ext uri="{BB962C8B-B14F-4D97-AF65-F5344CB8AC3E}">
        <p14:creationId xmlns:p14="http://schemas.microsoft.com/office/powerpoint/2010/main" val="311561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25688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28601" y="1218178"/>
            <a:ext cx="11605846" cy="125123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&lt;select multiple="</a:t>
            </a:r>
            <a:r>
              <a:rPr lang="en-US" sz="2800" i="1" dirty="0">
                <a:solidFill>
                  <a:schemeClr val="accent5"/>
                </a:solidFill>
              </a:rPr>
              <a:t>multiple</a:t>
            </a:r>
            <a:r>
              <a:rPr lang="en-US" sz="2800" dirty="0">
                <a:solidFill>
                  <a:schemeClr val="accent5"/>
                </a:solidFill>
              </a:rPr>
              <a:t>" name="</a:t>
            </a:r>
            <a:r>
              <a:rPr lang="en-US" sz="2800" i="1" dirty="0">
                <a:solidFill>
                  <a:schemeClr val="accent5"/>
                </a:solidFill>
              </a:rPr>
              <a:t>string</a:t>
            </a:r>
            <a:r>
              <a:rPr lang="en-US" sz="2800" dirty="0">
                <a:solidFill>
                  <a:schemeClr val="accent5"/>
                </a:solidFill>
              </a:rPr>
              <a:t>“ size="</a:t>
            </a:r>
            <a:r>
              <a:rPr lang="en-US" sz="2800" i="1" dirty="0">
                <a:solidFill>
                  <a:schemeClr val="accent5"/>
                </a:solidFill>
              </a:rPr>
              <a:t>number</a:t>
            </a:r>
            <a:r>
              <a:rPr lang="en-US" sz="2800" dirty="0">
                <a:solidFill>
                  <a:schemeClr val="accent5"/>
                </a:solidFill>
              </a:rPr>
              <a:t>“ disabled=“disabled”&gt;</a:t>
            </a:r>
          </a:p>
          <a:p>
            <a:pPr algn="ctr"/>
            <a:r>
              <a:rPr lang="en-US" sz="2800" dirty="0">
                <a:solidFill>
                  <a:schemeClr val="accent5"/>
                </a:solidFill>
              </a:rPr>
              <a:t>&lt;/select&gt;</a:t>
            </a:r>
            <a:endParaRPr lang="en-US" sz="2500" dirty="0">
              <a:solidFill>
                <a:schemeClr val="accent5"/>
              </a:solidFill>
            </a:endParaRPr>
          </a:p>
        </p:txBody>
      </p:sp>
      <p:pic>
        <p:nvPicPr>
          <p:cNvPr id="2" name="Picture 1"/>
          <p:cNvPicPr>
            <a:picLocks noChangeAspect="1"/>
          </p:cNvPicPr>
          <p:nvPr/>
        </p:nvPicPr>
        <p:blipFill>
          <a:blip r:embed="rId3"/>
          <a:stretch>
            <a:fillRect/>
          </a:stretch>
        </p:blipFill>
        <p:spPr>
          <a:xfrm>
            <a:off x="2864480" y="2778364"/>
            <a:ext cx="4538644" cy="1115644"/>
          </a:xfrm>
          <a:prstGeom prst="rect">
            <a:avLst/>
          </a:prstGeom>
        </p:spPr>
      </p:pic>
      <p:pic>
        <p:nvPicPr>
          <p:cNvPr id="3" name="Picture 2"/>
          <p:cNvPicPr>
            <a:picLocks noChangeAspect="1"/>
          </p:cNvPicPr>
          <p:nvPr/>
        </p:nvPicPr>
        <p:blipFill>
          <a:blip r:embed="rId4"/>
          <a:stretch>
            <a:fillRect/>
          </a:stretch>
        </p:blipFill>
        <p:spPr>
          <a:xfrm>
            <a:off x="7781925" y="2469411"/>
            <a:ext cx="1200150" cy="1733550"/>
          </a:xfrm>
          <a:prstGeom prst="rect">
            <a:avLst/>
          </a:prstGeom>
        </p:spPr>
      </p:pic>
      <p:graphicFrame>
        <p:nvGraphicFramePr>
          <p:cNvPr id="4" name="Diagram 3"/>
          <p:cNvGraphicFramePr/>
          <p:nvPr/>
        </p:nvGraphicFramePr>
        <p:xfrm>
          <a:off x="1416538" y="4511913"/>
          <a:ext cx="9450754" cy="6740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p:cNvSpPr/>
          <p:nvPr/>
        </p:nvSpPr>
        <p:spPr>
          <a:xfrm>
            <a:off x="228601" y="532541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dirty="0" err="1">
                <a:solidFill>
                  <a:schemeClr val="accent5"/>
                </a:solidFill>
              </a:rPr>
              <a:t>favoritefood</a:t>
            </a:r>
            <a:r>
              <a:rPr lang="en-US" sz="2800" dirty="0">
                <a:solidFill>
                  <a:schemeClr val="accent5"/>
                </a:solidFill>
              </a:rPr>
              <a:t>=value of selected item</a:t>
            </a:r>
            <a:endParaRPr lang="en-US" sz="2500" dirty="0">
              <a:solidFill>
                <a:schemeClr val="accent5"/>
              </a:solidFill>
            </a:endParaRPr>
          </a:p>
        </p:txBody>
      </p:sp>
    </p:spTree>
    <p:extLst>
      <p:ext uri="{BB962C8B-B14F-4D97-AF65-F5344CB8AC3E}">
        <p14:creationId xmlns:p14="http://schemas.microsoft.com/office/powerpoint/2010/main" val="13238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4" y="143718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0" y="2220503"/>
            <a:ext cx="11605846" cy="15953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chemeClr val="accent5"/>
              </a:solidFill>
            </a:endParaRPr>
          </a:p>
          <a:p>
            <a:pPr algn="ctr"/>
            <a:r>
              <a:rPr lang="en-US" sz="2400" dirty="0">
                <a:solidFill>
                  <a:schemeClr val="accent5"/>
                </a:solidFill>
              </a:rPr>
              <a:t>&lt;input type=“hidden” name=“</a:t>
            </a:r>
            <a:r>
              <a:rPr lang="en-US" sz="2400" dirty="0" err="1">
                <a:solidFill>
                  <a:schemeClr val="accent5"/>
                </a:solidFill>
              </a:rPr>
              <a:t>hiddenValue</a:t>
            </a:r>
            <a:r>
              <a:rPr lang="en-US" sz="2400" dirty="0">
                <a:solidFill>
                  <a:schemeClr val="accent5"/>
                </a:solidFill>
              </a:rPr>
              <a:t>” value=“</a:t>
            </a:r>
            <a:r>
              <a:rPr lang="en-US" sz="2400" dirty="0" err="1">
                <a:solidFill>
                  <a:schemeClr val="accent5"/>
                </a:solidFill>
              </a:rPr>
              <a:t>hiddenText</a:t>
            </a:r>
            <a:r>
              <a:rPr lang="en-US" sz="2400" dirty="0">
                <a:solidFill>
                  <a:schemeClr val="accent5"/>
                </a:solidFill>
              </a:rPr>
              <a:t>” /&gt;</a:t>
            </a:r>
          </a:p>
          <a:p>
            <a:pPr algn="ctr"/>
            <a:endParaRPr lang="en-US" sz="2400" dirty="0">
              <a:solidFill>
                <a:schemeClr val="accent5"/>
              </a:solidFill>
            </a:endParaRPr>
          </a:p>
        </p:txBody>
      </p:sp>
      <p:sp>
        <p:nvSpPr>
          <p:cNvPr id="13" name="Rectangle 12"/>
          <p:cNvSpPr/>
          <p:nvPr/>
        </p:nvSpPr>
        <p:spPr>
          <a:xfrm>
            <a:off x="134809" y="381586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dirty="0" err="1">
                <a:solidFill>
                  <a:schemeClr val="accent5"/>
                </a:solidFill>
              </a:rPr>
              <a:t>hiddenvalue</a:t>
            </a:r>
            <a:r>
              <a:rPr lang="en-US" sz="2800" dirty="0">
                <a:solidFill>
                  <a:schemeClr val="accent5"/>
                </a:solidFill>
              </a:rPr>
              <a:t>=</a:t>
            </a:r>
            <a:r>
              <a:rPr lang="en-US" sz="2800" dirty="0" err="1">
                <a:solidFill>
                  <a:schemeClr val="accent5"/>
                </a:solidFill>
              </a:rPr>
              <a:t>hiddenText</a:t>
            </a:r>
            <a:endParaRPr lang="en-US" sz="2500" dirty="0">
              <a:solidFill>
                <a:schemeClr val="accent5"/>
              </a:solidFill>
            </a:endParaRPr>
          </a:p>
        </p:txBody>
      </p:sp>
    </p:spTree>
    <p:extLst>
      <p:ext uri="{BB962C8B-B14F-4D97-AF65-F5344CB8AC3E}">
        <p14:creationId xmlns:p14="http://schemas.microsoft.com/office/powerpoint/2010/main" val="319801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9310" y="64375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2605450" y="1567747"/>
            <a:ext cx="3657600" cy="2371725"/>
          </a:xfrm>
          <a:prstGeom prst="rect">
            <a:avLst/>
          </a:prstGeom>
        </p:spPr>
      </p:pic>
      <p:pic>
        <p:nvPicPr>
          <p:cNvPr id="3" name="Picture 2"/>
          <p:cNvPicPr>
            <a:picLocks noChangeAspect="1"/>
          </p:cNvPicPr>
          <p:nvPr/>
        </p:nvPicPr>
        <p:blipFill>
          <a:blip r:embed="rId4"/>
          <a:stretch>
            <a:fillRect/>
          </a:stretch>
        </p:blipFill>
        <p:spPr>
          <a:xfrm>
            <a:off x="6368559" y="1927131"/>
            <a:ext cx="2486025" cy="1600200"/>
          </a:xfrm>
          <a:prstGeom prst="rect">
            <a:avLst/>
          </a:prstGeom>
        </p:spPr>
      </p:pic>
      <p:sp>
        <p:nvSpPr>
          <p:cNvPr id="5" name="Rectangle 4"/>
          <p:cNvSpPr/>
          <p:nvPr/>
        </p:nvSpPr>
        <p:spPr>
          <a:xfrm>
            <a:off x="228601" y="4463764"/>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id=value given by the </a:t>
            </a:r>
            <a:r>
              <a:rPr lang="en-US" sz="2800" dirty="0" err="1">
                <a:solidFill>
                  <a:schemeClr val="accent5"/>
                </a:solidFill>
              </a:rPr>
              <a:t>user&amp;submit</a:t>
            </a:r>
            <a:r>
              <a:rPr lang="en-US" sz="2800" dirty="0">
                <a:solidFill>
                  <a:schemeClr val="accent5"/>
                </a:solidFill>
              </a:rPr>
              <a:t>=Submit</a:t>
            </a:r>
            <a:endParaRPr lang="en-US" sz="2500" dirty="0">
              <a:solidFill>
                <a:schemeClr val="accent5"/>
              </a:solidFill>
            </a:endParaRPr>
          </a:p>
        </p:txBody>
      </p:sp>
    </p:spTree>
    <p:extLst>
      <p:ext uri="{BB962C8B-B14F-4D97-AF65-F5344CB8AC3E}">
        <p14:creationId xmlns:p14="http://schemas.microsoft.com/office/powerpoint/2010/main" val="398981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379982"/>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409775" y="1280196"/>
            <a:ext cx="3740727" cy="2337955"/>
          </a:xfrm>
          <a:prstGeom prst="rect">
            <a:avLst/>
          </a:prstGeom>
        </p:spPr>
      </p:pic>
      <p:pic>
        <p:nvPicPr>
          <p:cNvPr id="5" name="Picture 4"/>
          <p:cNvPicPr>
            <a:picLocks noChangeAspect="1"/>
          </p:cNvPicPr>
          <p:nvPr/>
        </p:nvPicPr>
        <p:blipFill>
          <a:blip r:embed="rId4"/>
          <a:stretch>
            <a:fillRect/>
          </a:stretch>
        </p:blipFill>
        <p:spPr>
          <a:xfrm>
            <a:off x="3966430" y="1163298"/>
            <a:ext cx="2714625" cy="1695450"/>
          </a:xfrm>
          <a:prstGeom prst="rect">
            <a:avLst/>
          </a:prstGeom>
        </p:spPr>
      </p:pic>
      <p:pic>
        <p:nvPicPr>
          <p:cNvPr id="7" name="Picture 6"/>
          <p:cNvPicPr>
            <a:picLocks noChangeAspect="1"/>
          </p:cNvPicPr>
          <p:nvPr/>
        </p:nvPicPr>
        <p:blipFill>
          <a:blip r:embed="rId5"/>
          <a:stretch>
            <a:fillRect/>
          </a:stretch>
        </p:blipFill>
        <p:spPr>
          <a:xfrm>
            <a:off x="4667983" y="2449173"/>
            <a:ext cx="6943725" cy="2114550"/>
          </a:xfrm>
          <a:prstGeom prst="rect">
            <a:avLst/>
          </a:prstGeom>
        </p:spPr>
      </p:pic>
      <p:pic>
        <p:nvPicPr>
          <p:cNvPr id="8" name="Picture 7"/>
          <p:cNvPicPr>
            <a:picLocks noChangeAspect="1"/>
          </p:cNvPicPr>
          <p:nvPr/>
        </p:nvPicPr>
        <p:blipFill>
          <a:blip r:embed="rId6"/>
          <a:stretch>
            <a:fillRect/>
          </a:stretch>
        </p:blipFill>
        <p:spPr>
          <a:xfrm>
            <a:off x="8757134" y="3618151"/>
            <a:ext cx="2819400" cy="790575"/>
          </a:xfrm>
          <a:prstGeom prst="rect">
            <a:avLst/>
          </a:prstGeom>
        </p:spPr>
      </p:pic>
      <p:sp>
        <p:nvSpPr>
          <p:cNvPr id="10" name="Rectangle 9"/>
          <p:cNvSpPr/>
          <p:nvPr/>
        </p:nvSpPr>
        <p:spPr>
          <a:xfrm>
            <a:off x="228601" y="4843759"/>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example 1: scales=on</a:t>
            </a:r>
            <a:endParaRPr lang="en-US" sz="2500" dirty="0">
              <a:solidFill>
                <a:schemeClr val="accent5"/>
              </a:solidFill>
            </a:endParaRPr>
          </a:p>
        </p:txBody>
      </p:sp>
      <p:sp>
        <p:nvSpPr>
          <p:cNvPr id="11" name="Rectangle 10"/>
          <p:cNvSpPr/>
          <p:nvPr/>
        </p:nvSpPr>
        <p:spPr>
          <a:xfrm>
            <a:off x="228601" y="5474926"/>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example 2: subscribe=newsletter</a:t>
            </a:r>
            <a:endParaRPr lang="en-US" sz="2500" dirty="0">
              <a:solidFill>
                <a:schemeClr val="accent5"/>
              </a:solidFill>
            </a:endParaRPr>
          </a:p>
        </p:txBody>
      </p:sp>
    </p:spTree>
    <p:extLst>
      <p:ext uri="{BB962C8B-B14F-4D97-AF65-F5344CB8AC3E}">
        <p14:creationId xmlns:p14="http://schemas.microsoft.com/office/powerpoint/2010/main" val="30835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397563"/>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8" name="Picture 7"/>
          <p:cNvPicPr>
            <a:picLocks noChangeAspect="1"/>
          </p:cNvPicPr>
          <p:nvPr/>
        </p:nvPicPr>
        <p:blipFill>
          <a:blip r:embed="rId3"/>
          <a:stretch>
            <a:fillRect/>
          </a:stretch>
        </p:blipFill>
        <p:spPr>
          <a:xfrm>
            <a:off x="522410" y="1013825"/>
            <a:ext cx="4524375" cy="4391025"/>
          </a:xfrm>
          <a:prstGeom prst="rect">
            <a:avLst/>
          </a:prstGeom>
        </p:spPr>
      </p:pic>
      <p:pic>
        <p:nvPicPr>
          <p:cNvPr id="9" name="Picture 8"/>
          <p:cNvPicPr>
            <a:picLocks noChangeAspect="1"/>
          </p:cNvPicPr>
          <p:nvPr/>
        </p:nvPicPr>
        <p:blipFill>
          <a:blip r:embed="rId4"/>
          <a:stretch>
            <a:fillRect/>
          </a:stretch>
        </p:blipFill>
        <p:spPr>
          <a:xfrm>
            <a:off x="4636111" y="2294937"/>
            <a:ext cx="2790825" cy="914400"/>
          </a:xfrm>
          <a:prstGeom prst="rect">
            <a:avLst/>
          </a:prstGeom>
        </p:spPr>
      </p:pic>
      <p:sp>
        <p:nvSpPr>
          <p:cNvPr id="5" name="Rectangle 4"/>
          <p:cNvSpPr/>
          <p:nvPr/>
        </p:nvSpPr>
        <p:spPr>
          <a:xfrm>
            <a:off x="627552" y="4711585"/>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 contact=value of selected radio button</a:t>
            </a:r>
            <a:endParaRPr lang="en-US" sz="2500" dirty="0">
              <a:solidFill>
                <a:schemeClr val="accent5"/>
              </a:solidFill>
            </a:endParaRPr>
          </a:p>
        </p:txBody>
      </p:sp>
      <p:sp>
        <p:nvSpPr>
          <p:cNvPr id="7" name="Rectangle 6"/>
          <p:cNvSpPr/>
          <p:nvPr/>
        </p:nvSpPr>
        <p:spPr>
          <a:xfrm>
            <a:off x="228600" y="5345428"/>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if no value is specified in selected item: contact=on</a:t>
            </a:r>
            <a:endParaRPr lang="en-US" sz="2500" dirty="0">
              <a:solidFill>
                <a:schemeClr val="accent5"/>
              </a:solidFill>
            </a:endParaRPr>
          </a:p>
        </p:txBody>
      </p:sp>
    </p:spTree>
    <p:extLst>
      <p:ext uri="{BB962C8B-B14F-4D97-AF65-F5344CB8AC3E}">
        <p14:creationId xmlns:p14="http://schemas.microsoft.com/office/powerpoint/2010/main" val="25302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34480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773723" y="1847612"/>
            <a:ext cx="4257675" cy="1257300"/>
          </a:xfrm>
          <a:prstGeom prst="rect">
            <a:avLst/>
          </a:prstGeom>
        </p:spPr>
      </p:pic>
      <p:pic>
        <p:nvPicPr>
          <p:cNvPr id="3" name="Picture 2"/>
          <p:cNvPicPr>
            <a:picLocks noChangeAspect="1"/>
          </p:cNvPicPr>
          <p:nvPr/>
        </p:nvPicPr>
        <p:blipFill>
          <a:blip r:embed="rId4"/>
          <a:stretch>
            <a:fillRect/>
          </a:stretch>
        </p:blipFill>
        <p:spPr>
          <a:xfrm>
            <a:off x="5045876" y="2076212"/>
            <a:ext cx="1990725" cy="1028700"/>
          </a:xfrm>
          <a:prstGeom prst="rect">
            <a:avLst/>
          </a:prstGeom>
        </p:spPr>
      </p:pic>
      <p:pic>
        <p:nvPicPr>
          <p:cNvPr id="5" name="Picture 4"/>
          <p:cNvPicPr>
            <a:picLocks noChangeAspect="1"/>
          </p:cNvPicPr>
          <p:nvPr/>
        </p:nvPicPr>
        <p:blipFill>
          <a:blip r:embed="rId5"/>
          <a:stretch>
            <a:fillRect/>
          </a:stretch>
        </p:blipFill>
        <p:spPr>
          <a:xfrm>
            <a:off x="7036601" y="1163293"/>
            <a:ext cx="3306080" cy="2625938"/>
          </a:xfrm>
          <a:prstGeom prst="rect">
            <a:avLst/>
          </a:prstGeom>
        </p:spPr>
      </p:pic>
      <p:graphicFrame>
        <p:nvGraphicFramePr>
          <p:cNvPr id="7" name="Diagram 6"/>
          <p:cNvGraphicFramePr/>
          <p:nvPr/>
        </p:nvGraphicFramePr>
        <p:xfrm>
          <a:off x="1416538" y="4054710"/>
          <a:ext cx="9450754" cy="6740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7"/>
          <p:cNvSpPr/>
          <p:nvPr/>
        </p:nvSpPr>
        <p:spPr>
          <a:xfrm>
            <a:off x="228601" y="4868208"/>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5"/>
                </a:solidFill>
              </a:rPr>
              <a:t>After form submission: </a:t>
            </a:r>
            <a:r>
              <a:rPr lang="en-US" sz="2400" b="1" dirty="0">
                <a:solidFill>
                  <a:schemeClr val="accent5"/>
                </a:solidFill>
              </a:rPr>
              <a:t>?</a:t>
            </a:r>
            <a:r>
              <a:rPr lang="en-US" sz="2400" dirty="0">
                <a:solidFill>
                  <a:schemeClr val="accent5"/>
                </a:solidFill>
              </a:rPr>
              <a:t>avatar=</a:t>
            </a:r>
            <a:r>
              <a:rPr lang="en-US" sz="2400" dirty="0" err="1">
                <a:solidFill>
                  <a:schemeClr val="accent5"/>
                </a:solidFill>
              </a:rPr>
              <a:t>nameOfChosenFile</a:t>
            </a:r>
            <a:endParaRPr lang="en-US" sz="2400" dirty="0">
              <a:solidFill>
                <a:schemeClr val="accent5"/>
              </a:solidFill>
            </a:endParaRPr>
          </a:p>
        </p:txBody>
      </p:sp>
      <p:sp>
        <p:nvSpPr>
          <p:cNvPr id="9" name="Rectangle 8"/>
          <p:cNvSpPr/>
          <p:nvPr/>
        </p:nvSpPr>
        <p:spPr>
          <a:xfrm>
            <a:off x="257903" y="5335563"/>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5"/>
                </a:solidFill>
              </a:rPr>
              <a:t>After form submission: </a:t>
            </a:r>
            <a:r>
              <a:rPr lang="en-US" sz="2400" b="1" dirty="0">
                <a:solidFill>
                  <a:schemeClr val="accent5"/>
                </a:solidFill>
              </a:rPr>
              <a:t>?</a:t>
            </a:r>
            <a:r>
              <a:rPr lang="en-US" sz="2400" dirty="0">
                <a:solidFill>
                  <a:schemeClr val="accent5"/>
                </a:solidFill>
              </a:rPr>
              <a:t>avatar=nameOfChosenFile1</a:t>
            </a:r>
            <a:r>
              <a:rPr lang="en-US" sz="2400" b="1" dirty="0">
                <a:solidFill>
                  <a:schemeClr val="accent5"/>
                </a:solidFill>
              </a:rPr>
              <a:t>&amp;</a:t>
            </a:r>
            <a:r>
              <a:rPr lang="en-US" sz="2400" dirty="0">
                <a:solidFill>
                  <a:schemeClr val="accent5"/>
                </a:solidFill>
              </a:rPr>
              <a:t>avatar=nameOfChosenFile2</a:t>
            </a:r>
          </a:p>
        </p:txBody>
      </p:sp>
    </p:spTree>
    <p:extLst>
      <p:ext uri="{BB962C8B-B14F-4D97-AF65-F5344CB8AC3E}">
        <p14:creationId xmlns:p14="http://schemas.microsoft.com/office/powerpoint/2010/main" val="313466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802010"/>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2316774" y="2155863"/>
            <a:ext cx="3714750" cy="1238250"/>
          </a:xfrm>
          <a:prstGeom prst="rect">
            <a:avLst/>
          </a:prstGeom>
        </p:spPr>
      </p:pic>
      <p:pic>
        <p:nvPicPr>
          <p:cNvPr id="10" name="Picture 9"/>
          <p:cNvPicPr>
            <a:picLocks noChangeAspect="1"/>
          </p:cNvPicPr>
          <p:nvPr/>
        </p:nvPicPr>
        <p:blipFill>
          <a:blip r:embed="rId4"/>
          <a:stretch>
            <a:fillRect/>
          </a:stretch>
        </p:blipFill>
        <p:spPr>
          <a:xfrm>
            <a:off x="6060826" y="1744974"/>
            <a:ext cx="2638425" cy="2390775"/>
          </a:xfrm>
          <a:prstGeom prst="rect">
            <a:avLst/>
          </a:prstGeom>
        </p:spPr>
      </p:pic>
      <p:graphicFrame>
        <p:nvGraphicFramePr>
          <p:cNvPr id="8" name="Diagram 7"/>
          <p:cNvGraphicFramePr/>
          <p:nvPr/>
        </p:nvGraphicFramePr>
        <p:xfrm>
          <a:off x="1416538" y="4511913"/>
          <a:ext cx="9450754" cy="6740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Rectangle 8"/>
          <p:cNvSpPr/>
          <p:nvPr/>
        </p:nvSpPr>
        <p:spPr>
          <a:xfrm>
            <a:off x="228601" y="532541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b="1" dirty="0">
                <a:solidFill>
                  <a:schemeClr val="accent5"/>
                </a:solidFill>
              </a:rPr>
              <a:t>?</a:t>
            </a:r>
            <a:r>
              <a:rPr lang="en-US" sz="2800" dirty="0">
                <a:solidFill>
                  <a:schemeClr val="accent5"/>
                </a:solidFill>
              </a:rPr>
              <a:t>trip-start=date selected</a:t>
            </a:r>
            <a:endParaRPr lang="en-US" sz="2500" dirty="0">
              <a:solidFill>
                <a:schemeClr val="accent5"/>
              </a:solidFill>
            </a:endParaRPr>
          </a:p>
        </p:txBody>
      </p:sp>
    </p:spTree>
    <p:extLst>
      <p:ext uri="{BB962C8B-B14F-4D97-AF65-F5344CB8AC3E}">
        <p14:creationId xmlns:p14="http://schemas.microsoft.com/office/powerpoint/2010/main" val="14427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9497" y="413645"/>
            <a:ext cx="3714750" cy="2333625"/>
          </a:xfrm>
          <a:prstGeom prst="rect">
            <a:avLst/>
          </a:prstGeom>
        </p:spPr>
      </p:pic>
      <p:pic>
        <p:nvPicPr>
          <p:cNvPr id="2" name="Picture 1"/>
          <p:cNvPicPr>
            <a:picLocks noChangeAspect="1"/>
          </p:cNvPicPr>
          <p:nvPr/>
        </p:nvPicPr>
        <p:blipFill>
          <a:blip r:embed="rId4"/>
          <a:stretch>
            <a:fillRect/>
          </a:stretch>
        </p:blipFill>
        <p:spPr>
          <a:xfrm>
            <a:off x="4214247" y="1801222"/>
            <a:ext cx="4033535" cy="1880740"/>
          </a:xfrm>
          <a:prstGeom prst="rect">
            <a:avLst/>
          </a:prstGeom>
        </p:spPr>
      </p:pic>
      <p:pic>
        <p:nvPicPr>
          <p:cNvPr id="3" name="Picture 2"/>
          <p:cNvPicPr>
            <a:picLocks noChangeAspect="1"/>
          </p:cNvPicPr>
          <p:nvPr/>
        </p:nvPicPr>
        <p:blipFill>
          <a:blip r:embed="rId5"/>
          <a:stretch>
            <a:fillRect/>
          </a:stretch>
        </p:blipFill>
        <p:spPr>
          <a:xfrm>
            <a:off x="8130350" y="3098373"/>
            <a:ext cx="3724275" cy="1428750"/>
          </a:xfrm>
          <a:prstGeom prst="rect">
            <a:avLst/>
          </a:prstGeom>
        </p:spPr>
      </p:pic>
      <p:pic>
        <p:nvPicPr>
          <p:cNvPr id="4" name="Picture 3"/>
          <p:cNvPicPr>
            <a:picLocks noChangeAspect="1"/>
          </p:cNvPicPr>
          <p:nvPr/>
        </p:nvPicPr>
        <p:blipFill>
          <a:blip r:embed="rId6"/>
          <a:stretch>
            <a:fillRect/>
          </a:stretch>
        </p:blipFill>
        <p:spPr>
          <a:xfrm>
            <a:off x="2956808" y="4037215"/>
            <a:ext cx="4048125" cy="1971675"/>
          </a:xfrm>
          <a:prstGeom prst="rect">
            <a:avLst/>
          </a:prstGeom>
        </p:spPr>
      </p:pic>
    </p:spTree>
    <p:extLst>
      <p:ext uri="{BB962C8B-B14F-4D97-AF65-F5344CB8AC3E}">
        <p14:creationId xmlns:p14="http://schemas.microsoft.com/office/powerpoint/2010/main" val="159313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802010"/>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987667" y="1479816"/>
            <a:ext cx="3571875" cy="2647950"/>
          </a:xfrm>
          <a:prstGeom prst="rect">
            <a:avLst/>
          </a:prstGeom>
        </p:spPr>
      </p:pic>
      <p:pic>
        <p:nvPicPr>
          <p:cNvPr id="3" name="Picture 2"/>
          <p:cNvPicPr>
            <a:picLocks noChangeAspect="1"/>
          </p:cNvPicPr>
          <p:nvPr/>
        </p:nvPicPr>
        <p:blipFill>
          <a:blip r:embed="rId4"/>
          <a:stretch>
            <a:fillRect/>
          </a:stretch>
        </p:blipFill>
        <p:spPr>
          <a:xfrm>
            <a:off x="4713404" y="2103925"/>
            <a:ext cx="2343150" cy="1619250"/>
          </a:xfrm>
          <a:prstGeom prst="rect">
            <a:avLst/>
          </a:prstGeom>
        </p:spPr>
      </p:pic>
      <p:pic>
        <p:nvPicPr>
          <p:cNvPr id="5" name="Picture 4"/>
          <p:cNvPicPr>
            <a:picLocks noChangeAspect="1"/>
          </p:cNvPicPr>
          <p:nvPr/>
        </p:nvPicPr>
        <p:blipFill>
          <a:blip r:embed="rId5"/>
          <a:stretch>
            <a:fillRect/>
          </a:stretch>
        </p:blipFill>
        <p:spPr>
          <a:xfrm>
            <a:off x="7126894" y="1514986"/>
            <a:ext cx="4286250" cy="3114675"/>
          </a:xfrm>
          <a:prstGeom prst="rect">
            <a:avLst/>
          </a:prstGeom>
        </p:spPr>
      </p:pic>
      <p:sp>
        <p:nvSpPr>
          <p:cNvPr id="8" name="Rectangle 7"/>
          <p:cNvSpPr/>
          <p:nvPr/>
        </p:nvSpPr>
        <p:spPr>
          <a:xfrm>
            <a:off x="105508" y="5002071"/>
            <a:ext cx="11605846" cy="772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b="1" dirty="0">
                <a:solidFill>
                  <a:schemeClr val="accent5"/>
                </a:solidFill>
              </a:rPr>
              <a:t>?</a:t>
            </a:r>
            <a:r>
              <a:rPr lang="en-US" sz="2800" dirty="0">
                <a:solidFill>
                  <a:schemeClr val="accent5"/>
                </a:solidFill>
              </a:rPr>
              <a:t>head=</a:t>
            </a:r>
            <a:r>
              <a:rPr lang="en-US" sz="2800" dirty="0" err="1">
                <a:solidFill>
                  <a:schemeClr val="accent5"/>
                </a:solidFill>
              </a:rPr>
              <a:t>hex-code-of-color</a:t>
            </a:r>
            <a:r>
              <a:rPr lang="en-US" sz="2800" b="1" dirty="0" err="1">
                <a:solidFill>
                  <a:schemeClr val="accent5"/>
                </a:solidFill>
              </a:rPr>
              <a:t>&amp;</a:t>
            </a:r>
            <a:r>
              <a:rPr lang="en-US" sz="2800" dirty="0" err="1">
                <a:solidFill>
                  <a:schemeClr val="accent5"/>
                </a:solidFill>
              </a:rPr>
              <a:t>body</a:t>
            </a:r>
            <a:r>
              <a:rPr lang="en-US" sz="2800" dirty="0">
                <a:solidFill>
                  <a:schemeClr val="accent5"/>
                </a:solidFill>
              </a:rPr>
              <a:t>=hex-code-of-color</a:t>
            </a:r>
            <a:endParaRPr lang="en-US" sz="2500" dirty="0">
              <a:solidFill>
                <a:schemeClr val="accent5"/>
              </a:solidFill>
            </a:endParaRPr>
          </a:p>
        </p:txBody>
      </p:sp>
    </p:spTree>
    <p:extLst>
      <p:ext uri="{BB962C8B-B14F-4D97-AF65-F5344CB8AC3E}">
        <p14:creationId xmlns:p14="http://schemas.microsoft.com/office/powerpoint/2010/main" val="28332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62616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2281969" y="1992557"/>
            <a:ext cx="4638675" cy="1114425"/>
          </a:xfrm>
          <a:prstGeom prst="rect">
            <a:avLst/>
          </a:prstGeom>
        </p:spPr>
      </p:pic>
      <p:graphicFrame>
        <p:nvGraphicFramePr>
          <p:cNvPr id="5" name="Diagram 4"/>
          <p:cNvGraphicFramePr/>
          <p:nvPr/>
        </p:nvGraphicFramePr>
        <p:xfrm>
          <a:off x="1416538" y="3949203"/>
          <a:ext cx="9450754" cy="6740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p:cNvSpPr/>
          <p:nvPr/>
        </p:nvSpPr>
        <p:spPr>
          <a:xfrm>
            <a:off x="228601" y="476270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b="1" dirty="0">
                <a:solidFill>
                  <a:schemeClr val="accent5"/>
                </a:solidFill>
              </a:rPr>
              <a:t>?</a:t>
            </a:r>
            <a:r>
              <a:rPr lang="en-US" sz="2800" dirty="0">
                <a:solidFill>
                  <a:schemeClr val="accent5"/>
                </a:solidFill>
              </a:rPr>
              <a:t>tentacles=selected number</a:t>
            </a:r>
            <a:endParaRPr lang="en-US" sz="2500" dirty="0">
              <a:solidFill>
                <a:schemeClr val="accent5"/>
              </a:solidFill>
            </a:endParaRPr>
          </a:p>
        </p:txBody>
      </p:sp>
      <p:pic>
        <p:nvPicPr>
          <p:cNvPr id="4" name="Picture 3"/>
          <p:cNvPicPr>
            <a:picLocks noChangeAspect="1"/>
          </p:cNvPicPr>
          <p:nvPr/>
        </p:nvPicPr>
        <p:blipFill>
          <a:blip r:embed="rId9"/>
          <a:stretch>
            <a:fillRect/>
          </a:stretch>
        </p:blipFill>
        <p:spPr>
          <a:xfrm>
            <a:off x="6498614" y="2434654"/>
            <a:ext cx="2676525" cy="1000125"/>
          </a:xfrm>
          <a:prstGeom prst="rect">
            <a:avLst/>
          </a:prstGeom>
        </p:spPr>
      </p:pic>
    </p:spTree>
    <p:extLst>
      <p:ext uri="{BB962C8B-B14F-4D97-AF65-F5344CB8AC3E}">
        <p14:creationId xmlns:p14="http://schemas.microsoft.com/office/powerpoint/2010/main" val="38612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731672"/>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1954819" y="1743588"/>
            <a:ext cx="4800600" cy="2495550"/>
          </a:xfrm>
          <a:prstGeom prst="rect">
            <a:avLst/>
          </a:prstGeom>
        </p:spPr>
      </p:pic>
      <p:pic>
        <p:nvPicPr>
          <p:cNvPr id="5" name="Picture 4"/>
          <p:cNvPicPr>
            <a:picLocks noChangeAspect="1"/>
          </p:cNvPicPr>
          <p:nvPr/>
        </p:nvPicPr>
        <p:blipFill>
          <a:blip r:embed="rId4"/>
          <a:stretch>
            <a:fillRect/>
          </a:stretch>
        </p:blipFill>
        <p:spPr>
          <a:xfrm>
            <a:off x="6453188" y="2025146"/>
            <a:ext cx="2486025" cy="1543050"/>
          </a:xfrm>
          <a:prstGeom prst="rect">
            <a:avLst/>
          </a:prstGeom>
        </p:spPr>
      </p:pic>
      <p:graphicFrame>
        <p:nvGraphicFramePr>
          <p:cNvPr id="7" name="Diagram 6"/>
          <p:cNvGraphicFramePr/>
          <p:nvPr/>
        </p:nvGraphicFramePr>
        <p:xfrm>
          <a:off x="422031" y="4441570"/>
          <a:ext cx="11324492" cy="6740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1646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6218" y="52065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2005375" y="1791547"/>
            <a:ext cx="3876675" cy="2695575"/>
          </a:xfrm>
          <a:prstGeom prst="rect">
            <a:avLst/>
          </a:prstGeom>
        </p:spPr>
      </p:pic>
      <p:pic>
        <p:nvPicPr>
          <p:cNvPr id="3" name="Picture 2"/>
          <p:cNvPicPr>
            <a:picLocks noChangeAspect="1"/>
          </p:cNvPicPr>
          <p:nvPr/>
        </p:nvPicPr>
        <p:blipFill>
          <a:blip r:embed="rId4"/>
          <a:stretch>
            <a:fillRect/>
          </a:stretch>
        </p:blipFill>
        <p:spPr>
          <a:xfrm>
            <a:off x="5648688" y="2027107"/>
            <a:ext cx="2533650" cy="1485900"/>
          </a:xfrm>
          <a:prstGeom prst="rect">
            <a:avLst/>
          </a:prstGeom>
        </p:spPr>
      </p:pic>
      <p:grpSp>
        <p:nvGrpSpPr>
          <p:cNvPr id="5" name="Group 4"/>
          <p:cNvGrpSpPr/>
          <p:nvPr/>
        </p:nvGrpSpPr>
        <p:grpSpPr>
          <a:xfrm>
            <a:off x="3358662" y="4722682"/>
            <a:ext cx="4009292" cy="674045"/>
            <a:chOff x="3258" y="0"/>
            <a:chExt cx="2305016" cy="674045"/>
          </a:xfrm>
        </p:grpSpPr>
        <p:sp>
          <p:nvSpPr>
            <p:cNvPr id="7" name="Pentagon 6"/>
            <p:cNvSpPr/>
            <p:nvPr/>
          </p:nvSpPr>
          <p:spPr>
            <a:xfrm>
              <a:off x="3258" y="0"/>
              <a:ext cx="2305016" cy="674045"/>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Pentagon 4"/>
            <p:cNvSpPr/>
            <p:nvPr/>
          </p:nvSpPr>
          <p:spPr>
            <a:xfrm>
              <a:off x="3258" y="0"/>
              <a:ext cx="2136505" cy="6740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600" kern="1200" dirty="0"/>
                <a:t>step=“interval  for increasing the value  ”</a:t>
              </a:r>
            </a:p>
          </p:txBody>
        </p:sp>
      </p:grpSp>
    </p:spTree>
    <p:extLst>
      <p:ext uri="{BB962C8B-B14F-4D97-AF65-F5344CB8AC3E}">
        <p14:creationId xmlns:p14="http://schemas.microsoft.com/office/powerpoint/2010/main" val="4040261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118887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2231781" y="2273910"/>
            <a:ext cx="4000500" cy="1571625"/>
          </a:xfrm>
          <a:prstGeom prst="rect">
            <a:avLst/>
          </a:prstGeom>
        </p:spPr>
      </p:pic>
      <p:pic>
        <p:nvPicPr>
          <p:cNvPr id="5" name="Picture 4"/>
          <p:cNvPicPr>
            <a:picLocks noChangeAspect="1"/>
          </p:cNvPicPr>
          <p:nvPr/>
        </p:nvPicPr>
        <p:blipFill>
          <a:blip r:embed="rId4"/>
          <a:stretch>
            <a:fillRect/>
          </a:stretch>
        </p:blipFill>
        <p:spPr>
          <a:xfrm>
            <a:off x="6370393" y="3059722"/>
            <a:ext cx="2581275" cy="1152525"/>
          </a:xfrm>
          <a:prstGeom prst="rect">
            <a:avLst/>
          </a:prstGeom>
        </p:spPr>
      </p:pic>
      <p:graphicFrame>
        <p:nvGraphicFramePr>
          <p:cNvPr id="7" name="Diagram 6"/>
          <p:cNvGraphicFramePr/>
          <p:nvPr/>
        </p:nvGraphicFramePr>
        <p:xfrm>
          <a:off x="422031" y="4441570"/>
          <a:ext cx="11324492" cy="6931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38490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118887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graphicFrame>
        <p:nvGraphicFramePr>
          <p:cNvPr id="7" name="Diagram 6"/>
          <p:cNvGraphicFramePr/>
          <p:nvPr/>
        </p:nvGraphicFramePr>
        <p:xfrm>
          <a:off x="422031" y="3878862"/>
          <a:ext cx="11324492" cy="69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1954819" y="2297871"/>
            <a:ext cx="5301615" cy="1383030"/>
          </a:xfrm>
          <a:prstGeom prst="rect">
            <a:avLst/>
          </a:prstGeom>
        </p:spPr>
      </p:pic>
      <p:pic>
        <p:nvPicPr>
          <p:cNvPr id="3" name="Picture 2"/>
          <p:cNvPicPr>
            <a:picLocks noChangeAspect="1"/>
          </p:cNvPicPr>
          <p:nvPr/>
        </p:nvPicPr>
        <p:blipFill>
          <a:blip r:embed="rId9"/>
          <a:stretch>
            <a:fillRect/>
          </a:stretch>
        </p:blipFill>
        <p:spPr>
          <a:xfrm>
            <a:off x="7547459" y="2297871"/>
            <a:ext cx="2619375" cy="1171575"/>
          </a:xfrm>
          <a:prstGeom prst="rect">
            <a:avLst/>
          </a:prstGeom>
        </p:spPr>
      </p:pic>
    </p:spTree>
    <p:extLst>
      <p:ext uri="{BB962C8B-B14F-4D97-AF65-F5344CB8AC3E}">
        <p14:creationId xmlns:p14="http://schemas.microsoft.com/office/powerpoint/2010/main" val="316092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118887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graphicFrame>
        <p:nvGraphicFramePr>
          <p:cNvPr id="7" name="Diagram 6"/>
          <p:cNvGraphicFramePr/>
          <p:nvPr/>
        </p:nvGraphicFramePr>
        <p:xfrm>
          <a:off x="422031" y="3878862"/>
          <a:ext cx="11324492" cy="69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6931993" y="2305565"/>
            <a:ext cx="2543175" cy="1047750"/>
          </a:xfrm>
          <a:prstGeom prst="rect">
            <a:avLst/>
          </a:prstGeom>
        </p:spPr>
      </p:pic>
      <p:pic>
        <p:nvPicPr>
          <p:cNvPr id="8" name="Picture 7"/>
          <p:cNvPicPr>
            <a:picLocks noChangeAspect="1"/>
          </p:cNvPicPr>
          <p:nvPr/>
        </p:nvPicPr>
        <p:blipFill>
          <a:blip r:embed="rId9"/>
          <a:stretch>
            <a:fillRect/>
          </a:stretch>
        </p:blipFill>
        <p:spPr>
          <a:xfrm>
            <a:off x="2935898" y="2216692"/>
            <a:ext cx="3752850" cy="1219200"/>
          </a:xfrm>
          <a:prstGeom prst="rect">
            <a:avLst/>
          </a:prstGeom>
        </p:spPr>
      </p:pic>
    </p:spTree>
    <p:extLst>
      <p:ext uri="{BB962C8B-B14F-4D97-AF65-F5344CB8AC3E}">
        <p14:creationId xmlns:p14="http://schemas.microsoft.com/office/powerpoint/2010/main" val="313971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class=“class-name”</a:t>
            </a:r>
          </a:p>
        </p:txBody>
      </p:sp>
    </p:spTree>
    <p:extLst>
      <p:ext uri="{BB962C8B-B14F-4D97-AF65-F5344CB8AC3E}">
        <p14:creationId xmlns:p14="http://schemas.microsoft.com/office/powerpoint/2010/main" val="302371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id=“identifier”</a:t>
            </a:r>
          </a:p>
        </p:txBody>
      </p:sp>
    </p:spTree>
    <p:extLst>
      <p:ext uri="{BB962C8B-B14F-4D97-AF65-F5344CB8AC3E}">
        <p14:creationId xmlns:p14="http://schemas.microsoft.com/office/powerpoint/2010/main" val="2601150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style=“</a:t>
            </a:r>
            <a:r>
              <a:rPr lang="en-US" sz="2800" dirty="0" err="1">
                <a:solidFill>
                  <a:schemeClr val="accent5">
                    <a:lumMod val="60000"/>
                    <a:lumOff val="40000"/>
                  </a:schemeClr>
                </a:solidFill>
              </a:rPr>
              <a:t>color:blue</a:t>
            </a:r>
            <a:r>
              <a:rPr lang="en-US" sz="2800" dirty="0">
                <a:solidFill>
                  <a:schemeClr val="accent5">
                    <a:lumMod val="60000"/>
                    <a:lumOff val="40000"/>
                  </a:schemeClr>
                </a:solidFill>
              </a:rPr>
              <a:t>; </a:t>
            </a:r>
            <a:r>
              <a:rPr lang="en-US" sz="2800" dirty="0" err="1">
                <a:solidFill>
                  <a:schemeClr val="accent5">
                    <a:lumMod val="60000"/>
                    <a:lumOff val="40000"/>
                  </a:schemeClr>
                </a:solidFill>
              </a:rPr>
              <a:t>font-style:italic</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1899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8366" y="720467"/>
            <a:ext cx="2393057" cy="2086255"/>
          </a:xfrm>
          <a:prstGeom prst="rect">
            <a:avLst/>
          </a:prstGeom>
        </p:spPr>
      </p:pic>
      <p:pic>
        <p:nvPicPr>
          <p:cNvPr id="3" name="Picture 2"/>
          <p:cNvPicPr>
            <a:picLocks noChangeAspect="1"/>
          </p:cNvPicPr>
          <p:nvPr/>
        </p:nvPicPr>
        <p:blipFill>
          <a:blip r:embed="rId3"/>
          <a:stretch>
            <a:fillRect/>
          </a:stretch>
        </p:blipFill>
        <p:spPr>
          <a:xfrm>
            <a:off x="4183956" y="2304271"/>
            <a:ext cx="4281285" cy="2565982"/>
          </a:xfrm>
          <a:prstGeom prst="rect">
            <a:avLst/>
          </a:prstGeom>
        </p:spPr>
      </p:pic>
    </p:spTree>
    <p:extLst>
      <p:ext uri="{BB962C8B-B14F-4D97-AF65-F5344CB8AC3E}">
        <p14:creationId xmlns:p14="http://schemas.microsoft.com/office/powerpoint/2010/main" val="351414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title=“this is the tool tip text”</a:t>
            </a:r>
          </a:p>
        </p:txBody>
      </p:sp>
    </p:spTree>
    <p:extLst>
      <p:ext uri="{BB962C8B-B14F-4D97-AF65-F5344CB8AC3E}">
        <p14:creationId xmlns:p14="http://schemas.microsoft.com/office/powerpoint/2010/main" val="1870617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onfocus</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1683839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onblur</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122774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3297" y="784426"/>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1274888" y="1587450"/>
            <a:ext cx="9794630" cy="127883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onchange</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
        <p:nvSpPr>
          <p:cNvPr id="4" name="Rectangle 3"/>
          <p:cNvSpPr/>
          <p:nvPr/>
        </p:nvSpPr>
        <p:spPr>
          <a:xfrm>
            <a:off x="1037498" y="3343197"/>
            <a:ext cx="9794630" cy="217836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&lt;input type=“text” </a:t>
            </a:r>
            <a:r>
              <a:rPr lang="en-US" sz="2800" dirty="0" err="1">
                <a:solidFill>
                  <a:schemeClr val="accent5">
                    <a:lumMod val="60000"/>
                    <a:lumOff val="40000"/>
                  </a:schemeClr>
                </a:solidFill>
              </a:rPr>
              <a:t>onchange</a:t>
            </a:r>
            <a:r>
              <a:rPr lang="en-US" sz="2800" dirty="0">
                <a:solidFill>
                  <a:schemeClr val="accent5">
                    <a:lumMod val="60000"/>
                    <a:lumOff val="40000"/>
                  </a:schemeClr>
                </a:solidFill>
              </a:rPr>
              <a:t>=“call();” /&gt;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a:t>
            </a:r>
            <a:r>
              <a:rPr lang="en-US" sz="2800" dirty="0" err="1">
                <a:solidFill>
                  <a:schemeClr val="accent5">
                    <a:lumMod val="60000"/>
                    <a:lumOff val="40000"/>
                  </a:schemeClr>
                </a:solidFill>
              </a:rPr>
              <a:t>textarea</a:t>
            </a:r>
            <a:r>
              <a:rPr lang="en-US" sz="2800" dirty="0">
                <a:solidFill>
                  <a:schemeClr val="accent5">
                    <a:lumMod val="60000"/>
                    <a:lumOff val="40000"/>
                  </a:schemeClr>
                </a:solidFill>
              </a:rPr>
              <a:t> </a:t>
            </a:r>
            <a:r>
              <a:rPr lang="en-US" sz="2800" dirty="0" err="1">
                <a:solidFill>
                  <a:schemeClr val="accent5">
                    <a:lumMod val="60000"/>
                    <a:lumOff val="40000"/>
                  </a:schemeClr>
                </a:solidFill>
              </a:rPr>
              <a:t>onchnage</a:t>
            </a:r>
            <a:r>
              <a:rPr lang="en-US" sz="2800" dirty="0">
                <a:solidFill>
                  <a:schemeClr val="accent5">
                    <a:lumMod val="60000"/>
                    <a:lumOff val="40000"/>
                  </a:schemeClr>
                </a:solidFill>
              </a:rPr>
              <a:t>=“call();”&gt;&lt;/</a:t>
            </a:r>
            <a:r>
              <a:rPr lang="en-US" sz="2800" dirty="0" err="1">
                <a:solidFill>
                  <a:schemeClr val="accent5">
                    <a:lumMod val="60000"/>
                    <a:lumOff val="40000"/>
                  </a:schemeClr>
                </a:solidFill>
              </a:rPr>
              <a:t>textarea</a:t>
            </a:r>
            <a:r>
              <a:rPr lang="en-US" sz="2800" dirty="0">
                <a:solidFill>
                  <a:schemeClr val="accent5">
                    <a:lumMod val="60000"/>
                    <a:lumOff val="40000"/>
                  </a:schemeClr>
                </a:solidFill>
              </a:rPr>
              <a:t>&gt;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&lt;select </a:t>
            </a:r>
            <a:r>
              <a:rPr lang="en-US" sz="2800" dirty="0" err="1">
                <a:solidFill>
                  <a:schemeClr val="accent5">
                    <a:lumMod val="60000"/>
                    <a:lumOff val="40000"/>
                  </a:schemeClr>
                </a:solidFill>
              </a:rPr>
              <a:t>onchange</a:t>
            </a:r>
            <a:r>
              <a:rPr lang="en-US" sz="2800" dirty="0">
                <a:solidFill>
                  <a:schemeClr val="accent5">
                    <a:lumMod val="60000"/>
                    <a:lumOff val="40000"/>
                  </a:schemeClr>
                </a:solidFill>
              </a:rPr>
              <a:t>=“call();”&gt;</a:t>
            </a:r>
          </a:p>
          <a:p>
            <a:pPr algn="ctr"/>
            <a:r>
              <a:rPr lang="en-US" sz="2800" dirty="0">
                <a:solidFill>
                  <a:schemeClr val="accent5">
                    <a:lumMod val="60000"/>
                    <a:lumOff val="40000"/>
                  </a:schemeClr>
                </a:solidFill>
              </a:rPr>
              <a:t>	&lt;option&gt;value 1&lt;/option&gt;</a:t>
            </a:r>
          </a:p>
          <a:p>
            <a:pPr algn="ctr"/>
            <a:r>
              <a:rPr lang="en-US" sz="2800" dirty="0">
                <a:solidFill>
                  <a:schemeClr val="accent5">
                    <a:lumMod val="60000"/>
                    <a:lumOff val="40000"/>
                  </a:schemeClr>
                </a:solidFill>
              </a:rPr>
              <a:t>	&lt;option&gt;value 2 &lt;/option</a:t>
            </a:r>
          </a:p>
          <a:p>
            <a:pPr algn="ctr"/>
            <a:r>
              <a:rPr lang="en-US" sz="2800" dirty="0">
                <a:solidFill>
                  <a:schemeClr val="accent5">
                    <a:lumMod val="60000"/>
                    <a:lumOff val="40000"/>
                  </a:schemeClr>
                </a:solidFill>
              </a:rPr>
              <a:t>&lt;/select&gt;</a:t>
            </a:r>
          </a:p>
        </p:txBody>
      </p:sp>
    </p:spTree>
    <p:extLst>
      <p:ext uri="{BB962C8B-B14F-4D97-AF65-F5344CB8AC3E}">
        <p14:creationId xmlns:p14="http://schemas.microsoft.com/office/powerpoint/2010/main" val="419762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1019913" y="2218376"/>
            <a:ext cx="9794630" cy="10678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onclick</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
        <p:nvSpPr>
          <p:cNvPr id="4" name="Rectangle 3"/>
          <p:cNvSpPr/>
          <p:nvPr/>
        </p:nvSpPr>
        <p:spPr>
          <a:xfrm>
            <a:off x="1019913" y="3407160"/>
            <a:ext cx="9794630" cy="202648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&lt;input type=“checkbox” </a:t>
            </a:r>
            <a:r>
              <a:rPr lang="en-US" sz="2800" dirty="0" err="1">
                <a:solidFill>
                  <a:schemeClr val="accent5">
                    <a:lumMod val="60000"/>
                    <a:lumOff val="40000"/>
                  </a:schemeClr>
                </a:solidFill>
              </a:rPr>
              <a:t>onclick</a:t>
            </a:r>
            <a:r>
              <a:rPr lang="en-US" sz="2800" dirty="0">
                <a:solidFill>
                  <a:schemeClr val="accent5">
                    <a:lumMod val="60000"/>
                    <a:lumOff val="40000"/>
                  </a:schemeClr>
                </a:solidFill>
              </a:rPr>
              <a:t>=“call();” /&gt;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&lt;input type=“radio” </a:t>
            </a:r>
            <a:r>
              <a:rPr lang="en-US" sz="2800" dirty="0" err="1">
                <a:solidFill>
                  <a:schemeClr val="accent5">
                    <a:lumMod val="60000"/>
                    <a:lumOff val="40000"/>
                  </a:schemeClr>
                </a:solidFill>
              </a:rPr>
              <a:t>onclick</a:t>
            </a:r>
            <a:r>
              <a:rPr lang="en-US" sz="2800" dirty="0">
                <a:solidFill>
                  <a:schemeClr val="accent5">
                    <a:lumMod val="60000"/>
                    <a:lumOff val="40000"/>
                  </a:schemeClr>
                </a:solidFill>
              </a:rPr>
              <a:t>=“call();” /&gt;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&lt;input type=“button” </a:t>
            </a:r>
            <a:r>
              <a:rPr lang="en-US" sz="2800" dirty="0" err="1">
                <a:solidFill>
                  <a:schemeClr val="accent5">
                    <a:lumMod val="60000"/>
                    <a:lumOff val="40000"/>
                  </a:schemeClr>
                </a:solidFill>
              </a:rPr>
              <a:t>onclick</a:t>
            </a:r>
            <a:r>
              <a:rPr lang="en-US" sz="2800" dirty="0">
                <a:solidFill>
                  <a:schemeClr val="accent5">
                    <a:lumMod val="60000"/>
                    <a:lumOff val="40000"/>
                  </a:schemeClr>
                </a:solidFill>
              </a:rPr>
              <a:t>=“call();” /&gt;</a:t>
            </a:r>
          </a:p>
        </p:txBody>
      </p:sp>
    </p:spTree>
    <p:extLst>
      <p:ext uri="{BB962C8B-B14F-4D97-AF65-F5344CB8AC3E}">
        <p14:creationId xmlns:p14="http://schemas.microsoft.com/office/powerpoint/2010/main" val="2381652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ondblclick</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447357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onkeydown</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196743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onkeyup</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1526044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onmouseover</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8874920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onmouseout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426867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93265" y="1401641"/>
            <a:ext cx="4772025" cy="4476750"/>
          </a:xfrm>
          <a:prstGeom prst="rect">
            <a:avLst/>
          </a:prstGeom>
        </p:spPr>
      </p:pic>
      <p:pic>
        <p:nvPicPr>
          <p:cNvPr id="5" name="Picture 4"/>
          <p:cNvPicPr>
            <a:picLocks noChangeAspect="1"/>
          </p:cNvPicPr>
          <p:nvPr/>
        </p:nvPicPr>
        <p:blipFill>
          <a:blip r:embed="rId4"/>
          <a:stretch>
            <a:fillRect/>
          </a:stretch>
        </p:blipFill>
        <p:spPr>
          <a:xfrm>
            <a:off x="6695036" y="1843091"/>
            <a:ext cx="3549777" cy="3031141"/>
          </a:xfrm>
          <a:prstGeom prst="rect">
            <a:avLst/>
          </a:prstGeom>
        </p:spPr>
      </p:pic>
      <p:sp>
        <p:nvSpPr>
          <p:cNvPr id="7" name="Rectangle 6"/>
          <p:cNvSpPr/>
          <p:nvPr/>
        </p:nvSpPr>
        <p:spPr>
          <a:xfrm>
            <a:off x="3569677" y="351692"/>
            <a:ext cx="4900247" cy="8616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Kristen ITC" panose="03050502040202030202" pitchFamily="66" charset="0"/>
              </a:rPr>
              <a:t>HTML Element Types</a:t>
            </a:r>
          </a:p>
        </p:txBody>
      </p:sp>
    </p:spTree>
    <p:extLst>
      <p:ext uri="{BB962C8B-B14F-4D97-AF65-F5344CB8AC3E}">
        <p14:creationId xmlns:p14="http://schemas.microsoft.com/office/powerpoint/2010/main" val="288294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onmousemove</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564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onmousedown</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4142459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onmouseup</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2735742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610907"/>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1019913" y="2572198"/>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onselect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9739747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onreset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5508997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onsubmit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2971235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onload</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416873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2755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a:t>
            </a:r>
            <a:r>
              <a:rPr lang="en-US" sz="2800" dirty="0" err="1"/>
              <a:t>blockquote</a:t>
            </a:r>
            <a:r>
              <a:rPr lang="en-US" sz="2800" dirty="0"/>
              <a:t> cite="</a:t>
            </a:r>
            <a:r>
              <a:rPr lang="en-US" sz="2800" i="1" dirty="0" err="1"/>
              <a:t>uri</a:t>
            </a:r>
            <a:r>
              <a:rPr lang="en-US" sz="2800" dirty="0"/>
              <a:t>"&gt; &lt;/</a:t>
            </a:r>
            <a:r>
              <a:rPr lang="en-US" sz="2800" dirty="0" err="1"/>
              <a:t>blockquote</a:t>
            </a:r>
            <a:r>
              <a:rPr lang="en-US" sz="2800" dirty="0"/>
              <a:t>&gt;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50395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2755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a:t>
            </a:r>
            <a:r>
              <a:rPr lang="en-US" sz="2800" dirty="0" err="1"/>
              <a:t>br</a:t>
            </a:r>
            <a:r>
              <a:rPr lang="en-US" sz="2800" dirty="0"/>
              <a:t>/&gt;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303282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&lt;div align=" { left | center | right | justify } "&gt;&lt;/div&gt;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129120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6906</Words>
  <Application>Microsoft Office PowerPoint</Application>
  <PresentationFormat>Widescreen</PresentationFormat>
  <Paragraphs>672</Paragraphs>
  <Slides>66</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Ink Free</vt:lpstr>
      <vt:lpstr>Kristen ITC</vt:lpstr>
      <vt:lpstr>Office Theme</vt:lpstr>
      <vt:lpstr>Introduction to Web Designing (HTML)</vt:lpstr>
      <vt:lpstr>PowerPoint Presentation</vt:lpstr>
      <vt:lpstr>Whats new in HTML5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Designing (HTML / CSS / JS)</dc:title>
  <dc:creator>Nisar Ahmed</dc:creator>
  <cp:lastModifiedBy>Student</cp:lastModifiedBy>
  <cp:revision>20</cp:revision>
  <dcterms:created xsi:type="dcterms:W3CDTF">2020-09-29T05:39:00Z</dcterms:created>
  <dcterms:modified xsi:type="dcterms:W3CDTF">2024-09-13T04:05:05Z</dcterms:modified>
</cp:coreProperties>
</file>