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F51582D9-BF2A-47A5-B0F9-68460449C35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685800" y="1143000"/>
            <a:ext cx="5485680" cy="3085560"/>
          </a:xfrm>
          <a:prstGeom prst="rect">
            <a:avLst/>
          </a:prstGeom>
          <a:ln w="0">
            <a:noFill/>
          </a:ln>
        </p:spPr>
      </p:sp>
      <p:sp>
        <p:nvSpPr>
          <p:cNvPr id="25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pPr marL="216000" indent="-216000">
              <a:lnSpc>
                <a:spcPct val="100000"/>
              </a:lnSpc>
              <a:buNone/>
              <a:tabLst>
                <a:tab pos="0" algn="l"/>
              </a:tabLst>
            </a:pPr>
            <a:r>
              <a:rPr lang="en-US" sz="2000" b="0" strike="noStrike" spc="-1">
                <a:latin typeface="Arial"/>
              </a:rPr>
              <a:t>Color Code Reference : https://www.w3.org/wiki/CSS/Properties/color/keywords</a:t>
            </a:r>
          </a:p>
        </p:txBody>
      </p:sp>
      <p:sp>
        <p:nvSpPr>
          <p:cNvPr id="251" name="PlaceHolder 3"/>
          <p:cNvSpPr>
            <a:spLocks noGrp="1"/>
          </p:cNvSpPr>
          <p:nvPr>
            <p:ph type="sldNum" idx="10"/>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2A204E7-77EF-40E2-B07A-26739D87BE72}" type="slidenum">
              <a:rPr lang="en-US" sz="1200" b="0" strike="noStrike" spc="-1">
                <a:solidFill>
                  <a:srgbClr val="000000"/>
                </a:solidFill>
                <a:latin typeface="+mn-lt"/>
                <a:ea typeface="+mn-ea"/>
              </a:rPr>
              <a:t>32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buNone/>
            </a:pPr>
            <a:fld id="{F51582D9-BF2A-47A5-B0F9-68460449C352}" type="slidenum">
              <a:rPr lang="en-US" sz="1400" b="0" strike="noStrike" spc="-1" smtClean="0">
                <a:latin typeface="Times New Roman"/>
              </a:rPr>
              <a:t>47</a:t>
            </a:fld>
            <a:endParaRPr lang="en-US" sz="1400" b="0" strike="noStrike" spc="-1">
              <a:latin typeface="Times New Roman"/>
            </a:endParaRPr>
          </a:p>
        </p:txBody>
      </p:sp>
    </p:spTree>
    <p:extLst>
      <p:ext uri="{BB962C8B-B14F-4D97-AF65-F5344CB8AC3E}">
        <p14:creationId xmlns:p14="http://schemas.microsoft.com/office/powerpoint/2010/main" val="1182458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2134F15-4276-45CB-8E64-9A2D739B736A}"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E0963B-5E12-49C8-A182-0CDD3819B6D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4286E390-C13C-4667-BD0B-1A685C40BBB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689D0990-962D-4B72-BF2B-A2E1E3E3736B}"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1FB6217B-CCE8-4EC1-B46B-82A033E053C4}"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F49BE2A-DCD7-4F2A-AFFD-5BA4649F46BE}"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84FCD23-A13E-424A-A62A-8218FC28E98F}"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F0CC45F1-7AFE-46C6-A25B-0A039D44B1C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E1FE1433-3917-4109-8A84-7E82E16AA95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973CE04A-CEC4-417D-95AD-C5AB6EB41D24}"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E5E9B2B-0B64-48B7-8290-CA09F89D8BC5}"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7176BDC3-7D3B-40CD-BE17-99AC4CD8F123}"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E818D219-73C8-4635-BADF-FF659A9D2E74}"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05210D2-1EA5-4E48-B7DA-008A941C520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FC26ADC-ABB8-471C-B772-0C91097B326A}"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8CF5222E-272F-4CDA-8E94-6FFE920913D0}"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E9E3A88B-EE1C-4ADC-8EC2-28A6CC624444}"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9A78C33-E885-4D7C-B9FE-8F4F08CC2B78}"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515381D-72A7-4DB4-A2FC-6937106CB6A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8FEC244-4B62-483E-8E18-39CF79FF3CB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F57FA53-E9D9-4117-9745-20A3DBE0D4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E09A4FE-49A4-4D67-9705-A88564FECE2B}"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9520DF9-5E54-45FE-8317-ED08FE5A294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56D941F-A8E7-41AB-83A6-834393390AA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6" name="PlaceHolder 2"/>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A8DB099A-4632-4AD4-B4B1-3DB5FE4AE763}" type="slidenum">
              <a:rPr lang="en-US" sz="1200" b="0" strike="noStrike" spc="-1">
                <a:solidFill>
                  <a:srgbClr val="8B8B8B"/>
                </a:solidFill>
                <a:latin typeface="Calibri"/>
              </a:rPr>
              <a:t>‹#›</a:t>
            </a:fld>
            <a:endParaRPr lang="en-US" sz="1200" b="0" strike="noStrike" spc="-1">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091FABC3-884F-432A-B219-277D84BA10D4}" type="slidenum">
              <a:rPr lang="en-US" sz="1200" b="0" strike="noStrike" spc="-1">
                <a:solidFill>
                  <a:srgbClr val="8B8B8B"/>
                </a:solidFill>
                <a:latin typeface="Calibri"/>
              </a:rPr>
              <a:t>‹#›</a:t>
            </a:fld>
            <a:endParaRPr lang="en-US" sz="1200" b="0" strike="noStrike" spc="-1">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hyperlink" Target="https://www.w3schools.com/css/css3_flexbox_container.asp#flex-wrap" TargetMode="External"/><Relationship Id="rId7" Type="http://schemas.openxmlformats.org/officeDocument/2006/relationships/hyperlink" Target="https://www.w3schools.com/css/css3_flexbox_container.asp#align-content" TargetMode="External"/><Relationship Id="rId2" Type="http://schemas.openxmlformats.org/officeDocument/2006/relationships/hyperlink" Target="https://www.w3schools.com/css/css3_flexbox_container.asp#flex-direction" TargetMode="External"/><Relationship Id="rId1" Type="http://schemas.openxmlformats.org/officeDocument/2006/relationships/slideLayout" Target="../slideLayouts/slideLayout13.xml"/><Relationship Id="rId6" Type="http://schemas.openxmlformats.org/officeDocument/2006/relationships/hyperlink" Target="https://www.w3schools.com/css/css3_flexbox_container.asp#align-items" TargetMode="External"/><Relationship Id="rId5" Type="http://schemas.openxmlformats.org/officeDocument/2006/relationships/hyperlink" Target="https://www.w3schools.com/css/css3_flexbox_container.asp#justify-content" TargetMode="External"/><Relationship Id="rId4" Type="http://schemas.openxmlformats.org/officeDocument/2006/relationships/hyperlink" Target="https://www.w3schools.com/css/css3_flexbox_container.asp#flex-flow"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280" cy="2386800"/>
          </a:xfrm>
          <a:prstGeom prst="rect">
            <a:avLst/>
          </a:prstGeom>
          <a:noFill/>
          <a:ln w="0">
            <a:noFill/>
          </a:ln>
        </p:spPr>
        <p:txBody>
          <a:bodyPr lIns="0" tIns="0" rIns="0" bIns="0" anchor="b">
            <a:noAutofit/>
          </a:bodyPr>
          <a:lstStyle/>
          <a:p>
            <a:pPr algn="ctr">
              <a:lnSpc>
                <a:spcPct val="90000"/>
              </a:lnSpc>
              <a:buNone/>
            </a:pPr>
            <a:r>
              <a:rPr lang="en-US" sz="6000" b="0" strike="noStrike" spc="-1">
                <a:solidFill>
                  <a:srgbClr val="000000"/>
                </a:solidFill>
                <a:latin typeface="Calibri Light"/>
              </a:rPr>
              <a:t>Lecture 3</a:t>
            </a:r>
            <a:r>
              <a:rPr sz="6000"/>
              <a:t/>
            </a:r>
            <a:br>
              <a:rPr sz="6000"/>
            </a:br>
            <a:r>
              <a:rPr lang="en-US" sz="6000" b="0" strike="noStrike" spc="-1">
                <a:solidFill>
                  <a:srgbClr val="000000"/>
                </a:solidFill>
                <a:latin typeface="Calibri Light"/>
              </a:rPr>
              <a:t>Introduction to CSS</a:t>
            </a:r>
            <a:endParaRPr lang="en-US" sz="6000" b="0" strike="noStrike" spc="-1">
              <a:latin typeface="Arial"/>
            </a:endParaRPr>
          </a:p>
        </p:txBody>
      </p:sp>
      <p:sp>
        <p:nvSpPr>
          <p:cNvPr id="89" name="PlaceHolder 2"/>
          <p:cNvSpPr>
            <a:spLocks noGrp="1"/>
          </p:cNvSpPr>
          <p:nvPr>
            <p:ph type="subTitle"/>
          </p:nvPr>
        </p:nvSpPr>
        <p:spPr>
          <a:xfrm>
            <a:off x="1523880" y="3602160"/>
            <a:ext cx="9143280" cy="1654920"/>
          </a:xfrm>
          <a:prstGeom prst="rect">
            <a:avLst/>
          </a:prstGeom>
          <a:noFill/>
          <a:ln w="0">
            <a:noFill/>
          </a:ln>
        </p:spPr>
        <p:txBody>
          <a:bodyPr lIns="0" tIns="0" rIns="0" bIns="0" anchor="t">
            <a:noAutofit/>
          </a:bodyPr>
          <a:lstStyle/>
          <a:p>
            <a:pPr algn="ctr">
              <a:lnSpc>
                <a:spcPct val="90000"/>
              </a:lnSpc>
              <a:spcBef>
                <a:spcPts val="1001"/>
              </a:spcBef>
              <a:buNone/>
              <a:tabLst>
                <a:tab pos="0" algn="l"/>
              </a:tabLst>
            </a:pPr>
            <a:endParaRPr lang="en-US"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Simple Selectors</a:t>
            </a:r>
            <a:endParaRPr lang="en-US" sz="4400" b="0" strike="noStrike" spc="-1">
              <a:latin typeface="Arial"/>
            </a:endParaRPr>
          </a:p>
        </p:txBody>
      </p:sp>
      <p:sp>
        <p:nvSpPr>
          <p:cNvPr id="110"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001"/>
              </a:spcBef>
              <a:buNone/>
              <a:tabLst>
                <a:tab pos="0" algn="l"/>
              </a:tabLst>
            </a:pPr>
            <a:r>
              <a:rPr lang="en-US" sz="4000" b="0" strike="noStrike" spc="-1">
                <a:solidFill>
                  <a:srgbClr val="000000"/>
                </a:solidFill>
                <a:latin typeface="Calibri"/>
              </a:rPr>
              <a:t>CSS Universal Selector</a:t>
            </a:r>
            <a:endParaRPr lang="en-US" sz="4000" b="0" strike="noStrike" spc="-1">
              <a:latin typeface="Arial"/>
            </a:endParaRPr>
          </a:p>
          <a:p>
            <a:pPr>
              <a:lnSpc>
                <a:spcPct val="90000"/>
              </a:lnSpc>
              <a:spcBef>
                <a:spcPts val="1001"/>
              </a:spcBef>
              <a:buNone/>
              <a:tabLst>
                <a:tab pos="0" algn="l"/>
              </a:tabLst>
            </a:pPr>
            <a:r>
              <a:rPr lang="en-US" sz="2800" b="0" strike="noStrike" spc="-1">
                <a:solidFill>
                  <a:srgbClr val="000000"/>
                </a:solidFill>
                <a:latin typeface="Calibri"/>
              </a:rPr>
              <a:t>The universal selector (*) selects all HTML elements on the page</a:t>
            </a:r>
            <a:endParaRPr lang="en-US" sz="2800" b="0" strike="noStrike" spc="-1">
              <a:latin typeface="Arial"/>
            </a:endParaRPr>
          </a:p>
          <a:p>
            <a:pPr>
              <a:lnSpc>
                <a:spcPct val="90000"/>
              </a:lnSpc>
              <a:spcBef>
                <a:spcPts val="1001"/>
              </a:spcBef>
              <a:buNone/>
              <a:tabLst>
                <a:tab pos="0" algn="l"/>
              </a:tabLst>
            </a:pPr>
            <a:endParaRPr lang="en-US" sz="2800" b="0" strike="noStrike" spc="-1">
              <a:latin typeface="Arial"/>
            </a:endParaRPr>
          </a:p>
          <a:p>
            <a:pPr marL="457200">
              <a:lnSpc>
                <a:spcPct val="90000"/>
              </a:lnSpc>
              <a:spcBef>
                <a:spcPts val="499"/>
              </a:spcBef>
              <a:buNone/>
              <a:tabLst>
                <a:tab pos="0" algn="l"/>
              </a:tabLst>
            </a:pPr>
            <a:r>
              <a:rPr lang="en-US" sz="3200" b="0" strike="noStrike" spc="-1">
                <a:solidFill>
                  <a:srgbClr val="000000"/>
                </a:solidFill>
                <a:latin typeface="Calibri"/>
              </a:rPr>
              <a:t>* {</a:t>
            </a:r>
            <a:r>
              <a:rPr sz="3200"/>
              <a:t/>
            </a:r>
            <a:br>
              <a:rPr sz="3200"/>
            </a:br>
            <a:r>
              <a:rPr lang="en-US" sz="3200" b="0" strike="noStrike" spc="-1">
                <a:solidFill>
                  <a:srgbClr val="000000"/>
                </a:solidFill>
                <a:latin typeface="Calibri"/>
              </a:rPr>
              <a:t>  text-align: center;</a:t>
            </a:r>
            <a:r>
              <a:rPr sz="3200"/>
              <a:t/>
            </a:r>
            <a:br>
              <a:rPr sz="3200"/>
            </a:br>
            <a:r>
              <a:rPr lang="en-US" sz="3200" b="0" strike="noStrike" spc="-1">
                <a:solidFill>
                  <a:srgbClr val="000000"/>
                </a:solidFill>
                <a:latin typeface="Calibri"/>
              </a:rPr>
              <a:t>  color: red;</a:t>
            </a:r>
            <a:r>
              <a:rPr sz="3200"/>
              <a:t/>
            </a:r>
            <a:br>
              <a:rPr sz="3200"/>
            </a:br>
            <a:r>
              <a:rPr lang="en-US" sz="3200" b="0" strike="noStrike" spc="-1">
                <a:solidFill>
                  <a:srgbClr val="000000"/>
                </a:solidFill>
                <a:latin typeface="Calibri"/>
              </a:rPr>
              <a:t>}</a:t>
            </a:r>
            <a:endParaRPr lang="en-US" sz="3200" b="0" strike="noStrike" spc="-1">
              <a:latin typeface="Arial"/>
            </a:endParaRPr>
          </a:p>
          <a:p>
            <a:pPr marL="457200">
              <a:lnSpc>
                <a:spcPct val="90000"/>
              </a:lnSpc>
              <a:spcBef>
                <a:spcPts val="1001"/>
              </a:spcBef>
              <a:buNone/>
              <a:tabLst>
                <a:tab pos="0" algn="l"/>
              </a:tabLst>
            </a:pPr>
            <a:endParaRPr lang="en-US"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Simple Selectors</a:t>
            </a:r>
            <a:endParaRPr lang="en-US" sz="4400" b="0" strike="noStrike" spc="-1">
              <a:latin typeface="Arial"/>
            </a:endParaRPr>
          </a:p>
        </p:txBody>
      </p:sp>
      <p:sp>
        <p:nvSpPr>
          <p:cNvPr id="112"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001"/>
              </a:spcBef>
              <a:buNone/>
              <a:tabLst>
                <a:tab pos="0" algn="l"/>
              </a:tabLst>
            </a:pPr>
            <a:r>
              <a:rPr lang="en-US" sz="3200" b="0" strike="noStrike" spc="-1">
                <a:solidFill>
                  <a:srgbClr val="000000"/>
                </a:solidFill>
                <a:latin typeface="Calibri"/>
              </a:rPr>
              <a:t>The CSS Grouping Selector</a:t>
            </a:r>
            <a:endParaRPr lang="en-US" sz="3200" b="0" strike="noStrike" spc="-1">
              <a:latin typeface="Arial"/>
            </a:endParaRPr>
          </a:p>
          <a:p>
            <a:pPr>
              <a:lnSpc>
                <a:spcPct val="90000"/>
              </a:lnSpc>
              <a:spcBef>
                <a:spcPts val="1001"/>
              </a:spcBef>
              <a:buNone/>
              <a:tabLst>
                <a:tab pos="0" algn="l"/>
              </a:tabLst>
            </a:pPr>
            <a:r>
              <a:rPr lang="en-US" sz="2000" b="0" strike="noStrike" spc="-1">
                <a:solidFill>
                  <a:srgbClr val="000000"/>
                </a:solidFill>
                <a:latin typeface="Calibri"/>
              </a:rPr>
              <a:t>The grouping selector selects all the HTML elements with the same style definitions.</a:t>
            </a:r>
            <a:endParaRPr lang="en-US" sz="2000" b="0" strike="noStrike" spc="-1">
              <a:latin typeface="Arial"/>
            </a:endParaRPr>
          </a:p>
          <a:p>
            <a:pPr>
              <a:lnSpc>
                <a:spcPct val="90000"/>
              </a:lnSpc>
              <a:spcBef>
                <a:spcPts val="1001"/>
              </a:spcBef>
              <a:buNone/>
              <a:tabLst>
                <a:tab pos="0" algn="l"/>
              </a:tabLst>
            </a:pPr>
            <a:endParaRPr lang="en-US" sz="2000" b="0" strike="noStrike" spc="-1">
              <a:latin typeface="Arial"/>
            </a:endParaRPr>
          </a:p>
          <a:p>
            <a:pPr marL="457200">
              <a:lnSpc>
                <a:spcPct val="90000"/>
              </a:lnSpc>
              <a:spcBef>
                <a:spcPts val="499"/>
              </a:spcBef>
              <a:buNone/>
              <a:tabLst>
                <a:tab pos="0" algn="l"/>
              </a:tabLst>
            </a:pPr>
            <a:r>
              <a:rPr lang="en-US" sz="2400" b="0" strike="noStrike" spc="-1">
                <a:solidFill>
                  <a:srgbClr val="000000"/>
                </a:solidFill>
                <a:latin typeface="Calibri"/>
              </a:rPr>
              <a:t>P, h1, h2, div {</a:t>
            </a:r>
            <a:r>
              <a:rPr sz="2400"/>
              <a:t/>
            </a:r>
            <a:br>
              <a:rPr sz="2400"/>
            </a:br>
            <a:r>
              <a:rPr lang="en-US" sz="2400" b="0" strike="noStrike" spc="-1">
                <a:solidFill>
                  <a:srgbClr val="000000"/>
                </a:solidFill>
                <a:latin typeface="Calibri"/>
              </a:rPr>
              <a:t>  text-align: center;</a:t>
            </a:r>
            <a:r>
              <a:rPr sz="2400"/>
              <a:t/>
            </a:r>
            <a:br>
              <a:rPr sz="2400"/>
            </a:br>
            <a:r>
              <a:rPr lang="en-US" sz="2400" b="0" strike="noStrike" spc="-1">
                <a:solidFill>
                  <a:srgbClr val="000000"/>
                </a:solidFill>
                <a:latin typeface="Calibri"/>
              </a:rPr>
              <a:t>  color: red;</a:t>
            </a:r>
            <a:r>
              <a:rPr sz="2400"/>
              <a:t/>
            </a:r>
            <a:br>
              <a:rPr sz="2400"/>
            </a:br>
            <a:r>
              <a:rPr lang="en-US" sz="2400" b="0" strike="noStrike" spc="-1">
                <a:solidFill>
                  <a:srgbClr val="000000"/>
                </a:solidFill>
                <a:latin typeface="Calibri"/>
              </a:rPr>
              <a:t>}</a:t>
            </a:r>
            <a:endParaRPr lang="en-US" sz="2400" b="0" strike="noStrike" spc="-1">
              <a:latin typeface="Arial"/>
            </a:endParaRPr>
          </a:p>
          <a:p>
            <a:pPr marL="457200">
              <a:lnSpc>
                <a:spcPct val="90000"/>
              </a:lnSpc>
              <a:spcBef>
                <a:spcPts val="1001"/>
              </a:spcBef>
              <a:buNone/>
              <a:tabLst>
                <a:tab pos="0" algn="l"/>
              </a:tabLst>
            </a:pPr>
            <a:endParaRPr lang="en-US" sz="2800" b="0" strike="noStrike" spc="-1">
              <a:latin typeface="Arial"/>
            </a:endParaRPr>
          </a:p>
          <a:p>
            <a:pPr marL="457200">
              <a:lnSpc>
                <a:spcPct val="90000"/>
              </a:lnSpc>
              <a:spcBef>
                <a:spcPts val="1001"/>
              </a:spcBef>
              <a:buNone/>
              <a:tabLst>
                <a:tab pos="0" algn="l"/>
              </a:tabLst>
            </a:pPr>
            <a:endParaRPr lang="en-US" sz="2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Combinators Selectors</a:t>
            </a:r>
            <a:endParaRPr lang="en-US" sz="4400" b="0" strike="noStrike" spc="-1">
              <a:latin typeface="Arial"/>
            </a:endParaRPr>
          </a:p>
        </p:txBody>
      </p:sp>
      <p:sp>
        <p:nvSpPr>
          <p:cNvPr id="114"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 CSS selector can contain more than one simple selector. Between the simple selectors, we can include a combinator.</a:t>
            </a:r>
            <a:endParaRPr lang="en-US" sz="2800" b="0" strike="noStrike" spc="-1">
              <a:latin typeface="Arial"/>
            </a:endParaRPr>
          </a:p>
          <a:p>
            <a:pPr>
              <a:lnSpc>
                <a:spcPct val="90000"/>
              </a:lnSpc>
              <a:spcBef>
                <a:spcPts val="1001"/>
              </a:spcBef>
              <a:buNone/>
            </a:pPr>
            <a:endParaRPr lang="en-US" sz="28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There are four different combinators in CSS:</a:t>
            </a:r>
            <a:endParaRPr lang="en-US" sz="2400" b="0" strike="noStrike" spc="-1">
              <a:latin typeface="Arial"/>
            </a:endParaRPr>
          </a:p>
          <a:p>
            <a:pPr marL="457200" indent="-457200">
              <a:lnSpc>
                <a:spcPct val="90000"/>
              </a:lnSpc>
              <a:spcBef>
                <a:spcPts val="1001"/>
              </a:spcBef>
              <a:buClr>
                <a:srgbClr val="000000"/>
              </a:buClr>
              <a:buFont typeface="Calibri Light"/>
              <a:buAutoNum type="arabicPeriod"/>
              <a:tabLst>
                <a:tab pos="0" algn="l"/>
              </a:tabLst>
            </a:pPr>
            <a:r>
              <a:rPr lang="en-US" sz="2800" b="0" strike="noStrike" spc="-1">
                <a:solidFill>
                  <a:srgbClr val="000000"/>
                </a:solidFill>
                <a:latin typeface="Calibri"/>
              </a:rPr>
              <a:t>descendant selector (space)</a:t>
            </a:r>
            <a:endParaRPr lang="en-US" sz="2800" b="0" strike="noStrike" spc="-1">
              <a:latin typeface="Arial"/>
            </a:endParaRPr>
          </a:p>
          <a:p>
            <a:pPr marL="457200" indent="-457200">
              <a:lnSpc>
                <a:spcPct val="90000"/>
              </a:lnSpc>
              <a:spcBef>
                <a:spcPts val="1001"/>
              </a:spcBef>
              <a:buClr>
                <a:srgbClr val="000000"/>
              </a:buClr>
              <a:buFont typeface="Calibri Light"/>
              <a:buAutoNum type="arabicPeriod"/>
              <a:tabLst>
                <a:tab pos="0" algn="l"/>
              </a:tabLst>
            </a:pPr>
            <a:r>
              <a:rPr lang="en-US" sz="2800" b="0" strike="noStrike" spc="-1">
                <a:solidFill>
                  <a:srgbClr val="000000"/>
                </a:solidFill>
                <a:latin typeface="Calibri"/>
              </a:rPr>
              <a:t>child selector (&gt;)</a:t>
            </a:r>
            <a:endParaRPr lang="en-US" sz="2800" b="0" strike="noStrike" spc="-1">
              <a:latin typeface="Arial"/>
            </a:endParaRPr>
          </a:p>
          <a:p>
            <a:pPr marL="457200" indent="-457200">
              <a:lnSpc>
                <a:spcPct val="90000"/>
              </a:lnSpc>
              <a:spcBef>
                <a:spcPts val="1001"/>
              </a:spcBef>
              <a:buClr>
                <a:srgbClr val="000000"/>
              </a:buClr>
              <a:buFont typeface="Calibri Light"/>
              <a:buAutoNum type="arabicPeriod"/>
              <a:tabLst>
                <a:tab pos="0" algn="l"/>
              </a:tabLst>
            </a:pPr>
            <a:r>
              <a:rPr lang="en-US" sz="2800" b="0" strike="noStrike" spc="-1">
                <a:solidFill>
                  <a:srgbClr val="000000"/>
                </a:solidFill>
                <a:latin typeface="Calibri"/>
              </a:rPr>
              <a:t>adjacent sibling selector (+)</a:t>
            </a:r>
            <a:endParaRPr lang="en-US" sz="2800" b="0" strike="noStrike" spc="-1">
              <a:latin typeface="Arial"/>
            </a:endParaRPr>
          </a:p>
          <a:p>
            <a:pPr marL="457200" indent="-457200">
              <a:lnSpc>
                <a:spcPct val="90000"/>
              </a:lnSpc>
              <a:spcBef>
                <a:spcPts val="1001"/>
              </a:spcBef>
              <a:buClr>
                <a:srgbClr val="000000"/>
              </a:buClr>
              <a:buFont typeface="Calibri Light"/>
              <a:buAutoNum type="arabicPeriod"/>
              <a:tabLst>
                <a:tab pos="0" algn="l"/>
              </a:tabLst>
            </a:pPr>
            <a:r>
              <a:rPr lang="en-US" sz="2800" b="0" strike="noStrike" spc="-1">
                <a:solidFill>
                  <a:srgbClr val="000000"/>
                </a:solidFill>
                <a:latin typeface="Calibri"/>
              </a:rPr>
              <a:t>general sibling selector (~)</a:t>
            </a:r>
            <a:endParaRPr lang="en-US" sz="2800" b="0" strike="noStrike" spc="-1">
              <a:latin typeface="Arial"/>
            </a:endParaRPr>
          </a:p>
          <a:p>
            <a:pPr>
              <a:lnSpc>
                <a:spcPct val="90000"/>
              </a:lnSpc>
              <a:spcBef>
                <a:spcPts val="1001"/>
              </a:spcBef>
              <a:buNone/>
              <a:tabLst>
                <a:tab pos="0" algn="l"/>
              </a:tabLst>
            </a:pPr>
            <a:endParaRPr lang="en-US" sz="2800" b="0" strike="noStrike" spc="-1">
              <a:latin typeface="Arial"/>
            </a:endParaRPr>
          </a:p>
          <a:p>
            <a:pPr>
              <a:lnSpc>
                <a:spcPct val="90000"/>
              </a:lnSpc>
              <a:spcBef>
                <a:spcPts val="1001"/>
              </a:spcBef>
              <a:buNone/>
              <a:tabLst>
                <a:tab pos="0" algn="l"/>
              </a:tabLst>
            </a:pPr>
            <a:endParaRPr lang="en-US"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Combinators Selectors</a:t>
            </a:r>
            <a:endParaRPr lang="en-US" sz="4400" b="0" strike="noStrike" spc="-1">
              <a:latin typeface="Arial"/>
            </a:endParaRPr>
          </a:p>
        </p:txBody>
      </p:sp>
      <p:sp>
        <p:nvSpPr>
          <p:cNvPr id="11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3600" b="0" strike="noStrike" spc="-1">
                <a:solidFill>
                  <a:srgbClr val="000000"/>
                </a:solidFill>
                <a:latin typeface="Calibri"/>
              </a:rPr>
              <a:t>Descendant Selector</a:t>
            </a:r>
            <a:endParaRPr lang="en-US" sz="3600" b="0" strike="noStrike" spc="-1">
              <a:latin typeface="Arial"/>
            </a:endParaRPr>
          </a:p>
          <a:p>
            <a:pPr>
              <a:lnSpc>
                <a:spcPct val="90000"/>
              </a:lnSpc>
              <a:spcBef>
                <a:spcPts val="1001"/>
              </a:spcBef>
              <a:buNone/>
              <a:tabLst>
                <a:tab pos="0" algn="l"/>
              </a:tabLst>
            </a:pPr>
            <a:endParaRPr lang="en-US" sz="11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The descendant selector matches all elements that are descendants of a specified element.</a:t>
            </a:r>
            <a:endParaRPr lang="en-US"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The following example selects all &lt;p&gt; elements inside &lt;div&gt; elements:</a:t>
            </a:r>
            <a:r>
              <a:rPr lang="en-US" sz="2000" b="0" strike="noStrike" spc="-1">
                <a:solidFill>
                  <a:srgbClr val="000000"/>
                </a:solidFill>
                <a:latin typeface="Calibri"/>
              </a:rPr>
              <a:t> </a:t>
            </a:r>
            <a:endParaRPr lang="en-US" sz="2000" b="0" strike="noStrike" spc="-1">
              <a:latin typeface="Arial"/>
            </a:endParaRPr>
          </a:p>
          <a:p>
            <a:pPr>
              <a:lnSpc>
                <a:spcPct val="90000"/>
              </a:lnSpc>
              <a:spcBef>
                <a:spcPts val="1001"/>
              </a:spcBef>
              <a:buNone/>
              <a:tabLst>
                <a:tab pos="0" algn="l"/>
              </a:tabLst>
            </a:pPr>
            <a:endParaRPr lang="en-US" sz="1200" b="0" strike="noStrike" spc="-1">
              <a:latin typeface="Arial"/>
            </a:endParaRPr>
          </a:p>
          <a:p>
            <a:pPr marL="640080">
              <a:lnSpc>
                <a:spcPct val="90000"/>
              </a:lnSpc>
              <a:spcBef>
                <a:spcPts val="499"/>
              </a:spcBef>
              <a:buNone/>
              <a:tabLst>
                <a:tab pos="0" algn="l"/>
              </a:tabLst>
            </a:pPr>
            <a:r>
              <a:rPr lang="en-US" sz="2000" b="0" strike="noStrike" spc="-1">
                <a:solidFill>
                  <a:srgbClr val="000000"/>
                </a:solidFill>
                <a:latin typeface="Calibri"/>
              </a:rPr>
              <a:t>div p {</a:t>
            </a:r>
            <a:r>
              <a:rPr sz="2000"/>
              <a:t/>
            </a:r>
            <a:br>
              <a:rPr sz="2000"/>
            </a:br>
            <a:r>
              <a:rPr lang="en-US" sz="2000" b="0" strike="noStrike" spc="-1">
                <a:solidFill>
                  <a:srgbClr val="000000"/>
                </a:solidFill>
                <a:latin typeface="Calibri"/>
              </a:rPr>
              <a:t>  background-color: yellow;</a:t>
            </a:r>
            <a:r>
              <a:rPr sz="2000"/>
              <a:t/>
            </a:r>
            <a:br>
              <a:rPr sz="2000"/>
            </a:br>
            <a:r>
              <a:rPr lang="en-US" sz="2000" b="0" strike="noStrike" spc="-1">
                <a:solidFill>
                  <a:srgbClr val="000000"/>
                </a:solidFill>
                <a:latin typeface="Calibri"/>
              </a:rPr>
              <a:t>}</a:t>
            </a:r>
            <a:endParaRPr lang="en-US" sz="20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Combinators Selectors</a:t>
            </a:r>
            <a:endParaRPr lang="en-US" sz="4400" b="0" strike="noStrike" spc="-1">
              <a:latin typeface="Arial"/>
            </a:endParaRPr>
          </a:p>
        </p:txBody>
      </p:sp>
      <p:sp>
        <p:nvSpPr>
          <p:cNvPr id="118"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4000" b="0" strike="noStrike" spc="-1">
                <a:solidFill>
                  <a:srgbClr val="000000"/>
                </a:solidFill>
                <a:latin typeface="Calibri"/>
              </a:rPr>
              <a:t>Child Selector (&gt;)</a:t>
            </a:r>
            <a:endParaRPr lang="en-US" sz="4000" b="0" strike="noStrike" spc="-1">
              <a:latin typeface="Arial"/>
            </a:endParaRPr>
          </a:p>
          <a:p>
            <a:pPr>
              <a:lnSpc>
                <a:spcPct val="90000"/>
              </a:lnSpc>
              <a:spcBef>
                <a:spcPts val="1001"/>
              </a:spcBef>
              <a:buNone/>
              <a:tabLst>
                <a:tab pos="0" algn="l"/>
              </a:tabLst>
            </a:pPr>
            <a:endParaRPr lang="en-US" sz="12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The child selector selects all elements that are the children of a specified element.</a:t>
            </a:r>
            <a:endParaRPr lang="en-US" sz="2400" b="0" strike="noStrike" spc="-1">
              <a:latin typeface="Arial"/>
            </a:endParaRPr>
          </a:p>
          <a:p>
            <a:pPr>
              <a:lnSpc>
                <a:spcPct val="90000"/>
              </a:lnSpc>
              <a:spcBef>
                <a:spcPts val="1001"/>
              </a:spcBef>
              <a:buNone/>
              <a:tabLst>
                <a:tab pos="0" algn="l"/>
              </a:tabLst>
            </a:pPr>
            <a:endParaRPr lang="en-US"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The following example selects all &lt;p&gt; elements that are children of a &lt;div&gt; element:</a:t>
            </a:r>
            <a:r>
              <a:rPr lang="en-US" sz="2000" b="0" strike="noStrike" spc="-1">
                <a:solidFill>
                  <a:srgbClr val="000000"/>
                </a:solidFill>
                <a:latin typeface="Calibri"/>
              </a:rPr>
              <a:t> </a:t>
            </a:r>
            <a:endParaRPr lang="en-US" sz="2000" b="0" strike="noStrike" spc="-1">
              <a:latin typeface="Arial"/>
            </a:endParaRPr>
          </a:p>
          <a:p>
            <a:pPr>
              <a:lnSpc>
                <a:spcPct val="90000"/>
              </a:lnSpc>
              <a:spcBef>
                <a:spcPts val="1001"/>
              </a:spcBef>
              <a:buNone/>
              <a:tabLst>
                <a:tab pos="0" algn="l"/>
              </a:tabLst>
            </a:pPr>
            <a:endParaRPr lang="en-US" sz="1200" b="0" strike="noStrike" spc="-1">
              <a:latin typeface="Arial"/>
            </a:endParaRPr>
          </a:p>
          <a:p>
            <a:pPr marL="640080">
              <a:lnSpc>
                <a:spcPct val="90000"/>
              </a:lnSpc>
              <a:spcBef>
                <a:spcPts val="499"/>
              </a:spcBef>
              <a:buNone/>
              <a:tabLst>
                <a:tab pos="0" algn="l"/>
              </a:tabLst>
            </a:pPr>
            <a:r>
              <a:rPr lang="en-US" sz="2000" b="0" strike="noStrike" spc="-1">
                <a:solidFill>
                  <a:srgbClr val="000000"/>
                </a:solidFill>
                <a:latin typeface="Calibri"/>
              </a:rPr>
              <a:t>Div &gt; p {</a:t>
            </a:r>
            <a:r>
              <a:rPr sz="2000"/>
              <a:t/>
            </a:r>
            <a:br>
              <a:rPr sz="2000"/>
            </a:br>
            <a:r>
              <a:rPr lang="en-US" sz="2000" b="0" strike="noStrike" spc="-1">
                <a:solidFill>
                  <a:srgbClr val="000000"/>
                </a:solidFill>
                <a:latin typeface="Calibri"/>
              </a:rPr>
              <a:t>  background-color: yellow;</a:t>
            </a:r>
            <a:r>
              <a:rPr sz="2000"/>
              <a:t/>
            </a:r>
            <a:br>
              <a:rPr sz="2000"/>
            </a:br>
            <a:r>
              <a:rPr lang="en-US" sz="2000" b="0" strike="noStrike" spc="-1">
                <a:solidFill>
                  <a:srgbClr val="000000"/>
                </a:solidFill>
                <a:latin typeface="Calibri"/>
              </a:rPr>
              <a:t>}</a:t>
            </a:r>
            <a:endParaRPr lang="en-US" sz="2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Combinators Selectors</a:t>
            </a:r>
            <a:endParaRPr lang="en-US" sz="4400" b="0" strike="noStrike" spc="-1">
              <a:latin typeface="Arial"/>
            </a:endParaRPr>
          </a:p>
        </p:txBody>
      </p:sp>
      <p:sp>
        <p:nvSpPr>
          <p:cNvPr id="120"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3200" b="0" strike="noStrike" spc="-1">
                <a:solidFill>
                  <a:srgbClr val="000000"/>
                </a:solidFill>
                <a:latin typeface="Calibri"/>
              </a:rPr>
              <a:t>Adjacent Sibling Selector (+)</a:t>
            </a:r>
            <a:endParaRPr lang="en-US" sz="3200" b="0" strike="noStrike" spc="-1">
              <a:latin typeface="Arial"/>
            </a:endParaRPr>
          </a:p>
          <a:p>
            <a:pPr>
              <a:lnSpc>
                <a:spcPct val="90000"/>
              </a:lnSpc>
              <a:spcBef>
                <a:spcPts val="1001"/>
              </a:spcBef>
              <a:buNone/>
              <a:tabLst>
                <a:tab pos="0" algn="l"/>
              </a:tabLst>
            </a:pPr>
            <a:endParaRPr lang="en-US" sz="1100" b="0" strike="noStrike" spc="-1">
              <a:latin typeface="Arial"/>
            </a:endParaRPr>
          </a:p>
          <a:p>
            <a:pPr>
              <a:lnSpc>
                <a:spcPct val="90000"/>
              </a:lnSpc>
              <a:spcBef>
                <a:spcPts val="1001"/>
              </a:spcBef>
              <a:buNone/>
              <a:tabLst>
                <a:tab pos="0" algn="l"/>
              </a:tabLst>
            </a:pPr>
            <a:r>
              <a:rPr lang="en-US" sz="2000" b="0" strike="noStrike" spc="-1">
                <a:solidFill>
                  <a:srgbClr val="000000"/>
                </a:solidFill>
                <a:latin typeface="Calibri"/>
              </a:rPr>
              <a:t>The adjacent sibling selector is used to select an element that is directly after another specific element.</a:t>
            </a:r>
            <a:endParaRPr lang="en-US" sz="2000" b="0" strike="noStrike" spc="-1">
              <a:latin typeface="Arial"/>
            </a:endParaRPr>
          </a:p>
          <a:p>
            <a:pPr>
              <a:lnSpc>
                <a:spcPct val="90000"/>
              </a:lnSpc>
              <a:spcBef>
                <a:spcPts val="1001"/>
              </a:spcBef>
              <a:buNone/>
              <a:tabLst>
                <a:tab pos="0" algn="l"/>
              </a:tabLst>
            </a:pPr>
            <a:endParaRPr lang="en-US" sz="2000" b="0" strike="noStrike" spc="-1">
              <a:latin typeface="Arial"/>
            </a:endParaRPr>
          </a:p>
          <a:p>
            <a:pPr>
              <a:lnSpc>
                <a:spcPct val="90000"/>
              </a:lnSpc>
              <a:spcBef>
                <a:spcPts val="1001"/>
              </a:spcBef>
              <a:buNone/>
              <a:tabLst>
                <a:tab pos="0" algn="l"/>
              </a:tabLst>
            </a:pPr>
            <a:r>
              <a:rPr lang="en-US" sz="2000" b="0" strike="noStrike" spc="-1">
                <a:solidFill>
                  <a:srgbClr val="000000"/>
                </a:solidFill>
                <a:latin typeface="Calibri"/>
              </a:rPr>
              <a:t>Sibling elements must have the same parent element, and "adjacent" means "immediately following".</a:t>
            </a:r>
            <a:endParaRPr lang="en-US" sz="2000" b="0" strike="noStrike" spc="-1">
              <a:latin typeface="Arial"/>
            </a:endParaRPr>
          </a:p>
          <a:p>
            <a:pPr>
              <a:lnSpc>
                <a:spcPct val="90000"/>
              </a:lnSpc>
              <a:spcBef>
                <a:spcPts val="1001"/>
              </a:spcBef>
              <a:buNone/>
              <a:tabLst>
                <a:tab pos="0" algn="l"/>
              </a:tabLst>
            </a:pPr>
            <a:endParaRPr lang="en-US" sz="1100" b="0" strike="noStrike" spc="-1">
              <a:latin typeface="Arial"/>
            </a:endParaRPr>
          </a:p>
          <a:p>
            <a:pPr marL="640080">
              <a:lnSpc>
                <a:spcPct val="90000"/>
              </a:lnSpc>
              <a:spcBef>
                <a:spcPts val="499"/>
              </a:spcBef>
              <a:buNone/>
              <a:tabLst>
                <a:tab pos="0" algn="l"/>
              </a:tabLst>
            </a:pPr>
            <a:r>
              <a:rPr lang="en-US" sz="2400" b="0" strike="noStrike" spc="-1">
                <a:solidFill>
                  <a:srgbClr val="000000"/>
                </a:solidFill>
                <a:latin typeface="Calibri"/>
              </a:rPr>
              <a:t>div + p {</a:t>
            </a:r>
            <a:r>
              <a:rPr sz="2400"/>
              <a:t/>
            </a:r>
            <a:br>
              <a:rPr sz="2400"/>
            </a:br>
            <a:r>
              <a:rPr lang="en-US" sz="2400" b="0" strike="noStrike" spc="-1">
                <a:solidFill>
                  <a:srgbClr val="000000"/>
                </a:solidFill>
                <a:latin typeface="Calibri"/>
              </a:rPr>
              <a:t>  background-color: yellow;</a:t>
            </a:r>
            <a:r>
              <a:rPr sz="2400"/>
              <a:t/>
            </a:r>
            <a:br>
              <a:rPr sz="2400"/>
            </a:br>
            <a:r>
              <a:rPr lang="en-US" sz="2400" b="0" strike="noStrike" spc="-1">
                <a:solidFill>
                  <a:srgbClr val="000000"/>
                </a:solidFill>
                <a:latin typeface="Calibri"/>
              </a:rPr>
              <a:t>}</a:t>
            </a:r>
            <a:endParaRPr lang="en-US"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Combinators Selectors</a:t>
            </a:r>
            <a:endParaRPr lang="en-US" sz="4400" b="0" strike="noStrike" spc="-1">
              <a:latin typeface="Arial"/>
            </a:endParaRPr>
          </a:p>
        </p:txBody>
      </p:sp>
      <p:sp>
        <p:nvSpPr>
          <p:cNvPr id="122"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4000" b="0" strike="noStrike" spc="-1">
                <a:solidFill>
                  <a:srgbClr val="000000"/>
                </a:solidFill>
                <a:latin typeface="Calibri"/>
              </a:rPr>
              <a:t>General Sibling Selector (~)</a:t>
            </a:r>
            <a:endParaRPr lang="en-US" sz="40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The general sibling selector selects all elements that are next siblings of a specified element.</a:t>
            </a:r>
            <a:endParaRPr lang="en-US" sz="2400" b="0" strike="noStrike" spc="-1">
              <a:latin typeface="Arial"/>
            </a:endParaRPr>
          </a:p>
          <a:p>
            <a:pPr>
              <a:lnSpc>
                <a:spcPct val="90000"/>
              </a:lnSpc>
              <a:spcBef>
                <a:spcPts val="1001"/>
              </a:spcBef>
              <a:buNone/>
              <a:tabLst>
                <a:tab pos="0" algn="l"/>
              </a:tabLst>
            </a:pPr>
            <a:endParaRPr lang="en-US"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The following example selects all &lt;p&gt; elements that are next siblings of &lt;div&gt; elements: :</a:t>
            </a:r>
            <a:r>
              <a:rPr lang="en-US" sz="2000" b="0" strike="noStrike" spc="-1">
                <a:solidFill>
                  <a:srgbClr val="000000"/>
                </a:solidFill>
                <a:latin typeface="Calibri"/>
              </a:rPr>
              <a:t> </a:t>
            </a:r>
            <a:endParaRPr lang="en-US" sz="2000" b="0" strike="noStrike" spc="-1">
              <a:latin typeface="Arial"/>
            </a:endParaRPr>
          </a:p>
          <a:p>
            <a:pPr>
              <a:lnSpc>
                <a:spcPct val="90000"/>
              </a:lnSpc>
              <a:spcBef>
                <a:spcPts val="1001"/>
              </a:spcBef>
              <a:buNone/>
              <a:tabLst>
                <a:tab pos="0" algn="l"/>
              </a:tabLst>
            </a:pPr>
            <a:endParaRPr lang="en-US" sz="1200" b="0" strike="noStrike" spc="-1">
              <a:latin typeface="Arial"/>
            </a:endParaRPr>
          </a:p>
          <a:p>
            <a:pPr marL="640080">
              <a:lnSpc>
                <a:spcPct val="90000"/>
              </a:lnSpc>
              <a:spcBef>
                <a:spcPts val="499"/>
              </a:spcBef>
              <a:buNone/>
              <a:tabLst>
                <a:tab pos="0" algn="l"/>
              </a:tabLst>
            </a:pPr>
            <a:r>
              <a:rPr lang="en-US" sz="2000" b="0" strike="noStrike" spc="-1">
                <a:solidFill>
                  <a:srgbClr val="000000"/>
                </a:solidFill>
                <a:latin typeface="Calibri"/>
              </a:rPr>
              <a:t>div ~ p {</a:t>
            </a:r>
            <a:r>
              <a:rPr sz="2000"/>
              <a:t/>
            </a:r>
            <a:br>
              <a:rPr sz="2000"/>
            </a:br>
            <a:r>
              <a:rPr lang="en-US" sz="2000" b="0" strike="noStrike" spc="-1">
                <a:solidFill>
                  <a:srgbClr val="000000"/>
                </a:solidFill>
                <a:latin typeface="Calibri"/>
              </a:rPr>
              <a:t>  background-color: yellow;</a:t>
            </a:r>
            <a:r>
              <a:rPr sz="2000"/>
              <a:t/>
            </a:r>
            <a:br>
              <a:rPr sz="2000"/>
            </a:br>
            <a:r>
              <a:rPr lang="en-US" sz="2000" b="0" strike="noStrike" spc="-1">
                <a:solidFill>
                  <a:srgbClr val="000000"/>
                </a:solidFill>
                <a:latin typeface="Calibri"/>
              </a:rPr>
              <a:t>}</a:t>
            </a:r>
            <a:endParaRPr lang="en-US" sz="20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Pseudo-classes Selectors</a:t>
            </a:r>
            <a:endParaRPr lang="en-US" sz="4400" b="0" strike="noStrike" spc="-1">
              <a:latin typeface="Arial"/>
            </a:endParaRPr>
          </a:p>
        </p:txBody>
      </p:sp>
      <p:sp>
        <p:nvSpPr>
          <p:cNvPr id="124"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3200" b="0" strike="noStrike" spc="-1">
                <a:solidFill>
                  <a:srgbClr val="000000"/>
                </a:solidFill>
                <a:latin typeface="Calibri"/>
              </a:rPr>
              <a:t>A pseudo-class is used to define a special state of an element.</a:t>
            </a:r>
            <a:endParaRPr lang="en-US" sz="3200" b="0" strike="noStrike" spc="-1">
              <a:latin typeface="Arial"/>
            </a:endParaRPr>
          </a:p>
          <a:p>
            <a:pPr>
              <a:lnSpc>
                <a:spcPct val="90000"/>
              </a:lnSpc>
              <a:spcBef>
                <a:spcPts val="1001"/>
              </a:spcBef>
              <a:buNone/>
            </a:pPr>
            <a:endParaRPr lang="en-US" sz="3200" b="0" strike="noStrike" spc="-1">
              <a:latin typeface="Arial"/>
            </a:endParaRPr>
          </a:p>
          <a:p>
            <a:pPr marL="228600" indent="-228600">
              <a:lnSpc>
                <a:spcPct val="90000"/>
              </a:lnSpc>
              <a:spcBef>
                <a:spcPts val="1001"/>
              </a:spcBef>
              <a:buClr>
                <a:srgbClr val="000000"/>
              </a:buClr>
              <a:buFont typeface="Arial"/>
              <a:buChar char="•"/>
            </a:pPr>
            <a:r>
              <a:rPr lang="en-US" sz="3200" b="0" strike="noStrike" spc="-1">
                <a:solidFill>
                  <a:srgbClr val="000000"/>
                </a:solidFill>
                <a:latin typeface="Calibri"/>
              </a:rPr>
              <a:t>For example, it can be used to:</a:t>
            </a:r>
            <a:endParaRPr lang="en-US" sz="3200" b="0" strike="noStrike" spc="-1">
              <a:latin typeface="Arial"/>
            </a:endParaRPr>
          </a:p>
          <a:p>
            <a:pPr>
              <a:lnSpc>
                <a:spcPct val="90000"/>
              </a:lnSpc>
              <a:spcBef>
                <a:spcPts val="1001"/>
              </a:spcBef>
              <a:buNone/>
            </a:pPr>
            <a:endParaRPr lang="en-US" sz="3200" b="0" strike="noStrike" spc="-1">
              <a:latin typeface="Arial"/>
            </a:endParaRPr>
          </a:p>
          <a:p>
            <a:pPr marL="1143000" lvl="2" indent="-228600">
              <a:lnSpc>
                <a:spcPct val="90000"/>
              </a:lnSpc>
              <a:spcBef>
                <a:spcPts val="499"/>
              </a:spcBef>
              <a:buClr>
                <a:srgbClr val="000000"/>
              </a:buClr>
              <a:buFont typeface="Wingdings" charset="2"/>
              <a:buChar char=""/>
            </a:pPr>
            <a:r>
              <a:rPr lang="en-US" sz="2800" b="0" strike="noStrike" spc="-1">
                <a:solidFill>
                  <a:srgbClr val="000000"/>
                </a:solidFill>
                <a:latin typeface="Calibri"/>
              </a:rPr>
              <a:t>Style an element when a user mouses over it</a:t>
            </a:r>
            <a:endParaRPr lang="en-US" sz="2800" b="0" strike="noStrike" spc="-1">
              <a:latin typeface="Arial"/>
            </a:endParaRPr>
          </a:p>
          <a:p>
            <a:pPr marL="1143000" lvl="2" indent="-228600">
              <a:lnSpc>
                <a:spcPct val="90000"/>
              </a:lnSpc>
              <a:spcBef>
                <a:spcPts val="499"/>
              </a:spcBef>
              <a:buClr>
                <a:srgbClr val="000000"/>
              </a:buClr>
              <a:buFont typeface="Wingdings" charset="2"/>
              <a:buChar char=""/>
            </a:pPr>
            <a:r>
              <a:rPr lang="en-US" sz="2800" b="0" strike="noStrike" spc="-1">
                <a:solidFill>
                  <a:srgbClr val="000000"/>
                </a:solidFill>
                <a:latin typeface="Calibri"/>
              </a:rPr>
              <a:t>Style visited and unvisited links differently</a:t>
            </a:r>
            <a:endParaRPr lang="en-US" sz="2800" b="0" strike="noStrike" spc="-1">
              <a:latin typeface="Arial"/>
            </a:endParaRPr>
          </a:p>
          <a:p>
            <a:pPr marL="1143000" lvl="2" indent="-228600">
              <a:lnSpc>
                <a:spcPct val="90000"/>
              </a:lnSpc>
              <a:spcBef>
                <a:spcPts val="499"/>
              </a:spcBef>
              <a:buClr>
                <a:srgbClr val="000000"/>
              </a:buClr>
              <a:buFont typeface="Wingdings" charset="2"/>
              <a:buChar char=""/>
            </a:pPr>
            <a:r>
              <a:rPr lang="en-US" sz="2800" b="0" strike="noStrike" spc="-1">
                <a:solidFill>
                  <a:srgbClr val="000000"/>
                </a:solidFill>
                <a:latin typeface="Calibri"/>
              </a:rPr>
              <a:t>Style an element when it gets focus</a:t>
            </a:r>
            <a:endParaRPr lang="en-US" sz="2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Pseudo-classes Selectors</a:t>
            </a:r>
            <a:endParaRPr lang="en-US" sz="4400" b="0" strike="noStrike" spc="-1">
              <a:latin typeface="Arial"/>
            </a:endParaRPr>
          </a:p>
        </p:txBody>
      </p:sp>
      <p:sp>
        <p:nvSpPr>
          <p:cNvPr id="12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001"/>
              </a:spcBef>
              <a:buNone/>
              <a:tabLst>
                <a:tab pos="0" algn="l"/>
              </a:tabLst>
            </a:pPr>
            <a:r>
              <a:rPr lang="en-US" sz="3600" b="0" strike="noStrike" spc="-1">
                <a:solidFill>
                  <a:srgbClr val="000000"/>
                </a:solidFill>
                <a:latin typeface="Calibri"/>
              </a:rPr>
              <a:t>Syntax</a:t>
            </a:r>
            <a:endParaRPr lang="en-US" sz="3600" b="0" strike="noStrike" spc="-1">
              <a:latin typeface="Arial"/>
            </a:endParaRPr>
          </a:p>
          <a:p>
            <a:pPr marL="457200">
              <a:lnSpc>
                <a:spcPct val="90000"/>
              </a:lnSpc>
              <a:spcBef>
                <a:spcPts val="499"/>
              </a:spcBef>
              <a:buNone/>
              <a:tabLst>
                <a:tab pos="0" algn="l"/>
              </a:tabLst>
            </a:pPr>
            <a:r>
              <a:rPr lang="en-US" sz="3600" b="0" strike="noStrike" spc="-1">
                <a:solidFill>
                  <a:srgbClr val="000000"/>
                </a:solidFill>
                <a:latin typeface="Calibri"/>
              </a:rPr>
              <a:t>selector:pseudo-class {</a:t>
            </a:r>
            <a:endParaRPr lang="en-US" sz="3600" b="0" strike="noStrike" spc="-1">
              <a:latin typeface="Arial"/>
            </a:endParaRPr>
          </a:p>
          <a:p>
            <a:pPr marL="457200">
              <a:lnSpc>
                <a:spcPct val="90000"/>
              </a:lnSpc>
              <a:spcBef>
                <a:spcPts val="499"/>
              </a:spcBef>
              <a:buNone/>
              <a:tabLst>
                <a:tab pos="0" algn="l"/>
              </a:tabLst>
            </a:pPr>
            <a:r>
              <a:rPr sz="3600"/>
              <a:t/>
            </a:r>
            <a:br>
              <a:rPr sz="3600"/>
            </a:br>
            <a:r>
              <a:rPr lang="en-US" sz="3600" b="0" strike="noStrike" spc="-1">
                <a:solidFill>
                  <a:srgbClr val="000000"/>
                </a:solidFill>
                <a:latin typeface="Calibri"/>
              </a:rPr>
              <a:t>  property: value;</a:t>
            </a:r>
            <a:r>
              <a:rPr sz="3600"/>
              <a:t/>
            </a:r>
            <a:br>
              <a:rPr sz="3600"/>
            </a:br>
            <a:r>
              <a:rPr lang="en-US" sz="3600" b="0" strike="noStrike" spc="-1">
                <a:solidFill>
                  <a:srgbClr val="000000"/>
                </a:solidFill>
                <a:latin typeface="Calibri"/>
              </a:rPr>
              <a:t>}</a:t>
            </a:r>
            <a:endParaRPr lang="en-US" sz="36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Pseudo-classes Selectors</a:t>
            </a:r>
            <a:endParaRPr lang="en-US" sz="4400" b="0" strike="noStrike" spc="-1">
              <a:latin typeface="Arial"/>
            </a:endParaRPr>
          </a:p>
        </p:txBody>
      </p:sp>
      <p:sp>
        <p:nvSpPr>
          <p:cNvPr id="128" name="PlaceHolder 2"/>
          <p:cNvSpPr>
            <a:spLocks noGrp="1"/>
          </p:cNvSpPr>
          <p:nvPr>
            <p:ph/>
          </p:nvPr>
        </p:nvSpPr>
        <p:spPr>
          <a:xfrm>
            <a:off x="838080" y="1825560"/>
            <a:ext cx="10514880" cy="4350600"/>
          </a:xfrm>
          <a:prstGeom prst="rect">
            <a:avLst/>
          </a:prstGeom>
          <a:noFill/>
          <a:ln w="0">
            <a:noFill/>
          </a:ln>
        </p:spPr>
        <p:txBody>
          <a:bodyPr lIns="90000" tIns="45000" rIns="90000" bIns="45000" numCol="2" spcCol="0" anchor="t">
            <a:normAutofit fontScale="31000" lnSpcReduction="10000"/>
          </a:bodyPr>
          <a:lstStyle/>
          <a:p>
            <a:pPr marL="228600" indent="-228600">
              <a:lnSpc>
                <a:spcPct val="90000"/>
              </a:lnSpc>
              <a:spcBef>
                <a:spcPts val="1001"/>
              </a:spcBef>
              <a:buClr>
                <a:srgbClr val="000000"/>
              </a:buClr>
              <a:buFont typeface="Arial"/>
              <a:buChar char="•"/>
            </a:pPr>
            <a:r>
              <a:rPr lang="en-US" sz="9800" b="0" strike="noStrike" spc="-1">
                <a:solidFill>
                  <a:srgbClr val="000000"/>
                </a:solidFill>
                <a:latin typeface="Calibri"/>
              </a:rPr>
              <a:t>Anchor Pseudo-classes</a:t>
            </a:r>
            <a:endParaRPr lang="en-US" sz="9800" b="0" strike="noStrike" spc="-1">
              <a:latin typeface="Arial"/>
            </a:endParaRPr>
          </a:p>
          <a:p>
            <a:pPr>
              <a:lnSpc>
                <a:spcPct val="90000"/>
              </a:lnSpc>
              <a:spcBef>
                <a:spcPts val="1001"/>
              </a:spcBef>
              <a:buNone/>
            </a:pPr>
            <a:endParaRPr lang="en-US" sz="8000" b="0" strike="noStrike" spc="-1">
              <a:latin typeface="Arial"/>
            </a:endParaRPr>
          </a:p>
          <a:p>
            <a:pPr marL="228600" indent="-228600">
              <a:lnSpc>
                <a:spcPct val="90000"/>
              </a:lnSpc>
              <a:spcBef>
                <a:spcPts val="1001"/>
              </a:spcBef>
              <a:buClr>
                <a:srgbClr val="000000"/>
              </a:buClr>
              <a:buFont typeface="Arial"/>
              <a:buChar char="•"/>
            </a:pPr>
            <a:r>
              <a:rPr lang="en-US" sz="8000" b="0" strike="noStrike" spc="-1">
                <a:solidFill>
                  <a:srgbClr val="000000"/>
                </a:solidFill>
                <a:latin typeface="Calibri"/>
              </a:rPr>
              <a:t>/* unvisited link */</a:t>
            </a:r>
            <a:r>
              <a:rPr sz="8000"/>
              <a:t/>
            </a:r>
            <a:br>
              <a:rPr sz="8000"/>
            </a:br>
            <a:r>
              <a:rPr lang="en-US" sz="8000" b="0" strike="noStrike" spc="-1">
                <a:solidFill>
                  <a:srgbClr val="000000"/>
                </a:solidFill>
                <a:latin typeface="Calibri"/>
              </a:rPr>
              <a:t>a:link {</a:t>
            </a:r>
            <a:r>
              <a:rPr sz="8000"/>
              <a:t/>
            </a:r>
            <a:br>
              <a:rPr sz="8000"/>
            </a:br>
            <a:r>
              <a:rPr lang="en-US" sz="8000" b="0" strike="noStrike" spc="-1">
                <a:solidFill>
                  <a:srgbClr val="000000"/>
                </a:solidFill>
                <a:latin typeface="Calibri"/>
              </a:rPr>
              <a:t>  color: #FF0000;</a:t>
            </a:r>
            <a:r>
              <a:rPr sz="8000"/>
              <a:t/>
            </a:r>
            <a:br>
              <a:rPr sz="8000"/>
            </a:br>
            <a:r>
              <a:rPr lang="en-US" sz="8000" b="0" strike="noStrike" spc="-1">
                <a:solidFill>
                  <a:srgbClr val="000000"/>
                </a:solidFill>
                <a:latin typeface="Calibri"/>
              </a:rPr>
              <a:t>}</a:t>
            </a:r>
            <a:r>
              <a:rPr sz="8000"/>
              <a:t/>
            </a:r>
            <a:br>
              <a:rPr sz="8000"/>
            </a:br>
            <a:r>
              <a:rPr sz="8000"/>
              <a:t/>
            </a:r>
            <a:br>
              <a:rPr sz="8000"/>
            </a:br>
            <a:r>
              <a:rPr lang="en-US" sz="8000" b="0" strike="noStrike" spc="-1">
                <a:solidFill>
                  <a:srgbClr val="000000"/>
                </a:solidFill>
                <a:latin typeface="Calibri"/>
              </a:rPr>
              <a:t>/* visited link */</a:t>
            </a:r>
            <a:r>
              <a:rPr sz="8000"/>
              <a:t/>
            </a:r>
            <a:br>
              <a:rPr sz="8000"/>
            </a:br>
            <a:r>
              <a:rPr lang="en-US" sz="8000" b="0" strike="noStrike" spc="-1">
                <a:solidFill>
                  <a:srgbClr val="000000"/>
                </a:solidFill>
                <a:latin typeface="Calibri"/>
              </a:rPr>
              <a:t>a:visited {</a:t>
            </a:r>
            <a:r>
              <a:rPr sz="8000"/>
              <a:t/>
            </a:r>
            <a:br>
              <a:rPr sz="8000"/>
            </a:br>
            <a:r>
              <a:rPr lang="en-US" sz="8000" b="0" strike="noStrike" spc="-1">
                <a:solidFill>
                  <a:srgbClr val="000000"/>
                </a:solidFill>
                <a:latin typeface="Calibri"/>
              </a:rPr>
              <a:t>  color: #00FF00;</a:t>
            </a:r>
            <a:r>
              <a:rPr sz="8000"/>
              <a:t/>
            </a:r>
            <a:br>
              <a:rPr sz="8000"/>
            </a:br>
            <a:r>
              <a:rPr lang="en-US" sz="8000" b="0" strike="noStrike" spc="-1">
                <a:solidFill>
                  <a:srgbClr val="000000"/>
                </a:solidFill>
                <a:latin typeface="Calibri"/>
              </a:rPr>
              <a:t>}</a:t>
            </a:r>
            <a:r>
              <a:rPr sz="8000"/>
              <a:t/>
            </a:r>
            <a:br>
              <a:rPr sz="8000"/>
            </a:br>
            <a:r>
              <a:rPr sz="8000"/>
              <a:t/>
            </a:r>
            <a:br>
              <a:rPr sz="8000"/>
            </a:br>
            <a:r>
              <a:rPr lang="en-US" sz="8000" b="0" strike="noStrike" spc="-1">
                <a:solidFill>
                  <a:srgbClr val="000000"/>
                </a:solidFill>
                <a:latin typeface="Calibri"/>
              </a:rPr>
              <a:t> </a:t>
            </a:r>
            <a:endParaRPr lang="en-US" sz="8000" b="0" strike="noStrike" spc="-1">
              <a:latin typeface="Arial"/>
            </a:endParaRPr>
          </a:p>
          <a:p>
            <a:pPr>
              <a:lnSpc>
                <a:spcPct val="90000"/>
              </a:lnSpc>
              <a:spcBef>
                <a:spcPts val="1001"/>
              </a:spcBef>
              <a:buNone/>
            </a:pPr>
            <a:endParaRPr lang="en-US" sz="8000" b="0" strike="noStrike" spc="-1">
              <a:latin typeface="Arial"/>
            </a:endParaRPr>
          </a:p>
          <a:p>
            <a:pPr marL="228600" indent="-228600">
              <a:lnSpc>
                <a:spcPct val="90000"/>
              </a:lnSpc>
              <a:spcBef>
                <a:spcPts val="1001"/>
              </a:spcBef>
              <a:buClr>
                <a:srgbClr val="000000"/>
              </a:buClr>
              <a:buFont typeface="Arial"/>
              <a:buChar char="•"/>
            </a:pPr>
            <a:r>
              <a:rPr lang="en-US" sz="8000" b="0" strike="noStrike" spc="-1">
                <a:solidFill>
                  <a:srgbClr val="000000"/>
                </a:solidFill>
                <a:latin typeface="Calibri"/>
              </a:rPr>
              <a:t>/* mouse over link */</a:t>
            </a:r>
            <a:r>
              <a:rPr sz="8000"/>
              <a:t/>
            </a:r>
            <a:br>
              <a:rPr sz="8000"/>
            </a:br>
            <a:r>
              <a:rPr lang="en-US" sz="8000" b="0" strike="noStrike" spc="-1">
                <a:solidFill>
                  <a:srgbClr val="000000"/>
                </a:solidFill>
                <a:latin typeface="Calibri"/>
              </a:rPr>
              <a:t>a:hover {</a:t>
            </a:r>
            <a:r>
              <a:rPr sz="8000"/>
              <a:t/>
            </a:r>
            <a:br>
              <a:rPr sz="8000"/>
            </a:br>
            <a:r>
              <a:rPr lang="en-US" sz="8000" b="0" strike="noStrike" spc="-1">
                <a:solidFill>
                  <a:srgbClr val="000000"/>
                </a:solidFill>
                <a:latin typeface="Calibri"/>
              </a:rPr>
              <a:t>  color: #FF00FF;</a:t>
            </a:r>
            <a:r>
              <a:rPr sz="8000"/>
              <a:t/>
            </a:r>
            <a:br>
              <a:rPr sz="8000"/>
            </a:br>
            <a:r>
              <a:rPr lang="en-US" sz="8000" b="0" strike="noStrike" spc="-1">
                <a:solidFill>
                  <a:srgbClr val="000000"/>
                </a:solidFill>
                <a:latin typeface="Calibri"/>
              </a:rPr>
              <a:t>}</a:t>
            </a:r>
            <a:r>
              <a:rPr sz="8000"/>
              <a:t/>
            </a:r>
            <a:br>
              <a:rPr sz="8000"/>
            </a:br>
            <a:r>
              <a:rPr sz="8000"/>
              <a:t/>
            </a:r>
            <a:br>
              <a:rPr sz="8000"/>
            </a:br>
            <a:r>
              <a:rPr lang="en-US" sz="8000" b="0" strike="noStrike" spc="-1">
                <a:solidFill>
                  <a:srgbClr val="000000"/>
                </a:solidFill>
                <a:latin typeface="Calibri"/>
              </a:rPr>
              <a:t>/* selected link */</a:t>
            </a:r>
            <a:r>
              <a:rPr sz="8000"/>
              <a:t/>
            </a:r>
            <a:br>
              <a:rPr sz="8000"/>
            </a:br>
            <a:r>
              <a:rPr lang="en-US" sz="8000" b="0" strike="noStrike" spc="-1">
                <a:solidFill>
                  <a:srgbClr val="000000"/>
                </a:solidFill>
                <a:latin typeface="Calibri"/>
              </a:rPr>
              <a:t>a:active {</a:t>
            </a:r>
            <a:r>
              <a:rPr sz="8000"/>
              <a:t/>
            </a:r>
            <a:br>
              <a:rPr sz="8000"/>
            </a:br>
            <a:r>
              <a:rPr lang="en-US" sz="8000" b="0" strike="noStrike" spc="-1">
                <a:solidFill>
                  <a:srgbClr val="000000"/>
                </a:solidFill>
                <a:latin typeface="Calibri"/>
              </a:rPr>
              <a:t>  color: #0000FF;</a:t>
            </a:r>
            <a:r>
              <a:rPr sz="8000"/>
              <a:t/>
            </a:r>
            <a:br>
              <a:rPr sz="8000"/>
            </a:br>
            <a:r>
              <a:rPr lang="en-US" sz="8000" b="0" strike="noStrike" spc="-1">
                <a:solidFill>
                  <a:srgbClr val="000000"/>
                </a:solidFill>
                <a:latin typeface="Calibri"/>
              </a:rPr>
              <a:t>}</a:t>
            </a:r>
            <a:endParaRPr lang="en-US" sz="8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What is CSS? (Cascading Style Sheet)</a:t>
            </a:r>
            <a:endParaRPr lang="en-US" sz="4400" b="0" strike="noStrike" spc="-1">
              <a:latin typeface="Arial"/>
            </a:endParaRPr>
          </a:p>
        </p:txBody>
      </p:sp>
      <p:sp>
        <p:nvSpPr>
          <p:cNvPr id="91"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1" strike="noStrike" spc="-1">
                <a:solidFill>
                  <a:srgbClr val="000000"/>
                </a:solidFill>
                <a:latin typeface="Calibri"/>
              </a:rPr>
              <a:t>CSS</a:t>
            </a:r>
            <a:r>
              <a:rPr lang="en-US" sz="2000" b="0" strike="noStrike" spc="-1">
                <a:solidFill>
                  <a:srgbClr val="000000"/>
                </a:solidFill>
                <a:latin typeface="Calibri"/>
              </a:rPr>
              <a:t> stands for </a:t>
            </a:r>
            <a:r>
              <a:rPr lang="en-US" sz="2000" b="1" strike="noStrike" spc="-1">
                <a:solidFill>
                  <a:srgbClr val="000000"/>
                </a:solidFill>
                <a:latin typeface="Calibri"/>
              </a:rPr>
              <a:t>C</a:t>
            </a:r>
            <a:r>
              <a:rPr lang="en-US" sz="2000" b="0" strike="noStrike" spc="-1">
                <a:solidFill>
                  <a:srgbClr val="000000"/>
                </a:solidFill>
                <a:latin typeface="Calibri"/>
              </a:rPr>
              <a:t>ascading </a:t>
            </a:r>
            <a:r>
              <a:rPr lang="en-US" sz="2000" b="1" strike="noStrike" spc="-1">
                <a:solidFill>
                  <a:srgbClr val="000000"/>
                </a:solidFill>
                <a:latin typeface="Calibri"/>
              </a:rPr>
              <a:t>S</a:t>
            </a:r>
            <a:r>
              <a:rPr lang="en-US" sz="2000" b="0" strike="noStrike" spc="-1">
                <a:solidFill>
                  <a:srgbClr val="000000"/>
                </a:solidFill>
                <a:latin typeface="Calibri"/>
              </a:rPr>
              <a:t>tyle </a:t>
            </a:r>
            <a:r>
              <a:rPr lang="en-US" sz="2000" b="1" strike="noStrike" spc="-1">
                <a:solidFill>
                  <a:srgbClr val="000000"/>
                </a:solidFill>
                <a:latin typeface="Calibri"/>
              </a:rPr>
              <a:t>S</a:t>
            </a:r>
            <a:r>
              <a:rPr lang="en-US" sz="2000" b="0" strike="noStrike" spc="-1">
                <a:solidFill>
                  <a:srgbClr val="000000"/>
                </a:solidFill>
                <a:latin typeface="Calibri"/>
              </a:rPr>
              <a:t>heets</a:t>
            </a:r>
            <a:endParaRPr lang="en-US" sz="2000" b="0" strike="noStrike" spc="-1">
              <a:latin typeface="Arial"/>
            </a:endParaRPr>
          </a:p>
          <a:p>
            <a:pPr marL="228600" indent="-228600">
              <a:lnSpc>
                <a:spcPct val="90000"/>
              </a:lnSpc>
              <a:spcBef>
                <a:spcPts val="1001"/>
              </a:spcBef>
              <a:buClr>
                <a:srgbClr val="000000"/>
              </a:buClr>
              <a:buFont typeface="Arial"/>
              <a:buChar char="•"/>
            </a:pPr>
            <a:r>
              <a:rPr lang="en-US" sz="2000" b="0" strike="noStrike" spc="-1">
                <a:solidFill>
                  <a:srgbClr val="000000"/>
                </a:solidFill>
                <a:latin typeface="Calibri"/>
              </a:rPr>
              <a:t>CSS describes </a:t>
            </a:r>
            <a:r>
              <a:rPr lang="en-US" sz="2000" b="1" strike="noStrike" spc="-1">
                <a:solidFill>
                  <a:srgbClr val="000000"/>
                </a:solidFill>
                <a:latin typeface="Calibri"/>
              </a:rPr>
              <a:t>how HTML elements are to be displayed on screen, paper, or in other media</a:t>
            </a:r>
            <a:endParaRPr lang="en-US" sz="2000" b="0" strike="noStrike" spc="-1">
              <a:latin typeface="Arial"/>
            </a:endParaRPr>
          </a:p>
          <a:p>
            <a:pPr marL="228600" indent="-228600">
              <a:lnSpc>
                <a:spcPct val="90000"/>
              </a:lnSpc>
              <a:spcBef>
                <a:spcPts val="1001"/>
              </a:spcBef>
              <a:buClr>
                <a:srgbClr val="000000"/>
              </a:buClr>
              <a:buFont typeface="Arial"/>
              <a:buChar char="•"/>
            </a:pPr>
            <a:r>
              <a:rPr lang="en-US" sz="2000" b="0" strike="noStrike" spc="-1">
                <a:solidFill>
                  <a:srgbClr val="000000"/>
                </a:solidFill>
                <a:latin typeface="Calibri"/>
              </a:rPr>
              <a:t>CSS </a:t>
            </a:r>
            <a:r>
              <a:rPr lang="en-US" sz="2000" b="1" strike="noStrike" spc="-1">
                <a:solidFill>
                  <a:srgbClr val="000000"/>
                </a:solidFill>
                <a:latin typeface="Calibri"/>
              </a:rPr>
              <a:t>saves a lot of work</a:t>
            </a:r>
            <a:r>
              <a:rPr lang="en-US" sz="2000" b="0" strike="noStrike" spc="-1">
                <a:solidFill>
                  <a:srgbClr val="000000"/>
                </a:solidFill>
                <a:latin typeface="Calibri"/>
              </a:rPr>
              <a:t>. It can control the layout of multiple web pages all at once</a:t>
            </a:r>
            <a:endParaRPr lang="en-US" sz="2000" b="0" strike="noStrike" spc="-1">
              <a:latin typeface="Arial"/>
            </a:endParaRPr>
          </a:p>
          <a:p>
            <a:pPr marL="228600" indent="-228600">
              <a:lnSpc>
                <a:spcPct val="90000"/>
              </a:lnSpc>
              <a:spcBef>
                <a:spcPts val="1001"/>
              </a:spcBef>
              <a:buClr>
                <a:srgbClr val="000000"/>
              </a:buClr>
              <a:buFont typeface="Arial"/>
              <a:buChar char="•"/>
            </a:pPr>
            <a:r>
              <a:rPr lang="en-US" sz="2000" b="0" strike="noStrike" spc="-1">
                <a:solidFill>
                  <a:srgbClr val="000000"/>
                </a:solidFill>
                <a:latin typeface="Calibri"/>
              </a:rPr>
              <a:t>External stylesheets are stored in </a:t>
            </a:r>
            <a:r>
              <a:rPr lang="en-US" sz="2000" b="1" strike="noStrike" spc="-1">
                <a:solidFill>
                  <a:srgbClr val="000000"/>
                </a:solidFill>
                <a:latin typeface="Calibri"/>
              </a:rPr>
              <a:t>CSS files</a:t>
            </a:r>
            <a:endParaRPr lang="en-US" sz="2000" b="0" strike="noStrike" spc="-1">
              <a:latin typeface="Arial"/>
            </a:endParaRPr>
          </a:p>
        </p:txBody>
      </p:sp>
      <p:pic>
        <p:nvPicPr>
          <p:cNvPr id="92" name="Picture 4"/>
          <p:cNvPicPr/>
          <p:nvPr/>
        </p:nvPicPr>
        <p:blipFill>
          <a:blip r:embed="rId2"/>
          <a:stretch/>
        </p:blipFill>
        <p:spPr>
          <a:xfrm>
            <a:off x="2548440" y="3403440"/>
            <a:ext cx="6600240" cy="316800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Pseudo-classes Selectors</a:t>
            </a:r>
            <a:endParaRPr lang="en-US" sz="4400" b="0" strike="noStrike" spc="-1">
              <a:latin typeface="Arial"/>
            </a:endParaRPr>
          </a:p>
        </p:txBody>
      </p:sp>
      <p:sp>
        <p:nvSpPr>
          <p:cNvPr id="130"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2800" b="0" strike="noStrike" spc="-1">
                <a:solidFill>
                  <a:srgbClr val="000000"/>
                </a:solidFill>
                <a:latin typeface="Calibri"/>
              </a:rPr>
              <a:t>Pseudo-classes and CSS Classes</a:t>
            </a:r>
            <a:endParaRPr lang="en-US" sz="2800" b="0" strike="noStrike" spc="-1">
              <a:latin typeface="Arial"/>
            </a:endParaRPr>
          </a:p>
          <a:p>
            <a:pPr>
              <a:lnSpc>
                <a:spcPct val="90000"/>
              </a:lnSpc>
              <a:spcBef>
                <a:spcPts val="1001"/>
              </a:spcBef>
              <a:buNone/>
              <a:tabLst>
                <a:tab pos="0" algn="l"/>
              </a:tabLst>
            </a:pPr>
            <a:r>
              <a:rPr lang="en-US" sz="2800" b="0" strike="noStrike" spc="-1">
                <a:solidFill>
                  <a:srgbClr val="000000"/>
                </a:solidFill>
                <a:latin typeface="Calibri"/>
              </a:rPr>
              <a:t>a.highlight: hover {</a:t>
            </a:r>
            <a:r>
              <a:rPr sz="2800"/>
              <a:t/>
            </a:r>
            <a:br>
              <a:rPr sz="2800"/>
            </a:br>
            <a:r>
              <a:rPr lang="en-US" sz="2800" b="0" strike="noStrike" spc="-1">
                <a:solidFill>
                  <a:srgbClr val="000000"/>
                </a:solidFill>
                <a:latin typeface="Calibri"/>
              </a:rPr>
              <a:t>  color: #ff0000;</a:t>
            </a:r>
            <a:r>
              <a:rPr sz="2800"/>
              <a:t/>
            </a:r>
            <a:br>
              <a:rPr sz="2800"/>
            </a:br>
            <a:r>
              <a:rPr lang="en-US" sz="2800" b="0"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Pseudo-classes Selectors</a:t>
            </a:r>
            <a:endParaRPr lang="en-US" sz="4400" b="0" strike="noStrike" spc="-1">
              <a:latin typeface="Arial"/>
            </a:endParaRPr>
          </a:p>
        </p:txBody>
      </p:sp>
      <p:sp>
        <p:nvSpPr>
          <p:cNvPr id="132"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3200" b="0" strike="noStrike" spc="-1">
                <a:solidFill>
                  <a:srgbClr val="000000"/>
                </a:solidFill>
                <a:latin typeface="Calibri"/>
              </a:rPr>
              <a:t>Hover on &lt;div&gt;</a:t>
            </a:r>
            <a:endParaRPr lang="en-US" sz="3200" b="0" strike="noStrike" spc="-1">
              <a:latin typeface="Arial"/>
            </a:endParaRPr>
          </a:p>
          <a:p>
            <a:pPr>
              <a:lnSpc>
                <a:spcPct val="90000"/>
              </a:lnSpc>
              <a:spcBef>
                <a:spcPts val="1001"/>
              </a:spcBef>
              <a:buNone/>
              <a:tabLst>
                <a:tab pos="0" algn="l"/>
              </a:tabLst>
            </a:pPr>
            <a:endParaRPr lang="en-US" sz="3600" b="0" strike="noStrike" spc="-1">
              <a:latin typeface="Arial"/>
            </a:endParaRPr>
          </a:p>
          <a:p>
            <a:pPr>
              <a:lnSpc>
                <a:spcPct val="90000"/>
              </a:lnSpc>
              <a:spcBef>
                <a:spcPts val="1001"/>
              </a:spcBef>
              <a:buNone/>
              <a:tabLst>
                <a:tab pos="0" algn="l"/>
              </a:tabLst>
            </a:pPr>
            <a:r>
              <a:rPr lang="en-US" sz="3200" b="0" strike="noStrike" spc="-1">
                <a:solidFill>
                  <a:srgbClr val="000000"/>
                </a:solidFill>
                <a:latin typeface="Calibri"/>
              </a:rPr>
              <a:t>div:hover {</a:t>
            </a:r>
            <a:r>
              <a:rPr sz="3200"/>
              <a:t/>
            </a:r>
            <a:br>
              <a:rPr sz="3200"/>
            </a:br>
            <a:r>
              <a:rPr lang="en-US" sz="3200" b="0" strike="noStrike" spc="-1">
                <a:solidFill>
                  <a:srgbClr val="000000"/>
                </a:solidFill>
                <a:latin typeface="Calibri"/>
              </a:rPr>
              <a:t>  background-color: blue;</a:t>
            </a:r>
            <a:r>
              <a:rPr sz="3200"/>
              <a:t/>
            </a:r>
            <a:br>
              <a:rPr sz="3200"/>
            </a:br>
            <a:r>
              <a:rPr lang="en-US" sz="3200" b="0" strike="noStrike" spc="-1">
                <a:solidFill>
                  <a:srgbClr val="000000"/>
                </a:solidFill>
                <a:latin typeface="Calibri"/>
              </a:rPr>
              <a:t>}</a:t>
            </a:r>
            <a:endParaRPr lang="en-US" sz="3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Pseudo-classes Selectors</a:t>
            </a:r>
            <a:endParaRPr lang="en-US" sz="4400" b="0" strike="noStrike" spc="-1">
              <a:latin typeface="Arial"/>
            </a:endParaRPr>
          </a:p>
        </p:txBody>
      </p:sp>
      <p:sp>
        <p:nvSpPr>
          <p:cNvPr id="134"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3200" b="0" strike="noStrike" spc="-1">
                <a:solidFill>
                  <a:srgbClr val="000000"/>
                </a:solidFill>
                <a:latin typeface="Calibri"/>
              </a:rPr>
              <a:t>CSS - The :first-child Pseudo-class</a:t>
            </a:r>
            <a:endParaRPr lang="en-US" sz="3200" b="0" strike="noStrike" spc="-1">
              <a:latin typeface="Arial"/>
            </a:endParaRPr>
          </a:p>
          <a:p>
            <a:pPr>
              <a:lnSpc>
                <a:spcPct val="90000"/>
              </a:lnSpc>
              <a:spcBef>
                <a:spcPts val="1001"/>
              </a:spcBef>
              <a:buNone/>
              <a:tabLst>
                <a:tab pos="0" algn="l"/>
              </a:tabLst>
            </a:pPr>
            <a:r>
              <a:rPr lang="en-US" sz="2000" b="0" strike="noStrike" spc="-1">
                <a:solidFill>
                  <a:srgbClr val="000000"/>
                </a:solidFill>
                <a:latin typeface="Calibri"/>
              </a:rPr>
              <a:t>The :first-child pseudo-class matches a specified element that is the first child of another element.</a:t>
            </a:r>
            <a:endParaRPr lang="en-US" sz="2000" b="0" strike="noStrike" spc="-1">
              <a:latin typeface="Arial"/>
            </a:endParaRPr>
          </a:p>
          <a:p>
            <a:pPr>
              <a:lnSpc>
                <a:spcPct val="90000"/>
              </a:lnSpc>
              <a:spcBef>
                <a:spcPts val="1001"/>
              </a:spcBef>
              <a:buNone/>
              <a:tabLst>
                <a:tab pos="0" algn="l"/>
              </a:tabLst>
            </a:pPr>
            <a:endParaRPr lang="en-US" sz="2000" b="0" strike="noStrike" spc="-1">
              <a:latin typeface="Arial"/>
            </a:endParaRPr>
          </a:p>
          <a:p>
            <a:pPr>
              <a:lnSpc>
                <a:spcPct val="90000"/>
              </a:lnSpc>
              <a:spcBef>
                <a:spcPts val="1001"/>
              </a:spcBef>
              <a:buNone/>
              <a:tabLst>
                <a:tab pos="0" algn="l"/>
              </a:tabLst>
            </a:pPr>
            <a:r>
              <a:rPr lang="en-US" sz="3200" b="0" strike="noStrike" spc="-1">
                <a:solidFill>
                  <a:srgbClr val="000000"/>
                </a:solidFill>
                <a:latin typeface="Calibri"/>
              </a:rPr>
              <a:t>p:first-child {</a:t>
            </a:r>
            <a:r>
              <a:rPr sz="3200"/>
              <a:t/>
            </a:r>
            <a:br>
              <a:rPr sz="3200"/>
            </a:br>
            <a:r>
              <a:rPr lang="en-US" sz="3200" b="0" strike="noStrike" spc="-1">
                <a:solidFill>
                  <a:srgbClr val="000000"/>
                </a:solidFill>
                <a:latin typeface="Calibri"/>
              </a:rPr>
              <a:t>  color: blue;</a:t>
            </a:r>
            <a:r>
              <a:rPr sz="3200"/>
              <a:t/>
            </a:r>
            <a:br>
              <a:rPr sz="3200"/>
            </a:br>
            <a:r>
              <a:rPr lang="en-US" sz="3200" b="0" strike="noStrike" spc="-1">
                <a:solidFill>
                  <a:srgbClr val="000000"/>
                </a:solidFill>
                <a:latin typeface="Calibri"/>
              </a:rPr>
              <a:t>}</a:t>
            </a:r>
            <a:endParaRPr lang="en-US" sz="3200" b="0" strike="noStrike" spc="-1">
              <a:latin typeface="Arial"/>
            </a:endParaRPr>
          </a:p>
          <a:p>
            <a:pPr>
              <a:lnSpc>
                <a:spcPct val="90000"/>
              </a:lnSpc>
              <a:spcBef>
                <a:spcPts val="1001"/>
              </a:spcBef>
              <a:buNone/>
              <a:tabLst>
                <a:tab pos="0" algn="l"/>
              </a:tabLst>
            </a:pPr>
            <a:endParaRPr lang="en-US" sz="1600" b="0" strike="noStrike" spc="-1">
              <a:latin typeface="Arial"/>
            </a:endParaRPr>
          </a:p>
          <a:p>
            <a:pPr>
              <a:lnSpc>
                <a:spcPct val="90000"/>
              </a:lnSpc>
              <a:spcBef>
                <a:spcPts val="1001"/>
              </a:spcBef>
              <a:buNone/>
              <a:tabLst>
                <a:tab pos="0" algn="l"/>
              </a:tabLst>
            </a:pPr>
            <a:r>
              <a:rPr lang="en-US" sz="2000" b="0" strike="noStrike" spc="-1">
                <a:solidFill>
                  <a:srgbClr val="000000"/>
                </a:solidFill>
                <a:latin typeface="Calibri"/>
              </a:rPr>
              <a:t>In the following example, the selector matches any &lt;p&gt; element that is the first child of any element.</a:t>
            </a:r>
            <a:endParaRPr lang="en-US" sz="20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Pseudo-classes Selectors</a:t>
            </a:r>
            <a:endParaRPr lang="en-US" sz="4400" b="0" strike="noStrike" spc="-1">
              <a:latin typeface="Arial"/>
            </a:endParaRPr>
          </a:p>
        </p:txBody>
      </p:sp>
      <p:sp>
        <p:nvSpPr>
          <p:cNvPr id="13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3200" b="0" strike="noStrike" spc="-1">
                <a:solidFill>
                  <a:srgbClr val="000000"/>
                </a:solidFill>
                <a:latin typeface="Calibri"/>
              </a:rPr>
              <a:t>Match the first &lt;i&gt; element in all &lt;p&gt; elements</a:t>
            </a:r>
            <a:endParaRPr lang="en-US" sz="3200" b="0" strike="noStrike" spc="-1">
              <a:latin typeface="Arial"/>
            </a:endParaRPr>
          </a:p>
          <a:p>
            <a:pPr marL="640080">
              <a:lnSpc>
                <a:spcPct val="90000"/>
              </a:lnSpc>
              <a:spcBef>
                <a:spcPts val="499"/>
              </a:spcBef>
              <a:buNone/>
              <a:tabLst>
                <a:tab pos="0" algn="l"/>
              </a:tabLst>
            </a:pPr>
            <a:endParaRPr lang="en-US" sz="2800" b="0" strike="noStrike" spc="-1">
              <a:latin typeface="Arial"/>
            </a:endParaRPr>
          </a:p>
          <a:p>
            <a:pPr marL="640080">
              <a:lnSpc>
                <a:spcPct val="90000"/>
              </a:lnSpc>
              <a:spcBef>
                <a:spcPts val="499"/>
              </a:spcBef>
              <a:buNone/>
              <a:tabLst>
                <a:tab pos="0" algn="l"/>
              </a:tabLst>
            </a:pPr>
            <a:r>
              <a:rPr lang="en-US" sz="2800" b="0" strike="noStrike" spc="-1">
                <a:solidFill>
                  <a:srgbClr val="000000"/>
                </a:solidFill>
                <a:latin typeface="Calibri"/>
              </a:rPr>
              <a:t>p i:first-child {</a:t>
            </a:r>
            <a:r>
              <a:rPr sz="2800"/>
              <a:t/>
            </a:r>
            <a:br>
              <a:rPr sz="2800"/>
            </a:br>
            <a:r>
              <a:rPr lang="en-US" sz="2800" b="0" strike="noStrike" spc="-1">
                <a:solidFill>
                  <a:srgbClr val="000000"/>
                </a:solidFill>
                <a:latin typeface="Calibri"/>
              </a:rPr>
              <a:t>  color: blue;</a:t>
            </a:r>
            <a:r>
              <a:rPr sz="2800"/>
              <a:t/>
            </a:r>
            <a:br>
              <a:rPr sz="2800"/>
            </a:br>
            <a:r>
              <a:rPr lang="en-US" sz="2800" b="0" strike="noStrike" spc="-1">
                <a:solidFill>
                  <a:srgbClr val="000000"/>
                </a:solidFill>
                <a:latin typeface="Calibri"/>
              </a:rPr>
              <a:t>}</a:t>
            </a:r>
            <a:endParaRPr lang="en-US" sz="2800" b="0" strike="noStrike" spc="-1">
              <a:latin typeface="Arial"/>
            </a:endParaRPr>
          </a:p>
          <a:p>
            <a:pPr marL="640080">
              <a:lnSpc>
                <a:spcPct val="90000"/>
              </a:lnSpc>
              <a:spcBef>
                <a:spcPts val="499"/>
              </a:spcBef>
              <a:buNone/>
              <a:tabLst>
                <a:tab pos="0" algn="l"/>
              </a:tabLst>
            </a:pPr>
            <a:endParaRPr lang="en-US" sz="2800" b="0" strike="noStrike" spc="-1">
              <a:latin typeface="Arial"/>
            </a:endParaRPr>
          </a:p>
          <a:p>
            <a:pPr marL="640080">
              <a:lnSpc>
                <a:spcPct val="90000"/>
              </a:lnSpc>
              <a:spcBef>
                <a:spcPts val="1001"/>
              </a:spcBef>
              <a:buNone/>
              <a:tabLst>
                <a:tab pos="0" algn="l"/>
              </a:tabLst>
            </a:pPr>
            <a:r>
              <a:rPr lang="en-US" sz="2800" b="0" strike="noStrike" spc="-1">
                <a:solidFill>
                  <a:srgbClr val="000000"/>
                </a:solidFill>
                <a:latin typeface="Calibri"/>
              </a:rPr>
              <a:t>In the following example, the selector matches the first &lt;i&gt; element in all &lt;p&gt; elements</a:t>
            </a:r>
            <a:endParaRPr lang="en-US" sz="2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5" descr="Screen Clipping"/>
          <p:cNvPicPr/>
          <p:nvPr/>
        </p:nvPicPr>
        <p:blipFill>
          <a:blip r:embed="rId2"/>
          <a:stretch/>
        </p:blipFill>
        <p:spPr>
          <a:xfrm>
            <a:off x="1856880" y="604440"/>
            <a:ext cx="8477640" cy="564840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2" descr="Screen Clipping"/>
          <p:cNvPicPr/>
          <p:nvPr/>
        </p:nvPicPr>
        <p:blipFill>
          <a:blip r:embed="rId2"/>
          <a:stretch/>
        </p:blipFill>
        <p:spPr>
          <a:xfrm>
            <a:off x="939600" y="604440"/>
            <a:ext cx="8534880" cy="566748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1" descr="Screen Clipping"/>
          <p:cNvPicPr/>
          <p:nvPr/>
        </p:nvPicPr>
        <p:blipFill>
          <a:blip r:embed="rId2"/>
          <a:stretch/>
        </p:blipFill>
        <p:spPr>
          <a:xfrm>
            <a:off x="1856880" y="1795320"/>
            <a:ext cx="8477640" cy="326664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Pseudo-Element Selectors</a:t>
            </a:r>
            <a:endParaRPr lang="en-US" sz="4400" b="0" strike="noStrike" spc="-1">
              <a:latin typeface="Arial"/>
            </a:endParaRPr>
          </a:p>
        </p:txBody>
      </p:sp>
      <p:sp>
        <p:nvSpPr>
          <p:cNvPr id="141"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3200" b="0" strike="noStrike" spc="-1">
                <a:solidFill>
                  <a:srgbClr val="000000"/>
                </a:solidFill>
                <a:latin typeface="Calibri"/>
              </a:rPr>
              <a:t>A CSS pseudo-element is used to style specified parts of an element.</a:t>
            </a:r>
            <a:endParaRPr lang="en-US" sz="3200" b="0" strike="noStrike" spc="-1">
              <a:latin typeface="Arial"/>
            </a:endParaRPr>
          </a:p>
          <a:p>
            <a:pPr>
              <a:lnSpc>
                <a:spcPct val="90000"/>
              </a:lnSpc>
              <a:spcBef>
                <a:spcPts val="1001"/>
              </a:spcBef>
              <a:buNone/>
            </a:pPr>
            <a:endParaRPr lang="en-US" sz="3200" b="0" strike="noStrike" spc="-1">
              <a:latin typeface="Arial"/>
            </a:endParaRPr>
          </a:p>
          <a:p>
            <a:pPr marL="228600" indent="-228600">
              <a:lnSpc>
                <a:spcPct val="90000"/>
              </a:lnSpc>
              <a:spcBef>
                <a:spcPts val="1001"/>
              </a:spcBef>
              <a:buClr>
                <a:srgbClr val="000000"/>
              </a:buClr>
              <a:buFont typeface="Arial"/>
              <a:buChar char="•"/>
            </a:pPr>
            <a:r>
              <a:rPr lang="en-US" sz="3200" b="0" strike="noStrike" spc="-1">
                <a:solidFill>
                  <a:srgbClr val="000000"/>
                </a:solidFill>
                <a:latin typeface="Calibri"/>
              </a:rPr>
              <a:t>For example, it can be used to:</a:t>
            </a:r>
            <a:endParaRPr lang="en-US" sz="3200" b="0" strike="noStrike" spc="-1">
              <a:latin typeface="Arial"/>
            </a:endParaRPr>
          </a:p>
          <a:p>
            <a:pPr>
              <a:lnSpc>
                <a:spcPct val="90000"/>
              </a:lnSpc>
              <a:spcBef>
                <a:spcPts val="1001"/>
              </a:spcBef>
              <a:buNone/>
            </a:pPr>
            <a:endParaRPr lang="en-US" sz="3200" b="0" strike="noStrike" spc="-1">
              <a:latin typeface="Arial"/>
            </a:endParaRPr>
          </a:p>
          <a:p>
            <a:pPr marL="1143000" lvl="2" indent="-228600">
              <a:lnSpc>
                <a:spcPct val="90000"/>
              </a:lnSpc>
              <a:spcBef>
                <a:spcPts val="499"/>
              </a:spcBef>
              <a:buClr>
                <a:srgbClr val="000000"/>
              </a:buClr>
              <a:buFont typeface="Wingdings" charset="2"/>
              <a:buChar char=""/>
            </a:pPr>
            <a:r>
              <a:rPr lang="en-US" sz="2800" b="0" strike="noStrike" spc="-1">
                <a:solidFill>
                  <a:srgbClr val="000000"/>
                </a:solidFill>
                <a:latin typeface="Calibri"/>
              </a:rPr>
              <a:t>Style the first letter, or line, of an element</a:t>
            </a:r>
            <a:endParaRPr lang="en-US" sz="2800" b="0" strike="noStrike" spc="-1">
              <a:latin typeface="Arial"/>
            </a:endParaRPr>
          </a:p>
          <a:p>
            <a:pPr marL="1143000" lvl="2" indent="-228600">
              <a:lnSpc>
                <a:spcPct val="90000"/>
              </a:lnSpc>
              <a:spcBef>
                <a:spcPts val="499"/>
              </a:spcBef>
              <a:buClr>
                <a:srgbClr val="000000"/>
              </a:buClr>
              <a:buFont typeface="Wingdings" charset="2"/>
              <a:buChar char=""/>
            </a:pPr>
            <a:r>
              <a:rPr lang="en-US" sz="2800" b="0" strike="noStrike" spc="-1">
                <a:solidFill>
                  <a:srgbClr val="000000"/>
                </a:solidFill>
                <a:latin typeface="Calibri"/>
              </a:rPr>
              <a:t>Insert content before, or after, the content of an element</a:t>
            </a:r>
            <a:endParaRPr lang="en-US" sz="2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Pseudo-Element Selectors</a:t>
            </a:r>
            <a:endParaRPr lang="en-US" sz="4400" b="0" strike="noStrike" spc="-1">
              <a:latin typeface="Arial"/>
            </a:endParaRPr>
          </a:p>
        </p:txBody>
      </p:sp>
      <p:sp>
        <p:nvSpPr>
          <p:cNvPr id="143"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a:solidFill>
                  <a:srgbClr val="000000"/>
                </a:solidFill>
                <a:latin typeface="Calibri"/>
              </a:rPr>
              <a:t>The syntax of pseudo-elements:</a:t>
            </a:r>
            <a:endParaRPr lang="en-US" sz="2400" b="0" strike="noStrike" spc="-1">
              <a:latin typeface="Arial"/>
            </a:endParaRPr>
          </a:p>
          <a:p>
            <a:pPr marL="128160">
              <a:lnSpc>
                <a:spcPct val="90000"/>
              </a:lnSpc>
              <a:spcBef>
                <a:spcPts val="499"/>
              </a:spcBef>
              <a:buNone/>
              <a:tabLst>
                <a:tab pos="0" algn="l"/>
              </a:tabLst>
            </a:pPr>
            <a:endParaRPr lang="en-US" sz="2800" b="0" strike="noStrike" spc="-1">
              <a:latin typeface="Arial"/>
            </a:endParaRPr>
          </a:p>
          <a:p>
            <a:pPr marL="128160">
              <a:lnSpc>
                <a:spcPct val="90000"/>
              </a:lnSpc>
              <a:spcBef>
                <a:spcPts val="499"/>
              </a:spcBef>
              <a:buNone/>
              <a:tabLst>
                <a:tab pos="0" algn="l"/>
              </a:tabLst>
            </a:pPr>
            <a:r>
              <a:rPr lang="en-US" sz="2800" b="0" strike="noStrike" spc="-1">
                <a:solidFill>
                  <a:srgbClr val="000000"/>
                </a:solidFill>
                <a:latin typeface="Calibri"/>
              </a:rPr>
              <a:t>selector::pseudo-element {</a:t>
            </a:r>
            <a:endParaRPr lang="en-US" sz="2800" b="0" strike="noStrike" spc="-1">
              <a:latin typeface="Arial"/>
            </a:endParaRPr>
          </a:p>
          <a:p>
            <a:pPr marL="128160">
              <a:lnSpc>
                <a:spcPct val="90000"/>
              </a:lnSpc>
              <a:spcBef>
                <a:spcPts val="499"/>
              </a:spcBef>
              <a:buNone/>
              <a:tabLst>
                <a:tab pos="0" algn="l"/>
              </a:tabLst>
            </a:pPr>
            <a:r>
              <a:rPr sz="2800"/>
              <a:t/>
            </a:r>
            <a:br>
              <a:rPr sz="2800"/>
            </a:br>
            <a:r>
              <a:rPr lang="en-US" sz="2800" b="0" strike="noStrike" spc="-1">
                <a:solidFill>
                  <a:srgbClr val="000000"/>
                </a:solidFill>
                <a:latin typeface="Calibri"/>
              </a:rPr>
              <a:t>  property: value;</a:t>
            </a:r>
            <a:r>
              <a:rPr sz="2800"/>
              <a:t/>
            </a:r>
            <a:br>
              <a:rPr sz="2800"/>
            </a:br>
            <a:r>
              <a:rPr lang="en-US" sz="2800" b="0"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Picture 1" descr="Screen Clipping"/>
          <p:cNvPicPr/>
          <p:nvPr/>
        </p:nvPicPr>
        <p:blipFill>
          <a:blip r:embed="rId2"/>
          <a:stretch/>
        </p:blipFill>
        <p:spPr>
          <a:xfrm>
            <a:off x="1432440" y="1357560"/>
            <a:ext cx="9738720" cy="401220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Why use css?</a:t>
            </a:r>
            <a:endParaRPr lang="en-US" sz="4400" b="0" strike="noStrike" spc="-1">
              <a:latin typeface="Arial"/>
            </a:endParaRPr>
          </a:p>
        </p:txBody>
      </p:sp>
      <p:sp>
        <p:nvSpPr>
          <p:cNvPr id="94"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fontScale="94000" lnSpcReduction="10000"/>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HTML was NEVER intended to contain tags for formatting a web page!</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HTML was created to </a:t>
            </a:r>
            <a:r>
              <a:rPr lang="en-US" sz="2800" b="1" strike="noStrike" spc="-1">
                <a:solidFill>
                  <a:srgbClr val="000000"/>
                </a:solidFill>
                <a:latin typeface="Calibri"/>
              </a:rPr>
              <a:t>describe the content</a:t>
            </a:r>
            <a:r>
              <a:rPr lang="en-US" sz="2800" b="0" strike="noStrike" spc="-1">
                <a:solidFill>
                  <a:srgbClr val="000000"/>
                </a:solidFill>
                <a:latin typeface="Calibri"/>
              </a:rPr>
              <a:t> of a web page, like:</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&lt;h1&gt;This is a heading&lt;/h1&gt;</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&lt;p&gt;This is a paragraph.&lt;/p&gt;</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When tags like &lt;font&gt;, and color attributes were added to the HTML 3.2 specification, it started a nightmare for web developers. Development of large websites, where fonts and color information were added to every single page, became a long and expensive process.</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To solve this problem, the World Wide Web Consortium (W3C) created CSS.</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CSS removed the style formatting from the HTML page!</a:t>
            </a:r>
            <a:endParaRPr lang="en-US" sz="2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Properties</a:t>
            </a:r>
            <a:endParaRPr lang="en-US" sz="4400" b="0" strike="noStrike" spc="-1">
              <a:latin typeface="Arial"/>
            </a:endParaRPr>
          </a:p>
        </p:txBody>
      </p:sp>
      <p:sp>
        <p:nvSpPr>
          <p:cNvPr id="14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Length Units</a:t>
            </a:r>
            <a:endParaRPr lang="en-US" sz="2800" b="0" strike="noStrike" spc="-1">
              <a:latin typeface="Arial"/>
            </a:endParaRPr>
          </a:p>
          <a:p>
            <a:pPr>
              <a:lnSpc>
                <a:spcPct val="90000"/>
              </a:lnSpc>
              <a:spcBef>
                <a:spcPts val="1001"/>
              </a:spcBef>
              <a:buNone/>
            </a:pPr>
            <a:endParaRPr lang="en-US" sz="2800" b="0" strike="noStrike" spc="-1">
              <a:latin typeface="Arial"/>
            </a:endParaRPr>
          </a:p>
        </p:txBody>
      </p:sp>
      <p:pic>
        <p:nvPicPr>
          <p:cNvPr id="147" name="Picture 3"/>
          <p:cNvPicPr/>
          <p:nvPr/>
        </p:nvPicPr>
        <p:blipFill>
          <a:blip r:embed="rId2"/>
          <a:stretch/>
        </p:blipFill>
        <p:spPr>
          <a:xfrm>
            <a:off x="1511280" y="2319480"/>
            <a:ext cx="7543080" cy="359028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Specificity</a:t>
            </a:r>
            <a:endParaRPr lang="en-US" sz="4400" b="0" strike="noStrike" spc="-1">
              <a:latin typeface="Arial"/>
            </a:endParaRPr>
          </a:p>
        </p:txBody>
      </p:sp>
      <p:sp>
        <p:nvSpPr>
          <p:cNvPr id="149"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What is Specificity?</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If there are two or more CSS rules that point to the same element, the selector with the highest specificity value will "win", and its style declaration will be applied to that HTML element.</a:t>
            </a:r>
            <a:endParaRPr lang="en-US" sz="2800" b="0" strike="noStrike" spc="-1">
              <a:latin typeface="Arial"/>
            </a:endParaRPr>
          </a:p>
          <a:p>
            <a:pPr>
              <a:lnSpc>
                <a:spcPct val="90000"/>
              </a:lnSpc>
              <a:spcBef>
                <a:spcPts val="1001"/>
              </a:spcBef>
              <a:buNone/>
              <a:tabLst>
                <a:tab pos="0" algn="l"/>
              </a:tabLst>
            </a:pPr>
            <a:endParaRPr lang="en-US" sz="2800" b="0" strike="noStrike" spc="-1">
              <a:latin typeface="Arial"/>
            </a:endParaRPr>
          </a:p>
        </p:txBody>
      </p:sp>
      <p:pic>
        <p:nvPicPr>
          <p:cNvPr id="150" name="Picture 3"/>
          <p:cNvPicPr/>
          <p:nvPr/>
        </p:nvPicPr>
        <p:blipFill>
          <a:blip r:embed="rId2"/>
          <a:stretch/>
        </p:blipFill>
        <p:spPr>
          <a:xfrm>
            <a:off x="1298160" y="3547080"/>
            <a:ext cx="4462560" cy="3005640"/>
          </a:xfrm>
          <a:prstGeom prst="rect">
            <a:avLst/>
          </a:prstGeom>
          <a:ln w="0">
            <a:noFill/>
          </a:ln>
        </p:spPr>
      </p:pic>
      <p:sp>
        <p:nvSpPr>
          <p:cNvPr id="151" name="TextBox 4"/>
          <p:cNvSpPr/>
          <p:nvPr/>
        </p:nvSpPr>
        <p:spPr>
          <a:xfrm>
            <a:off x="5295600" y="4300920"/>
            <a:ext cx="6354000" cy="173556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In this example, we have added a class selector (named "test"), and specified a green color for this class. The text will now be green (even though we have specified a red color for the element selector "p"). This is because the class selector is given higher priority</a:t>
            </a:r>
            <a:endParaRPr lang="en-US"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 Colors</a:t>
            </a:r>
            <a:endParaRPr lang="en-US" sz="4400" b="0" strike="noStrike" spc="-1">
              <a:latin typeface="Arial"/>
            </a:endParaRPr>
          </a:p>
        </p:txBody>
      </p:sp>
      <p:pic>
        <p:nvPicPr>
          <p:cNvPr id="153" name="Content Placeholder 3"/>
          <p:cNvPicPr/>
          <p:nvPr/>
        </p:nvPicPr>
        <p:blipFill>
          <a:blip r:embed="rId3"/>
          <a:stretch/>
        </p:blipFill>
        <p:spPr>
          <a:xfrm>
            <a:off x="681480" y="1571040"/>
            <a:ext cx="10514880" cy="1541160"/>
          </a:xfrm>
          <a:prstGeom prst="rect">
            <a:avLst/>
          </a:prstGeom>
          <a:ln w="0">
            <a:noFill/>
          </a:ln>
        </p:spPr>
      </p:pic>
      <p:pic>
        <p:nvPicPr>
          <p:cNvPr id="154" name="Picture 4"/>
          <p:cNvPicPr/>
          <p:nvPr/>
        </p:nvPicPr>
        <p:blipFill>
          <a:blip r:embed="rId4"/>
          <a:stretch/>
        </p:blipFill>
        <p:spPr>
          <a:xfrm>
            <a:off x="584280" y="4506840"/>
            <a:ext cx="10709640" cy="1762200"/>
          </a:xfrm>
          <a:prstGeom prst="rect">
            <a:avLst/>
          </a:prstGeom>
          <a:ln w="0">
            <a:noFill/>
          </a:ln>
        </p:spPr>
      </p:pic>
      <p:sp>
        <p:nvSpPr>
          <p:cNvPr id="155" name="TextBox 5"/>
          <p:cNvSpPr/>
          <p:nvPr/>
        </p:nvSpPr>
        <p:spPr>
          <a:xfrm>
            <a:off x="681480" y="3259800"/>
            <a:ext cx="10514880" cy="204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0" strike="noStrike" spc="-1">
                <a:solidFill>
                  <a:srgbClr val="000000"/>
                </a:solidFill>
                <a:latin typeface="Calibri"/>
                <a:ea typeface="DejaVu Sans"/>
              </a:rPr>
              <a:t>CSS Color Values</a:t>
            </a:r>
            <a:endParaRPr lang="en-US" sz="2000" b="0" strike="noStrike" spc="-1">
              <a:latin typeface="Arial"/>
            </a:endParaRPr>
          </a:p>
          <a:p>
            <a:pPr>
              <a:lnSpc>
                <a:spcPct val="100000"/>
              </a:lnSpc>
              <a:buNone/>
            </a:pP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ea typeface="DejaVu Sans"/>
              </a:rPr>
              <a:t>In CSS, colors can also be specified using RGB values, HEX values, HSL values, RGBA values, and HSLA values:</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ea typeface="DejaVu Sans"/>
              </a:rPr>
              <a:t>Same as color name "Tomato":</a:t>
            </a:r>
            <a:endParaRPr lang="en-US" sz="1800" b="0" strike="noStrike" spc="-1">
              <a:latin typeface="Arial"/>
            </a:endParaRPr>
          </a:p>
          <a:p>
            <a:pPr>
              <a:lnSpc>
                <a:spcPct val="100000"/>
              </a:lnSpc>
              <a:buNone/>
            </a:pPr>
            <a:r>
              <a:rPr sz="1800"/>
              <a:t/>
            </a:r>
            <a:br>
              <a:rPr sz="1800"/>
            </a:br>
            <a:endParaRPr lang="en-US"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Margins</a:t>
            </a:r>
            <a:endParaRPr lang="en-US" sz="4400" b="0" strike="noStrike" spc="-1">
              <a:latin typeface="Arial"/>
            </a:endParaRPr>
          </a:p>
        </p:txBody>
      </p:sp>
      <p:sp>
        <p:nvSpPr>
          <p:cNvPr id="1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100000"/>
              </a:lnSpc>
              <a:buClr>
                <a:srgbClr val="000000"/>
              </a:buClr>
              <a:buFont typeface="Arial"/>
              <a:buChar char="•"/>
            </a:pPr>
            <a:r>
              <a:rPr lang="en-US" sz="2800" b="0" strike="noStrike" spc="-1">
                <a:solidFill>
                  <a:srgbClr val="000000"/>
                </a:solidFill>
                <a:latin typeface="Calibri"/>
              </a:rPr>
              <a:t>The CSS </a:t>
            </a:r>
            <a:r>
              <a:rPr lang="en-US" sz="2800" b="0" strike="noStrike" spc="-1">
                <a:solidFill>
                  <a:srgbClr val="DC143C"/>
                </a:solidFill>
                <a:latin typeface="Calibri"/>
              </a:rPr>
              <a:t>margin</a:t>
            </a:r>
            <a:r>
              <a:rPr lang="en-US" sz="2800" b="0" strike="noStrike" spc="-1">
                <a:solidFill>
                  <a:srgbClr val="000000"/>
                </a:solidFill>
                <a:latin typeface="Calibri"/>
              </a:rPr>
              <a:t> properties are used to create space around elements, outside of any defined borders.</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With CSS, you have full control over the margins. There are properties for setting the margin for each side of an element (top, right, bottom, and left).</a:t>
            </a:r>
            <a:r>
              <a:rPr sz="2800"/>
              <a:t/>
            </a:r>
            <a:br>
              <a:rPr sz="2800"/>
            </a:br>
            <a:r>
              <a:rPr lang="en-US" sz="2800" b="0" strike="noStrike" spc="-1">
                <a:solidFill>
                  <a:srgbClr val="000000"/>
                </a:solidFill>
                <a:latin typeface="Calibri"/>
              </a:rPr>
              <a:t> </a:t>
            </a:r>
            <a:endParaRPr lang="en-US" sz="2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Margin - Individual Sides</a:t>
            </a:r>
            <a:endParaRPr lang="en-US" sz="4400" b="0" strike="noStrike" spc="-1">
              <a:latin typeface="Arial"/>
            </a:endParaRPr>
          </a:p>
        </p:txBody>
      </p:sp>
      <p:sp>
        <p:nvSpPr>
          <p:cNvPr id="159"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lnSpcReduction="10000"/>
          </a:bodyPr>
          <a:lstStyle/>
          <a:p>
            <a:pPr>
              <a:lnSpc>
                <a:spcPct val="100000"/>
              </a:lnSpc>
              <a:buNone/>
              <a:tabLst>
                <a:tab pos="0" algn="l"/>
              </a:tabLst>
            </a:pPr>
            <a:r>
              <a:rPr lang="en-US" sz="2800" b="0" strike="noStrike" spc="-1">
                <a:solidFill>
                  <a:srgbClr val="000000"/>
                </a:solidFill>
                <a:latin typeface="Calibri"/>
              </a:rPr>
              <a:t>CSS has properties for specifying the margin for each side of an element:</a:t>
            </a:r>
            <a:endParaRPr lang="en-US" sz="2800" b="0" strike="noStrike" spc="-1">
              <a:latin typeface="Arial"/>
            </a:endParaRPr>
          </a:p>
          <a:p>
            <a:pPr marL="432000" indent="-324000">
              <a:lnSpc>
                <a:spcPct val="100000"/>
              </a:lnSpc>
              <a:buClr>
                <a:srgbClr val="DC143C"/>
              </a:buClr>
              <a:buFont typeface="Arial"/>
              <a:buChar char="•"/>
              <a:tabLst>
                <a:tab pos="0" algn="l"/>
              </a:tabLst>
            </a:pPr>
            <a:r>
              <a:rPr lang="en-US" sz="2800" b="0" strike="noStrike" spc="-1">
                <a:solidFill>
                  <a:srgbClr val="DC143C"/>
                </a:solidFill>
                <a:latin typeface="Calibri"/>
              </a:rPr>
              <a:t>margin-top</a:t>
            </a:r>
            <a:endParaRPr lang="en-US" sz="2800" b="0" strike="noStrike" spc="-1">
              <a:latin typeface="Arial"/>
            </a:endParaRPr>
          </a:p>
          <a:p>
            <a:pPr marL="432000" indent="-324000">
              <a:lnSpc>
                <a:spcPct val="100000"/>
              </a:lnSpc>
              <a:buClr>
                <a:srgbClr val="DC143C"/>
              </a:buClr>
              <a:buFont typeface="Arial"/>
              <a:buChar char="•"/>
              <a:tabLst>
                <a:tab pos="0" algn="l"/>
              </a:tabLst>
            </a:pPr>
            <a:r>
              <a:rPr lang="en-US" sz="2800" b="0" strike="noStrike" spc="-1">
                <a:solidFill>
                  <a:srgbClr val="DC143C"/>
                </a:solidFill>
                <a:latin typeface="Calibri"/>
              </a:rPr>
              <a:t>margin-right</a:t>
            </a:r>
            <a:endParaRPr lang="en-US" sz="2800" b="0" strike="noStrike" spc="-1">
              <a:latin typeface="Arial"/>
            </a:endParaRPr>
          </a:p>
          <a:p>
            <a:pPr marL="432000" indent="-324000">
              <a:lnSpc>
                <a:spcPct val="100000"/>
              </a:lnSpc>
              <a:buClr>
                <a:srgbClr val="DC143C"/>
              </a:buClr>
              <a:buFont typeface="Arial"/>
              <a:buChar char="•"/>
              <a:tabLst>
                <a:tab pos="0" algn="l"/>
              </a:tabLst>
            </a:pPr>
            <a:r>
              <a:rPr lang="en-US" sz="2800" b="0" strike="noStrike" spc="-1">
                <a:solidFill>
                  <a:srgbClr val="DC143C"/>
                </a:solidFill>
                <a:latin typeface="Calibri"/>
              </a:rPr>
              <a:t>margin-bottom</a:t>
            </a:r>
            <a:endParaRPr lang="en-US" sz="2800" b="0" strike="noStrike" spc="-1">
              <a:latin typeface="Arial"/>
            </a:endParaRPr>
          </a:p>
          <a:p>
            <a:pPr marL="432000" indent="-324000">
              <a:lnSpc>
                <a:spcPct val="100000"/>
              </a:lnSpc>
              <a:buClr>
                <a:srgbClr val="DC143C"/>
              </a:buClr>
              <a:buFont typeface="Arial"/>
              <a:buChar char="•"/>
              <a:tabLst>
                <a:tab pos="0" algn="l"/>
              </a:tabLst>
            </a:pPr>
            <a:r>
              <a:rPr lang="en-US" sz="2800" b="0" strike="noStrike" spc="-1">
                <a:solidFill>
                  <a:srgbClr val="DC143C"/>
                </a:solidFill>
                <a:latin typeface="Calibri"/>
              </a:rPr>
              <a:t>margin-left</a:t>
            </a:r>
            <a:endParaRPr lang="en-US" sz="2800" b="0" strike="noStrike" spc="-1">
              <a:latin typeface="Arial"/>
            </a:endParaRPr>
          </a:p>
          <a:p>
            <a:pPr marL="685800" lvl="1" indent="-228600">
              <a:lnSpc>
                <a:spcPct val="90000"/>
              </a:lnSpc>
              <a:spcBef>
                <a:spcPts val="499"/>
              </a:spcBef>
              <a:buClr>
                <a:srgbClr val="000000"/>
              </a:buClr>
              <a:buFont typeface="Arial"/>
              <a:buChar char="•"/>
              <a:tabLst>
                <a:tab pos="0" algn="l"/>
              </a:tabLst>
            </a:pPr>
            <a:r>
              <a:rPr lang="en-US" sz="1800" b="0" strike="noStrike" spc="-1">
                <a:solidFill>
                  <a:srgbClr val="000000"/>
                </a:solidFill>
                <a:latin typeface="Calibri"/>
              </a:rPr>
              <a:t>All the margin properties can have the following values:</a:t>
            </a:r>
            <a:endParaRPr lang="en-US" sz="1800" b="0" strike="noStrike" spc="-1">
              <a:latin typeface="Arial"/>
            </a:endParaRPr>
          </a:p>
          <a:p>
            <a:pPr marL="685800" lvl="1" indent="-228600">
              <a:lnSpc>
                <a:spcPct val="90000"/>
              </a:lnSpc>
              <a:spcBef>
                <a:spcPts val="499"/>
              </a:spcBef>
              <a:buClr>
                <a:srgbClr val="000000"/>
              </a:buClr>
              <a:buFont typeface="Arial"/>
              <a:buChar char="•"/>
              <a:tabLst>
                <a:tab pos="0" algn="l"/>
              </a:tabLst>
            </a:pPr>
            <a:r>
              <a:rPr lang="en-US" sz="1800" b="0" strike="noStrike" spc="-1">
                <a:solidFill>
                  <a:srgbClr val="000000"/>
                </a:solidFill>
                <a:latin typeface="Calibri"/>
              </a:rPr>
              <a:t>auto - the browser calculates the margin</a:t>
            </a:r>
            <a:endParaRPr lang="en-US" sz="1800" b="0" strike="noStrike" spc="-1">
              <a:latin typeface="Arial"/>
            </a:endParaRPr>
          </a:p>
          <a:p>
            <a:pPr marL="685800" lvl="1" indent="-228600">
              <a:lnSpc>
                <a:spcPct val="90000"/>
              </a:lnSpc>
              <a:spcBef>
                <a:spcPts val="499"/>
              </a:spcBef>
              <a:buClr>
                <a:srgbClr val="000000"/>
              </a:buClr>
              <a:buFont typeface="Arial"/>
              <a:buChar char="•"/>
              <a:tabLst>
                <a:tab pos="0" algn="l"/>
              </a:tabLst>
            </a:pPr>
            <a:r>
              <a:rPr lang="en-US" sz="1800" b="0" i="1" strike="noStrike" spc="-1">
                <a:solidFill>
                  <a:srgbClr val="000000"/>
                </a:solidFill>
                <a:latin typeface="Calibri"/>
              </a:rPr>
              <a:t>length</a:t>
            </a:r>
            <a:r>
              <a:rPr lang="en-US" sz="1800" b="0" strike="noStrike" spc="-1">
                <a:solidFill>
                  <a:srgbClr val="000000"/>
                </a:solidFill>
                <a:latin typeface="Calibri"/>
              </a:rPr>
              <a:t> - specifies a margin in px, pt, cm, etc.</a:t>
            </a:r>
            <a:endParaRPr lang="en-US" sz="1800" b="0" strike="noStrike" spc="-1">
              <a:latin typeface="Arial"/>
            </a:endParaRPr>
          </a:p>
          <a:p>
            <a:pPr marL="685800" lvl="1" indent="-228600">
              <a:lnSpc>
                <a:spcPct val="90000"/>
              </a:lnSpc>
              <a:spcBef>
                <a:spcPts val="499"/>
              </a:spcBef>
              <a:buClr>
                <a:srgbClr val="000000"/>
              </a:buClr>
              <a:buFont typeface="Arial"/>
              <a:buChar char="•"/>
              <a:tabLst>
                <a:tab pos="0" algn="l"/>
              </a:tabLst>
            </a:pPr>
            <a:r>
              <a:rPr lang="en-US" sz="1800" b="0" i="1" strike="noStrike" spc="-1">
                <a:solidFill>
                  <a:srgbClr val="000000"/>
                </a:solidFill>
                <a:latin typeface="Calibri"/>
              </a:rPr>
              <a:t>%</a:t>
            </a:r>
            <a:r>
              <a:rPr lang="en-US" sz="1800" b="0" strike="noStrike" spc="-1">
                <a:solidFill>
                  <a:srgbClr val="000000"/>
                </a:solidFill>
                <a:latin typeface="Calibri"/>
              </a:rPr>
              <a:t> - specifies a margin in % of the width of the containing element</a:t>
            </a:r>
            <a:endParaRPr lang="en-US" sz="1800" b="0" strike="noStrike" spc="-1">
              <a:latin typeface="Arial"/>
            </a:endParaRPr>
          </a:p>
          <a:p>
            <a:pPr marL="685800" lvl="1" indent="-228600">
              <a:lnSpc>
                <a:spcPct val="90000"/>
              </a:lnSpc>
              <a:spcBef>
                <a:spcPts val="499"/>
              </a:spcBef>
              <a:buClr>
                <a:srgbClr val="000000"/>
              </a:buClr>
              <a:buFont typeface="Arial"/>
              <a:buChar char="•"/>
              <a:tabLst>
                <a:tab pos="0" algn="l"/>
              </a:tabLst>
            </a:pPr>
            <a:r>
              <a:rPr lang="en-US" sz="1800" b="0" strike="noStrike" spc="-1">
                <a:solidFill>
                  <a:srgbClr val="000000"/>
                </a:solidFill>
                <a:latin typeface="Calibri"/>
              </a:rPr>
              <a:t>inherit - specifies that the margin should be inherited from the parent element</a:t>
            </a:r>
            <a:endParaRPr lang="en-US" sz="1800" b="0" strike="noStrike" spc="-1">
              <a:latin typeface="Arial"/>
            </a:endParaRPr>
          </a:p>
          <a:p>
            <a:pPr>
              <a:lnSpc>
                <a:spcPct val="90000"/>
              </a:lnSpc>
              <a:spcBef>
                <a:spcPts val="1001"/>
              </a:spcBef>
              <a:buNone/>
              <a:tabLst>
                <a:tab pos="0" algn="l"/>
              </a:tabLst>
            </a:pPr>
            <a:endParaRPr lang="en-US" sz="2800" b="0" strike="noStrike" spc="-1">
              <a:latin typeface="Arial"/>
            </a:endParaRPr>
          </a:p>
        </p:txBody>
      </p:sp>
      <p:pic>
        <p:nvPicPr>
          <p:cNvPr id="160" name="Picture 4"/>
          <p:cNvPicPr/>
          <p:nvPr/>
        </p:nvPicPr>
        <p:blipFill>
          <a:blip r:embed="rId2"/>
          <a:stretch/>
        </p:blipFill>
        <p:spPr>
          <a:xfrm>
            <a:off x="9041940" y="5796764"/>
            <a:ext cx="2561400" cy="304200"/>
          </a:xfrm>
          <a:prstGeom prst="rect">
            <a:avLst/>
          </a:prstGeom>
          <a:ln w="0">
            <a:solidFill>
              <a:srgbClr val="FF0000"/>
            </a:solidFill>
          </a:ln>
        </p:spPr>
      </p:pic>
      <p:pic>
        <p:nvPicPr>
          <p:cNvPr id="161" name="Picture 5"/>
          <p:cNvPicPr/>
          <p:nvPr/>
        </p:nvPicPr>
        <p:blipFill>
          <a:blip r:embed="rId3"/>
          <a:stretch/>
        </p:blipFill>
        <p:spPr>
          <a:xfrm>
            <a:off x="3897360" y="2510640"/>
            <a:ext cx="3056760" cy="1218600"/>
          </a:xfrm>
          <a:prstGeom prst="rect">
            <a:avLst/>
          </a:prstGeom>
          <a:ln w="0">
            <a:solidFill>
              <a:srgbClr val="000000"/>
            </a:solidFill>
          </a:ln>
        </p:spPr>
      </p:pic>
      <p:pic>
        <p:nvPicPr>
          <p:cNvPr id="162" name="Picture 6"/>
          <p:cNvPicPr/>
          <p:nvPr/>
        </p:nvPicPr>
        <p:blipFill>
          <a:blip r:embed="rId4"/>
          <a:stretch/>
        </p:blipFill>
        <p:spPr>
          <a:xfrm>
            <a:off x="7065720" y="2510640"/>
            <a:ext cx="3256920" cy="951840"/>
          </a:xfrm>
          <a:prstGeom prst="rect">
            <a:avLst/>
          </a:prstGeom>
          <a:ln w="0">
            <a:solidFill>
              <a:srgbClr val="000000"/>
            </a:solidFill>
          </a:ln>
        </p:spPr>
      </p:pic>
      <p:pic>
        <p:nvPicPr>
          <p:cNvPr id="163" name="Picture 7"/>
          <p:cNvPicPr/>
          <p:nvPr/>
        </p:nvPicPr>
        <p:blipFill>
          <a:blip r:embed="rId5"/>
          <a:stretch/>
        </p:blipFill>
        <p:spPr>
          <a:xfrm>
            <a:off x="7065720" y="3576960"/>
            <a:ext cx="3256920" cy="786600"/>
          </a:xfrm>
          <a:prstGeom prst="rect">
            <a:avLst/>
          </a:prstGeom>
          <a:ln w="0">
            <a:solidFill>
              <a:srgbClr val="000000"/>
            </a:solidFill>
          </a:ln>
        </p:spPr>
      </p:pic>
      <p:pic>
        <p:nvPicPr>
          <p:cNvPr id="164" name="Picture 8"/>
          <p:cNvPicPr/>
          <p:nvPr/>
        </p:nvPicPr>
        <p:blipFill>
          <a:blip r:embed="rId6"/>
          <a:stretch/>
        </p:blipFill>
        <p:spPr>
          <a:xfrm>
            <a:off x="7065720" y="4478040"/>
            <a:ext cx="2628360" cy="627840"/>
          </a:xfrm>
          <a:prstGeom prst="rect">
            <a:avLst/>
          </a:prstGeom>
          <a:ln w="0">
            <a:solidFill>
              <a:srgbClr val="000000"/>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 Paddings</a:t>
            </a:r>
            <a:endParaRPr lang="en-US" sz="4400" b="0" strike="noStrike" spc="-1">
              <a:latin typeface="Arial"/>
            </a:endParaRPr>
          </a:p>
        </p:txBody>
      </p:sp>
      <p:sp>
        <p:nvSpPr>
          <p:cNvPr id="16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Paddings are same as margins, as both have the same attributes, the only difference between both is that paddings cannot be negative.</a:t>
            </a:r>
            <a:endParaRPr lang="en-US" sz="2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Visibility Property</a:t>
            </a:r>
            <a:endParaRPr lang="en-US" sz="4400" b="0" strike="noStrike" spc="-1">
              <a:latin typeface="Arial"/>
            </a:endParaRPr>
          </a:p>
        </p:txBody>
      </p:sp>
      <p:sp>
        <p:nvSpPr>
          <p:cNvPr id="168"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100000"/>
              </a:lnSpc>
              <a:buNone/>
              <a:tabLst>
                <a:tab pos="0" algn="l"/>
              </a:tabLst>
            </a:pPr>
            <a:r>
              <a:rPr lang="en-US" sz="2800" b="0" strike="noStrike" spc="-1">
                <a:solidFill>
                  <a:srgbClr val="000000"/>
                </a:solidFill>
                <a:latin typeface="Calibri"/>
              </a:rPr>
              <a:t>The </a:t>
            </a:r>
            <a:r>
              <a:rPr lang="en-US" sz="2800" b="0" strike="noStrike" spc="-1">
                <a:solidFill>
                  <a:srgbClr val="DC143C"/>
                </a:solidFill>
                <a:latin typeface="Calibri"/>
              </a:rPr>
              <a:t>visibility</a:t>
            </a:r>
            <a:r>
              <a:rPr lang="en-US" sz="2800" b="0" strike="noStrike" spc="-1">
                <a:solidFill>
                  <a:srgbClr val="000000"/>
                </a:solidFill>
                <a:latin typeface="Calibri"/>
              </a:rPr>
              <a:t> property specifies whether or not an element is visible.</a:t>
            </a:r>
            <a:endParaRPr lang="en-US" sz="2800" b="0" strike="noStrike" spc="-1">
              <a:latin typeface="Arial"/>
            </a:endParaRPr>
          </a:p>
          <a:p>
            <a:pPr>
              <a:lnSpc>
                <a:spcPct val="100000"/>
              </a:lnSpc>
              <a:buNone/>
              <a:tabLst>
                <a:tab pos="0" algn="l"/>
              </a:tabLst>
            </a:pPr>
            <a:r>
              <a:rPr sz="4400"/>
              <a:t/>
            </a:r>
            <a:br>
              <a:rPr sz="4400"/>
            </a:br>
            <a:endParaRPr lang="en-US" sz="4400" b="0" strike="noStrike" spc="-1">
              <a:latin typeface="Arial"/>
            </a:endParaRPr>
          </a:p>
          <a:p>
            <a:pPr>
              <a:lnSpc>
                <a:spcPct val="90000"/>
              </a:lnSpc>
              <a:spcBef>
                <a:spcPts val="1001"/>
              </a:spcBef>
              <a:buNone/>
              <a:tabLst>
                <a:tab pos="0" algn="l"/>
              </a:tabLst>
            </a:pPr>
            <a:endParaRPr lang="en-US" sz="2800" b="0" strike="noStrike" spc="-1">
              <a:latin typeface="Arial"/>
            </a:endParaRPr>
          </a:p>
        </p:txBody>
      </p:sp>
      <p:sp>
        <p:nvSpPr>
          <p:cNvPr id="169" name="TextBox 4"/>
          <p:cNvSpPr/>
          <p:nvPr/>
        </p:nvSpPr>
        <p:spPr>
          <a:xfrm>
            <a:off x="838080" y="6159960"/>
            <a:ext cx="10514880" cy="63828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Tip:</a:t>
            </a:r>
            <a:r>
              <a:rPr lang="en-US" sz="1800" b="0" strike="noStrike" spc="-1">
                <a:solidFill>
                  <a:srgbClr val="000000"/>
                </a:solidFill>
                <a:latin typeface="Calibri"/>
                <a:ea typeface="DejaVu Sans"/>
              </a:rPr>
              <a:t> Hidden elements take up space on the page. Use the display property to both hide and remove an element from the document layout!</a:t>
            </a:r>
            <a:endParaRPr lang="en-US" sz="1800" b="0" strike="noStrike" spc="-1">
              <a:latin typeface="Arial"/>
            </a:endParaRPr>
          </a:p>
        </p:txBody>
      </p:sp>
      <p:pic>
        <p:nvPicPr>
          <p:cNvPr id="170" name="Picture 5"/>
          <p:cNvPicPr/>
          <p:nvPr/>
        </p:nvPicPr>
        <p:blipFill>
          <a:blip r:embed="rId2"/>
          <a:stretch/>
        </p:blipFill>
        <p:spPr>
          <a:xfrm>
            <a:off x="1015200" y="2534040"/>
            <a:ext cx="5199840" cy="1770840"/>
          </a:xfrm>
          <a:prstGeom prst="rect">
            <a:avLst/>
          </a:prstGeom>
          <a:ln w="0">
            <a:noFill/>
          </a:ln>
        </p:spPr>
      </p:pic>
      <p:sp>
        <p:nvSpPr>
          <p:cNvPr id="171" name="TextBox 6"/>
          <p:cNvSpPr/>
          <p:nvPr/>
        </p:nvSpPr>
        <p:spPr>
          <a:xfrm>
            <a:off x="895320" y="4608720"/>
            <a:ext cx="51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Syntax:</a:t>
            </a:r>
            <a:endParaRPr lang="en-US" sz="1800" b="0" strike="noStrike" spc="-1">
              <a:latin typeface="Arial"/>
            </a:endParaRPr>
          </a:p>
        </p:txBody>
      </p:sp>
      <p:pic>
        <p:nvPicPr>
          <p:cNvPr id="172" name="Picture 7"/>
          <p:cNvPicPr/>
          <p:nvPr/>
        </p:nvPicPr>
        <p:blipFill>
          <a:blip r:embed="rId3"/>
          <a:stretch/>
        </p:blipFill>
        <p:spPr>
          <a:xfrm>
            <a:off x="1225440" y="4979160"/>
            <a:ext cx="4199760" cy="294480"/>
          </a:xfrm>
          <a:prstGeom prst="rect">
            <a:avLst/>
          </a:prstGeom>
          <a:ln w="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Visibility Property – contd…</a:t>
            </a:r>
            <a:endParaRPr lang="en-US" sz="4400" b="0" strike="noStrike" spc="-1">
              <a:latin typeface="Arial"/>
            </a:endParaRPr>
          </a:p>
        </p:txBody>
      </p:sp>
      <p:pic>
        <p:nvPicPr>
          <p:cNvPr id="174" name="Content Placeholder 3"/>
          <p:cNvPicPr/>
          <p:nvPr/>
        </p:nvPicPr>
        <p:blipFill>
          <a:blip r:embed="rId2"/>
          <a:stretch/>
        </p:blipFill>
        <p:spPr>
          <a:xfrm>
            <a:off x="838080" y="2568240"/>
            <a:ext cx="10514880" cy="2865600"/>
          </a:xfrm>
          <a:prstGeom prst="rect">
            <a:avLst/>
          </a:prstGeom>
          <a:ln w="0">
            <a:noFill/>
          </a:ln>
        </p:spPr>
      </p:pic>
      <p:sp>
        <p:nvSpPr>
          <p:cNvPr id="175" name="TextBox 4"/>
          <p:cNvSpPr/>
          <p:nvPr/>
        </p:nvSpPr>
        <p:spPr>
          <a:xfrm>
            <a:off x="760320" y="1806120"/>
            <a:ext cx="3403440" cy="79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800" b="0" strike="noStrike" spc="-1">
                <a:solidFill>
                  <a:srgbClr val="000000"/>
                </a:solidFill>
                <a:latin typeface="Calibri"/>
                <a:ea typeface="DejaVu Sans"/>
              </a:rPr>
              <a:t>Property Values</a:t>
            </a:r>
            <a:endParaRPr lang="en-US" sz="2800" b="0" strike="noStrike" spc="-1">
              <a:latin typeface="Arial"/>
            </a:endParaRPr>
          </a:p>
          <a:p>
            <a:pPr>
              <a:lnSpc>
                <a:spcPct val="100000"/>
              </a:lnSpc>
              <a:buNone/>
            </a:pPr>
            <a:endParaRPr lang="en-US" sz="18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Element Flow in HTML and CSS</a:t>
            </a:r>
            <a:endParaRPr lang="en-US" sz="4400" b="0" strike="noStrike" spc="-1">
              <a:latin typeface="Arial"/>
            </a:endParaRPr>
          </a:p>
        </p:txBody>
      </p:sp>
      <p:sp>
        <p:nvSpPr>
          <p:cNvPr id="17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Every HTML element has a default display value, depending on what type of element it is.</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There are two display values: block and inline.</a:t>
            </a:r>
            <a:endParaRPr lang="en-US" sz="2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Block-level Elements</a:t>
            </a:r>
            <a:endParaRPr lang="en-US" sz="4400" b="0" strike="noStrike" spc="-1">
              <a:latin typeface="Arial"/>
            </a:endParaRPr>
          </a:p>
        </p:txBody>
      </p:sp>
      <p:sp>
        <p:nvSpPr>
          <p:cNvPr id="179"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fontScale="98500" lnSpcReduction="10000"/>
          </a:bodyPr>
          <a:lstStyle/>
          <a:p>
            <a:pPr marL="228600" indent="-228600">
              <a:lnSpc>
                <a:spcPct val="100000"/>
              </a:lnSpc>
              <a:buClr>
                <a:srgbClr val="000000"/>
              </a:buClr>
              <a:buFont typeface="Arial"/>
              <a:buChar char="•"/>
            </a:pPr>
            <a:r>
              <a:rPr lang="en-US" sz="2800" b="0" strike="noStrike" spc="-1">
                <a:solidFill>
                  <a:srgbClr val="000000"/>
                </a:solidFill>
                <a:latin typeface="Calibri"/>
              </a:rPr>
              <a:t>A block-level element always starts on a new line, and the browsers automatically add some space (a margin) before and after the element.</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A block-level element always takes up the full width available (stretches out to the left and right as far as it can).</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Two commonly used block elements are: </a:t>
            </a:r>
            <a:r>
              <a:rPr lang="en-US" sz="2800" b="0" strike="noStrike" spc="-1">
                <a:solidFill>
                  <a:srgbClr val="DC143C"/>
                </a:solidFill>
                <a:latin typeface="Calibri"/>
              </a:rPr>
              <a:t>&lt;p&gt;</a:t>
            </a:r>
            <a:r>
              <a:rPr lang="en-US" sz="2800" b="0" strike="noStrike" spc="-1">
                <a:solidFill>
                  <a:srgbClr val="000000"/>
                </a:solidFill>
                <a:latin typeface="Calibri"/>
              </a:rPr>
              <a:t> and </a:t>
            </a:r>
            <a:r>
              <a:rPr lang="en-US" sz="2800" b="0" strike="noStrike" spc="-1">
                <a:solidFill>
                  <a:srgbClr val="DC143C"/>
                </a:solidFill>
                <a:latin typeface="Calibri"/>
              </a:rPr>
              <a:t>&lt;div&gt;</a:t>
            </a:r>
            <a:r>
              <a:rPr lang="en-US" sz="2800" b="0" strike="noStrike" spc="-1">
                <a:solidFill>
                  <a:srgbClr val="000000"/>
                </a:solidFill>
                <a:latin typeface="Calibri"/>
              </a:rPr>
              <a:t>.</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&lt;p&gt;</a:t>
            </a:r>
            <a:r>
              <a:rPr lang="en-US" sz="2800" b="0" strike="noStrike" spc="-1">
                <a:solidFill>
                  <a:srgbClr val="000000"/>
                </a:solidFill>
                <a:latin typeface="Calibri"/>
              </a:rPr>
              <a:t> element defines a paragraph in an HTML document.</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&lt;div&gt;</a:t>
            </a:r>
            <a:r>
              <a:rPr lang="en-US" sz="2800" b="0" strike="noStrike" spc="-1">
                <a:solidFill>
                  <a:srgbClr val="000000"/>
                </a:solidFill>
                <a:latin typeface="Calibri"/>
              </a:rPr>
              <a:t> element defines a division or a section in an HTML document.</a:t>
            </a:r>
            <a:endParaRPr lang="en-US" sz="2800" b="0" strike="noStrike" spc="-1">
              <a:latin typeface="Arial"/>
            </a:endParaRPr>
          </a:p>
        </p:txBody>
      </p:sp>
      <p:pic>
        <p:nvPicPr>
          <p:cNvPr id="180" name="Picture 4"/>
          <p:cNvPicPr/>
          <p:nvPr/>
        </p:nvPicPr>
        <p:blipFill>
          <a:blip r:embed="rId2"/>
          <a:stretch/>
        </p:blipFill>
        <p:spPr>
          <a:xfrm>
            <a:off x="2577240" y="5681520"/>
            <a:ext cx="5733360" cy="9900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a:t>
            </a:r>
            <a:endParaRPr lang="en-US" sz="4400" b="0" strike="noStrike" spc="-1">
              <a:latin typeface="Arial"/>
            </a:endParaRPr>
          </a:p>
        </p:txBody>
      </p:sp>
      <p:sp>
        <p:nvSpPr>
          <p:cNvPr id="9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fontScale="52000" lnSpcReduction="20000"/>
          </a:bodyPr>
          <a:lstStyle/>
          <a:p>
            <a:pPr marL="228600" indent="-228600">
              <a:lnSpc>
                <a:spcPct val="100000"/>
              </a:lnSpc>
              <a:buClr>
                <a:srgbClr val="000000"/>
              </a:buClr>
              <a:buFont typeface="Arial"/>
              <a:buChar char="•"/>
            </a:pPr>
            <a:r>
              <a:rPr lang="en-US" sz="2800" b="0" strike="noStrike" spc="-1">
                <a:solidFill>
                  <a:srgbClr val="000000"/>
                </a:solidFill>
                <a:latin typeface="Verdana"/>
              </a:rPr>
              <a:t>A CSS rule consists of a </a:t>
            </a:r>
            <a:r>
              <a:rPr lang="en-US" sz="2800" b="1" strike="noStrike" spc="-1">
                <a:solidFill>
                  <a:srgbClr val="000000"/>
                </a:solidFill>
                <a:latin typeface="Verdana"/>
              </a:rPr>
              <a:t>selector</a:t>
            </a:r>
            <a:r>
              <a:rPr lang="en-US" sz="2800" b="0" strike="noStrike" spc="-1">
                <a:solidFill>
                  <a:srgbClr val="000000"/>
                </a:solidFill>
                <a:latin typeface="Verdana"/>
              </a:rPr>
              <a:t> and a </a:t>
            </a:r>
            <a:r>
              <a:rPr lang="en-US" sz="2800" b="1" strike="noStrike" spc="-1">
                <a:solidFill>
                  <a:srgbClr val="000000"/>
                </a:solidFill>
                <a:latin typeface="Verdana"/>
              </a:rPr>
              <a:t>declaration</a:t>
            </a:r>
            <a:r>
              <a:rPr lang="en-US" sz="2800" b="0" strike="noStrike" spc="-1">
                <a:solidFill>
                  <a:srgbClr val="000000"/>
                </a:solidFill>
                <a:latin typeface="Verdana"/>
              </a:rPr>
              <a:t> block:</a:t>
            </a:r>
            <a:endParaRPr lang="en-US" sz="2800" b="0" strike="noStrike" spc="-1">
              <a:latin typeface="Arial"/>
            </a:endParaRPr>
          </a:p>
          <a:p>
            <a:pPr>
              <a:lnSpc>
                <a:spcPct val="100000"/>
              </a:lnSpc>
              <a:buNone/>
            </a:pPr>
            <a:endParaRPr lang="en-US" sz="1600" b="0" strike="noStrike" spc="-1">
              <a:latin typeface="Arial"/>
            </a:endParaRPr>
          </a:p>
          <a:p>
            <a:pPr>
              <a:lnSpc>
                <a:spcPct val="100000"/>
              </a:lnSpc>
              <a:buNone/>
            </a:pPr>
            <a:endParaRPr lang="en-US" sz="1600" b="0" strike="noStrike" spc="-1">
              <a:latin typeface="Arial"/>
            </a:endParaRPr>
          </a:p>
          <a:p>
            <a:pPr>
              <a:lnSpc>
                <a:spcPct val="100000"/>
              </a:lnSpc>
              <a:buNone/>
            </a:pPr>
            <a:endParaRPr lang="en-US" sz="1600" b="0" strike="noStrike" spc="-1">
              <a:latin typeface="Arial"/>
            </a:endParaRPr>
          </a:p>
          <a:p>
            <a:pPr>
              <a:lnSpc>
                <a:spcPct val="100000"/>
              </a:lnSpc>
              <a:buNone/>
              <a:tabLst>
                <a:tab pos="0" algn="l"/>
              </a:tabLst>
            </a:pPr>
            <a:r>
              <a:rPr lang="en-US" sz="2800" b="0" strike="noStrike" spc="-1">
                <a:solidFill>
                  <a:srgbClr val="000000"/>
                </a:solidFill>
                <a:latin typeface="Verdana"/>
              </a:rPr>
              <a:t>      </a:t>
            </a:r>
            <a:endParaRPr lang="en-US" sz="2800" b="0" strike="noStrike" spc="-1">
              <a:latin typeface="Arial"/>
            </a:endParaRPr>
          </a:p>
          <a:p>
            <a:pPr>
              <a:lnSpc>
                <a:spcPct val="100000"/>
              </a:lnSpc>
              <a:buNone/>
              <a:tabLst>
                <a:tab pos="0" algn="l"/>
              </a:tabLst>
            </a:pPr>
            <a:endParaRPr lang="en-US" sz="2800" b="0" strike="noStrike" spc="-1">
              <a:latin typeface="Arial"/>
            </a:endParaRPr>
          </a:p>
          <a:p>
            <a:pPr>
              <a:lnSpc>
                <a:spcPct val="100000"/>
              </a:lnSpc>
              <a:buNone/>
              <a:tabLst>
                <a:tab pos="0" algn="l"/>
              </a:tabLst>
            </a:pPr>
            <a:endParaRPr lang="en-US" sz="2800" b="0" strike="noStrike" spc="-1">
              <a:latin typeface="Arial"/>
            </a:endParaRPr>
          </a:p>
          <a:p>
            <a:pPr>
              <a:lnSpc>
                <a:spcPct val="100000"/>
              </a:lnSpc>
              <a:buNone/>
              <a:tabLst>
                <a:tab pos="0" algn="l"/>
              </a:tabLst>
            </a:pPr>
            <a:endParaRPr lang="en-US" sz="2800" b="0" strike="noStrike" spc="-1">
              <a:latin typeface="Arial"/>
            </a:endParaRPr>
          </a:p>
          <a:p>
            <a:pPr marL="228600" indent="-228600">
              <a:lnSpc>
                <a:spcPct val="100000"/>
              </a:lnSpc>
              <a:buClr>
                <a:srgbClr val="000000"/>
              </a:buClr>
              <a:buFont typeface="Arial"/>
              <a:buChar char="•"/>
              <a:tabLst>
                <a:tab pos="0" algn="l"/>
              </a:tabLst>
            </a:pPr>
            <a:r>
              <a:rPr lang="en-US" sz="2800" b="0" strike="noStrike" spc="-1">
                <a:solidFill>
                  <a:srgbClr val="000000"/>
                </a:solidFill>
                <a:latin typeface="Verdana"/>
              </a:rPr>
              <a:t>The selector points to the HTML element to style (h1).</a:t>
            </a:r>
            <a:endParaRPr lang="en-US" sz="2800" b="0" strike="noStrike" spc="-1">
              <a:latin typeface="Arial"/>
            </a:endParaRPr>
          </a:p>
          <a:p>
            <a:pPr marL="228600" indent="-228600">
              <a:lnSpc>
                <a:spcPct val="100000"/>
              </a:lnSpc>
              <a:buClr>
                <a:srgbClr val="000000"/>
              </a:buClr>
              <a:buFont typeface="Arial"/>
              <a:buChar char="•"/>
              <a:tabLst>
                <a:tab pos="0" algn="l"/>
              </a:tabLst>
            </a:pPr>
            <a:r>
              <a:rPr lang="en-US" sz="2800" b="0" strike="noStrike" spc="-1">
                <a:solidFill>
                  <a:srgbClr val="000000"/>
                </a:solidFill>
                <a:latin typeface="Verdana"/>
              </a:rPr>
              <a:t>The declaration block (in curly braces) contains one or more declarations separated by semicolons.</a:t>
            </a:r>
            <a:endParaRPr lang="en-US" sz="2800" b="0" strike="noStrike" spc="-1">
              <a:latin typeface="Arial"/>
            </a:endParaRPr>
          </a:p>
          <a:p>
            <a:pPr marL="228600" indent="-228600">
              <a:lnSpc>
                <a:spcPct val="100000"/>
              </a:lnSpc>
              <a:buClr>
                <a:srgbClr val="000000"/>
              </a:buClr>
              <a:buFont typeface="Arial"/>
              <a:buChar char="•"/>
              <a:tabLst>
                <a:tab pos="0" algn="l"/>
              </a:tabLst>
            </a:pPr>
            <a:r>
              <a:rPr lang="en-US" sz="2800" b="0" strike="noStrike" spc="-1">
                <a:solidFill>
                  <a:srgbClr val="000000"/>
                </a:solidFill>
                <a:latin typeface="Verdana"/>
              </a:rPr>
              <a:t>Each declaration includes a CSS property name and a value, separated by a colon.</a:t>
            </a:r>
            <a:endParaRPr lang="en-US" sz="2800" b="0" strike="noStrike" spc="-1">
              <a:latin typeface="Arial"/>
            </a:endParaRPr>
          </a:p>
          <a:p>
            <a:pPr marL="228600" indent="-228600">
              <a:lnSpc>
                <a:spcPct val="100000"/>
              </a:lnSpc>
              <a:buClr>
                <a:srgbClr val="000000"/>
              </a:buClr>
              <a:buFont typeface="Arial"/>
              <a:buChar char="•"/>
              <a:tabLst>
                <a:tab pos="0" algn="l"/>
              </a:tabLst>
            </a:pPr>
            <a:r>
              <a:rPr lang="en-US" sz="2800" b="0" strike="noStrike" spc="-1">
                <a:solidFill>
                  <a:srgbClr val="000000"/>
                </a:solidFill>
                <a:latin typeface="Verdana"/>
              </a:rPr>
              <a:t>In the following example all &lt;p&gt; elements will be 32px wide, center-aligned, and with red:</a:t>
            </a:r>
            <a:endParaRPr lang="en-US" sz="2800" b="0" strike="noStrike" spc="-1">
              <a:latin typeface="Arial"/>
            </a:endParaRPr>
          </a:p>
          <a:p>
            <a:pPr>
              <a:lnSpc>
                <a:spcPct val="100000"/>
              </a:lnSpc>
              <a:buNone/>
              <a:tabLst>
                <a:tab pos="0" algn="l"/>
              </a:tabLst>
            </a:pPr>
            <a:r>
              <a:rPr sz="2800"/>
              <a:t/>
            </a:r>
            <a:br>
              <a:rPr sz="2800"/>
            </a:br>
            <a:endParaRPr lang="en-US" sz="2800" b="0" strike="noStrike" spc="-1">
              <a:latin typeface="Arial"/>
            </a:endParaRPr>
          </a:p>
          <a:p>
            <a:pPr>
              <a:lnSpc>
                <a:spcPct val="90000"/>
              </a:lnSpc>
              <a:spcBef>
                <a:spcPts val="1001"/>
              </a:spcBef>
              <a:buNone/>
              <a:tabLst>
                <a:tab pos="0" algn="l"/>
              </a:tabLst>
            </a:pPr>
            <a:endParaRPr lang="en-US" sz="2800" b="0" strike="noStrike" spc="-1">
              <a:latin typeface="Arial"/>
            </a:endParaRPr>
          </a:p>
        </p:txBody>
      </p:sp>
      <p:sp>
        <p:nvSpPr>
          <p:cNvPr id="97" name="Rectangle 1"/>
          <p:cNvSpPr/>
          <p:nvPr/>
        </p:nvSpPr>
        <p:spPr>
          <a:xfrm>
            <a:off x="0" y="79920"/>
            <a:ext cx="360" cy="296640"/>
          </a:xfrm>
          <a:prstGeom prst="rect">
            <a:avLst/>
          </a:prstGeom>
          <a:solidFill>
            <a:srgbClr val="FFFFFF"/>
          </a:solidFill>
          <a:ln w="0">
            <a:noFill/>
          </a:ln>
        </p:spPr>
        <p:style>
          <a:lnRef idx="0">
            <a:scrgbClr r="0" g="0" b="0"/>
          </a:lnRef>
          <a:fillRef idx="0">
            <a:scrgbClr r="0" g="0" b="0"/>
          </a:fillRef>
          <a:effectRef idx="0">
            <a:scrgbClr r="0" g="0" b="0"/>
          </a:effectRef>
          <a:fontRef idx="minor"/>
        </p:style>
      </p:sp>
      <p:pic>
        <p:nvPicPr>
          <p:cNvPr id="98" name="Picture 2" descr="CSS selector"/>
          <p:cNvPicPr/>
          <p:nvPr/>
        </p:nvPicPr>
        <p:blipFill>
          <a:blip r:embed="rId2"/>
          <a:stretch/>
        </p:blipFill>
        <p:spPr>
          <a:xfrm>
            <a:off x="1742400" y="2260080"/>
            <a:ext cx="5419080" cy="1132920"/>
          </a:xfrm>
          <a:prstGeom prst="rect">
            <a:avLst/>
          </a:prstGeom>
          <a:ln w="0">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Block Level Elements</a:t>
            </a:r>
            <a:endParaRPr lang="en-US" sz="4400" b="0" strike="noStrike" spc="-1">
              <a:latin typeface="Arial"/>
            </a:endParaRPr>
          </a:p>
        </p:txBody>
      </p:sp>
      <p:sp>
        <p:nvSpPr>
          <p:cNvPr id="182"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endParaRPr lang="en-US" sz="3200" b="0" strike="noStrike" spc="-1">
              <a:latin typeface="Arial"/>
            </a:endParaRPr>
          </a:p>
        </p:txBody>
      </p:sp>
      <p:pic>
        <p:nvPicPr>
          <p:cNvPr id="183" name="Picture 3"/>
          <p:cNvPicPr/>
          <p:nvPr/>
        </p:nvPicPr>
        <p:blipFill>
          <a:blip r:embed="rId2"/>
          <a:stretch/>
        </p:blipFill>
        <p:spPr>
          <a:xfrm>
            <a:off x="1036800" y="2050560"/>
            <a:ext cx="5825160" cy="3066120"/>
          </a:xfrm>
          <a:prstGeom prst="rect">
            <a:avLst/>
          </a:prstGeom>
          <a:ln w="0">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Inline Elements</a:t>
            </a:r>
            <a:endParaRPr lang="en-US" sz="4400" b="0" strike="noStrike" spc="-1">
              <a:latin typeface="Arial"/>
            </a:endParaRPr>
          </a:p>
        </p:txBody>
      </p:sp>
      <p:sp>
        <p:nvSpPr>
          <p:cNvPr id="18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An inline element does not start on a new line.</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An inline element only takes up as much width as necessary.</a:t>
            </a:r>
            <a:endParaRPr lang="en-US" sz="2800" b="0" strike="noStrike" spc="-1">
              <a:latin typeface="Arial"/>
            </a:endParaRPr>
          </a:p>
        </p:txBody>
      </p:sp>
      <p:pic>
        <p:nvPicPr>
          <p:cNvPr id="186" name="Picture 3"/>
          <p:cNvPicPr/>
          <p:nvPr/>
        </p:nvPicPr>
        <p:blipFill>
          <a:blip r:embed="rId2"/>
          <a:stretch/>
        </p:blipFill>
        <p:spPr>
          <a:xfrm>
            <a:off x="1901520" y="2845440"/>
            <a:ext cx="4770360" cy="480240"/>
          </a:xfrm>
          <a:prstGeom prst="rect">
            <a:avLst/>
          </a:prstGeom>
          <a:ln w="0">
            <a:noFill/>
          </a:ln>
        </p:spPr>
      </p:pic>
      <p:pic>
        <p:nvPicPr>
          <p:cNvPr id="187" name="Picture 4"/>
          <p:cNvPicPr/>
          <p:nvPr/>
        </p:nvPicPr>
        <p:blipFill>
          <a:blip r:embed="rId3"/>
          <a:stretch/>
        </p:blipFill>
        <p:spPr>
          <a:xfrm>
            <a:off x="2965680" y="3326040"/>
            <a:ext cx="5788440" cy="3331080"/>
          </a:xfrm>
          <a:prstGeom prst="rect">
            <a:avLst/>
          </a:prstGeom>
          <a:ln w="0">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 Float</a:t>
            </a:r>
            <a:endParaRPr lang="en-US" sz="4400" b="0" strike="noStrike" spc="-1">
              <a:latin typeface="Arial"/>
            </a:endParaRPr>
          </a:p>
        </p:txBody>
      </p:sp>
      <p:sp>
        <p:nvSpPr>
          <p:cNvPr id="189"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100000"/>
              </a:lnSpc>
              <a:buClr>
                <a:srgbClr val="000000"/>
              </a:buClr>
              <a:buFont typeface="Arial"/>
              <a:buChar char="•"/>
            </a:pPr>
            <a:r>
              <a:rPr lang="en-US" sz="2800" b="0" strike="noStrike" spc="-1">
                <a:solidFill>
                  <a:srgbClr val="000000"/>
                </a:solidFill>
                <a:latin typeface="Calibri"/>
              </a:rPr>
              <a:t>The CSS </a:t>
            </a:r>
            <a:r>
              <a:rPr lang="en-US" sz="2800" b="0" strike="noStrike" spc="-1">
                <a:solidFill>
                  <a:srgbClr val="DC143C"/>
                </a:solidFill>
                <a:latin typeface="Calibri"/>
              </a:rPr>
              <a:t>float</a:t>
            </a:r>
            <a:r>
              <a:rPr lang="en-US" sz="2800" b="0" strike="noStrike" spc="-1">
                <a:solidFill>
                  <a:srgbClr val="000000"/>
                </a:solidFill>
                <a:latin typeface="Calibri"/>
              </a:rPr>
              <a:t> property specifies how an element should float.</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The CSS </a:t>
            </a:r>
            <a:r>
              <a:rPr lang="en-US" sz="2800" b="0" strike="noStrike" spc="-1">
                <a:solidFill>
                  <a:srgbClr val="DC143C"/>
                </a:solidFill>
                <a:latin typeface="Calibri"/>
              </a:rPr>
              <a:t>clear</a:t>
            </a:r>
            <a:r>
              <a:rPr lang="en-US" sz="2800" b="0" strike="noStrike" spc="-1">
                <a:solidFill>
                  <a:srgbClr val="000000"/>
                </a:solidFill>
                <a:latin typeface="Calibri"/>
              </a:rPr>
              <a:t> property specifies what elements can float beside the cleared element and on which side</a:t>
            </a:r>
            <a:r>
              <a:rPr lang="en-US" sz="2800" b="0" strike="noStrike" spc="-1">
                <a:solidFill>
                  <a:srgbClr val="000000"/>
                </a:solidFill>
                <a:latin typeface="Verdana"/>
              </a:rPr>
              <a:t>.</a:t>
            </a:r>
            <a:endParaRPr lang="en-US" sz="2800" b="0" strike="noStrike" spc="-1">
              <a:latin typeface="Arial"/>
            </a:endParaRPr>
          </a:p>
          <a:p>
            <a:pPr>
              <a:lnSpc>
                <a:spcPct val="100000"/>
              </a:lnSpc>
              <a:buNone/>
              <a:tabLst>
                <a:tab pos="0" algn="l"/>
              </a:tabLst>
            </a:pPr>
            <a:r>
              <a:rPr sz="4000"/>
              <a:t/>
            </a:r>
            <a:br>
              <a:rPr sz="4000"/>
            </a:br>
            <a:endParaRPr lang="en-US" sz="4000" b="0" strike="noStrike" spc="-1">
              <a:latin typeface="Arial"/>
            </a:endParaRPr>
          </a:p>
          <a:p>
            <a:pPr>
              <a:lnSpc>
                <a:spcPct val="90000"/>
              </a:lnSpc>
              <a:spcBef>
                <a:spcPts val="1001"/>
              </a:spcBef>
              <a:buNone/>
              <a:tabLst>
                <a:tab pos="0" algn="l"/>
              </a:tabLst>
            </a:pPr>
            <a:endParaRPr lang="en-US" sz="2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The float Property</a:t>
            </a:r>
            <a:endParaRPr lang="en-US" sz="4400" b="0" strike="noStrike" spc="-1">
              <a:latin typeface="Arial"/>
            </a:endParaRPr>
          </a:p>
        </p:txBody>
      </p:sp>
      <p:sp>
        <p:nvSpPr>
          <p:cNvPr id="191"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fontScale="97000" lnSpcReduction="10000"/>
          </a:bodyPr>
          <a:lstStyle/>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float</a:t>
            </a:r>
            <a:r>
              <a:rPr lang="en-US" sz="2800" b="0" strike="noStrike" spc="-1">
                <a:solidFill>
                  <a:srgbClr val="000000"/>
                </a:solidFill>
                <a:latin typeface="Calibri"/>
              </a:rPr>
              <a:t> property is used for positioning and formatting content e.g. let an image float left to the text in a container.</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float</a:t>
            </a:r>
            <a:r>
              <a:rPr lang="en-US" sz="2800" b="0" strike="noStrike" spc="-1">
                <a:solidFill>
                  <a:srgbClr val="000000"/>
                </a:solidFill>
                <a:latin typeface="Calibri"/>
              </a:rPr>
              <a:t> property can have one of the following values:</a:t>
            </a:r>
            <a:endParaRPr lang="en-US" sz="2800" b="0" strike="noStrike" spc="-1">
              <a:latin typeface="Arial"/>
            </a:endParaRPr>
          </a:p>
          <a:p>
            <a:pPr marL="685800" lvl="1" indent="-228600">
              <a:lnSpc>
                <a:spcPct val="100000"/>
              </a:lnSpc>
              <a:buClr>
                <a:srgbClr val="DC143C"/>
              </a:buClr>
              <a:buFont typeface="Wingdings" charset="2"/>
              <a:buChar char=""/>
            </a:pPr>
            <a:r>
              <a:rPr lang="en-US" sz="2400" b="0" strike="noStrike" spc="-1">
                <a:solidFill>
                  <a:srgbClr val="DC143C"/>
                </a:solidFill>
                <a:latin typeface="Calibri"/>
              </a:rPr>
              <a:t>left</a:t>
            </a:r>
            <a:r>
              <a:rPr lang="en-US" sz="2400" b="0" strike="noStrike" spc="-1">
                <a:solidFill>
                  <a:srgbClr val="000000"/>
                </a:solidFill>
                <a:latin typeface="Calibri"/>
              </a:rPr>
              <a:t> - The element floats to the left of its container</a:t>
            </a:r>
            <a:endParaRPr lang="en-US" sz="2400" b="0" strike="noStrike" spc="-1">
              <a:latin typeface="Arial"/>
            </a:endParaRPr>
          </a:p>
          <a:p>
            <a:pPr marL="685800" lvl="1" indent="-228600">
              <a:lnSpc>
                <a:spcPct val="100000"/>
              </a:lnSpc>
              <a:buClr>
                <a:srgbClr val="DC143C"/>
              </a:buClr>
              <a:buFont typeface="Wingdings" charset="2"/>
              <a:buChar char=""/>
            </a:pPr>
            <a:r>
              <a:rPr lang="en-US" sz="2400" b="0" strike="noStrike" spc="-1">
                <a:solidFill>
                  <a:srgbClr val="DC143C"/>
                </a:solidFill>
                <a:latin typeface="Calibri"/>
              </a:rPr>
              <a:t>right</a:t>
            </a:r>
            <a:r>
              <a:rPr lang="en-US" sz="2400" b="0" strike="noStrike" spc="-1">
                <a:solidFill>
                  <a:srgbClr val="000000"/>
                </a:solidFill>
                <a:latin typeface="Calibri"/>
              </a:rPr>
              <a:t> - The element floats to the right of its container</a:t>
            </a:r>
            <a:endParaRPr lang="en-US" sz="2400" b="0" strike="noStrike" spc="-1">
              <a:latin typeface="Arial"/>
            </a:endParaRPr>
          </a:p>
          <a:p>
            <a:pPr marL="685800" lvl="1" indent="-228600">
              <a:lnSpc>
                <a:spcPct val="100000"/>
              </a:lnSpc>
              <a:buClr>
                <a:srgbClr val="DC143C"/>
              </a:buClr>
              <a:buFont typeface="Wingdings" charset="2"/>
              <a:buChar char=""/>
            </a:pPr>
            <a:r>
              <a:rPr lang="en-US" sz="2400" b="0" strike="noStrike" spc="-1">
                <a:solidFill>
                  <a:srgbClr val="DC143C"/>
                </a:solidFill>
                <a:latin typeface="Calibri"/>
              </a:rPr>
              <a:t>none</a:t>
            </a:r>
            <a:r>
              <a:rPr lang="en-US" sz="2400" b="0" strike="noStrike" spc="-1">
                <a:solidFill>
                  <a:srgbClr val="000000"/>
                </a:solidFill>
                <a:latin typeface="Calibri"/>
              </a:rPr>
              <a:t> - The element does not float (will be displayed just where it occurs in the text). This is default</a:t>
            </a:r>
            <a:endParaRPr lang="en-US" sz="2400" b="0" strike="noStrike" spc="-1">
              <a:latin typeface="Arial"/>
            </a:endParaRPr>
          </a:p>
          <a:p>
            <a:pPr marL="685800" lvl="1" indent="-228600">
              <a:lnSpc>
                <a:spcPct val="100000"/>
              </a:lnSpc>
              <a:buClr>
                <a:srgbClr val="DC143C"/>
              </a:buClr>
              <a:buFont typeface="Wingdings" charset="2"/>
              <a:buChar char=""/>
            </a:pPr>
            <a:r>
              <a:rPr lang="en-US" sz="2400" b="0" strike="noStrike" spc="-1">
                <a:solidFill>
                  <a:srgbClr val="DC143C"/>
                </a:solidFill>
                <a:latin typeface="Calibri"/>
              </a:rPr>
              <a:t>inherit</a:t>
            </a:r>
            <a:r>
              <a:rPr lang="en-US" sz="2400" b="0" strike="noStrike" spc="-1">
                <a:solidFill>
                  <a:srgbClr val="000000"/>
                </a:solidFill>
                <a:latin typeface="Calibri"/>
              </a:rPr>
              <a:t> - The element inherits the float value of its parent</a:t>
            </a:r>
            <a:endParaRPr lang="en-US" sz="2400" b="0" strike="noStrike" spc="-1">
              <a:latin typeface="Arial"/>
            </a:endParaRPr>
          </a:p>
          <a:p>
            <a:pPr marL="228600" indent="-228600">
              <a:lnSpc>
                <a:spcPct val="100000"/>
              </a:lnSpc>
              <a:buClr>
                <a:srgbClr val="000000"/>
              </a:buClr>
              <a:buFont typeface="Wingdings" charset="2"/>
              <a:buChar char=""/>
            </a:pPr>
            <a:r>
              <a:rPr lang="en-US" sz="2800" b="0" strike="noStrike" spc="-1">
                <a:solidFill>
                  <a:srgbClr val="000000"/>
                </a:solidFill>
                <a:latin typeface="Calibri"/>
              </a:rPr>
              <a:t>In its simplest use, the </a:t>
            </a:r>
            <a:r>
              <a:rPr lang="en-US" sz="2800" b="0" strike="noStrike" spc="-1">
                <a:solidFill>
                  <a:srgbClr val="DC143C"/>
                </a:solidFill>
                <a:latin typeface="Calibri"/>
              </a:rPr>
              <a:t>float</a:t>
            </a:r>
            <a:r>
              <a:rPr lang="en-US" sz="2800" b="0" strike="noStrike" spc="-1">
                <a:solidFill>
                  <a:srgbClr val="000000"/>
                </a:solidFill>
                <a:latin typeface="Calibri"/>
              </a:rPr>
              <a:t> property can be used to wrap text around images.</a:t>
            </a:r>
            <a:endParaRPr lang="en-US" sz="2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Example - float: right;</a:t>
            </a:r>
            <a:endParaRPr lang="en-US" sz="4400" b="0" strike="noStrike" spc="-1">
              <a:latin typeface="Arial"/>
            </a:endParaRPr>
          </a:p>
        </p:txBody>
      </p:sp>
      <p:sp>
        <p:nvSpPr>
          <p:cNvPr id="193"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The following example specifies that an image should float to the </a:t>
            </a:r>
            <a:r>
              <a:rPr lang="en-US" sz="2800" b="1" strike="noStrike" spc="-1">
                <a:solidFill>
                  <a:srgbClr val="000000"/>
                </a:solidFill>
                <a:latin typeface="Calibri"/>
              </a:rPr>
              <a:t>right</a:t>
            </a:r>
            <a:r>
              <a:rPr lang="en-US" sz="2800" b="0" strike="noStrike" spc="-1">
                <a:solidFill>
                  <a:srgbClr val="000000"/>
                </a:solidFill>
                <a:latin typeface="Calibri"/>
              </a:rPr>
              <a:t> in a text:</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Syntax: 					output:</a:t>
            </a:r>
            <a:r>
              <a:rPr sz="2800"/>
              <a:t/>
            </a:r>
            <a:br>
              <a:rPr sz="2800"/>
            </a:br>
            <a:r>
              <a:rPr lang="en-US" sz="2800" b="0" strike="noStrike" spc="-1">
                <a:solidFill>
                  <a:srgbClr val="000000"/>
                </a:solidFill>
                <a:latin typeface="Calibri"/>
              </a:rPr>
              <a:t> </a:t>
            </a:r>
            <a:endParaRPr lang="en-US" sz="2800" b="0" strike="noStrike" spc="-1">
              <a:latin typeface="Arial"/>
            </a:endParaRPr>
          </a:p>
        </p:txBody>
      </p:sp>
      <p:pic>
        <p:nvPicPr>
          <p:cNvPr id="194" name="Picture 3"/>
          <p:cNvPicPr/>
          <p:nvPr/>
        </p:nvPicPr>
        <p:blipFill>
          <a:blip r:embed="rId2"/>
          <a:stretch/>
        </p:blipFill>
        <p:spPr>
          <a:xfrm>
            <a:off x="6344640" y="3112200"/>
            <a:ext cx="5314320" cy="2466360"/>
          </a:xfrm>
          <a:prstGeom prst="rect">
            <a:avLst/>
          </a:prstGeom>
          <a:ln w="0">
            <a:noFill/>
          </a:ln>
        </p:spPr>
      </p:pic>
      <p:pic>
        <p:nvPicPr>
          <p:cNvPr id="195" name="Picture 4"/>
          <p:cNvPicPr/>
          <p:nvPr/>
        </p:nvPicPr>
        <p:blipFill>
          <a:blip r:embed="rId3"/>
          <a:stretch/>
        </p:blipFill>
        <p:spPr>
          <a:xfrm>
            <a:off x="1404720" y="3305880"/>
            <a:ext cx="2548800" cy="1038960"/>
          </a:xfrm>
          <a:prstGeom prst="rect">
            <a:avLst/>
          </a:prstGeom>
          <a:ln w="0">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Example - float: left;</a:t>
            </a:r>
            <a:endParaRPr lang="en-US" sz="4400" b="0" strike="noStrike" spc="-1">
              <a:latin typeface="Arial"/>
            </a:endParaRPr>
          </a:p>
        </p:txBody>
      </p:sp>
      <p:sp>
        <p:nvSpPr>
          <p:cNvPr id="19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The following example specifies that an image should float to the </a:t>
            </a:r>
            <a:r>
              <a:rPr lang="en-US" sz="2800" b="1" strike="noStrike" spc="-1">
                <a:solidFill>
                  <a:srgbClr val="000000"/>
                </a:solidFill>
                <a:latin typeface="Calibri"/>
              </a:rPr>
              <a:t>left</a:t>
            </a:r>
            <a:r>
              <a:rPr lang="en-US" sz="2800" b="0" strike="noStrike" spc="-1">
                <a:solidFill>
                  <a:srgbClr val="000000"/>
                </a:solidFill>
                <a:latin typeface="Calibri"/>
              </a:rPr>
              <a:t> in a text:</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Syntax:					Output:</a:t>
            </a:r>
            <a:r>
              <a:rPr sz="2800"/>
              <a:t/>
            </a:r>
            <a:br>
              <a:rPr sz="2800"/>
            </a:br>
            <a:r>
              <a:rPr lang="en-US" sz="2800" b="0" strike="noStrike" spc="-1">
                <a:solidFill>
                  <a:srgbClr val="000000"/>
                </a:solidFill>
                <a:latin typeface="Calibri"/>
              </a:rPr>
              <a:t> </a:t>
            </a:r>
            <a:endParaRPr lang="en-US" sz="2800" b="0" strike="noStrike" spc="-1">
              <a:latin typeface="Arial"/>
            </a:endParaRPr>
          </a:p>
        </p:txBody>
      </p:sp>
      <p:pic>
        <p:nvPicPr>
          <p:cNvPr id="198" name="Picture 3"/>
          <p:cNvPicPr/>
          <p:nvPr/>
        </p:nvPicPr>
        <p:blipFill>
          <a:blip r:embed="rId2"/>
          <a:stretch/>
        </p:blipFill>
        <p:spPr>
          <a:xfrm>
            <a:off x="6349320" y="3148920"/>
            <a:ext cx="5380920" cy="2351880"/>
          </a:xfrm>
          <a:prstGeom prst="rect">
            <a:avLst/>
          </a:prstGeom>
          <a:ln w="0">
            <a:noFill/>
          </a:ln>
        </p:spPr>
      </p:pic>
      <p:pic>
        <p:nvPicPr>
          <p:cNvPr id="199" name="Picture 4"/>
          <p:cNvPicPr/>
          <p:nvPr/>
        </p:nvPicPr>
        <p:blipFill>
          <a:blip r:embed="rId3"/>
          <a:stretch/>
        </p:blipFill>
        <p:spPr>
          <a:xfrm>
            <a:off x="1206360" y="3365280"/>
            <a:ext cx="2599200" cy="103392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Example - Float Next To Each Other</a:t>
            </a:r>
            <a:endParaRPr lang="en-US" sz="4400" b="0" strike="noStrike" spc="-1">
              <a:latin typeface="Arial"/>
            </a:endParaRPr>
          </a:p>
        </p:txBody>
      </p:sp>
      <p:sp>
        <p:nvSpPr>
          <p:cNvPr id="201"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100000"/>
              </a:lnSpc>
              <a:buClr>
                <a:srgbClr val="000000"/>
              </a:buClr>
              <a:buFont typeface="Arial"/>
              <a:buChar char="•"/>
            </a:pPr>
            <a:r>
              <a:rPr lang="en-US" sz="2800" b="0" strike="noStrike" spc="-1">
                <a:solidFill>
                  <a:srgbClr val="000000"/>
                </a:solidFill>
                <a:latin typeface="Calibri"/>
              </a:rPr>
              <a:t>Normally div elements will be displayed on top of each other. However, if we use </a:t>
            </a:r>
            <a:r>
              <a:rPr lang="en-US" sz="2800" b="0" strike="noStrike" spc="-1">
                <a:solidFill>
                  <a:srgbClr val="DC143C"/>
                </a:solidFill>
                <a:latin typeface="Calibri"/>
              </a:rPr>
              <a:t>float: left</a:t>
            </a:r>
            <a:r>
              <a:rPr lang="en-US" sz="2800" b="0" strike="noStrike" spc="-1">
                <a:solidFill>
                  <a:srgbClr val="000000"/>
                </a:solidFill>
                <a:latin typeface="Calibri"/>
              </a:rPr>
              <a:t> we can let elements float next to each other:</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Syntax: 						Output:</a:t>
            </a:r>
            <a:endParaRPr lang="en-US" sz="2800" b="0" strike="noStrike" spc="-1">
              <a:latin typeface="Arial"/>
            </a:endParaRPr>
          </a:p>
          <a:p>
            <a:pPr>
              <a:lnSpc>
                <a:spcPct val="100000"/>
              </a:lnSpc>
              <a:buNone/>
            </a:pPr>
            <a:endParaRPr lang="en-US" sz="2800" b="0" strike="noStrike" spc="-1">
              <a:latin typeface="Arial"/>
            </a:endParaRPr>
          </a:p>
          <a:p>
            <a:pPr>
              <a:lnSpc>
                <a:spcPct val="100000"/>
              </a:lnSpc>
              <a:buNone/>
              <a:tabLst>
                <a:tab pos="0" algn="l"/>
              </a:tabLst>
            </a:pPr>
            <a:r>
              <a:rPr sz="4400"/>
              <a:t/>
            </a:r>
            <a:br>
              <a:rPr sz="4400"/>
            </a:br>
            <a:endParaRPr lang="en-US" sz="4400" b="0" strike="noStrike" spc="-1">
              <a:latin typeface="Arial"/>
            </a:endParaRPr>
          </a:p>
          <a:p>
            <a:pPr>
              <a:lnSpc>
                <a:spcPct val="90000"/>
              </a:lnSpc>
              <a:spcBef>
                <a:spcPts val="1001"/>
              </a:spcBef>
              <a:buNone/>
              <a:tabLst>
                <a:tab pos="0" algn="l"/>
              </a:tabLst>
            </a:pPr>
            <a:endParaRPr lang="en-US" sz="2800" b="0" strike="noStrike" spc="-1">
              <a:latin typeface="Arial"/>
            </a:endParaRPr>
          </a:p>
        </p:txBody>
      </p:sp>
      <p:pic>
        <p:nvPicPr>
          <p:cNvPr id="202" name="Picture 5"/>
          <p:cNvPicPr/>
          <p:nvPr/>
        </p:nvPicPr>
        <p:blipFill>
          <a:blip r:embed="rId2"/>
          <a:stretch/>
        </p:blipFill>
        <p:spPr>
          <a:xfrm>
            <a:off x="7410600" y="3744360"/>
            <a:ext cx="3971160" cy="1342440"/>
          </a:xfrm>
          <a:prstGeom prst="rect">
            <a:avLst/>
          </a:prstGeom>
          <a:ln w="0">
            <a:noFill/>
          </a:ln>
        </p:spPr>
      </p:pic>
      <p:pic>
        <p:nvPicPr>
          <p:cNvPr id="203" name="Picture 6"/>
          <p:cNvPicPr/>
          <p:nvPr/>
        </p:nvPicPr>
        <p:blipFill>
          <a:blip r:embed="rId3"/>
          <a:stretch/>
        </p:blipFill>
        <p:spPr>
          <a:xfrm>
            <a:off x="1218600" y="3657240"/>
            <a:ext cx="4285440" cy="2220840"/>
          </a:xfrm>
          <a:prstGeom prst="rect">
            <a:avLst/>
          </a:prstGeom>
          <a:ln w="0">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CSS Layout - clear and clearfix</a:t>
            </a:r>
            <a:endParaRPr lang="en-US" sz="4400" b="0" strike="noStrike" spc="-1">
              <a:latin typeface="Arial"/>
            </a:endParaRPr>
          </a:p>
        </p:txBody>
      </p:sp>
      <p:sp>
        <p:nvSpPr>
          <p:cNvPr id="20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clear</a:t>
            </a:r>
            <a:r>
              <a:rPr lang="en-US" sz="2800" b="0" strike="noStrike" spc="-1">
                <a:solidFill>
                  <a:srgbClr val="000000"/>
                </a:solidFill>
                <a:latin typeface="Calibri"/>
              </a:rPr>
              <a:t> property specifies what should happen with the element that is next to a floating element.</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clear</a:t>
            </a:r>
            <a:r>
              <a:rPr lang="en-US" sz="2800" b="0" strike="noStrike" spc="-1">
                <a:solidFill>
                  <a:srgbClr val="000000"/>
                </a:solidFill>
                <a:latin typeface="Calibri"/>
              </a:rPr>
              <a:t> property can have one of the following values:</a:t>
            </a:r>
            <a:endParaRPr lang="en-US" sz="2800" b="0" strike="noStrike" spc="-1">
              <a:latin typeface="Arial"/>
            </a:endParaRPr>
          </a:p>
          <a:p>
            <a:pPr marL="685800" lvl="1" indent="-228600">
              <a:lnSpc>
                <a:spcPct val="100000"/>
              </a:lnSpc>
              <a:buClr>
                <a:srgbClr val="DC143C"/>
              </a:buClr>
              <a:buFont typeface="Wingdings" charset="2"/>
              <a:buChar char=""/>
            </a:pPr>
            <a:r>
              <a:rPr lang="en-US" sz="2400" b="0" strike="noStrike" spc="-1">
                <a:solidFill>
                  <a:srgbClr val="DC143C"/>
                </a:solidFill>
                <a:latin typeface="Calibri"/>
              </a:rPr>
              <a:t>none</a:t>
            </a:r>
            <a:r>
              <a:rPr lang="en-US" sz="2400" b="0" strike="noStrike" spc="-1">
                <a:solidFill>
                  <a:srgbClr val="000000"/>
                </a:solidFill>
                <a:latin typeface="Calibri"/>
              </a:rPr>
              <a:t> - The element is not pushed below left or right floated elements. This is default</a:t>
            </a:r>
            <a:endParaRPr lang="en-US" sz="2400" b="0" strike="noStrike" spc="-1">
              <a:latin typeface="Arial"/>
            </a:endParaRPr>
          </a:p>
          <a:p>
            <a:pPr marL="685800" lvl="1" indent="-228600">
              <a:lnSpc>
                <a:spcPct val="100000"/>
              </a:lnSpc>
              <a:buClr>
                <a:srgbClr val="DC143C"/>
              </a:buClr>
              <a:buFont typeface="Wingdings" charset="2"/>
              <a:buChar char=""/>
            </a:pPr>
            <a:r>
              <a:rPr lang="en-US" sz="2400" b="0" strike="noStrike" spc="-1">
                <a:solidFill>
                  <a:srgbClr val="DC143C"/>
                </a:solidFill>
                <a:latin typeface="Calibri"/>
              </a:rPr>
              <a:t>left</a:t>
            </a:r>
            <a:r>
              <a:rPr lang="en-US" sz="2400" b="0" strike="noStrike" spc="-1">
                <a:solidFill>
                  <a:srgbClr val="000000"/>
                </a:solidFill>
                <a:latin typeface="Calibri"/>
              </a:rPr>
              <a:t> - The element is pushed below left floated elements</a:t>
            </a:r>
            <a:endParaRPr lang="en-US" sz="2400" b="0" strike="noStrike" spc="-1">
              <a:latin typeface="Arial"/>
            </a:endParaRPr>
          </a:p>
          <a:p>
            <a:pPr marL="685800" lvl="1" indent="-228600">
              <a:lnSpc>
                <a:spcPct val="100000"/>
              </a:lnSpc>
              <a:buClr>
                <a:srgbClr val="DC143C"/>
              </a:buClr>
              <a:buFont typeface="Wingdings" charset="2"/>
              <a:buChar char=""/>
            </a:pPr>
            <a:r>
              <a:rPr lang="en-US" sz="2400" b="0" strike="noStrike" spc="-1">
                <a:solidFill>
                  <a:srgbClr val="DC143C"/>
                </a:solidFill>
                <a:latin typeface="Calibri"/>
              </a:rPr>
              <a:t>right</a:t>
            </a:r>
            <a:r>
              <a:rPr lang="en-US" sz="2400" b="0" strike="noStrike" spc="-1">
                <a:solidFill>
                  <a:srgbClr val="000000"/>
                </a:solidFill>
                <a:latin typeface="Calibri"/>
              </a:rPr>
              <a:t> - The element is pushed below right floated elements</a:t>
            </a:r>
            <a:endParaRPr lang="en-US" sz="2400" b="0" strike="noStrike" spc="-1">
              <a:latin typeface="Arial"/>
            </a:endParaRPr>
          </a:p>
          <a:p>
            <a:pPr marL="685800" lvl="1" indent="-228600">
              <a:lnSpc>
                <a:spcPct val="100000"/>
              </a:lnSpc>
              <a:buClr>
                <a:srgbClr val="DC143C"/>
              </a:buClr>
              <a:buFont typeface="Wingdings" charset="2"/>
              <a:buChar char=""/>
            </a:pPr>
            <a:r>
              <a:rPr lang="en-US" sz="2400" b="0" strike="noStrike" spc="-1">
                <a:solidFill>
                  <a:srgbClr val="DC143C"/>
                </a:solidFill>
                <a:latin typeface="Calibri"/>
              </a:rPr>
              <a:t>both</a:t>
            </a:r>
            <a:r>
              <a:rPr lang="en-US" sz="2400" b="0" strike="noStrike" spc="-1">
                <a:solidFill>
                  <a:srgbClr val="000000"/>
                </a:solidFill>
                <a:latin typeface="Calibri"/>
              </a:rPr>
              <a:t> - The element is pushed below both left and right floated elements</a:t>
            </a:r>
            <a:endParaRPr lang="en-US" sz="2400" b="0" strike="noStrike" spc="-1">
              <a:latin typeface="Arial"/>
            </a:endParaRPr>
          </a:p>
          <a:p>
            <a:pPr marL="685800" lvl="1" indent="-228600">
              <a:lnSpc>
                <a:spcPct val="100000"/>
              </a:lnSpc>
              <a:buClr>
                <a:srgbClr val="DC143C"/>
              </a:buClr>
              <a:buFont typeface="Wingdings" charset="2"/>
              <a:buChar char=""/>
            </a:pPr>
            <a:r>
              <a:rPr lang="en-US" sz="2400" b="0" strike="noStrike" spc="-1">
                <a:solidFill>
                  <a:srgbClr val="DC143C"/>
                </a:solidFill>
                <a:latin typeface="Calibri"/>
              </a:rPr>
              <a:t>inherit</a:t>
            </a:r>
            <a:r>
              <a:rPr lang="en-US" sz="2400" b="0" strike="noStrike" spc="-1">
                <a:solidFill>
                  <a:srgbClr val="000000"/>
                </a:solidFill>
                <a:latin typeface="Calibri"/>
              </a:rPr>
              <a:t> - The element inherits the clear value from its parent</a:t>
            </a:r>
            <a:endParaRPr lang="en-US" sz="2400" b="0" strike="noStrike" spc="-1">
              <a:latin typeface="Arial"/>
            </a:endParaRPr>
          </a:p>
        </p:txBody>
      </p:sp>
      <p:sp>
        <p:nvSpPr>
          <p:cNvPr id="206" name="TextBox 4"/>
          <p:cNvSpPr/>
          <p:nvPr/>
        </p:nvSpPr>
        <p:spPr>
          <a:xfrm>
            <a:off x="415080" y="5785200"/>
            <a:ext cx="11361240" cy="912600"/>
          </a:xfrm>
          <a:prstGeom prst="rect">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Calibri"/>
                <a:ea typeface="DejaVu Sans"/>
              </a:rPr>
              <a:t>Note: When clearing floats, you should match the clear to the float: If an element is floated to the left, then you should clear to the left. Your floated element will continue to float, but the cleared element will appear below it on the web page.</a:t>
            </a:r>
            <a:endParaRPr lang="en-US"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Clear Example</a:t>
            </a:r>
            <a:endParaRPr lang="en-US" sz="4400" b="0" strike="noStrike" spc="-1">
              <a:latin typeface="Arial"/>
            </a:endParaRPr>
          </a:p>
        </p:txBody>
      </p:sp>
      <p:pic>
        <p:nvPicPr>
          <p:cNvPr id="208" name="Content Placeholder 3"/>
          <p:cNvPicPr/>
          <p:nvPr/>
        </p:nvPicPr>
        <p:blipFill>
          <a:blip r:embed="rId2"/>
          <a:stretch/>
        </p:blipFill>
        <p:spPr>
          <a:xfrm>
            <a:off x="1558080" y="1938240"/>
            <a:ext cx="2828160" cy="3799800"/>
          </a:xfrm>
          <a:prstGeom prst="rect">
            <a:avLst/>
          </a:prstGeom>
          <a:ln w="0">
            <a:noFill/>
          </a:ln>
        </p:spPr>
      </p:pic>
      <p:pic>
        <p:nvPicPr>
          <p:cNvPr id="209" name="Picture 4"/>
          <p:cNvPicPr/>
          <p:nvPr/>
        </p:nvPicPr>
        <p:blipFill>
          <a:blip r:embed="rId3"/>
          <a:stretch/>
        </p:blipFill>
        <p:spPr>
          <a:xfrm>
            <a:off x="6652800" y="2095200"/>
            <a:ext cx="4571280" cy="3485520"/>
          </a:xfrm>
          <a:prstGeom prst="rect">
            <a:avLst/>
          </a:prstGeom>
          <a:ln w="0">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The clearfix Hack</a:t>
            </a:r>
            <a:endParaRPr lang="en-US" sz="4400" b="0" strike="noStrike" spc="-1">
              <a:latin typeface="Arial"/>
            </a:endParaRPr>
          </a:p>
        </p:txBody>
      </p:sp>
      <p:sp>
        <p:nvSpPr>
          <p:cNvPr id="211"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If a floated element is taller than the containing element, it will "overflow" outside of its container. We can then add a clearfix hack to solve this problem:</a:t>
            </a:r>
            <a:endParaRPr lang="en-US" sz="2800" b="0" strike="noStrike" spc="-1">
              <a:latin typeface="Arial"/>
            </a:endParaRPr>
          </a:p>
          <a:p>
            <a:pPr>
              <a:lnSpc>
                <a:spcPct val="90000"/>
              </a:lnSpc>
              <a:spcBef>
                <a:spcPts val="1001"/>
              </a:spcBef>
              <a:buNone/>
              <a:tabLst>
                <a:tab pos="0" algn="l"/>
              </a:tabLst>
            </a:pPr>
            <a:endParaRPr lang="en-US" sz="2800" b="0" strike="noStrike" spc="-1">
              <a:latin typeface="Arial"/>
            </a:endParaRPr>
          </a:p>
          <a:p>
            <a:pPr>
              <a:lnSpc>
                <a:spcPct val="90000"/>
              </a:lnSpc>
              <a:spcBef>
                <a:spcPts val="1001"/>
              </a:spcBef>
              <a:buNone/>
              <a:tabLst>
                <a:tab pos="0" algn="l"/>
              </a:tabLst>
            </a:pPr>
            <a:endParaRPr lang="en-US" sz="2800" b="0" strike="noStrike" spc="-1">
              <a:latin typeface="Arial"/>
            </a:endParaRPr>
          </a:p>
          <a:p>
            <a:pPr>
              <a:lnSpc>
                <a:spcPct val="90000"/>
              </a:lnSpc>
              <a:spcBef>
                <a:spcPts val="1001"/>
              </a:spcBef>
              <a:buNone/>
              <a:tabLst>
                <a:tab pos="0" algn="l"/>
              </a:tabLst>
            </a:pPr>
            <a:endParaRPr lang="en-US" sz="2800" b="0" strike="noStrike" spc="-1">
              <a:latin typeface="Arial"/>
            </a:endParaRPr>
          </a:p>
          <a:p>
            <a:pPr>
              <a:lnSpc>
                <a:spcPct val="90000"/>
              </a:lnSpc>
              <a:spcBef>
                <a:spcPts val="1001"/>
              </a:spcBef>
              <a:buNone/>
              <a:tabLst>
                <a:tab pos="0" algn="l"/>
              </a:tabLst>
            </a:pPr>
            <a:r>
              <a:rPr lang="en-US" sz="2800" b="0" strike="noStrike" spc="-1">
                <a:solidFill>
                  <a:srgbClr val="000000"/>
                </a:solidFill>
                <a:latin typeface="Calibri"/>
              </a:rPr>
              <a:t>Without Clear Fix:				 With Clear Fix:</a:t>
            </a:r>
            <a:endParaRPr lang="en-US" sz="2800" b="0" strike="noStrike" spc="-1">
              <a:latin typeface="Arial"/>
            </a:endParaRPr>
          </a:p>
        </p:txBody>
      </p:sp>
      <p:pic>
        <p:nvPicPr>
          <p:cNvPr id="212" name="Picture 2" descr="https://www.w3schools.com/howto/clearfix_solution.jpg"/>
          <p:cNvPicPr/>
          <p:nvPr/>
        </p:nvPicPr>
        <p:blipFill>
          <a:blip r:embed="rId2"/>
          <a:stretch/>
        </p:blipFill>
        <p:spPr>
          <a:xfrm>
            <a:off x="6468120" y="5260320"/>
            <a:ext cx="5243040" cy="1343160"/>
          </a:xfrm>
          <a:prstGeom prst="rect">
            <a:avLst/>
          </a:prstGeom>
          <a:ln w="0">
            <a:noFill/>
          </a:ln>
        </p:spPr>
      </p:pic>
      <p:pic>
        <p:nvPicPr>
          <p:cNvPr id="213" name="Picture 4" descr="https://www.w3schools.com/howto/clearfix_prob.jpg"/>
          <p:cNvPicPr/>
          <p:nvPr/>
        </p:nvPicPr>
        <p:blipFill>
          <a:blip r:embed="rId3"/>
          <a:stretch/>
        </p:blipFill>
        <p:spPr>
          <a:xfrm>
            <a:off x="914400" y="5260320"/>
            <a:ext cx="5413320" cy="1386720"/>
          </a:xfrm>
          <a:prstGeom prst="rect">
            <a:avLst/>
          </a:prstGeom>
          <a:ln w="0">
            <a:noFill/>
          </a:ln>
        </p:spPr>
      </p:pic>
      <p:pic>
        <p:nvPicPr>
          <p:cNvPr id="214" name="Picture 3"/>
          <p:cNvPicPr/>
          <p:nvPr/>
        </p:nvPicPr>
        <p:blipFill>
          <a:blip r:embed="rId4"/>
          <a:stretch/>
        </p:blipFill>
        <p:spPr>
          <a:xfrm>
            <a:off x="1044360" y="3258720"/>
            <a:ext cx="3198240" cy="98676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Selectors</a:t>
            </a:r>
            <a:endParaRPr lang="en-US" sz="4400" b="0" strike="noStrike" spc="-1">
              <a:latin typeface="Arial"/>
            </a:endParaRPr>
          </a:p>
        </p:txBody>
      </p:sp>
      <p:sp>
        <p:nvSpPr>
          <p:cNvPr id="100"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CSS selectors are used to "find" (or select) the HTML elements you want to style.</a:t>
            </a:r>
            <a:endParaRPr lang="en-US" sz="2800" b="0" strike="noStrike" spc="-1">
              <a:latin typeface="Arial"/>
            </a:endParaRPr>
          </a:p>
          <a:p>
            <a:pPr>
              <a:lnSpc>
                <a:spcPct val="90000"/>
              </a:lnSpc>
              <a:spcBef>
                <a:spcPts val="1001"/>
              </a:spcBef>
              <a:buNone/>
            </a:pP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We can divide CSS selectors into five categories:</a:t>
            </a:r>
            <a:endParaRPr lang="en-US" sz="2800" b="0" strike="noStrike" spc="-1">
              <a:latin typeface="Arial"/>
            </a:endParaRPr>
          </a:p>
          <a:p>
            <a:pPr marL="685800" lvl="1" indent="-228600">
              <a:lnSpc>
                <a:spcPct val="90000"/>
              </a:lnSpc>
              <a:spcBef>
                <a:spcPts val="499"/>
              </a:spcBef>
              <a:buClr>
                <a:srgbClr val="000000"/>
              </a:buClr>
              <a:buFont typeface="Wingdings" charset="2"/>
              <a:buChar char=""/>
            </a:pPr>
            <a:r>
              <a:rPr lang="en-US" sz="2000" b="0" strike="noStrike" spc="-1">
                <a:solidFill>
                  <a:srgbClr val="000000"/>
                </a:solidFill>
                <a:latin typeface="Calibri"/>
              </a:rPr>
              <a:t>Simple selectors (select elements based on name, id, class)</a:t>
            </a:r>
            <a:endParaRPr lang="en-US" sz="2000" b="0" strike="noStrike" spc="-1">
              <a:latin typeface="Arial"/>
            </a:endParaRPr>
          </a:p>
          <a:p>
            <a:pPr marL="685800" lvl="1" indent="-228600">
              <a:lnSpc>
                <a:spcPct val="90000"/>
              </a:lnSpc>
              <a:spcBef>
                <a:spcPts val="499"/>
              </a:spcBef>
              <a:buClr>
                <a:srgbClr val="000000"/>
              </a:buClr>
              <a:buFont typeface="Wingdings" charset="2"/>
              <a:buChar char=""/>
            </a:pPr>
            <a:r>
              <a:rPr lang="en-US" sz="2000" b="0" strike="noStrike" spc="-1">
                <a:solidFill>
                  <a:srgbClr val="000000"/>
                </a:solidFill>
                <a:latin typeface="Calibri"/>
              </a:rPr>
              <a:t>Combinators Selector (select elements based on a specific relationship between them)</a:t>
            </a:r>
            <a:endParaRPr lang="en-US" sz="2000" b="0" strike="noStrike" spc="-1">
              <a:latin typeface="Arial"/>
            </a:endParaRPr>
          </a:p>
          <a:p>
            <a:pPr marL="685800" lvl="1" indent="-228600">
              <a:lnSpc>
                <a:spcPct val="90000"/>
              </a:lnSpc>
              <a:spcBef>
                <a:spcPts val="499"/>
              </a:spcBef>
              <a:buClr>
                <a:srgbClr val="000000"/>
              </a:buClr>
              <a:buFont typeface="Wingdings" charset="2"/>
              <a:buChar char=""/>
            </a:pPr>
            <a:r>
              <a:rPr lang="en-US" sz="2000" b="0" strike="noStrike" spc="-1">
                <a:solidFill>
                  <a:srgbClr val="000000"/>
                </a:solidFill>
                <a:latin typeface="Calibri"/>
              </a:rPr>
              <a:t>Pseudo-class Selectors (select elements based on a certain state)</a:t>
            </a:r>
            <a:endParaRPr lang="en-US" sz="2000" b="0" strike="noStrike" spc="-1">
              <a:latin typeface="Arial"/>
            </a:endParaRPr>
          </a:p>
          <a:p>
            <a:pPr marL="685800" lvl="1" indent="-228600">
              <a:lnSpc>
                <a:spcPct val="90000"/>
              </a:lnSpc>
              <a:spcBef>
                <a:spcPts val="499"/>
              </a:spcBef>
              <a:buClr>
                <a:srgbClr val="000000"/>
              </a:buClr>
              <a:buFont typeface="Wingdings" charset="2"/>
              <a:buChar char=""/>
            </a:pPr>
            <a:r>
              <a:rPr lang="en-US" sz="2000" b="0" strike="noStrike" spc="-1">
                <a:solidFill>
                  <a:srgbClr val="000000"/>
                </a:solidFill>
                <a:latin typeface="Calibri"/>
              </a:rPr>
              <a:t>Pseudo-elements Selectors(select and style a part of an element)</a:t>
            </a:r>
            <a:endParaRPr lang="en-US" sz="2000" b="0" strike="noStrike" spc="-1">
              <a:latin typeface="Arial"/>
            </a:endParaRPr>
          </a:p>
          <a:p>
            <a:pPr marL="685800" lvl="1" indent="-228600">
              <a:lnSpc>
                <a:spcPct val="90000"/>
              </a:lnSpc>
              <a:spcBef>
                <a:spcPts val="499"/>
              </a:spcBef>
              <a:buClr>
                <a:srgbClr val="000000"/>
              </a:buClr>
              <a:buFont typeface="Wingdings" charset="2"/>
              <a:buChar char=""/>
            </a:pPr>
            <a:r>
              <a:rPr lang="en-US" sz="2000" b="0" strike="noStrike" spc="-1">
                <a:solidFill>
                  <a:srgbClr val="000000"/>
                </a:solidFill>
                <a:latin typeface="Calibri"/>
              </a:rPr>
              <a:t>Attribute Selectors(select elements based on an attribute or attribute value)</a:t>
            </a:r>
            <a:endParaRPr lang="en-US" sz="2000" b="0" strike="noStrike" spc="-1">
              <a:latin typeface="Arial"/>
            </a:endParaRPr>
          </a:p>
          <a:p>
            <a:pPr>
              <a:lnSpc>
                <a:spcPct val="90000"/>
              </a:lnSpc>
              <a:spcBef>
                <a:spcPts val="1417"/>
              </a:spcBef>
              <a:buNone/>
            </a:pPr>
            <a:endParaRPr lang="en-US" sz="24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CSS – FlexBox Model</a:t>
            </a:r>
            <a:endParaRPr lang="en-US" sz="4400" b="0" strike="noStrike" spc="-1">
              <a:latin typeface="Arial"/>
            </a:endParaRPr>
          </a:p>
        </p:txBody>
      </p:sp>
      <p:sp>
        <p:nvSpPr>
          <p:cNvPr id="21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CSS Flexbox Layout Module</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Before the Flexbox Layout module, there were four layout modes:</a:t>
            </a:r>
            <a:endParaRPr lang="en-US" sz="2800" b="0" strike="noStrike" spc="-1">
              <a:latin typeface="Arial"/>
            </a:endParaRP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Block, for sections in a webpage</a:t>
            </a:r>
            <a:endParaRPr lang="en-US" sz="2400" b="0" strike="noStrike" spc="-1">
              <a:latin typeface="Arial"/>
            </a:endParaRP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Inline, for text</a:t>
            </a:r>
            <a:endParaRPr lang="en-US" sz="2400" b="0" strike="noStrike" spc="-1">
              <a:latin typeface="Arial"/>
            </a:endParaRP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Table, for two-dimensional table data</a:t>
            </a:r>
            <a:endParaRPr lang="en-US" sz="2400" b="0" strike="noStrike" spc="-1">
              <a:latin typeface="Arial"/>
            </a:endParaRP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Positioned, for explicit position of an element</a:t>
            </a:r>
            <a:endParaRPr lang="en-US" sz="2400" b="0" strike="noStrike" spc="-1">
              <a:latin typeface="Arial"/>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The Flexible Box Layout Module, makes it easier to design flexible responsive layout structure without using float or positioning.</a:t>
            </a:r>
            <a:endParaRPr lang="en-US" sz="2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38080" y="46440"/>
            <a:ext cx="10514880" cy="8676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Flexbox Elements</a:t>
            </a:r>
            <a:endParaRPr lang="en-US" sz="4400" b="0" strike="noStrike" spc="-1">
              <a:latin typeface="Arial"/>
            </a:endParaRPr>
          </a:p>
        </p:txBody>
      </p:sp>
      <p:sp>
        <p:nvSpPr>
          <p:cNvPr id="218" name="PlaceHolder 2"/>
          <p:cNvSpPr>
            <a:spLocks noGrp="1"/>
          </p:cNvSpPr>
          <p:nvPr>
            <p:ph/>
          </p:nvPr>
        </p:nvSpPr>
        <p:spPr>
          <a:xfrm>
            <a:off x="1143000" y="113544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400" b="0" strike="noStrike" spc="-1">
                <a:solidFill>
                  <a:srgbClr val="000000"/>
                </a:solidFill>
                <a:latin typeface="Calibri"/>
              </a:rPr>
              <a:t>To start using the Flexbox model, you need to first define a flex container. </a:t>
            </a:r>
            <a:endParaRPr lang="en-US" sz="2400" b="0" strike="noStrike" spc="-1">
              <a:latin typeface="Arial"/>
            </a:endParaRPr>
          </a:p>
          <a:p>
            <a:pPr>
              <a:lnSpc>
                <a:spcPct val="90000"/>
              </a:lnSpc>
              <a:spcBef>
                <a:spcPts val="1001"/>
              </a:spcBef>
              <a:buNone/>
            </a:pPr>
            <a:endParaRPr lang="en-US" sz="2800" b="0" strike="noStrike" spc="-1">
              <a:latin typeface="Arial"/>
            </a:endParaRPr>
          </a:p>
          <a:p>
            <a:pPr marL="228600" indent="-228600">
              <a:lnSpc>
                <a:spcPct val="90000"/>
              </a:lnSpc>
              <a:spcBef>
                <a:spcPts val="1001"/>
              </a:spcBef>
              <a:buClr>
                <a:srgbClr val="000000"/>
              </a:buClr>
              <a:buFont typeface="Arial"/>
              <a:buChar char="•"/>
            </a:pPr>
            <a:r>
              <a:rPr lang="en-US" sz="2400" b="0" strike="noStrike" spc="-1">
                <a:solidFill>
                  <a:srgbClr val="000000"/>
                </a:solidFill>
                <a:latin typeface="Calibri"/>
              </a:rPr>
              <a:t>The element above represents a flex container (the blue area) with three flex items.</a:t>
            </a:r>
            <a:endParaRPr lang="en-US" sz="2400" b="0" strike="noStrike" spc="-1">
              <a:latin typeface="Arial"/>
            </a:endParaRPr>
          </a:p>
          <a:p>
            <a:pPr>
              <a:lnSpc>
                <a:spcPct val="90000"/>
              </a:lnSpc>
              <a:spcBef>
                <a:spcPts val="1001"/>
              </a:spcBef>
              <a:buNone/>
              <a:tabLst>
                <a:tab pos="0" algn="l"/>
              </a:tabLst>
            </a:pPr>
            <a:r>
              <a:rPr sz="2400"/>
              <a:t/>
            </a:r>
            <a:br>
              <a:rPr sz="2400"/>
            </a:br>
            <a:r>
              <a:rPr sz="2400"/>
              <a:t/>
            </a:r>
            <a:br>
              <a:rPr sz="2400"/>
            </a:br>
            <a:endParaRPr lang="en-US" sz="2400" b="0" strike="noStrike" spc="-1">
              <a:latin typeface="Arial"/>
            </a:endParaRPr>
          </a:p>
        </p:txBody>
      </p:sp>
      <p:sp>
        <p:nvSpPr>
          <p:cNvPr id="219" name="TextBox 4"/>
          <p:cNvSpPr/>
          <p:nvPr/>
        </p:nvSpPr>
        <p:spPr>
          <a:xfrm>
            <a:off x="3261960" y="3200400"/>
            <a:ext cx="336708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.flex-container {</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  display: flex;</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  background-color: DodgerBlue;</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.flex-container &gt; div {</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  background-color: #f1f1f1;</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  margin: 10px;</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  padding: 20px;</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  font-size: 30px;</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a:t>
            </a:r>
            <a:endParaRPr lang="en-US" sz="1800" b="0" strike="noStrike" spc="-1">
              <a:latin typeface="Arial"/>
            </a:endParaRPr>
          </a:p>
        </p:txBody>
      </p:sp>
      <p:sp>
        <p:nvSpPr>
          <p:cNvPr id="220" name="TextBox 5"/>
          <p:cNvSpPr/>
          <p:nvPr/>
        </p:nvSpPr>
        <p:spPr>
          <a:xfrm>
            <a:off x="6521040" y="3293640"/>
            <a:ext cx="285120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Calibri"/>
                <a:ea typeface="DejaVu Sans"/>
              </a:rPr>
              <a:t>&lt;div class="flex-container"&gt;</a:t>
            </a:r>
            <a:endParaRPr lang="en-US" sz="1800" b="0" strike="noStrike" spc="-1" dirty="0">
              <a:latin typeface="Arial"/>
            </a:endParaRPr>
          </a:p>
          <a:p>
            <a:pPr>
              <a:lnSpc>
                <a:spcPct val="100000"/>
              </a:lnSpc>
              <a:buNone/>
            </a:pPr>
            <a:r>
              <a:rPr lang="en-US" sz="1800" b="0" strike="noStrike" spc="-1" dirty="0">
                <a:solidFill>
                  <a:srgbClr val="000000"/>
                </a:solidFill>
                <a:latin typeface="Calibri"/>
                <a:ea typeface="DejaVu Sans"/>
              </a:rPr>
              <a:t>  &lt;div&gt;1&lt;/div&gt;</a:t>
            </a:r>
            <a:endParaRPr lang="en-US" sz="1800" b="0" strike="noStrike" spc="-1" dirty="0">
              <a:latin typeface="Arial"/>
            </a:endParaRPr>
          </a:p>
          <a:p>
            <a:pPr>
              <a:lnSpc>
                <a:spcPct val="100000"/>
              </a:lnSpc>
              <a:buNone/>
            </a:pPr>
            <a:r>
              <a:rPr lang="en-US" sz="1800" b="0" strike="noStrike" spc="-1">
                <a:solidFill>
                  <a:srgbClr val="000000"/>
                </a:solidFill>
                <a:latin typeface="Calibri"/>
                <a:ea typeface="DejaVu Sans"/>
              </a:rPr>
              <a:t>  &lt;div&gt;2&lt;/div&gt;</a:t>
            </a:r>
            <a:endParaRPr lang="en-US" sz="1800" b="0" strike="noStrike" spc="-1">
              <a:latin typeface="Arial"/>
            </a:endParaRPr>
          </a:p>
          <a:p>
            <a:pPr>
              <a:lnSpc>
                <a:spcPct val="100000"/>
              </a:lnSpc>
              <a:buNone/>
            </a:pPr>
            <a:r>
              <a:rPr lang="en-US" sz="1800" b="0" strike="noStrike" spc="-1" dirty="0">
                <a:solidFill>
                  <a:srgbClr val="000000"/>
                </a:solidFill>
                <a:latin typeface="Calibri"/>
                <a:ea typeface="DejaVu Sans"/>
              </a:rPr>
              <a:t>  &lt;div&gt;3&lt;/div&gt;  </a:t>
            </a:r>
            <a:endParaRPr lang="en-US" sz="1800" b="0" strike="noStrike" spc="-1" dirty="0">
              <a:latin typeface="Arial"/>
            </a:endParaRPr>
          </a:p>
          <a:p>
            <a:pPr>
              <a:lnSpc>
                <a:spcPct val="100000"/>
              </a:lnSpc>
              <a:buNone/>
            </a:pPr>
            <a:r>
              <a:rPr lang="en-US" sz="1800" b="0" strike="noStrike" spc="-1" dirty="0">
                <a:solidFill>
                  <a:srgbClr val="000000"/>
                </a:solidFill>
                <a:latin typeface="Calibri"/>
                <a:ea typeface="DejaVu Sans"/>
              </a:rPr>
              <a:t>&lt;/div&gt;</a:t>
            </a:r>
            <a:endParaRPr lang="en-US" sz="1800" b="0" strike="noStrike" spc="-1" dirty="0">
              <a:latin typeface="Arial"/>
            </a:endParaRPr>
          </a:p>
        </p:txBody>
      </p:sp>
      <p:pic>
        <p:nvPicPr>
          <p:cNvPr id="221" name="Picture 3"/>
          <p:cNvPicPr/>
          <p:nvPr/>
        </p:nvPicPr>
        <p:blipFill>
          <a:blip r:embed="rId2"/>
          <a:stretch/>
        </p:blipFill>
        <p:spPr>
          <a:xfrm>
            <a:off x="6095520" y="5245920"/>
            <a:ext cx="4557600" cy="923040"/>
          </a:xfrm>
          <a:prstGeom prst="rect">
            <a:avLst/>
          </a:prstGeom>
          <a:ln w="0">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FlexBox (cont…)</a:t>
            </a:r>
            <a:endParaRPr lang="en-US" sz="4400" b="0" strike="noStrike" spc="-1">
              <a:latin typeface="Arial"/>
            </a:endParaRPr>
          </a:p>
        </p:txBody>
      </p:sp>
      <p:sp>
        <p:nvSpPr>
          <p:cNvPr id="223"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The flex container properties are:</a:t>
            </a:r>
            <a:endParaRPr lang="en-US" sz="2800" b="0" strike="noStrike" spc="-1">
              <a:latin typeface="Arial"/>
            </a:endParaRPr>
          </a:p>
          <a:p>
            <a:pPr marL="685800" lvl="1" indent="-228600">
              <a:lnSpc>
                <a:spcPct val="100000"/>
              </a:lnSpc>
              <a:buClr>
                <a:srgbClr val="DC143C"/>
              </a:buClr>
              <a:buFont typeface="Wingdings" charset="2"/>
              <a:buChar char=""/>
            </a:pPr>
            <a:r>
              <a:rPr lang="en-US" sz="2400" b="0" u="sng" strike="noStrike" spc="-1">
                <a:solidFill>
                  <a:srgbClr val="0563C1"/>
                </a:solidFill>
                <a:uFillTx/>
                <a:latin typeface="Calibri"/>
                <a:hlinkClick r:id="rId2"/>
              </a:rPr>
              <a:t>flex-direction</a:t>
            </a:r>
            <a:endParaRPr lang="en-US" sz="2400" b="0" strike="noStrike" spc="-1">
              <a:latin typeface="Arial"/>
            </a:endParaRPr>
          </a:p>
          <a:p>
            <a:pPr marL="685800" lvl="1" indent="-228600">
              <a:lnSpc>
                <a:spcPct val="100000"/>
              </a:lnSpc>
              <a:buClr>
                <a:srgbClr val="DC143C"/>
              </a:buClr>
              <a:buFont typeface="Wingdings" charset="2"/>
              <a:buChar char=""/>
            </a:pPr>
            <a:r>
              <a:rPr lang="en-US" sz="2400" b="0" u="sng" strike="noStrike" spc="-1">
                <a:solidFill>
                  <a:srgbClr val="0563C1"/>
                </a:solidFill>
                <a:uFillTx/>
                <a:latin typeface="Calibri"/>
                <a:hlinkClick r:id="rId3"/>
              </a:rPr>
              <a:t>flex-wrap</a:t>
            </a:r>
            <a:endParaRPr lang="en-US" sz="2400" b="0" strike="noStrike" spc="-1">
              <a:latin typeface="Arial"/>
            </a:endParaRPr>
          </a:p>
          <a:p>
            <a:pPr marL="685800" lvl="1" indent="-228600">
              <a:lnSpc>
                <a:spcPct val="100000"/>
              </a:lnSpc>
              <a:buClr>
                <a:srgbClr val="DC143C"/>
              </a:buClr>
              <a:buFont typeface="Wingdings" charset="2"/>
              <a:buChar char=""/>
            </a:pPr>
            <a:r>
              <a:rPr lang="en-US" sz="2400" b="0" u="sng" strike="noStrike" spc="-1">
                <a:solidFill>
                  <a:srgbClr val="0563C1"/>
                </a:solidFill>
                <a:uFillTx/>
                <a:latin typeface="Calibri"/>
                <a:hlinkClick r:id="rId4"/>
              </a:rPr>
              <a:t>flex-flow</a:t>
            </a:r>
            <a:endParaRPr lang="en-US" sz="2400" b="0" strike="noStrike" spc="-1">
              <a:latin typeface="Arial"/>
            </a:endParaRPr>
          </a:p>
          <a:p>
            <a:pPr marL="685800" lvl="1" indent="-228600">
              <a:lnSpc>
                <a:spcPct val="100000"/>
              </a:lnSpc>
              <a:buClr>
                <a:srgbClr val="DC143C"/>
              </a:buClr>
              <a:buFont typeface="Wingdings" charset="2"/>
              <a:buChar char=""/>
            </a:pPr>
            <a:r>
              <a:rPr lang="en-US" sz="2400" b="0" u="sng" strike="noStrike" spc="-1">
                <a:solidFill>
                  <a:srgbClr val="0563C1"/>
                </a:solidFill>
                <a:uFillTx/>
                <a:latin typeface="Calibri"/>
                <a:hlinkClick r:id="rId5"/>
              </a:rPr>
              <a:t>justify-content</a:t>
            </a:r>
            <a:endParaRPr lang="en-US" sz="2400" b="0" strike="noStrike" spc="-1">
              <a:latin typeface="Arial"/>
            </a:endParaRPr>
          </a:p>
          <a:p>
            <a:pPr marL="685800" lvl="1" indent="-228600">
              <a:lnSpc>
                <a:spcPct val="100000"/>
              </a:lnSpc>
              <a:buClr>
                <a:srgbClr val="DC143C"/>
              </a:buClr>
              <a:buFont typeface="Wingdings" charset="2"/>
              <a:buChar char=""/>
            </a:pPr>
            <a:r>
              <a:rPr lang="en-US" sz="2400" b="0" u="sng" strike="noStrike" spc="-1">
                <a:solidFill>
                  <a:srgbClr val="0563C1"/>
                </a:solidFill>
                <a:uFillTx/>
                <a:latin typeface="Calibri"/>
                <a:hlinkClick r:id="rId6"/>
              </a:rPr>
              <a:t>align-items</a:t>
            </a:r>
            <a:endParaRPr lang="en-US" sz="2400" b="0" strike="noStrike" spc="-1">
              <a:latin typeface="Arial"/>
            </a:endParaRPr>
          </a:p>
          <a:p>
            <a:pPr marL="685800" lvl="1" indent="-228600">
              <a:lnSpc>
                <a:spcPct val="100000"/>
              </a:lnSpc>
              <a:buClr>
                <a:srgbClr val="DC143C"/>
              </a:buClr>
              <a:buFont typeface="Wingdings" charset="2"/>
              <a:buChar char=""/>
            </a:pPr>
            <a:r>
              <a:rPr lang="en-US" sz="2400" b="0" u="sng" strike="noStrike" spc="-1">
                <a:solidFill>
                  <a:srgbClr val="0563C1"/>
                </a:solidFill>
                <a:uFillTx/>
                <a:latin typeface="Calibri"/>
                <a:hlinkClick r:id="rId7"/>
              </a:rPr>
              <a:t>align-content</a:t>
            </a:r>
            <a:endParaRPr lang="en-US" sz="24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The flex-direction Property</a:t>
            </a:r>
            <a:endParaRPr lang="en-US" sz="4400" b="0" strike="noStrike" spc="-1">
              <a:latin typeface="Arial"/>
            </a:endParaRPr>
          </a:p>
        </p:txBody>
      </p:sp>
      <p:sp>
        <p:nvSpPr>
          <p:cNvPr id="225" name="PlaceHolder 2"/>
          <p:cNvSpPr>
            <a:spLocks noGrp="1"/>
          </p:cNvSpPr>
          <p:nvPr>
            <p:ph/>
          </p:nvPr>
        </p:nvSpPr>
        <p:spPr>
          <a:xfrm>
            <a:off x="798120" y="1825560"/>
            <a:ext cx="10514880" cy="4350600"/>
          </a:xfrm>
          <a:prstGeom prst="rect">
            <a:avLst/>
          </a:prstGeom>
          <a:noFill/>
          <a:ln w="0">
            <a:noFill/>
          </a:ln>
        </p:spPr>
        <p:txBody>
          <a:bodyPr lIns="90000" tIns="45000" rIns="90000" bIns="45000" anchor="t">
            <a:noAutofit/>
          </a:bodyPr>
          <a:lstStyle/>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flex-direction</a:t>
            </a:r>
            <a:r>
              <a:rPr lang="en-US" sz="2800" b="0" strike="noStrike" spc="-1">
                <a:solidFill>
                  <a:srgbClr val="000000"/>
                </a:solidFill>
                <a:latin typeface="Calibri"/>
              </a:rPr>
              <a:t> property defines in which direction the container wants to stack the flex items.</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Possible values for flex-direction are (</a:t>
            </a:r>
            <a:r>
              <a:rPr lang="en-US" sz="2800" b="0" strike="noStrike" spc="-1">
                <a:solidFill>
                  <a:srgbClr val="DC143C"/>
                </a:solidFill>
                <a:latin typeface="Calibri"/>
              </a:rPr>
              <a:t>column, column-reverse, row, row-reverse</a:t>
            </a:r>
            <a:r>
              <a:rPr lang="en-US" sz="2800" b="0" strike="noStrike" spc="-1">
                <a:solidFill>
                  <a:srgbClr val="000000"/>
                </a:solidFill>
                <a:latin typeface="Calibri"/>
              </a:rPr>
              <a:t>)</a:t>
            </a:r>
            <a:endParaRPr lang="en-US" sz="2800" b="0" strike="noStrike" spc="-1">
              <a:latin typeface="Arial"/>
            </a:endParaRPr>
          </a:p>
          <a:p>
            <a:pPr>
              <a:lnSpc>
                <a:spcPct val="100000"/>
              </a:lnSpc>
              <a:buNone/>
              <a:tabLst>
                <a:tab pos="0" algn="l"/>
              </a:tabLst>
            </a:pPr>
            <a:endParaRPr lang="en-US" sz="2800" b="0" strike="noStrike" spc="-1">
              <a:latin typeface="Arial"/>
            </a:endParaRPr>
          </a:p>
          <a:p>
            <a:pPr>
              <a:lnSpc>
                <a:spcPct val="100000"/>
              </a:lnSpc>
              <a:buNone/>
              <a:tabLst>
                <a:tab pos="0" algn="l"/>
              </a:tabLst>
            </a:pPr>
            <a:r>
              <a:rPr lang="en-US" sz="2800" b="0" strike="noStrike" spc="-1">
                <a:solidFill>
                  <a:srgbClr val="000000"/>
                </a:solidFill>
                <a:latin typeface="Calibri"/>
              </a:rPr>
              <a:t>Syntax:				Output:</a:t>
            </a:r>
            <a:endParaRPr lang="en-US" sz="2800" b="0" strike="noStrike" spc="-1">
              <a:latin typeface="Arial"/>
            </a:endParaRPr>
          </a:p>
          <a:p>
            <a:pPr>
              <a:lnSpc>
                <a:spcPct val="100000"/>
              </a:lnSpc>
              <a:buNone/>
              <a:tabLst>
                <a:tab pos="0" algn="l"/>
              </a:tabLst>
            </a:pPr>
            <a:r>
              <a:rPr lang="en-US" sz="2800" b="0" strike="noStrike" spc="-1">
                <a:solidFill>
                  <a:srgbClr val="000000"/>
                </a:solidFill>
                <a:latin typeface="Calibri"/>
              </a:rPr>
              <a:t>			</a:t>
            </a:r>
            <a:endParaRPr lang="en-US" sz="2800" b="0" strike="noStrike" spc="-1">
              <a:latin typeface="Arial"/>
            </a:endParaRPr>
          </a:p>
        </p:txBody>
      </p:sp>
      <p:pic>
        <p:nvPicPr>
          <p:cNvPr id="226" name="Picture 4"/>
          <p:cNvPicPr/>
          <p:nvPr/>
        </p:nvPicPr>
        <p:blipFill>
          <a:blip r:embed="rId2"/>
          <a:stretch/>
        </p:blipFill>
        <p:spPr>
          <a:xfrm>
            <a:off x="7364160" y="3538440"/>
            <a:ext cx="1428120" cy="2894760"/>
          </a:xfrm>
          <a:prstGeom prst="rect">
            <a:avLst/>
          </a:prstGeom>
          <a:ln w="0">
            <a:noFill/>
          </a:ln>
        </p:spPr>
      </p:pic>
      <p:pic>
        <p:nvPicPr>
          <p:cNvPr id="227" name="Picture 5"/>
          <p:cNvPicPr/>
          <p:nvPr/>
        </p:nvPicPr>
        <p:blipFill>
          <a:blip r:embed="rId3"/>
          <a:stretch/>
        </p:blipFill>
        <p:spPr>
          <a:xfrm>
            <a:off x="1299600" y="4642920"/>
            <a:ext cx="3353040" cy="1232280"/>
          </a:xfrm>
          <a:prstGeom prst="rect">
            <a:avLst/>
          </a:prstGeom>
          <a:ln w="0">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The flex-wrap Property</a:t>
            </a:r>
            <a:endParaRPr lang="en-US" sz="4400" b="0" strike="noStrike" spc="-1">
              <a:latin typeface="Arial"/>
            </a:endParaRPr>
          </a:p>
        </p:txBody>
      </p:sp>
      <p:sp>
        <p:nvSpPr>
          <p:cNvPr id="229"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flex-wrap</a:t>
            </a:r>
            <a:r>
              <a:rPr lang="en-US" sz="2800" b="0" strike="noStrike" spc="-1">
                <a:solidFill>
                  <a:srgbClr val="000000"/>
                </a:solidFill>
                <a:latin typeface="Calibri"/>
              </a:rPr>
              <a:t> property specifies whether the flex items should wrap or not.</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The examples below have 12 flex items, to better demonstrate the </a:t>
            </a:r>
            <a:r>
              <a:rPr lang="en-US" sz="2800" b="0" strike="noStrike" spc="-1">
                <a:solidFill>
                  <a:srgbClr val="DC143C"/>
                </a:solidFill>
                <a:latin typeface="Calibri"/>
              </a:rPr>
              <a:t>flex-wrap</a:t>
            </a:r>
            <a:r>
              <a:rPr lang="en-US" sz="2800" b="0" strike="noStrike" spc="-1">
                <a:solidFill>
                  <a:srgbClr val="000000"/>
                </a:solidFill>
                <a:latin typeface="Calibri"/>
              </a:rPr>
              <a:t> property.</a:t>
            </a:r>
            <a:endParaRPr lang="en-US" sz="2800" b="0" strike="noStrike" spc="-1">
              <a:latin typeface="Arial"/>
            </a:endParaRPr>
          </a:p>
          <a:p>
            <a:pPr marL="228600" indent="-228600">
              <a:lnSpc>
                <a:spcPct val="100000"/>
              </a:lnSpc>
              <a:buClr>
                <a:srgbClr val="000000"/>
              </a:buClr>
              <a:buFont typeface="Arial"/>
              <a:buChar char="•"/>
            </a:pPr>
            <a:r>
              <a:rPr lang="en-US" sz="2800" b="0" strike="noStrike" spc="-1">
                <a:solidFill>
                  <a:srgbClr val="000000"/>
                </a:solidFill>
                <a:latin typeface="Calibri"/>
              </a:rPr>
              <a:t>Syntax:					Output:</a:t>
            </a:r>
            <a:endParaRPr lang="en-US" sz="2800" b="0" strike="noStrike" spc="-1">
              <a:latin typeface="Arial"/>
            </a:endParaRPr>
          </a:p>
        </p:txBody>
      </p:sp>
      <p:pic>
        <p:nvPicPr>
          <p:cNvPr id="230" name="Picture 4"/>
          <p:cNvPicPr/>
          <p:nvPr/>
        </p:nvPicPr>
        <p:blipFill>
          <a:blip r:embed="rId2"/>
          <a:stretch/>
        </p:blipFill>
        <p:spPr>
          <a:xfrm>
            <a:off x="6438600" y="4001400"/>
            <a:ext cx="4587840" cy="2554920"/>
          </a:xfrm>
          <a:prstGeom prst="rect">
            <a:avLst/>
          </a:prstGeom>
          <a:ln w="0">
            <a:noFill/>
          </a:ln>
        </p:spPr>
      </p:pic>
      <p:pic>
        <p:nvPicPr>
          <p:cNvPr id="231" name="Picture 5"/>
          <p:cNvPicPr/>
          <p:nvPr/>
        </p:nvPicPr>
        <p:blipFill>
          <a:blip r:embed="rId3"/>
          <a:stretch/>
        </p:blipFill>
        <p:spPr>
          <a:xfrm>
            <a:off x="1445040" y="4095000"/>
            <a:ext cx="2483280" cy="1281960"/>
          </a:xfrm>
          <a:prstGeom prst="rect">
            <a:avLst/>
          </a:prstGeom>
          <a:ln w="0">
            <a:noFill/>
          </a:ln>
        </p:spPr>
      </p:pic>
      <p:sp>
        <p:nvSpPr>
          <p:cNvPr id="232" name="TextBox 6"/>
          <p:cNvSpPr/>
          <p:nvPr/>
        </p:nvSpPr>
        <p:spPr>
          <a:xfrm>
            <a:off x="154080" y="5586120"/>
            <a:ext cx="6101280" cy="63828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Possible values for </a:t>
            </a:r>
            <a:r>
              <a:rPr lang="en-US" sz="1800" b="0" strike="noStrike" spc="-1">
                <a:solidFill>
                  <a:srgbClr val="DC143C"/>
                </a:solidFill>
                <a:latin typeface="Calibri"/>
                <a:ea typeface="DejaVu Sans"/>
              </a:rPr>
              <a:t>flex-wrap</a:t>
            </a:r>
            <a:r>
              <a:rPr lang="en-US" sz="1800" b="0" strike="noStrike" spc="-1">
                <a:solidFill>
                  <a:srgbClr val="000000"/>
                </a:solidFill>
                <a:latin typeface="Calibri"/>
                <a:ea typeface="DejaVu Sans"/>
              </a:rPr>
              <a:t> are : (</a:t>
            </a:r>
            <a:r>
              <a:rPr lang="en-US" sz="1800" b="0" strike="noStrike" spc="-1">
                <a:solidFill>
                  <a:srgbClr val="DC143C"/>
                </a:solidFill>
                <a:latin typeface="Calibri"/>
                <a:ea typeface="DejaVu Sans"/>
              </a:rPr>
              <a:t>wrap, nowrap, wrap-reverse</a:t>
            </a:r>
            <a:r>
              <a:rPr lang="en-US" sz="1800" b="0" strike="noStrike" spc="-1">
                <a:solidFill>
                  <a:srgbClr val="000000"/>
                </a:solidFill>
                <a:latin typeface="Calibri"/>
                <a:ea typeface="DejaVu Sans"/>
              </a:rPr>
              <a:t>)</a:t>
            </a:r>
            <a:endParaRPr lang="en-US"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The flex-flow Property</a:t>
            </a:r>
            <a:endParaRPr lang="en-US" sz="4400" b="0" strike="noStrike" spc="-1">
              <a:latin typeface="Arial"/>
            </a:endParaRPr>
          </a:p>
        </p:txBody>
      </p:sp>
      <p:sp>
        <p:nvSpPr>
          <p:cNvPr id="234"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flex-flow</a:t>
            </a:r>
            <a:r>
              <a:rPr lang="en-US" sz="2800" b="0" strike="noStrike" spc="-1">
                <a:solidFill>
                  <a:srgbClr val="000000"/>
                </a:solidFill>
                <a:latin typeface="Calibri"/>
              </a:rPr>
              <a:t> property is a shorthand property for setting both the </a:t>
            </a:r>
            <a:r>
              <a:rPr lang="en-US" sz="2800" b="0" strike="noStrike" spc="-1">
                <a:solidFill>
                  <a:srgbClr val="DC143C"/>
                </a:solidFill>
                <a:latin typeface="Calibri"/>
              </a:rPr>
              <a:t>flex-direction</a:t>
            </a:r>
            <a:r>
              <a:rPr lang="en-US" sz="2800" b="0" strike="noStrike" spc="-1">
                <a:solidFill>
                  <a:srgbClr val="000000"/>
                </a:solidFill>
                <a:latin typeface="Calibri"/>
              </a:rPr>
              <a:t> and </a:t>
            </a:r>
            <a:r>
              <a:rPr lang="en-US" sz="2800" b="0" strike="noStrike" spc="-1">
                <a:solidFill>
                  <a:srgbClr val="DC143C"/>
                </a:solidFill>
                <a:latin typeface="Calibri"/>
              </a:rPr>
              <a:t>flex-wrap</a:t>
            </a:r>
            <a:r>
              <a:rPr lang="en-US" sz="2800" b="0" strike="noStrike" spc="-1">
                <a:solidFill>
                  <a:srgbClr val="000000"/>
                </a:solidFill>
                <a:latin typeface="Calibri"/>
              </a:rPr>
              <a:t> properties.</a:t>
            </a:r>
            <a:endParaRPr lang="en-US" sz="2800" b="0" strike="noStrike" spc="-1">
              <a:latin typeface="Arial"/>
            </a:endParaRPr>
          </a:p>
        </p:txBody>
      </p:sp>
      <p:pic>
        <p:nvPicPr>
          <p:cNvPr id="235" name="Picture 4"/>
          <p:cNvPicPr/>
          <p:nvPr/>
        </p:nvPicPr>
        <p:blipFill>
          <a:blip r:embed="rId2"/>
          <a:stretch/>
        </p:blipFill>
        <p:spPr>
          <a:xfrm>
            <a:off x="1269720" y="3114360"/>
            <a:ext cx="3437640" cy="1518480"/>
          </a:xfrm>
          <a:prstGeom prst="rect">
            <a:avLst/>
          </a:prstGeom>
          <a:ln w="0">
            <a:noFill/>
          </a:ln>
        </p:spPr>
      </p:pic>
      <p:pic>
        <p:nvPicPr>
          <p:cNvPr id="236" name="Picture 5"/>
          <p:cNvPicPr/>
          <p:nvPr/>
        </p:nvPicPr>
        <p:blipFill>
          <a:blip r:embed="rId3"/>
          <a:stretch/>
        </p:blipFill>
        <p:spPr>
          <a:xfrm>
            <a:off x="5855760" y="3114360"/>
            <a:ext cx="3159720" cy="2932920"/>
          </a:xfrm>
          <a:prstGeom prst="rect">
            <a:avLst/>
          </a:prstGeom>
          <a:ln w="0">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The justify-content Property</a:t>
            </a:r>
            <a:endParaRPr lang="en-US" sz="4400" b="0" strike="noStrike" spc="-1">
              <a:latin typeface="Arial"/>
            </a:endParaRPr>
          </a:p>
        </p:txBody>
      </p:sp>
      <p:sp>
        <p:nvSpPr>
          <p:cNvPr id="238"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justify-content</a:t>
            </a:r>
            <a:r>
              <a:rPr lang="en-US" sz="2800" b="0" strike="noStrike" spc="-1">
                <a:solidFill>
                  <a:srgbClr val="000000"/>
                </a:solidFill>
                <a:latin typeface="Calibri"/>
              </a:rPr>
              <a:t> property is used to align the flex items:</a:t>
            </a:r>
            <a:endParaRPr lang="en-US" sz="2800" b="0" strike="noStrike" spc="-1">
              <a:latin typeface="Arial"/>
            </a:endParaRPr>
          </a:p>
          <a:p>
            <a:pPr>
              <a:lnSpc>
                <a:spcPct val="100000"/>
              </a:lnSpc>
              <a:buNone/>
              <a:tabLst>
                <a:tab pos="0" algn="l"/>
              </a:tabLst>
            </a:pPr>
            <a:endParaRPr lang="en-US" sz="2800" b="0" strike="noStrike" spc="-1">
              <a:latin typeface="Arial"/>
            </a:endParaRPr>
          </a:p>
          <a:p>
            <a:pPr>
              <a:lnSpc>
                <a:spcPct val="100000"/>
              </a:lnSpc>
              <a:buNone/>
              <a:tabLst>
                <a:tab pos="0" algn="l"/>
              </a:tabLst>
            </a:pPr>
            <a:r>
              <a:rPr lang="en-US" sz="2800" b="0" strike="noStrike" spc="-1">
                <a:solidFill>
                  <a:srgbClr val="000000"/>
                </a:solidFill>
                <a:latin typeface="Calibri"/>
              </a:rPr>
              <a:t>Syntax					Output:</a:t>
            </a:r>
            <a:endParaRPr lang="en-US" sz="2800" b="0" strike="noStrike" spc="-1">
              <a:latin typeface="Arial"/>
            </a:endParaRPr>
          </a:p>
        </p:txBody>
      </p:sp>
      <p:pic>
        <p:nvPicPr>
          <p:cNvPr id="239" name="Picture 5"/>
          <p:cNvPicPr/>
          <p:nvPr/>
        </p:nvPicPr>
        <p:blipFill>
          <a:blip r:embed="rId2"/>
          <a:stretch/>
        </p:blipFill>
        <p:spPr>
          <a:xfrm>
            <a:off x="6095880" y="3657600"/>
            <a:ext cx="5600160" cy="1046880"/>
          </a:xfrm>
          <a:prstGeom prst="rect">
            <a:avLst/>
          </a:prstGeom>
          <a:ln w="0">
            <a:noFill/>
          </a:ln>
        </p:spPr>
      </p:pic>
      <p:pic>
        <p:nvPicPr>
          <p:cNvPr id="240" name="Picture 6"/>
          <p:cNvPicPr/>
          <p:nvPr/>
        </p:nvPicPr>
        <p:blipFill>
          <a:blip r:embed="rId3"/>
          <a:stretch/>
        </p:blipFill>
        <p:spPr>
          <a:xfrm>
            <a:off x="838080" y="3252960"/>
            <a:ext cx="2662560" cy="1046880"/>
          </a:xfrm>
          <a:prstGeom prst="rect">
            <a:avLst/>
          </a:prstGeom>
          <a:ln w="0">
            <a:noFill/>
          </a:ln>
        </p:spPr>
      </p:pic>
      <p:sp>
        <p:nvSpPr>
          <p:cNvPr id="241" name="TextBox 7"/>
          <p:cNvSpPr/>
          <p:nvPr/>
        </p:nvSpPr>
        <p:spPr>
          <a:xfrm>
            <a:off x="953280" y="5038560"/>
            <a:ext cx="10284840" cy="69948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tIns="45000" rIns="90000" bIns="45000" anchor="t">
            <a:spAutoFit/>
          </a:bodyPr>
          <a:lstStyle/>
          <a:p>
            <a:pPr>
              <a:lnSpc>
                <a:spcPct val="100000"/>
              </a:lnSpc>
              <a:buNone/>
            </a:pPr>
            <a:r>
              <a:rPr lang="en-US" sz="2000" b="0" strike="noStrike" spc="-1">
                <a:solidFill>
                  <a:srgbClr val="000000"/>
                </a:solidFill>
                <a:latin typeface="Calibri"/>
                <a:ea typeface="DejaVu Sans"/>
              </a:rPr>
              <a:t>Possible values for </a:t>
            </a:r>
            <a:r>
              <a:rPr lang="en-US" sz="2000" b="0" strike="noStrike" spc="-1">
                <a:solidFill>
                  <a:srgbClr val="DC143C"/>
                </a:solidFill>
                <a:latin typeface="Calibri"/>
                <a:ea typeface="DejaVu Sans"/>
              </a:rPr>
              <a:t>justify-content</a:t>
            </a:r>
            <a:r>
              <a:rPr lang="en-US" sz="2000" b="0" strike="noStrike" spc="-1">
                <a:solidFill>
                  <a:srgbClr val="000000"/>
                </a:solidFill>
                <a:latin typeface="Calibri"/>
                <a:ea typeface="DejaVu Sans"/>
              </a:rPr>
              <a:t> are : (</a:t>
            </a:r>
            <a:r>
              <a:rPr lang="en-US" sz="2000" b="0" strike="noStrike" spc="-1">
                <a:solidFill>
                  <a:srgbClr val="DC143C"/>
                </a:solidFill>
                <a:latin typeface="Calibri"/>
                <a:ea typeface="DejaVu Sans"/>
              </a:rPr>
              <a:t>center, flex-start, flex-end, space-around, space-between</a:t>
            </a:r>
            <a:r>
              <a:rPr lang="en-US" sz="2000" b="0" strike="noStrike" spc="-1">
                <a:solidFill>
                  <a:srgbClr val="000000"/>
                </a:solidFill>
                <a:latin typeface="Calibri"/>
                <a:ea typeface="DejaVu Sans"/>
              </a:rPr>
              <a:t>)</a:t>
            </a:r>
            <a:endParaRPr lang="en-US" sz="2000" b="0" strike="noStrike" spc="-1">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a:lnSpc>
                <a:spcPct val="90000"/>
              </a:lnSpc>
              <a:buNone/>
            </a:pPr>
            <a:r>
              <a:rPr lang="en-US" sz="4400" b="0" strike="noStrike" spc="-1">
                <a:solidFill>
                  <a:srgbClr val="000000"/>
                </a:solidFill>
                <a:latin typeface="Calibri Light"/>
              </a:rPr>
              <a:t>The align-items Property</a:t>
            </a:r>
            <a:endParaRPr lang="en-US" sz="4400" b="0" strike="noStrike" spc="-1">
              <a:latin typeface="Arial"/>
            </a:endParaRPr>
          </a:p>
        </p:txBody>
      </p:sp>
      <p:sp>
        <p:nvSpPr>
          <p:cNvPr id="243"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100000"/>
              </a:lnSpc>
              <a:buClr>
                <a:srgbClr val="000000"/>
              </a:buClr>
              <a:buFont typeface="Arial"/>
              <a:buChar char="•"/>
            </a:pPr>
            <a:r>
              <a:rPr lang="en-US" sz="2800" b="0" strike="noStrike" spc="-1">
                <a:solidFill>
                  <a:srgbClr val="000000"/>
                </a:solidFill>
                <a:latin typeface="Calibri"/>
              </a:rPr>
              <a:t>The </a:t>
            </a:r>
            <a:r>
              <a:rPr lang="en-US" sz="2800" b="0" strike="noStrike" spc="-1">
                <a:solidFill>
                  <a:srgbClr val="DC143C"/>
                </a:solidFill>
                <a:latin typeface="Calibri"/>
              </a:rPr>
              <a:t>align-items</a:t>
            </a:r>
            <a:r>
              <a:rPr lang="en-US" sz="2800" b="0" strike="noStrike" spc="-1">
                <a:solidFill>
                  <a:srgbClr val="000000"/>
                </a:solidFill>
                <a:latin typeface="Calibri"/>
              </a:rPr>
              <a:t> property is used to align the flex items</a:t>
            </a:r>
            <a:endParaRPr lang="en-US" sz="2800" b="0" strike="noStrike" spc="-1">
              <a:latin typeface="Arial"/>
            </a:endParaRPr>
          </a:p>
          <a:p>
            <a:pPr>
              <a:lnSpc>
                <a:spcPct val="100000"/>
              </a:lnSpc>
              <a:buNone/>
              <a:tabLst>
                <a:tab pos="0" algn="l"/>
              </a:tabLst>
            </a:pPr>
            <a:endParaRPr lang="en-US" sz="2800" b="0" strike="noStrike" spc="-1">
              <a:latin typeface="Arial"/>
            </a:endParaRPr>
          </a:p>
          <a:p>
            <a:pPr>
              <a:lnSpc>
                <a:spcPct val="100000"/>
              </a:lnSpc>
              <a:buNone/>
              <a:tabLst>
                <a:tab pos="0" algn="l"/>
              </a:tabLst>
            </a:pPr>
            <a:r>
              <a:rPr lang="en-US" sz="2800" b="0" strike="noStrike" spc="-1">
                <a:solidFill>
                  <a:srgbClr val="000000"/>
                </a:solidFill>
                <a:latin typeface="Calibri"/>
              </a:rPr>
              <a:t>Syntax						Output:</a:t>
            </a:r>
            <a:endParaRPr lang="en-US" sz="2800" b="0" strike="noStrike" spc="-1">
              <a:latin typeface="Arial"/>
            </a:endParaRPr>
          </a:p>
        </p:txBody>
      </p:sp>
      <p:pic>
        <p:nvPicPr>
          <p:cNvPr id="244" name="Picture 7"/>
          <p:cNvPicPr/>
          <p:nvPr/>
        </p:nvPicPr>
        <p:blipFill>
          <a:blip r:embed="rId2"/>
          <a:stretch/>
        </p:blipFill>
        <p:spPr>
          <a:xfrm>
            <a:off x="7305840" y="3299400"/>
            <a:ext cx="4047480" cy="1189800"/>
          </a:xfrm>
          <a:prstGeom prst="rect">
            <a:avLst/>
          </a:prstGeom>
          <a:ln w="0">
            <a:noFill/>
          </a:ln>
        </p:spPr>
      </p:pic>
      <p:pic>
        <p:nvPicPr>
          <p:cNvPr id="245" name="Picture 8"/>
          <p:cNvPicPr/>
          <p:nvPr/>
        </p:nvPicPr>
        <p:blipFill>
          <a:blip r:embed="rId3"/>
          <a:stretch/>
        </p:blipFill>
        <p:spPr>
          <a:xfrm>
            <a:off x="1237320" y="3375720"/>
            <a:ext cx="2999160" cy="1370160"/>
          </a:xfrm>
          <a:prstGeom prst="rect">
            <a:avLst/>
          </a:prstGeom>
          <a:ln w="0">
            <a:noFill/>
          </a:ln>
        </p:spPr>
      </p:pic>
      <p:sp>
        <p:nvSpPr>
          <p:cNvPr id="246" name="TextBox 9"/>
          <p:cNvSpPr/>
          <p:nvPr/>
        </p:nvSpPr>
        <p:spPr>
          <a:xfrm>
            <a:off x="838080" y="5441040"/>
            <a:ext cx="10215360" cy="82116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Calibri"/>
                <a:ea typeface="DejaVu Sans"/>
              </a:rPr>
              <a:t>Possible values for </a:t>
            </a:r>
            <a:r>
              <a:rPr lang="en-US" sz="2400" b="0" strike="noStrike" spc="-1">
                <a:solidFill>
                  <a:srgbClr val="DC143C"/>
                </a:solidFill>
                <a:latin typeface="Calibri"/>
                <a:ea typeface="DejaVu Sans"/>
              </a:rPr>
              <a:t>align-items</a:t>
            </a:r>
            <a:r>
              <a:rPr lang="en-US" sz="2400" b="0" strike="noStrike" spc="-1">
                <a:solidFill>
                  <a:srgbClr val="000000"/>
                </a:solidFill>
                <a:latin typeface="Calibri"/>
                <a:ea typeface="DejaVu Sans"/>
              </a:rPr>
              <a:t> are : (</a:t>
            </a:r>
            <a:r>
              <a:rPr lang="en-US" sz="2400" b="0" strike="noStrike" spc="-1">
                <a:solidFill>
                  <a:srgbClr val="DC143C"/>
                </a:solidFill>
                <a:latin typeface="Calibri"/>
                <a:ea typeface="DejaVu Sans"/>
              </a:rPr>
              <a:t>center, flex-start, flex-end, stretch, baseline</a:t>
            </a:r>
            <a:r>
              <a:rPr lang="en-US" sz="2400" b="0" strike="noStrike" spc="-1">
                <a:solidFill>
                  <a:srgbClr val="000000"/>
                </a:solidFill>
                <a:latin typeface="Calibri"/>
                <a:ea typeface="DejaVu Sans"/>
              </a:rPr>
              <a:t>)</a:t>
            </a:r>
            <a:endParaRPr lang="en-US" sz="24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FlexBox properties explained</a:t>
            </a:r>
            <a:endParaRPr lang="en-US" sz="4400" b="0" strike="noStrike" spc="-1">
              <a:latin typeface="Arial"/>
            </a:endParaRPr>
          </a:p>
        </p:txBody>
      </p:sp>
      <p:pic>
        <p:nvPicPr>
          <p:cNvPr id="248" name="Content Placeholder 4"/>
          <p:cNvPicPr/>
          <p:nvPr/>
        </p:nvPicPr>
        <p:blipFill>
          <a:blip r:embed="rId2"/>
          <a:stretch/>
        </p:blipFill>
        <p:spPr>
          <a:xfrm>
            <a:off x="2613240" y="1543320"/>
            <a:ext cx="6339960" cy="49683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Simple Selectors</a:t>
            </a:r>
            <a:endParaRPr lang="en-US" sz="4400" b="0" strike="noStrike" spc="-1">
              <a:latin typeface="Arial"/>
            </a:endParaRPr>
          </a:p>
        </p:txBody>
      </p:sp>
      <p:sp>
        <p:nvSpPr>
          <p:cNvPr id="102"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fontScale="99500"/>
          </a:bodyPr>
          <a:lstStyle/>
          <a:p>
            <a:pPr>
              <a:lnSpc>
                <a:spcPct val="90000"/>
              </a:lnSpc>
              <a:spcBef>
                <a:spcPts val="1001"/>
              </a:spcBef>
              <a:buNone/>
              <a:tabLst>
                <a:tab pos="0" algn="l"/>
              </a:tabLst>
            </a:pPr>
            <a:r>
              <a:rPr lang="en-US" sz="3900" b="0" strike="noStrike" spc="-1">
                <a:solidFill>
                  <a:srgbClr val="000000"/>
                </a:solidFill>
                <a:latin typeface="Calibri"/>
              </a:rPr>
              <a:t>CSS element Selector</a:t>
            </a:r>
            <a:endParaRPr lang="en-US" sz="3900" b="0" strike="noStrike" spc="-1">
              <a:latin typeface="Arial"/>
            </a:endParaRPr>
          </a:p>
          <a:p>
            <a:pPr>
              <a:lnSpc>
                <a:spcPct val="90000"/>
              </a:lnSpc>
              <a:spcBef>
                <a:spcPts val="1001"/>
              </a:spcBef>
              <a:buNone/>
              <a:tabLst>
                <a:tab pos="0" algn="l"/>
              </a:tabLst>
            </a:pPr>
            <a:r>
              <a:rPr lang="en-US" sz="2600" b="0" strike="noStrike" spc="-1">
                <a:solidFill>
                  <a:srgbClr val="000000"/>
                </a:solidFill>
                <a:latin typeface="Calibri"/>
              </a:rPr>
              <a:t>The element selector selects HTML elements based on the element name.</a:t>
            </a:r>
            <a:endParaRPr lang="en-US" sz="2600" b="0" strike="noStrike" spc="-1">
              <a:latin typeface="Arial"/>
            </a:endParaRPr>
          </a:p>
          <a:p>
            <a:pPr>
              <a:lnSpc>
                <a:spcPct val="90000"/>
              </a:lnSpc>
              <a:spcBef>
                <a:spcPts val="1001"/>
              </a:spcBef>
              <a:buNone/>
              <a:tabLst>
                <a:tab pos="0" algn="l"/>
              </a:tabLst>
            </a:pPr>
            <a:endParaRPr lang="en-US" sz="2800" b="0" strike="noStrike" spc="-1">
              <a:latin typeface="Arial"/>
            </a:endParaRPr>
          </a:p>
          <a:p>
            <a:pPr marL="457200">
              <a:lnSpc>
                <a:spcPct val="90000"/>
              </a:lnSpc>
              <a:spcBef>
                <a:spcPts val="499"/>
              </a:spcBef>
              <a:buNone/>
              <a:tabLst>
                <a:tab pos="0" algn="l"/>
              </a:tabLst>
            </a:pPr>
            <a:r>
              <a:rPr lang="en-US" sz="3200" b="0" strike="noStrike" spc="-1">
                <a:solidFill>
                  <a:srgbClr val="000000"/>
                </a:solidFill>
                <a:latin typeface="Calibri"/>
              </a:rPr>
              <a:t>p {</a:t>
            </a:r>
            <a:r>
              <a:rPr sz="3200"/>
              <a:t/>
            </a:r>
            <a:br>
              <a:rPr sz="3200"/>
            </a:br>
            <a:r>
              <a:rPr lang="en-US" sz="3200" b="0" strike="noStrike" spc="-1">
                <a:solidFill>
                  <a:srgbClr val="000000"/>
                </a:solidFill>
                <a:latin typeface="Calibri"/>
              </a:rPr>
              <a:t>  text-align: center;</a:t>
            </a:r>
            <a:r>
              <a:rPr sz="3200"/>
              <a:t/>
            </a:r>
            <a:br>
              <a:rPr sz="3200"/>
            </a:br>
            <a:r>
              <a:rPr lang="en-US" sz="3200" b="0" strike="noStrike" spc="-1">
                <a:solidFill>
                  <a:srgbClr val="000000"/>
                </a:solidFill>
                <a:latin typeface="Calibri"/>
              </a:rPr>
              <a:t>  color: red;</a:t>
            </a:r>
            <a:r>
              <a:rPr sz="3200"/>
              <a:t/>
            </a:r>
            <a:br>
              <a:rPr sz="3200"/>
            </a:br>
            <a:r>
              <a:rPr lang="en-US" sz="3200" b="0" strike="noStrike" spc="-1">
                <a:solidFill>
                  <a:srgbClr val="000000"/>
                </a:solidFill>
                <a:latin typeface="Calibri"/>
              </a:rPr>
              <a:t>}</a:t>
            </a:r>
            <a:endParaRPr lang="en-US" sz="3200" b="0" strike="noStrike" spc="-1">
              <a:latin typeface="Arial"/>
            </a:endParaRPr>
          </a:p>
          <a:p>
            <a:pPr marL="457200">
              <a:lnSpc>
                <a:spcPct val="90000"/>
              </a:lnSpc>
              <a:spcBef>
                <a:spcPts val="1001"/>
              </a:spcBef>
              <a:buNone/>
              <a:tabLst>
                <a:tab pos="0" algn="l"/>
              </a:tabLst>
            </a:pPr>
            <a:r>
              <a:rPr sz="2800"/>
              <a:t/>
            </a:r>
            <a:br>
              <a:rPr sz="2800"/>
            </a:br>
            <a:endParaRPr lang="en-US" sz="2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Simple Selectors</a:t>
            </a:r>
            <a:endParaRPr lang="en-US" sz="4400" b="0" strike="noStrike" spc="-1">
              <a:latin typeface="Arial"/>
            </a:endParaRPr>
          </a:p>
        </p:txBody>
      </p:sp>
      <p:sp>
        <p:nvSpPr>
          <p:cNvPr id="104"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fontScale="96000"/>
          </a:bodyPr>
          <a:lstStyle/>
          <a:p>
            <a:pPr>
              <a:lnSpc>
                <a:spcPct val="90000"/>
              </a:lnSpc>
              <a:spcBef>
                <a:spcPts val="1001"/>
              </a:spcBef>
              <a:buNone/>
              <a:tabLst>
                <a:tab pos="0" algn="l"/>
              </a:tabLst>
            </a:pPr>
            <a:r>
              <a:rPr lang="en-US" sz="3900" b="0" strike="noStrike" spc="-1">
                <a:solidFill>
                  <a:srgbClr val="000000"/>
                </a:solidFill>
                <a:latin typeface="Calibri"/>
              </a:rPr>
              <a:t>CSS id Selector</a:t>
            </a:r>
            <a:endParaRPr lang="en-US" sz="39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The id selector uses the id attribute of an HTML element to select a specific element.</a:t>
            </a:r>
            <a:endParaRPr lang="en-US"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The id of an element is unique within a page, so the id selector is used to select one unique element!</a:t>
            </a:r>
            <a:endParaRPr lang="en-US" sz="2400" b="0" strike="noStrike" spc="-1">
              <a:latin typeface="Arial"/>
            </a:endParaRPr>
          </a:p>
          <a:p>
            <a:pPr>
              <a:lnSpc>
                <a:spcPct val="90000"/>
              </a:lnSpc>
              <a:spcBef>
                <a:spcPts val="1001"/>
              </a:spcBef>
              <a:buNone/>
              <a:tabLst>
                <a:tab pos="0" algn="l"/>
              </a:tabLst>
            </a:pPr>
            <a:endParaRPr lang="en-US" sz="2800" b="0" strike="noStrike" spc="-1">
              <a:latin typeface="Arial"/>
            </a:endParaRPr>
          </a:p>
          <a:p>
            <a:pPr marL="457200">
              <a:lnSpc>
                <a:spcPct val="90000"/>
              </a:lnSpc>
              <a:spcBef>
                <a:spcPts val="499"/>
              </a:spcBef>
              <a:buNone/>
              <a:tabLst>
                <a:tab pos="0" algn="l"/>
              </a:tabLst>
            </a:pPr>
            <a:r>
              <a:rPr lang="en-US" sz="3200" b="0" strike="noStrike" spc="-1">
                <a:solidFill>
                  <a:srgbClr val="000000"/>
                </a:solidFill>
                <a:latin typeface="Calibri"/>
              </a:rPr>
              <a:t>#id {</a:t>
            </a:r>
            <a:r>
              <a:rPr sz="3200"/>
              <a:t/>
            </a:r>
            <a:br>
              <a:rPr sz="3200"/>
            </a:br>
            <a:r>
              <a:rPr lang="en-US" sz="3200" b="0" strike="noStrike" spc="-1">
                <a:solidFill>
                  <a:srgbClr val="000000"/>
                </a:solidFill>
                <a:latin typeface="Calibri"/>
              </a:rPr>
              <a:t>  text-align: center;</a:t>
            </a:r>
            <a:r>
              <a:rPr sz="3200"/>
              <a:t/>
            </a:r>
            <a:br>
              <a:rPr sz="3200"/>
            </a:br>
            <a:r>
              <a:rPr lang="en-US" sz="3200" b="0" strike="noStrike" spc="-1">
                <a:solidFill>
                  <a:srgbClr val="000000"/>
                </a:solidFill>
                <a:latin typeface="Calibri"/>
              </a:rPr>
              <a:t>  color: red;</a:t>
            </a:r>
            <a:r>
              <a:rPr sz="3200"/>
              <a:t/>
            </a:r>
            <a:br>
              <a:rPr sz="3200"/>
            </a:br>
            <a:r>
              <a:rPr lang="en-US" sz="3200" b="0" strike="noStrike" spc="-1">
                <a:solidFill>
                  <a:srgbClr val="000000"/>
                </a:solidFill>
                <a:latin typeface="Calibri"/>
              </a:rPr>
              <a:t>}</a:t>
            </a:r>
            <a:endParaRPr lang="en-US" sz="3200" b="0" strike="noStrike" spc="-1">
              <a:latin typeface="Arial"/>
            </a:endParaRPr>
          </a:p>
          <a:p>
            <a:pPr marL="457200">
              <a:lnSpc>
                <a:spcPct val="90000"/>
              </a:lnSpc>
              <a:spcBef>
                <a:spcPts val="1001"/>
              </a:spcBef>
              <a:buNone/>
              <a:tabLst>
                <a:tab pos="0" algn="l"/>
              </a:tabLst>
            </a:pPr>
            <a:endParaRPr lang="en-US" sz="2800" b="0" strike="noStrike" spc="-1">
              <a:latin typeface="Arial"/>
            </a:endParaRPr>
          </a:p>
          <a:p>
            <a:pPr marL="457200">
              <a:lnSpc>
                <a:spcPct val="90000"/>
              </a:lnSpc>
              <a:spcBef>
                <a:spcPts val="1001"/>
              </a:spcBef>
              <a:buNone/>
              <a:tabLst>
                <a:tab pos="0" algn="l"/>
              </a:tabLst>
            </a:pPr>
            <a:endParaRPr lang="en-US" sz="2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Simple Selectors</a:t>
            </a:r>
            <a:endParaRPr lang="en-US" sz="4400" b="0" strike="noStrike" spc="-1">
              <a:latin typeface="Arial"/>
            </a:endParaRPr>
          </a:p>
        </p:txBody>
      </p:sp>
      <p:sp>
        <p:nvSpPr>
          <p:cNvPr id="10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4000" b="0" strike="noStrike" spc="-1">
                <a:solidFill>
                  <a:srgbClr val="000000"/>
                </a:solidFill>
                <a:latin typeface="Calibri"/>
              </a:rPr>
              <a:t>CSS class Selector</a:t>
            </a:r>
            <a:endParaRPr lang="en-US" sz="4000" b="0" strike="noStrike" spc="-1">
              <a:latin typeface="Arial"/>
            </a:endParaRPr>
          </a:p>
          <a:p>
            <a:pPr>
              <a:lnSpc>
                <a:spcPct val="90000"/>
              </a:lnSpc>
              <a:spcBef>
                <a:spcPts val="1001"/>
              </a:spcBef>
              <a:buNone/>
              <a:tabLst>
                <a:tab pos="0" algn="l"/>
              </a:tabLst>
            </a:pPr>
            <a:r>
              <a:rPr lang="en-US" sz="2600" b="0" strike="noStrike" spc="-1">
                <a:solidFill>
                  <a:srgbClr val="000000"/>
                </a:solidFill>
                <a:latin typeface="Calibri"/>
              </a:rPr>
              <a:t>The class selector selects HTML elements with a specific class attribute.</a:t>
            </a:r>
            <a:endParaRPr lang="en-US" sz="2600" b="0" strike="noStrike" spc="-1">
              <a:latin typeface="Arial"/>
            </a:endParaRPr>
          </a:p>
          <a:p>
            <a:pPr>
              <a:lnSpc>
                <a:spcPct val="90000"/>
              </a:lnSpc>
              <a:spcBef>
                <a:spcPts val="1001"/>
              </a:spcBef>
              <a:buNone/>
              <a:tabLst>
                <a:tab pos="0" algn="l"/>
              </a:tabLst>
            </a:pPr>
            <a:endParaRPr lang="en-US" sz="2800" b="0" strike="noStrike" spc="-1">
              <a:latin typeface="Arial"/>
            </a:endParaRPr>
          </a:p>
          <a:p>
            <a:pPr marL="457200">
              <a:lnSpc>
                <a:spcPct val="90000"/>
              </a:lnSpc>
              <a:spcBef>
                <a:spcPts val="499"/>
              </a:spcBef>
              <a:buNone/>
              <a:tabLst>
                <a:tab pos="0" algn="l"/>
              </a:tabLst>
            </a:pPr>
            <a:r>
              <a:rPr lang="en-US" sz="3200" b="0" strike="noStrike" spc="-1">
                <a:solidFill>
                  <a:srgbClr val="000000"/>
                </a:solidFill>
                <a:latin typeface="Calibri"/>
              </a:rPr>
              <a:t>.class {</a:t>
            </a:r>
            <a:r>
              <a:rPr sz="3200"/>
              <a:t/>
            </a:r>
            <a:br>
              <a:rPr sz="3200"/>
            </a:br>
            <a:r>
              <a:rPr lang="en-US" sz="3200" b="0" strike="noStrike" spc="-1">
                <a:solidFill>
                  <a:srgbClr val="000000"/>
                </a:solidFill>
                <a:latin typeface="Calibri"/>
              </a:rPr>
              <a:t>  text-align: center;</a:t>
            </a:r>
            <a:r>
              <a:rPr sz="3200"/>
              <a:t/>
            </a:r>
            <a:br>
              <a:rPr sz="3200"/>
            </a:br>
            <a:r>
              <a:rPr lang="en-US" sz="3200" b="0" strike="noStrike" spc="-1">
                <a:solidFill>
                  <a:srgbClr val="000000"/>
                </a:solidFill>
                <a:latin typeface="Calibri"/>
              </a:rPr>
              <a:t>  color: red;</a:t>
            </a:r>
            <a:r>
              <a:rPr sz="3200"/>
              <a:t/>
            </a:r>
            <a:br>
              <a:rPr sz="3200"/>
            </a:br>
            <a:r>
              <a:rPr lang="en-US" sz="3200" b="0" strike="noStrike" spc="-1">
                <a:solidFill>
                  <a:srgbClr val="000000"/>
                </a:solidFill>
                <a:latin typeface="Calibri"/>
              </a:rPr>
              <a:t>}</a:t>
            </a:r>
            <a:endParaRPr lang="en-US" sz="3200" b="0" strike="noStrike" spc="-1">
              <a:latin typeface="Arial"/>
            </a:endParaRPr>
          </a:p>
          <a:p>
            <a:pPr marL="457200">
              <a:lnSpc>
                <a:spcPct val="90000"/>
              </a:lnSpc>
              <a:spcBef>
                <a:spcPts val="1001"/>
              </a:spcBef>
              <a:buNone/>
              <a:tabLst>
                <a:tab pos="0" algn="l"/>
              </a:tabLst>
            </a:pPr>
            <a:endParaRPr lang="en-US" sz="2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a:lnSpc>
                <a:spcPct val="90000"/>
              </a:lnSpc>
              <a:buNone/>
            </a:pPr>
            <a:r>
              <a:rPr lang="en-US" sz="4400" b="0" strike="noStrike" spc="-1">
                <a:solidFill>
                  <a:srgbClr val="000000"/>
                </a:solidFill>
                <a:latin typeface="Calibri Light"/>
              </a:rPr>
              <a:t>Simple Selectors</a:t>
            </a:r>
            <a:endParaRPr lang="en-US" sz="4400" b="0" strike="noStrike" spc="-1">
              <a:latin typeface="Arial"/>
            </a:endParaRPr>
          </a:p>
        </p:txBody>
      </p:sp>
      <p:sp>
        <p:nvSpPr>
          <p:cNvPr id="108"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lnSpc>
                <a:spcPct val="90000"/>
              </a:lnSpc>
              <a:spcBef>
                <a:spcPts val="1001"/>
              </a:spcBef>
              <a:buNone/>
              <a:tabLst>
                <a:tab pos="0" algn="l"/>
              </a:tabLst>
            </a:pPr>
            <a:r>
              <a:rPr lang="en-US" sz="4000" b="0" strike="noStrike" spc="-1">
                <a:solidFill>
                  <a:srgbClr val="000000"/>
                </a:solidFill>
                <a:latin typeface="Calibri"/>
              </a:rPr>
              <a:t>CSS element class Selector</a:t>
            </a:r>
            <a:endParaRPr lang="en-US" sz="4000" b="0" strike="noStrike" spc="-1">
              <a:latin typeface="Arial"/>
            </a:endParaRPr>
          </a:p>
          <a:p>
            <a:pPr>
              <a:lnSpc>
                <a:spcPct val="90000"/>
              </a:lnSpc>
              <a:spcBef>
                <a:spcPts val="1001"/>
              </a:spcBef>
              <a:buNone/>
              <a:tabLst>
                <a:tab pos="0" algn="l"/>
              </a:tabLst>
            </a:pPr>
            <a:r>
              <a:rPr lang="en-US" sz="2800" b="0" strike="noStrike" spc="-1">
                <a:solidFill>
                  <a:srgbClr val="000000"/>
                </a:solidFill>
                <a:latin typeface="Calibri"/>
              </a:rPr>
              <a:t>You can also specify that only specific HTML elements should be affected by a class.</a:t>
            </a:r>
            <a:endParaRPr lang="en-US" sz="2800" b="0" strike="noStrike" spc="-1">
              <a:latin typeface="Arial"/>
            </a:endParaRPr>
          </a:p>
          <a:p>
            <a:pPr>
              <a:lnSpc>
                <a:spcPct val="90000"/>
              </a:lnSpc>
              <a:spcBef>
                <a:spcPts val="1001"/>
              </a:spcBef>
              <a:buNone/>
              <a:tabLst>
                <a:tab pos="0" algn="l"/>
              </a:tabLst>
            </a:pPr>
            <a:endParaRPr lang="en-US" sz="2800" b="0" strike="noStrike" spc="-1">
              <a:latin typeface="Arial"/>
            </a:endParaRPr>
          </a:p>
          <a:p>
            <a:pPr marL="457200">
              <a:lnSpc>
                <a:spcPct val="90000"/>
              </a:lnSpc>
              <a:spcBef>
                <a:spcPts val="499"/>
              </a:spcBef>
              <a:buNone/>
              <a:tabLst>
                <a:tab pos="0" algn="l"/>
              </a:tabLst>
            </a:pPr>
            <a:r>
              <a:rPr lang="en-US" sz="3200" b="0" strike="noStrike" spc="-1">
                <a:solidFill>
                  <a:srgbClr val="000000"/>
                </a:solidFill>
                <a:latin typeface="Calibri"/>
              </a:rPr>
              <a:t>p.class {</a:t>
            </a:r>
            <a:r>
              <a:rPr sz="3200"/>
              <a:t/>
            </a:r>
            <a:br>
              <a:rPr sz="3200"/>
            </a:br>
            <a:r>
              <a:rPr lang="en-US" sz="3200" b="0" strike="noStrike" spc="-1">
                <a:solidFill>
                  <a:srgbClr val="000000"/>
                </a:solidFill>
                <a:latin typeface="Calibri"/>
              </a:rPr>
              <a:t>  text-align: center;</a:t>
            </a:r>
            <a:r>
              <a:rPr sz="3200"/>
              <a:t/>
            </a:r>
            <a:br>
              <a:rPr sz="3200"/>
            </a:br>
            <a:r>
              <a:rPr lang="en-US" sz="3200" b="0" strike="noStrike" spc="-1">
                <a:solidFill>
                  <a:srgbClr val="000000"/>
                </a:solidFill>
                <a:latin typeface="Calibri"/>
              </a:rPr>
              <a:t>  color: red;</a:t>
            </a:r>
            <a:r>
              <a:rPr sz="3200"/>
              <a:t/>
            </a:r>
            <a:br>
              <a:rPr sz="3200"/>
            </a:br>
            <a:r>
              <a:rPr lang="en-US" sz="3200" b="0" strike="noStrike" spc="-1">
                <a:solidFill>
                  <a:srgbClr val="000000"/>
                </a:solidFill>
                <a:latin typeface="Calibri"/>
              </a:rPr>
              <a:t>}</a:t>
            </a:r>
            <a:endParaRPr lang="en-US" sz="3200" b="0" strike="noStrike" spc="-1">
              <a:latin typeface="Arial"/>
            </a:endParaRPr>
          </a:p>
          <a:p>
            <a:pPr marL="457200">
              <a:lnSpc>
                <a:spcPct val="90000"/>
              </a:lnSpc>
              <a:spcBef>
                <a:spcPts val="1001"/>
              </a:spcBef>
              <a:buNone/>
              <a:tabLst>
                <a:tab pos="0" algn="l"/>
              </a:tabLst>
            </a:pPr>
            <a:endParaRPr lang="en-US"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2719</Words>
  <Application>Microsoft Office PowerPoint</Application>
  <PresentationFormat>Widescreen</PresentationFormat>
  <Paragraphs>308</Paragraphs>
  <Slides>58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58</vt:i4>
      </vt:variant>
    </vt:vector>
  </HeadingPairs>
  <TitlesOfParts>
    <vt:vector size="68" baseType="lpstr">
      <vt:lpstr>Arial</vt:lpstr>
      <vt:lpstr>Calibri</vt:lpstr>
      <vt:lpstr>Calibri Light</vt:lpstr>
      <vt:lpstr>DejaVu Sans</vt:lpstr>
      <vt:lpstr>Symbol</vt:lpstr>
      <vt:lpstr>Times New Roman</vt:lpstr>
      <vt:lpstr>Verdana</vt:lpstr>
      <vt:lpstr>Wingdings</vt:lpstr>
      <vt:lpstr>Office Theme</vt:lpstr>
      <vt:lpstr>Office Theme</vt:lpstr>
      <vt:lpstr>Lecture 3 Introduction to CSS</vt:lpstr>
      <vt:lpstr>What is CSS? (Cascading Style Sheet)</vt:lpstr>
      <vt:lpstr>Why use css?</vt:lpstr>
      <vt:lpstr>CSS</vt:lpstr>
      <vt:lpstr>CSS Selectors</vt:lpstr>
      <vt:lpstr>Simple Selectors</vt:lpstr>
      <vt:lpstr>Simple Selectors</vt:lpstr>
      <vt:lpstr>Simple Selectors</vt:lpstr>
      <vt:lpstr>Simple Selectors</vt:lpstr>
      <vt:lpstr>Simple Selectors</vt:lpstr>
      <vt:lpstr>Simple Selectors</vt:lpstr>
      <vt:lpstr>Combinators Selectors</vt:lpstr>
      <vt:lpstr>Combinators Selectors</vt:lpstr>
      <vt:lpstr>Combinators Selectors</vt:lpstr>
      <vt:lpstr>Combinators Selectors</vt:lpstr>
      <vt:lpstr>Combinators Selectors</vt:lpstr>
      <vt:lpstr>CSS Pseudo-classes Selectors</vt:lpstr>
      <vt:lpstr>CSS Pseudo-classes Selectors</vt:lpstr>
      <vt:lpstr>CSS Pseudo-classes Selectors</vt:lpstr>
      <vt:lpstr>CSS Pseudo-classes Selectors</vt:lpstr>
      <vt:lpstr>CSS Pseudo-classes Selectors</vt:lpstr>
      <vt:lpstr>CSS Pseudo-classes Selectors</vt:lpstr>
      <vt:lpstr>CSS Pseudo-classes Selectors</vt:lpstr>
      <vt:lpstr>PowerPoint Presentation</vt:lpstr>
      <vt:lpstr>PowerPoint Presentation</vt:lpstr>
      <vt:lpstr>PowerPoint Presentation</vt:lpstr>
      <vt:lpstr>CSS Pseudo-Element Selectors</vt:lpstr>
      <vt:lpstr>CSS Pseudo-Element Selectors</vt:lpstr>
      <vt:lpstr>PowerPoint Presentation</vt:lpstr>
      <vt:lpstr>CSS Properties</vt:lpstr>
      <vt:lpstr>Specificity</vt:lpstr>
      <vt:lpstr>CSS – Colors</vt:lpstr>
      <vt:lpstr>CSS Margins</vt:lpstr>
      <vt:lpstr>Margin - Individual Sides</vt:lpstr>
      <vt:lpstr>CSS - Paddings</vt:lpstr>
      <vt:lpstr>Visibility Property</vt:lpstr>
      <vt:lpstr>Visibility Property – contd…</vt:lpstr>
      <vt:lpstr>Element Flow in HTML and CSS</vt:lpstr>
      <vt:lpstr>Block-level Elements</vt:lpstr>
      <vt:lpstr>Block Level Elements</vt:lpstr>
      <vt:lpstr>Inline Elements</vt:lpstr>
      <vt:lpstr>CSS - Float</vt:lpstr>
      <vt:lpstr>The float Property</vt:lpstr>
      <vt:lpstr>Example - float: right;</vt:lpstr>
      <vt:lpstr>Example - float: left;</vt:lpstr>
      <vt:lpstr>Example - Float Next To Each Other</vt:lpstr>
      <vt:lpstr>CSS Layout - clear and clearfix</vt:lpstr>
      <vt:lpstr>Clear Example</vt:lpstr>
      <vt:lpstr>The clearfix Hack</vt:lpstr>
      <vt:lpstr>CSS – FlexBox Model</vt:lpstr>
      <vt:lpstr>Flexbox Elements</vt:lpstr>
      <vt:lpstr>FlexBox (cont…)</vt:lpstr>
      <vt:lpstr>The flex-direction Property</vt:lpstr>
      <vt:lpstr>The flex-wrap Property</vt:lpstr>
      <vt:lpstr>The flex-flow Property</vt:lpstr>
      <vt:lpstr>The justify-content Property</vt:lpstr>
      <vt:lpstr>The align-items Property</vt:lpstr>
      <vt:lpstr>FlexBox properties explained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Selectors</dc:title>
  <dc:subject/>
  <dc:creator>Durrani</dc:creator>
  <dc:description/>
  <cp:lastModifiedBy>Ghulam Mustafa Kobhar</cp:lastModifiedBy>
  <cp:revision>166</cp:revision>
  <dcterms:created xsi:type="dcterms:W3CDTF">2021-09-01T21:51:31Z</dcterms:created>
  <dcterms:modified xsi:type="dcterms:W3CDTF">2024-10-11T02:04:11Z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58</vt:i4>
  </property>
</Properties>
</file>