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2"/>
  </p:notesMasterIdLst>
  <p:sldIdLst>
    <p:sldId id="256" r:id="rId2"/>
    <p:sldId id="276" r:id="rId3"/>
    <p:sldId id="278" r:id="rId4"/>
    <p:sldId id="279" r:id="rId5"/>
    <p:sldId id="281" r:id="rId6"/>
    <p:sldId id="282" r:id="rId7"/>
    <p:sldId id="283" r:id="rId8"/>
    <p:sldId id="396" r:id="rId9"/>
    <p:sldId id="294" r:id="rId10"/>
    <p:sldId id="284" r:id="rId11"/>
    <p:sldId id="285" r:id="rId12"/>
    <p:sldId id="286" r:id="rId13"/>
    <p:sldId id="402" r:id="rId14"/>
    <p:sldId id="403" r:id="rId15"/>
    <p:sldId id="287" r:id="rId16"/>
    <p:sldId id="404" r:id="rId17"/>
    <p:sldId id="405" r:id="rId18"/>
    <p:sldId id="406" r:id="rId19"/>
    <p:sldId id="288" r:id="rId20"/>
    <p:sldId id="289" r:id="rId21"/>
    <p:sldId id="290" r:id="rId22"/>
    <p:sldId id="291" r:id="rId23"/>
    <p:sldId id="397" r:id="rId24"/>
    <p:sldId id="398" r:id="rId25"/>
    <p:sldId id="407" r:id="rId26"/>
    <p:sldId id="408" r:id="rId27"/>
    <p:sldId id="400" r:id="rId28"/>
    <p:sldId id="401"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 id="299" r:id="rId49"/>
    <p:sldId id="300" r:id="rId50"/>
    <p:sldId id="301" r:id="rId51"/>
    <p:sldId id="302" r:id="rId52"/>
    <p:sldId id="303" r:id="rId53"/>
    <p:sldId id="311" r:id="rId54"/>
    <p:sldId id="304" r:id="rId55"/>
    <p:sldId id="305" r:id="rId56"/>
    <p:sldId id="306" r:id="rId57"/>
    <p:sldId id="307" r:id="rId58"/>
    <p:sldId id="308" r:id="rId59"/>
    <p:sldId id="309" r:id="rId60"/>
    <p:sldId id="310" r:id="rId61"/>
    <p:sldId id="312" r:id="rId62"/>
    <p:sldId id="313" r:id="rId63"/>
    <p:sldId id="314" r:id="rId64"/>
    <p:sldId id="316" r:id="rId65"/>
    <p:sldId id="318" r:id="rId66"/>
    <p:sldId id="317" r:id="rId67"/>
    <p:sldId id="319" r:id="rId68"/>
    <p:sldId id="411" r:id="rId69"/>
    <p:sldId id="409" r:id="rId70"/>
    <p:sldId id="412" r:id="rId71"/>
    <p:sldId id="413" r:id="rId72"/>
    <p:sldId id="414" r:id="rId73"/>
    <p:sldId id="410" r:id="rId74"/>
    <p:sldId id="324" r:id="rId75"/>
    <p:sldId id="325" r:id="rId76"/>
    <p:sldId id="320" r:id="rId77"/>
    <p:sldId id="321" r:id="rId78"/>
    <p:sldId id="322" r:id="rId79"/>
    <p:sldId id="323" r:id="rId80"/>
    <p:sldId id="326" r:id="rId81"/>
    <p:sldId id="327" r:id="rId82"/>
    <p:sldId id="328" r:id="rId83"/>
    <p:sldId id="330" r:id="rId84"/>
    <p:sldId id="331" r:id="rId85"/>
    <p:sldId id="332" r:id="rId86"/>
    <p:sldId id="329" r:id="rId87"/>
    <p:sldId id="335" r:id="rId88"/>
    <p:sldId id="333" r:id="rId89"/>
    <p:sldId id="334"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4" r:id="rId109"/>
    <p:sldId id="355" r:id="rId110"/>
    <p:sldId id="356" r:id="rId111"/>
    <p:sldId id="357" r:id="rId112"/>
    <p:sldId id="358" r:id="rId113"/>
    <p:sldId id="359" r:id="rId114"/>
    <p:sldId id="360" r:id="rId115"/>
    <p:sldId id="361" r:id="rId116"/>
    <p:sldId id="362" r:id="rId117"/>
    <p:sldId id="363" r:id="rId118"/>
    <p:sldId id="364" r:id="rId119"/>
    <p:sldId id="365" r:id="rId120"/>
    <p:sldId id="366" r:id="rId121"/>
    <p:sldId id="367" r:id="rId122"/>
    <p:sldId id="368" r:id="rId123"/>
    <p:sldId id="369" r:id="rId124"/>
    <p:sldId id="370" r:id="rId125"/>
    <p:sldId id="415"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387" r:id="rId140"/>
    <p:sldId id="384" r:id="rId141"/>
    <p:sldId id="385" r:id="rId142"/>
    <p:sldId id="388" r:id="rId143"/>
    <p:sldId id="386" r:id="rId144"/>
    <p:sldId id="389" r:id="rId145"/>
    <p:sldId id="390" r:id="rId146"/>
    <p:sldId id="391" r:id="rId147"/>
    <p:sldId id="392" r:id="rId148"/>
    <p:sldId id="393" r:id="rId149"/>
    <p:sldId id="394" r:id="rId150"/>
    <p:sldId id="395" r:id="rId1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18" autoAdjust="0"/>
  </p:normalViewPr>
  <p:slideViewPr>
    <p:cSldViewPr snapToGrid="0">
      <p:cViewPr varScale="1">
        <p:scale>
          <a:sx n="59" d="100"/>
          <a:sy n="59"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0A641-443D-40EE-AEEB-D919CAF2A1F7}"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247D9-6F31-4EC8-8DA6-E51974DD2504}" type="slidenum">
              <a:rPr lang="en-US" smtClean="0"/>
              <a:t>‹#›</a:t>
            </a:fld>
            <a:endParaRPr lang="en-US"/>
          </a:p>
        </p:txBody>
      </p:sp>
    </p:spTree>
    <p:extLst>
      <p:ext uri="{BB962C8B-B14F-4D97-AF65-F5344CB8AC3E}">
        <p14:creationId xmlns:p14="http://schemas.microsoft.com/office/powerpoint/2010/main" val="3564569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Weakly-typed</a:t>
            </a:r>
            <a:r>
              <a:rPr lang="en-US" sz="1200" b="0" i="0" kern="1200" dirty="0">
                <a:solidFill>
                  <a:schemeClr val="tx1"/>
                </a:solidFill>
                <a:effectLst/>
                <a:latin typeface="+mn-lt"/>
                <a:ea typeface="+mn-ea"/>
                <a:cs typeface="+mn-cs"/>
              </a:rPr>
              <a:t> languages make conversions between unrelated types </a:t>
            </a:r>
            <a:r>
              <a:rPr lang="en-US" sz="1200" b="0" i="1" kern="1200" dirty="0">
                <a:solidFill>
                  <a:schemeClr val="tx1"/>
                </a:solidFill>
                <a:effectLst/>
                <a:latin typeface="+mn-lt"/>
                <a:ea typeface="+mn-ea"/>
                <a:cs typeface="+mn-cs"/>
              </a:rPr>
              <a:t>implicitly</a:t>
            </a:r>
            <a:r>
              <a:rPr lang="en-US" sz="1200" b="0" i="0" kern="1200" dirty="0">
                <a:solidFill>
                  <a:schemeClr val="tx1"/>
                </a:solidFill>
                <a:effectLst/>
                <a:latin typeface="+mn-lt"/>
                <a:ea typeface="+mn-ea"/>
                <a:cs typeface="+mn-cs"/>
              </a:rPr>
              <a:t>; whereas, </a:t>
            </a:r>
            <a:r>
              <a:rPr lang="en-US" sz="1200" b="1" i="0" kern="1200" dirty="0">
                <a:solidFill>
                  <a:schemeClr val="tx1"/>
                </a:solidFill>
                <a:effectLst/>
                <a:latin typeface="+mn-lt"/>
                <a:ea typeface="+mn-ea"/>
                <a:cs typeface="+mn-cs"/>
              </a:rPr>
              <a:t>strongly-typed</a:t>
            </a:r>
            <a:r>
              <a:rPr lang="en-US" sz="1200" b="0" i="0" kern="1200" dirty="0">
                <a:solidFill>
                  <a:schemeClr val="tx1"/>
                </a:solidFill>
                <a:effectLst/>
                <a:latin typeface="+mn-lt"/>
                <a:ea typeface="+mn-ea"/>
                <a:cs typeface="+mn-cs"/>
              </a:rPr>
              <a:t> languages don’t allow implicit conversions between unrelated types.</a:t>
            </a:r>
          </a:p>
          <a:p>
            <a:pPr marL="457200" lvl="1" indent="0">
              <a:buFont typeface="Arial" panose="020B0604020202020204" pitchFamily="34" charset="0"/>
              <a:buNone/>
            </a:pPr>
            <a:endParaRPr lang="en-US" sz="1200" b="0" i="0" kern="1200" dirty="0">
              <a:solidFill>
                <a:schemeClr val="tx1"/>
              </a:solidFill>
              <a:effectLst/>
              <a:latin typeface="+mn-lt"/>
              <a:ea typeface="+mn-ea"/>
              <a:cs typeface="+mn-cs"/>
            </a:endParaRPr>
          </a:p>
          <a:p>
            <a:pPr marL="457200" lvl="1" indent="0">
              <a:buFont typeface="Arial" panose="020B0604020202020204" pitchFamily="34" charset="0"/>
              <a:buNone/>
            </a:pPr>
            <a:r>
              <a:rPr lang="en-US" sz="1200" b="1" kern="1200" dirty="0">
                <a:solidFill>
                  <a:schemeClr val="tx1"/>
                </a:solidFill>
                <a:effectLst/>
                <a:latin typeface="+mn-lt"/>
                <a:ea typeface="+mn-ea"/>
                <a:cs typeface="+mn-cs"/>
              </a:rPr>
              <a:t>Python is a strongly-typed language:</a:t>
            </a:r>
            <a:endParaRPr lang="en-US" sz="1200" b="1"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 21;            #type assigned as </a:t>
            </a:r>
            <a:r>
              <a:rPr lang="en-US" sz="1200" b="0" kern="1200" dirty="0" err="1">
                <a:solidFill>
                  <a:schemeClr val="tx1"/>
                </a:solidFill>
                <a:effectLst/>
                <a:latin typeface="+mn-lt"/>
                <a:ea typeface="+mn-ea"/>
                <a:cs typeface="+mn-cs"/>
              </a:rPr>
              <a:t>int</a:t>
            </a:r>
            <a:r>
              <a:rPr lang="en-US" sz="1200" b="0" kern="1200" dirty="0">
                <a:solidFill>
                  <a:schemeClr val="tx1"/>
                </a:solidFill>
                <a:effectLst/>
                <a:latin typeface="+mn-lt"/>
                <a:ea typeface="+mn-ea"/>
                <a:cs typeface="+mn-cs"/>
              </a:rPr>
              <a:t> at runtime.</a:t>
            </a:r>
          </a:p>
          <a:p>
            <a:pPr marL="628650" lvl="1" indent="-171450">
              <a:buFont typeface="Arial" panose="020B0604020202020204" pitchFamily="34" charset="0"/>
              <a:buChar char="•"/>
            </a:pPr>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 "dot";   #type-error, string and </a:t>
            </a:r>
            <a:r>
              <a:rPr lang="en-US" sz="1200" b="0" kern="1200" dirty="0" err="1">
                <a:solidFill>
                  <a:schemeClr val="tx1"/>
                </a:solidFill>
                <a:effectLst/>
                <a:latin typeface="+mn-lt"/>
                <a:ea typeface="+mn-ea"/>
                <a:cs typeface="+mn-cs"/>
              </a:rPr>
              <a:t>int</a:t>
            </a:r>
            <a:r>
              <a:rPr lang="en-US" sz="1200" b="0" kern="1200" dirty="0">
                <a:solidFill>
                  <a:schemeClr val="tx1"/>
                </a:solidFill>
                <a:effectLst/>
                <a:latin typeface="+mn-lt"/>
                <a:ea typeface="+mn-ea"/>
                <a:cs typeface="+mn-cs"/>
              </a:rPr>
              <a:t> cannot be concatenated.</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print(</a:t>
            </a:r>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a:t>
            </a:r>
          </a:p>
          <a:p>
            <a:endParaRPr lang="en-US" dirty="0"/>
          </a:p>
          <a:p>
            <a:pPr lvl="1"/>
            <a:r>
              <a:rPr lang="en-US" sz="1200" b="1" kern="1200" dirty="0">
                <a:solidFill>
                  <a:schemeClr val="tx1"/>
                </a:solidFill>
                <a:effectLst/>
                <a:latin typeface="+mn-lt"/>
                <a:ea typeface="+mn-ea"/>
                <a:cs typeface="+mn-cs"/>
              </a:rPr>
              <a:t>JavaScript is a weakly-typed language:</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value = 21;             </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value = value + "dot";</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console.log(value);</a:t>
            </a:r>
          </a:p>
          <a:p>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7</a:t>
            </a:fld>
            <a:endParaRPr lang="en-US"/>
          </a:p>
        </p:txBody>
      </p:sp>
    </p:spTree>
    <p:extLst>
      <p:ext uri="{BB962C8B-B14F-4D97-AF65-F5344CB8AC3E}">
        <p14:creationId xmlns:p14="http://schemas.microsoft.com/office/powerpoint/2010/main" val="784439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a:p>
            <a:r>
              <a:rPr lang="en-US" sz="1200" b="1" i="0" kern="1200" dirty="0">
                <a:solidFill>
                  <a:schemeClr val="tx1"/>
                </a:solidFill>
                <a:effectLst/>
                <a:latin typeface="+mn-lt"/>
                <a:ea typeface="+mn-ea"/>
                <a:cs typeface="+mn-cs"/>
              </a:rPr>
              <a:t>// Regular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hello = function()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("demo").</a:t>
            </a:r>
            <a:r>
              <a:rPr lang="en-US" sz="1200" b="0" i="0" kern="1200" dirty="0" err="1">
                <a:solidFill>
                  <a:schemeClr val="tx1"/>
                </a:solidFill>
                <a:effectLst/>
                <a:latin typeface="+mn-lt"/>
                <a:ea typeface="+mn-ea"/>
                <a:cs typeface="+mn-cs"/>
              </a:rPr>
              <a:t>innerHTML</a:t>
            </a:r>
            <a:r>
              <a:rPr lang="en-US" sz="1200" b="0" i="0" kern="1200" dirty="0">
                <a:solidFill>
                  <a:schemeClr val="tx1"/>
                </a:solidFill>
                <a:effectLst/>
                <a:latin typeface="+mn-lt"/>
                <a:ea typeface="+mn-ea"/>
                <a:cs typeface="+mn-cs"/>
              </a:rPr>
              <a:t> += this;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The window object calls the function: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window.addEventListener</a:t>
            </a:r>
            <a:r>
              <a:rPr lang="en-US" sz="1200" b="0" i="0" kern="1200" dirty="0">
                <a:solidFill>
                  <a:schemeClr val="tx1"/>
                </a:solidFill>
                <a:effectLst/>
                <a:latin typeface="+mn-lt"/>
                <a:ea typeface="+mn-ea"/>
                <a:cs typeface="+mn-cs"/>
              </a:rPr>
              <a:t>("load", hello);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button object calls the function: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btn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addEventListener</a:t>
            </a:r>
            <a:r>
              <a:rPr lang="en-US" sz="1200" b="0" i="0" kern="1200" dirty="0">
                <a:solidFill>
                  <a:schemeClr val="tx1"/>
                </a:solidFill>
                <a:effectLst/>
                <a:latin typeface="+mn-lt"/>
                <a:ea typeface="+mn-ea"/>
                <a:cs typeface="+mn-cs"/>
              </a:rPr>
              <a:t>("click", hello);</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 Arrow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hello = () =&gt;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("demo").</a:t>
            </a:r>
            <a:r>
              <a:rPr lang="en-US" sz="1200" b="0" i="0" kern="1200" dirty="0" err="1">
                <a:solidFill>
                  <a:schemeClr val="tx1"/>
                </a:solidFill>
                <a:effectLst/>
                <a:latin typeface="+mn-lt"/>
                <a:ea typeface="+mn-ea"/>
                <a:cs typeface="+mn-cs"/>
              </a:rPr>
              <a:t>innerHTML</a:t>
            </a:r>
            <a:r>
              <a:rPr lang="en-US" sz="1200" b="0" i="0" kern="1200" dirty="0">
                <a:solidFill>
                  <a:schemeClr val="tx1"/>
                </a:solidFill>
                <a:effectLst/>
                <a:latin typeface="+mn-lt"/>
                <a:ea typeface="+mn-ea"/>
                <a:cs typeface="+mn-cs"/>
              </a:rPr>
              <a:t> += this;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The window object calls the function: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window.addEventListener</a:t>
            </a:r>
            <a:r>
              <a:rPr lang="en-US" sz="1200" b="0" i="0" kern="1200" dirty="0">
                <a:solidFill>
                  <a:schemeClr val="tx1"/>
                </a:solidFill>
                <a:effectLst/>
                <a:latin typeface="+mn-lt"/>
                <a:ea typeface="+mn-ea"/>
                <a:cs typeface="+mn-cs"/>
              </a:rPr>
              <a:t>("load", hello);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button object calls the function:</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btn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addEventListener</a:t>
            </a:r>
            <a:r>
              <a:rPr lang="en-US" sz="1200" b="0" i="0" kern="1200" dirty="0">
                <a:solidFill>
                  <a:schemeClr val="tx1"/>
                </a:solidFill>
                <a:effectLst/>
                <a:latin typeface="+mn-lt"/>
                <a:ea typeface="+mn-ea"/>
                <a:cs typeface="+mn-cs"/>
              </a:rPr>
              <a:t>("click", hello);</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26</a:t>
            </a:fld>
            <a:endParaRPr lang="en-US"/>
          </a:p>
        </p:txBody>
      </p:sp>
    </p:spTree>
    <p:extLst>
      <p:ext uri="{BB962C8B-B14F-4D97-AF65-F5344CB8AC3E}">
        <p14:creationId xmlns:p14="http://schemas.microsoft.com/office/powerpoint/2010/main" val="250020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range = {</a:t>
            </a:r>
          </a:p>
          <a:p>
            <a:r>
              <a:rPr lang="en-US" dirty="0"/>
              <a:t>  from: 1,</a:t>
            </a:r>
          </a:p>
          <a:p>
            <a:r>
              <a:rPr lang="en-US" dirty="0"/>
              <a:t>  to: 5</a:t>
            </a:r>
          </a:p>
          <a:p>
            <a:r>
              <a:rPr lang="en-US" dirty="0"/>
              <a:t>};</a:t>
            </a:r>
          </a:p>
          <a:p>
            <a:endParaRPr lang="en-US" dirty="0"/>
          </a:p>
          <a:p>
            <a:r>
              <a:rPr lang="en-US" dirty="0"/>
              <a:t>// 1. call to </a:t>
            </a:r>
            <a:r>
              <a:rPr lang="en-US" dirty="0" err="1"/>
              <a:t>for..of</a:t>
            </a:r>
            <a:r>
              <a:rPr lang="en-US" dirty="0"/>
              <a:t> initially calls this</a:t>
            </a:r>
          </a:p>
          <a:p>
            <a:r>
              <a:rPr lang="en-US" dirty="0"/>
              <a:t>range[</a:t>
            </a:r>
            <a:r>
              <a:rPr lang="en-US" dirty="0" err="1"/>
              <a:t>Symbol.iterator</a:t>
            </a:r>
            <a:r>
              <a:rPr lang="en-US" dirty="0"/>
              <a:t>] = function() {</a:t>
            </a:r>
          </a:p>
          <a:p>
            <a:endParaRPr lang="en-US" dirty="0"/>
          </a:p>
          <a:p>
            <a:r>
              <a:rPr lang="en-US" dirty="0"/>
              <a:t>  // ...it returns the iterator object:</a:t>
            </a:r>
          </a:p>
          <a:p>
            <a:r>
              <a:rPr lang="en-US" dirty="0"/>
              <a:t>  // 2. Onward, </a:t>
            </a:r>
            <a:r>
              <a:rPr lang="en-US" dirty="0" err="1"/>
              <a:t>for..of</a:t>
            </a:r>
            <a:r>
              <a:rPr lang="en-US" dirty="0"/>
              <a:t> works only with the iterator object below, asking it for next values</a:t>
            </a:r>
          </a:p>
          <a:p>
            <a:r>
              <a:rPr lang="en-US" dirty="0"/>
              <a:t>  return {</a:t>
            </a:r>
          </a:p>
          <a:p>
            <a:r>
              <a:rPr lang="en-US" dirty="0"/>
              <a:t>    current: </a:t>
            </a:r>
            <a:r>
              <a:rPr lang="en-US" dirty="0" err="1"/>
              <a:t>this.from</a:t>
            </a:r>
            <a:r>
              <a:rPr lang="en-US" dirty="0"/>
              <a:t>,</a:t>
            </a:r>
          </a:p>
          <a:p>
            <a:r>
              <a:rPr lang="en-US" dirty="0"/>
              <a:t>    last: this.to,</a:t>
            </a:r>
          </a:p>
          <a:p>
            <a:endParaRPr lang="en-US" dirty="0"/>
          </a:p>
          <a:p>
            <a:r>
              <a:rPr lang="en-US" dirty="0"/>
              <a:t>    // 3. next() is called on each iteration by the </a:t>
            </a:r>
            <a:r>
              <a:rPr lang="en-US" dirty="0" err="1"/>
              <a:t>for..of</a:t>
            </a:r>
            <a:r>
              <a:rPr lang="en-US" dirty="0"/>
              <a:t> loop</a:t>
            </a:r>
          </a:p>
          <a:p>
            <a:r>
              <a:rPr lang="en-US" dirty="0"/>
              <a:t>    next() {</a:t>
            </a:r>
          </a:p>
          <a:p>
            <a:r>
              <a:rPr lang="en-US" dirty="0"/>
              <a:t>      // 4. it should return the value as an object {done:.., value :...}</a:t>
            </a:r>
          </a:p>
          <a:p>
            <a:r>
              <a:rPr lang="en-US" dirty="0"/>
              <a:t>      if (</a:t>
            </a:r>
            <a:r>
              <a:rPr lang="en-US" dirty="0" err="1"/>
              <a:t>this.current</a:t>
            </a:r>
            <a:r>
              <a:rPr lang="en-US" dirty="0"/>
              <a:t> &lt;= </a:t>
            </a:r>
            <a:r>
              <a:rPr lang="en-US" dirty="0" err="1"/>
              <a:t>this.last</a:t>
            </a:r>
            <a:r>
              <a:rPr lang="en-US" dirty="0"/>
              <a:t>) {</a:t>
            </a:r>
          </a:p>
          <a:p>
            <a:r>
              <a:rPr lang="en-US" dirty="0"/>
              <a:t>        return { done: false, value: </a:t>
            </a:r>
            <a:r>
              <a:rPr lang="en-US" dirty="0" err="1"/>
              <a:t>this.current</a:t>
            </a:r>
            <a:r>
              <a:rPr lang="en-US" dirty="0"/>
              <a:t>++ };</a:t>
            </a:r>
          </a:p>
          <a:p>
            <a:r>
              <a:rPr lang="en-US" dirty="0"/>
              <a:t>      } else {</a:t>
            </a:r>
          </a:p>
          <a:p>
            <a:r>
              <a:rPr lang="en-US" dirty="0"/>
              <a:t>        return { done: true };</a:t>
            </a:r>
          </a:p>
          <a:p>
            <a:r>
              <a:rPr lang="en-US" dirty="0"/>
              <a:t>      }</a:t>
            </a:r>
          </a:p>
          <a:p>
            <a:r>
              <a:rPr lang="en-US" dirty="0"/>
              <a:t>    }</a:t>
            </a:r>
          </a:p>
          <a:p>
            <a:r>
              <a:rPr lang="en-US" dirty="0"/>
              <a:t>  };</a:t>
            </a:r>
          </a:p>
          <a:p>
            <a:r>
              <a:rPr lang="en-US" dirty="0"/>
              <a:t>};</a:t>
            </a:r>
          </a:p>
          <a:p>
            <a:endParaRPr lang="en-US" dirty="0"/>
          </a:p>
          <a:p>
            <a:r>
              <a:rPr lang="en-US" dirty="0"/>
              <a:t>for (let </a:t>
            </a:r>
            <a:r>
              <a:rPr lang="en-US" dirty="0" err="1"/>
              <a:t>num</a:t>
            </a:r>
            <a:r>
              <a:rPr lang="en-US" dirty="0"/>
              <a:t> of range) {</a:t>
            </a:r>
          </a:p>
          <a:p>
            <a:r>
              <a:rPr lang="en-US" dirty="0"/>
              <a:t>  alert(</a:t>
            </a:r>
            <a:r>
              <a:rPr lang="en-US" dirty="0" err="1"/>
              <a:t>num</a:t>
            </a:r>
            <a:r>
              <a:rPr lang="en-US" dirty="0"/>
              <a:t>); // 1, then 2, 3, 4, 5</a:t>
            </a:r>
          </a:p>
          <a:p>
            <a:r>
              <a:rPr lang="en-US" dirty="0"/>
              <a:t>}</a:t>
            </a:r>
          </a:p>
          <a:p>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52</a:t>
            </a:fld>
            <a:endParaRPr lang="en-US"/>
          </a:p>
        </p:txBody>
      </p:sp>
    </p:spTree>
    <p:extLst>
      <p:ext uri="{BB962C8B-B14F-4D97-AF65-F5344CB8AC3E}">
        <p14:creationId xmlns:p14="http://schemas.microsoft.com/office/powerpoint/2010/main" val="104800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Window Screen Width</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screen.width</a:t>
            </a:r>
            <a:r>
              <a:rPr lang="en-US" sz="1200" b="0" i="0" kern="1200" dirty="0">
                <a:solidFill>
                  <a:schemeClr val="tx1"/>
                </a:solidFill>
                <a:effectLst/>
                <a:latin typeface="+mn-lt"/>
                <a:ea typeface="+mn-ea"/>
                <a:cs typeface="+mn-cs"/>
              </a:rPr>
              <a:t> property returns the width of the visitor's screen in pixels.</a:t>
            </a:r>
          </a:p>
          <a:p>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("demo").</a:t>
            </a:r>
            <a:r>
              <a:rPr lang="en-US" sz="1200" b="0" i="0" kern="1200" dirty="0" err="1">
                <a:solidFill>
                  <a:schemeClr val="tx1"/>
                </a:solidFill>
                <a:effectLst/>
                <a:latin typeface="+mn-lt"/>
                <a:ea typeface="+mn-ea"/>
                <a:cs typeface="+mn-cs"/>
              </a:rPr>
              <a:t>innerHTML</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"Screen Width: " + </a:t>
            </a:r>
            <a:r>
              <a:rPr lang="en-US" sz="1200" b="0" i="0" kern="1200" dirty="0" err="1">
                <a:solidFill>
                  <a:schemeClr val="tx1"/>
                </a:solidFill>
                <a:effectLst/>
                <a:latin typeface="+mn-lt"/>
                <a:ea typeface="+mn-ea"/>
                <a:cs typeface="+mn-cs"/>
              </a:rPr>
              <a:t>screen.width</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Window Screen Height</a:t>
            </a:r>
          </a:p>
          <a:p>
            <a:br>
              <a:rPr lang="en-US" dirty="0"/>
            </a:b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screen.height</a:t>
            </a:r>
            <a:r>
              <a:rPr lang="en-US" sz="1200" b="0" i="0" kern="1200" dirty="0">
                <a:solidFill>
                  <a:schemeClr val="tx1"/>
                </a:solidFill>
                <a:effectLst/>
                <a:latin typeface="+mn-lt"/>
                <a:ea typeface="+mn-ea"/>
                <a:cs typeface="+mn-cs"/>
              </a:rPr>
              <a:t> property returns the height of the visitor's screen in pixels.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("demo").</a:t>
            </a:r>
            <a:r>
              <a:rPr lang="en-US" sz="1200" b="0" i="0" kern="1200" dirty="0" err="1">
                <a:solidFill>
                  <a:schemeClr val="tx1"/>
                </a:solidFill>
                <a:effectLst/>
                <a:latin typeface="+mn-lt"/>
                <a:ea typeface="+mn-ea"/>
                <a:cs typeface="+mn-cs"/>
              </a:rPr>
              <a:t>innerHTML</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"Screen Height: " + </a:t>
            </a:r>
            <a:r>
              <a:rPr lang="en-US" sz="1200" b="0" i="0" kern="1200" dirty="0" err="1">
                <a:solidFill>
                  <a:schemeClr val="tx1"/>
                </a:solidFill>
                <a:effectLst/>
                <a:latin typeface="+mn-lt"/>
                <a:ea typeface="+mn-ea"/>
                <a:cs typeface="+mn-cs"/>
              </a:rPr>
              <a:t>screen.height</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b="1" dirty="0"/>
            </a:br>
            <a:r>
              <a:rPr lang="en-US" sz="1200" b="1" i="0" kern="1200" dirty="0">
                <a:solidFill>
                  <a:schemeClr val="tx1"/>
                </a:solidFill>
                <a:effectLst/>
                <a:latin typeface="+mn-lt"/>
                <a:ea typeface="+mn-ea"/>
                <a:cs typeface="+mn-cs"/>
              </a:rPr>
              <a:t>Window Screen Available Width</a:t>
            </a:r>
          </a:p>
          <a:p>
            <a:br>
              <a:rPr lang="en-US" dirty="0"/>
            </a:b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screen.availWidth</a:t>
            </a:r>
            <a:r>
              <a:rPr lang="en-US" sz="1200" b="0" i="0" kern="1200" dirty="0">
                <a:solidFill>
                  <a:schemeClr val="tx1"/>
                </a:solidFill>
                <a:effectLst/>
                <a:latin typeface="+mn-lt"/>
                <a:ea typeface="+mn-ea"/>
                <a:cs typeface="+mn-cs"/>
              </a:rPr>
              <a:t> property returns the width of the visitor's screen, in pixels, minus interface features like the Windows Taskbar.</a:t>
            </a:r>
          </a:p>
          <a:p>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("demo").</a:t>
            </a:r>
            <a:r>
              <a:rPr lang="en-US" sz="1200" b="0" i="0" kern="1200" dirty="0" err="1">
                <a:solidFill>
                  <a:schemeClr val="tx1"/>
                </a:solidFill>
                <a:effectLst/>
                <a:latin typeface="+mn-lt"/>
                <a:ea typeface="+mn-ea"/>
                <a:cs typeface="+mn-cs"/>
              </a:rPr>
              <a:t>innerHTML</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"Available Screen Width: " + </a:t>
            </a:r>
            <a:r>
              <a:rPr lang="en-US" sz="1200" b="0" i="0" kern="1200" dirty="0" err="1">
                <a:solidFill>
                  <a:schemeClr val="tx1"/>
                </a:solidFill>
                <a:effectLst/>
                <a:latin typeface="+mn-lt"/>
                <a:ea typeface="+mn-ea"/>
                <a:cs typeface="+mn-cs"/>
              </a:rPr>
              <a:t>screen.availWidth</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Window Screen Available Height</a:t>
            </a:r>
            <a:br>
              <a:rPr lang="en-US" dirty="0"/>
            </a:br>
            <a:endParaRPr lang="en-US"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screen.availHeight</a:t>
            </a:r>
            <a:r>
              <a:rPr lang="en-US" sz="1200" b="0" i="0" kern="1200" dirty="0">
                <a:solidFill>
                  <a:schemeClr val="tx1"/>
                </a:solidFill>
                <a:effectLst/>
                <a:latin typeface="+mn-lt"/>
                <a:ea typeface="+mn-ea"/>
                <a:cs typeface="+mn-cs"/>
              </a:rPr>
              <a:t> property returns the height of the visitor's screen, in pixels, minus interface features like the Windows Taskbar.</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("demo").</a:t>
            </a:r>
            <a:r>
              <a:rPr lang="en-US" sz="1200" b="0" i="0" kern="1200" dirty="0" err="1">
                <a:solidFill>
                  <a:schemeClr val="tx1"/>
                </a:solidFill>
                <a:effectLst/>
                <a:latin typeface="+mn-lt"/>
                <a:ea typeface="+mn-ea"/>
                <a:cs typeface="+mn-cs"/>
              </a:rPr>
              <a:t>innerHTML</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"Available Screen Height: " + </a:t>
            </a:r>
            <a:r>
              <a:rPr lang="en-US" sz="1200" b="0" i="0" kern="1200" dirty="0" err="1">
                <a:solidFill>
                  <a:schemeClr val="tx1"/>
                </a:solidFill>
                <a:effectLst/>
                <a:latin typeface="+mn-lt"/>
                <a:ea typeface="+mn-ea"/>
                <a:cs typeface="+mn-cs"/>
              </a:rPr>
              <a:t>screen.availHeight</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Window Screen Color Depth</a:t>
            </a:r>
          </a:p>
          <a:p>
            <a:br>
              <a:rPr lang="en-US" dirty="0"/>
            </a:b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screen.colorDepth</a:t>
            </a:r>
            <a:r>
              <a:rPr lang="en-US" sz="1200" b="0" i="0" kern="1200" dirty="0">
                <a:solidFill>
                  <a:schemeClr val="tx1"/>
                </a:solidFill>
                <a:effectLst/>
                <a:latin typeface="+mn-lt"/>
                <a:ea typeface="+mn-ea"/>
                <a:cs typeface="+mn-cs"/>
              </a:rPr>
              <a:t> property returns the number of bits used to display one color.</a:t>
            </a:r>
          </a:p>
          <a:p>
            <a:r>
              <a:rPr lang="en-US" sz="1200" b="0" i="0" kern="1200" dirty="0">
                <a:solidFill>
                  <a:schemeClr val="tx1"/>
                </a:solidFill>
                <a:effectLst/>
                <a:latin typeface="+mn-lt"/>
                <a:ea typeface="+mn-ea"/>
                <a:cs typeface="+mn-cs"/>
              </a:rPr>
              <a:t>All modern computers use 24 bit or 32 bit hardware for color resolution:</a:t>
            </a:r>
          </a:p>
          <a:p>
            <a:r>
              <a:rPr lang="en-US" sz="1200" b="0" i="0" kern="1200" dirty="0">
                <a:solidFill>
                  <a:schemeClr val="tx1"/>
                </a:solidFill>
                <a:effectLst/>
                <a:latin typeface="+mn-lt"/>
                <a:ea typeface="+mn-ea"/>
                <a:cs typeface="+mn-cs"/>
              </a:rPr>
              <a:t>24 bits =      16,777,216 different "True Colors"</a:t>
            </a:r>
          </a:p>
          <a:p>
            <a:r>
              <a:rPr lang="en-US" sz="1200" b="0" i="0" kern="1200" dirty="0">
                <a:solidFill>
                  <a:schemeClr val="tx1"/>
                </a:solidFill>
                <a:effectLst/>
                <a:latin typeface="+mn-lt"/>
                <a:ea typeface="+mn-ea"/>
                <a:cs typeface="+mn-cs"/>
              </a:rPr>
              <a:t>32 bits = 4,294,967,296 different "Deep Colors"</a:t>
            </a:r>
          </a:p>
          <a:p>
            <a:r>
              <a:rPr lang="en-US" sz="1200" b="0" i="0" kern="1200" dirty="0">
                <a:solidFill>
                  <a:schemeClr val="tx1"/>
                </a:solidFill>
                <a:effectLst/>
                <a:latin typeface="+mn-lt"/>
                <a:ea typeface="+mn-ea"/>
                <a:cs typeface="+mn-cs"/>
              </a:rPr>
              <a:t>Older computers used 16 bits: 65,536 different "High Colors" resolution.</a:t>
            </a:r>
          </a:p>
          <a:p>
            <a:r>
              <a:rPr lang="en-US" sz="1200" b="0" i="0" kern="1200" dirty="0">
                <a:solidFill>
                  <a:schemeClr val="tx1"/>
                </a:solidFill>
                <a:effectLst/>
                <a:latin typeface="+mn-lt"/>
                <a:ea typeface="+mn-ea"/>
                <a:cs typeface="+mn-cs"/>
              </a:rPr>
              <a:t>Very old computers, and old cell phones used 8 bits: 256 different "VGA colors".</a:t>
            </a:r>
          </a:p>
          <a:p>
            <a:br>
              <a:rPr lang="en-US" sz="1200" b="0" i="0" kern="1200" dirty="0">
                <a:solidFill>
                  <a:schemeClr val="tx1"/>
                </a:solidFill>
                <a:effectLst/>
                <a:latin typeface="+mn-lt"/>
                <a:ea typeface="+mn-ea"/>
                <a:cs typeface="+mn-cs"/>
              </a:rPr>
            </a:br>
            <a:br>
              <a:rPr lang="en-US" dirty="0"/>
            </a:b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("demo").</a:t>
            </a:r>
            <a:r>
              <a:rPr lang="en-US" sz="1200" b="0" i="0" kern="1200" dirty="0" err="1">
                <a:solidFill>
                  <a:schemeClr val="tx1"/>
                </a:solidFill>
                <a:effectLst/>
                <a:latin typeface="+mn-lt"/>
                <a:ea typeface="+mn-ea"/>
                <a:cs typeface="+mn-cs"/>
              </a:rPr>
              <a:t>innerHTML</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"Screen Color Depth: " + </a:t>
            </a:r>
            <a:r>
              <a:rPr lang="en-US" sz="1200" b="0" i="0" kern="1200" dirty="0" err="1">
                <a:solidFill>
                  <a:schemeClr val="tx1"/>
                </a:solidFill>
                <a:effectLst/>
                <a:latin typeface="+mn-lt"/>
                <a:ea typeface="+mn-ea"/>
                <a:cs typeface="+mn-cs"/>
              </a:rPr>
              <a:t>screen.colorDepth</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dirty="0"/>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dirty="0"/>
            </a:b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71</a:t>
            </a:fld>
            <a:endParaRPr lang="en-US"/>
          </a:p>
        </p:txBody>
      </p:sp>
    </p:spTree>
    <p:extLst>
      <p:ext uri="{BB962C8B-B14F-4D97-AF65-F5344CB8AC3E}">
        <p14:creationId xmlns:p14="http://schemas.microsoft.com/office/powerpoint/2010/main" val="745976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DOM vs BOM</a:t>
            </a:r>
          </a:p>
          <a:p>
            <a:r>
              <a:rPr lang="en-US" sz="1200" b="0" i="0" kern="1200" dirty="0">
                <a:solidFill>
                  <a:schemeClr val="tx1"/>
                </a:solidFill>
                <a:effectLst/>
                <a:latin typeface="+mn-lt"/>
                <a:ea typeface="+mn-ea"/>
                <a:cs typeface="+mn-cs"/>
              </a:rPr>
              <a:t>The Document Object Model (DOM) defines a standard for accessing documents. The Browser Object Model (BOM) allows JavaScript to "talk to" the browser</a:t>
            </a: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76</a:t>
            </a:fld>
            <a:endParaRPr lang="en-US"/>
          </a:p>
        </p:txBody>
      </p:sp>
    </p:spTree>
    <p:extLst>
      <p:ext uri="{BB962C8B-B14F-4D97-AF65-F5344CB8AC3E}">
        <p14:creationId xmlns:p14="http://schemas.microsoft.com/office/powerpoint/2010/main" val="4139385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traverse in three directions:</a:t>
            </a:r>
          </a:p>
          <a:p>
            <a:r>
              <a:rPr lang="en-US" sz="1200" b="0" i="0" kern="1200" dirty="0">
                <a:solidFill>
                  <a:schemeClr val="tx1"/>
                </a:solidFill>
                <a:effectLst/>
                <a:latin typeface="+mn-lt"/>
                <a:ea typeface="+mn-ea"/>
                <a:cs typeface="+mn-cs"/>
              </a:rPr>
              <a:t>Downwards</a:t>
            </a:r>
          </a:p>
          <a:p>
            <a:r>
              <a:rPr lang="en-US" sz="1200" b="0" i="0" kern="1200" dirty="0">
                <a:solidFill>
                  <a:schemeClr val="tx1"/>
                </a:solidFill>
                <a:effectLst/>
                <a:latin typeface="+mn-lt"/>
                <a:ea typeface="+mn-ea"/>
                <a:cs typeface="+mn-cs"/>
              </a:rPr>
              <a:t>Sideways</a:t>
            </a:r>
          </a:p>
          <a:p>
            <a:r>
              <a:rPr lang="en-US" sz="1200" b="0" i="0" kern="1200" dirty="0">
                <a:solidFill>
                  <a:schemeClr val="tx1"/>
                </a:solidFill>
                <a:effectLst/>
                <a:latin typeface="+mn-lt"/>
                <a:ea typeface="+mn-ea"/>
                <a:cs typeface="+mn-cs"/>
              </a:rPr>
              <a:t>Upwards</a:t>
            </a:r>
          </a:p>
          <a:p>
            <a:endParaRPr lang="en-US" dirty="0"/>
          </a:p>
          <a:p>
            <a:endParaRPr lang="en-US" dirty="0"/>
          </a:p>
          <a:p>
            <a:r>
              <a:rPr lang="en-US" sz="1200" b="0" i="0" kern="1200" dirty="0">
                <a:solidFill>
                  <a:schemeClr val="tx1"/>
                </a:solidFill>
                <a:effectLst/>
                <a:latin typeface="+mn-lt"/>
                <a:ea typeface="+mn-ea"/>
                <a:cs typeface="+mn-cs"/>
              </a:rPr>
              <a:t>1. Traversing downwards</a:t>
            </a:r>
          </a:p>
          <a:p>
            <a:r>
              <a:rPr lang="en-US" sz="1200" b="0" i="0" kern="1200" dirty="0">
                <a:solidFill>
                  <a:schemeClr val="tx1"/>
                </a:solidFill>
                <a:effectLst/>
                <a:latin typeface="+mn-lt"/>
                <a:ea typeface="+mn-ea"/>
                <a:cs typeface="+mn-cs"/>
              </a:rPr>
              <a:t>There are two methods to traverse downwards: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querySelector</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querySelectorAll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ii. children</a:t>
            </a:r>
          </a:p>
          <a:p>
            <a:endParaRPr lang="en-US" dirty="0"/>
          </a:p>
          <a:p>
            <a:r>
              <a:rPr lang="en-US" dirty="0"/>
              <a:t>2. </a:t>
            </a:r>
            <a:r>
              <a:rPr lang="en-US" sz="1200" b="0" i="0" kern="1200" dirty="0">
                <a:solidFill>
                  <a:schemeClr val="tx1"/>
                </a:solidFill>
                <a:effectLst/>
                <a:latin typeface="+mn-lt"/>
                <a:ea typeface="+mn-ea"/>
                <a:cs typeface="+mn-cs"/>
              </a:rPr>
              <a:t>Traversing upwards</a:t>
            </a:r>
          </a:p>
          <a:p>
            <a:r>
              <a:rPr lang="en-US" sz="1200" b="0" i="0" kern="1200" dirty="0">
                <a:solidFill>
                  <a:schemeClr val="tx1"/>
                </a:solidFill>
                <a:effectLst/>
                <a:latin typeface="+mn-lt"/>
                <a:ea typeface="+mn-ea"/>
                <a:cs typeface="+mn-cs"/>
              </a:rPr>
              <a:t>There are two methods to traverse upwards: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parentElement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ii. closest</a:t>
            </a:r>
          </a:p>
          <a:p>
            <a:br>
              <a:rPr lang="en-US" dirty="0"/>
            </a:br>
            <a:endParaRPr lang="en-US" dirty="0"/>
          </a:p>
          <a:p>
            <a:r>
              <a:rPr lang="en-US" dirty="0"/>
              <a:t>3. </a:t>
            </a:r>
            <a:r>
              <a:rPr lang="en-US" sz="1200" b="0" i="0" kern="1200" dirty="0">
                <a:solidFill>
                  <a:schemeClr val="tx1"/>
                </a:solidFill>
                <a:effectLst/>
                <a:latin typeface="+mn-lt"/>
                <a:ea typeface="+mn-ea"/>
                <a:cs typeface="+mn-cs"/>
              </a:rPr>
              <a:t>Traversing sideways</a:t>
            </a:r>
          </a:p>
          <a:p>
            <a:r>
              <a:rPr lang="en-US" sz="1200" b="0" i="0" kern="1200" dirty="0">
                <a:solidFill>
                  <a:schemeClr val="tx1"/>
                </a:solidFill>
                <a:effectLst/>
                <a:latin typeface="+mn-lt"/>
                <a:ea typeface="+mn-ea"/>
                <a:cs typeface="+mn-cs"/>
              </a:rPr>
              <a:t>There are three methods to traverse sideways: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nextElementSibling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ii. </a:t>
            </a:r>
            <a:r>
              <a:rPr lang="en-US" sz="1200" b="0" i="0" kern="1200" dirty="0" err="1">
                <a:solidFill>
                  <a:schemeClr val="tx1"/>
                </a:solidFill>
                <a:effectLst/>
                <a:latin typeface="+mn-lt"/>
                <a:ea typeface="+mn-ea"/>
                <a:cs typeface="+mn-cs"/>
              </a:rPr>
              <a:t>previousElementSibling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ii.i</a:t>
            </a:r>
            <a:r>
              <a:rPr lang="en-US" sz="1200" b="0" i="0" kern="1200" dirty="0">
                <a:solidFill>
                  <a:schemeClr val="tx1"/>
                </a:solidFill>
                <a:effectLst/>
                <a:latin typeface="+mn-lt"/>
                <a:ea typeface="+mn-ea"/>
                <a:cs typeface="+mn-cs"/>
              </a:rPr>
              <a:t> Combining </a:t>
            </a:r>
            <a:r>
              <a:rPr lang="en-US" sz="1200" b="0" i="0" kern="1200" dirty="0" err="1">
                <a:solidFill>
                  <a:schemeClr val="tx1"/>
                </a:solidFill>
                <a:effectLst/>
                <a:latin typeface="+mn-lt"/>
                <a:ea typeface="+mn-ea"/>
                <a:cs typeface="+mn-cs"/>
              </a:rPr>
              <a:t>parentElement</a:t>
            </a:r>
            <a:r>
              <a:rPr lang="en-US" sz="1200" b="0" i="0" kern="1200" dirty="0">
                <a:solidFill>
                  <a:schemeClr val="tx1"/>
                </a:solidFill>
                <a:effectLst/>
                <a:latin typeface="+mn-lt"/>
                <a:ea typeface="+mn-ea"/>
                <a:cs typeface="+mn-cs"/>
              </a:rPr>
              <a:t>, children, and index.</a:t>
            </a:r>
          </a:p>
          <a:p>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98</a:t>
            </a:fld>
            <a:endParaRPr lang="en-US"/>
          </a:p>
        </p:txBody>
      </p:sp>
    </p:spTree>
    <p:extLst>
      <p:ext uri="{BB962C8B-B14F-4D97-AF65-F5344CB8AC3E}">
        <p14:creationId xmlns:p14="http://schemas.microsoft.com/office/powerpoint/2010/main" val="117712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Event bubbling is a type of DOM event propagation where the event first triggers on the innermost target element, and then successively triggers on the ancestors of the target element in the same nesting hierarchy till it reaches the outermost DOM element or document object</a:t>
            </a: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127</a:t>
            </a:fld>
            <a:endParaRPr lang="en-US"/>
          </a:p>
        </p:txBody>
      </p:sp>
    </p:spTree>
    <p:extLst>
      <p:ext uri="{BB962C8B-B14F-4D97-AF65-F5344CB8AC3E}">
        <p14:creationId xmlns:p14="http://schemas.microsoft.com/office/powerpoint/2010/main" val="360492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1BFB48-ABCB-403C-B409-2D829721A6A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36526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BFB48-ABCB-403C-B409-2D829721A6A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48422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BFB48-ABCB-403C-B409-2D829721A6A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294503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BFB48-ABCB-403C-B409-2D829721A6A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305573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BFB48-ABCB-403C-B409-2D829721A6A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87187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BFB48-ABCB-403C-B409-2D829721A6A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18489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BFB48-ABCB-403C-B409-2D829721A6A7}"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223993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BFB48-ABCB-403C-B409-2D829721A6A7}"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154306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BFB48-ABCB-403C-B409-2D829721A6A7}"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250938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1BFB48-ABCB-403C-B409-2D829721A6A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180099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1BFB48-ABCB-403C-B409-2D829721A6A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416375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BFB48-ABCB-403C-B409-2D829721A6A7}" type="datetimeFigureOut">
              <a:rPr lang="en-US" smtClean="0"/>
              <a:t>10/9/2024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E8BC2-5FEE-4869-BC30-79A2FE7A8A23}" type="slidenum">
              <a:rPr lang="en-US" smtClean="0"/>
              <a:t>‹#›</a:t>
            </a:fld>
            <a:endParaRPr lang="en-US"/>
          </a:p>
        </p:txBody>
      </p:sp>
    </p:spTree>
    <p:extLst>
      <p:ext uri="{BB962C8B-B14F-4D97-AF65-F5344CB8AC3E}">
        <p14:creationId xmlns:p14="http://schemas.microsoft.com/office/powerpoint/2010/main" val="248067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11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5" Type="http://schemas.openxmlformats.org/officeDocument/2006/relationships/image" Target="../media/image122.png"/><Relationship Id="rId4" Type="http://schemas.openxmlformats.org/officeDocument/2006/relationships/image" Target="../media/image121.png"/></Relationships>
</file>

<file path=ppt/slides/_rels/slide11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11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hyperlink" Target="https://www.w3schools.com/jsref/obj_keyboardevent.asp" TargetMode="External"/><Relationship Id="rId2" Type="http://schemas.openxmlformats.org/officeDocument/2006/relationships/hyperlink" Target="https://www.w3schools.com/jsref/obj_mouseevent.asp" TargetMode="External"/><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12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131.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3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js/js_loop_for.asp" TargetMode="External"/><Relationship Id="rId2" Type="http://schemas.openxmlformats.org/officeDocument/2006/relationships/hyperlink" Target="https://www.w3schools.com/js/js_if_else.asp"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javascripttutorial.net/javascript-fun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js/js_htmldom_html.as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3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3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40.wmf"/></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7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0.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hyperlink" Target="https://www.w3schools.com/jsref/dom_obj_htmlcollection.asp" TargetMode="Externa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8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hyperlink" Target="https://www.w3schools.com/jsref/dom_obj_htmlcollection.asp"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JavaScript</a:t>
            </a:r>
          </a:p>
        </p:txBody>
      </p:sp>
      <p:sp>
        <p:nvSpPr>
          <p:cNvPr id="3" name="Subtitle 2"/>
          <p:cNvSpPr>
            <a:spLocks noGrp="1"/>
          </p:cNvSpPr>
          <p:nvPr>
            <p:ph type="subTitle" idx="1"/>
          </p:nvPr>
        </p:nvSpPr>
        <p:spPr/>
        <p:txBody>
          <a:bodyPr/>
          <a:lstStyle/>
          <a:p>
            <a:pPr algn="r"/>
            <a:endParaRPr lang="en-US" dirty="0"/>
          </a:p>
        </p:txBody>
      </p:sp>
    </p:spTree>
    <p:extLst>
      <p:ext uri="{BB962C8B-B14F-4D97-AF65-F5344CB8AC3E}">
        <p14:creationId xmlns:p14="http://schemas.microsoft.com/office/powerpoint/2010/main" val="367478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b="1" dirty="0"/>
              <a:t>let</a:t>
            </a:r>
            <a:r>
              <a:rPr lang="en-US" dirty="0"/>
              <a:t> and </a:t>
            </a:r>
            <a:r>
              <a:rPr lang="en-US" b="1" dirty="0" err="1"/>
              <a:t>const</a:t>
            </a:r>
            <a:r>
              <a:rPr lang="en-US" dirty="0"/>
              <a:t> (2015)</a:t>
            </a:r>
          </a:p>
        </p:txBody>
      </p:sp>
      <p:sp>
        <p:nvSpPr>
          <p:cNvPr id="3" name="Content Placeholder 2"/>
          <p:cNvSpPr>
            <a:spLocks noGrp="1"/>
          </p:cNvSpPr>
          <p:nvPr>
            <p:ph idx="1"/>
          </p:nvPr>
        </p:nvSpPr>
        <p:spPr/>
        <p:txBody>
          <a:bodyPr>
            <a:normAutofit/>
          </a:bodyPr>
          <a:lstStyle/>
          <a:p>
            <a:r>
              <a:rPr lang="en-US" sz="2400" dirty="0"/>
              <a:t>Before 2015, using the </a:t>
            </a:r>
            <a:r>
              <a:rPr lang="en-US" sz="2400" dirty="0" err="1"/>
              <a:t>var</a:t>
            </a:r>
            <a:r>
              <a:rPr lang="en-US" sz="2400" dirty="0"/>
              <a:t> keyword was the only way to declare a JavaScript variable.</a:t>
            </a:r>
          </a:p>
          <a:p>
            <a:r>
              <a:rPr lang="en-US" sz="2400" dirty="0"/>
              <a:t>The 2015 version of JavaScript (ES6 - ECMAScript 2015) allows the use of the </a:t>
            </a:r>
            <a:r>
              <a:rPr lang="en-US" sz="2400" dirty="0" err="1">
                <a:solidFill>
                  <a:srgbClr val="FF0000"/>
                </a:solidFill>
              </a:rPr>
              <a:t>const</a:t>
            </a:r>
            <a:r>
              <a:rPr lang="en-US" sz="2400" dirty="0">
                <a:solidFill>
                  <a:srgbClr val="FF0000"/>
                </a:solidFill>
              </a:rPr>
              <a:t> </a:t>
            </a:r>
            <a:r>
              <a:rPr lang="en-US" sz="2400" dirty="0"/>
              <a:t>keyword to define a variable that cannot be reassigned, and the </a:t>
            </a:r>
            <a:r>
              <a:rPr lang="en-US" sz="2400" dirty="0">
                <a:solidFill>
                  <a:srgbClr val="FF0000"/>
                </a:solidFill>
              </a:rPr>
              <a:t>let</a:t>
            </a:r>
            <a:r>
              <a:rPr lang="en-US" sz="2400" dirty="0"/>
              <a:t> keyword to define a variable with restricted scope.</a:t>
            </a:r>
          </a:p>
          <a:p>
            <a:r>
              <a:rPr lang="en-US" sz="2400" dirty="0"/>
              <a:t>Before ES6 (2015), JavaScript had only </a:t>
            </a:r>
            <a:r>
              <a:rPr lang="en-US" sz="2400" b="1" dirty="0"/>
              <a:t>Global Scope</a:t>
            </a:r>
            <a:r>
              <a:rPr lang="en-US" sz="2400" dirty="0"/>
              <a:t> and </a:t>
            </a:r>
            <a:r>
              <a:rPr lang="en-US" sz="2400" b="1" dirty="0"/>
              <a:t>Function Scope</a:t>
            </a:r>
            <a:r>
              <a:rPr lang="en-US" sz="2400" dirty="0"/>
              <a:t>.</a:t>
            </a:r>
          </a:p>
          <a:p>
            <a:pPr fontAlgn="base">
              <a:lnSpc>
                <a:spcPct val="100000"/>
              </a:lnSpc>
              <a:spcAft>
                <a:spcPct val="0"/>
              </a:spcAft>
            </a:pPr>
            <a:r>
              <a:rPr lang="en-US" altLang="en-US" sz="2400" dirty="0"/>
              <a:t>ES6 introduced two important new JavaScript keywords: </a:t>
            </a:r>
            <a:r>
              <a:rPr lang="en-US" altLang="en-US" sz="2400" dirty="0">
                <a:solidFill>
                  <a:srgbClr val="FF0000"/>
                </a:solidFill>
              </a:rPr>
              <a:t>let</a:t>
            </a:r>
            <a:r>
              <a:rPr lang="en-US" altLang="en-US" sz="2400" dirty="0"/>
              <a:t> and </a:t>
            </a:r>
            <a:r>
              <a:rPr lang="en-US" altLang="en-US" sz="2400" dirty="0">
                <a:solidFill>
                  <a:srgbClr val="FF0000"/>
                </a:solidFill>
              </a:rPr>
              <a:t>const</a:t>
            </a:r>
            <a:r>
              <a:rPr lang="en-US" altLang="en-US" sz="2400" dirty="0"/>
              <a:t>.</a:t>
            </a:r>
          </a:p>
          <a:p>
            <a:pPr fontAlgn="base">
              <a:lnSpc>
                <a:spcPct val="100000"/>
              </a:lnSpc>
              <a:spcAft>
                <a:spcPct val="0"/>
              </a:spcAft>
            </a:pPr>
            <a:r>
              <a:rPr lang="en-US" altLang="en-US" sz="2400" dirty="0"/>
              <a:t>These two keywords provide </a:t>
            </a:r>
            <a:r>
              <a:rPr lang="en-US" altLang="en-US" sz="2400" b="1" dirty="0"/>
              <a:t>Block Scope</a:t>
            </a:r>
            <a:r>
              <a:rPr lang="en-US" altLang="en-US" sz="2400" dirty="0"/>
              <a:t> in JavaScript.</a:t>
            </a:r>
          </a:p>
          <a:p>
            <a:pPr fontAlgn="base">
              <a:lnSpc>
                <a:spcPct val="100000"/>
              </a:lnSpc>
              <a:spcAft>
                <a:spcPct val="0"/>
              </a:spcAft>
            </a:pPr>
            <a:r>
              <a:rPr lang="en-US" altLang="en-US" sz="2400" dirty="0"/>
              <a:t>Variables declared inside a { } block cannot be accessed from outside the block:</a:t>
            </a:r>
            <a:endParaRPr lang="en-US" altLang="en-US" sz="4400" dirty="0">
              <a:latin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39841608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getElementsByClassName</a:t>
            </a:r>
            <a:endParaRPr lang="en-US" dirty="0"/>
          </a:p>
        </p:txBody>
      </p:sp>
      <p:sp>
        <p:nvSpPr>
          <p:cNvPr id="3" name="Content Placeholder 2"/>
          <p:cNvSpPr>
            <a:spLocks noGrp="1"/>
          </p:cNvSpPr>
          <p:nvPr>
            <p:ph idx="1"/>
          </p:nvPr>
        </p:nvSpPr>
        <p:spPr/>
        <p:txBody>
          <a:bodyPr/>
          <a:lstStyle/>
          <a:p>
            <a:r>
              <a:rPr lang="en-US" dirty="0"/>
              <a:t>This is our second classic way to select multiple elements at once, let’s say to target both our parent </a:t>
            </a:r>
            <a:r>
              <a:rPr lang="en-US" dirty="0" err="1"/>
              <a:t>divs</a:t>
            </a:r>
            <a:endParaRPr lang="en-US" dirty="0"/>
          </a:p>
        </p:txBody>
      </p:sp>
      <p:pic>
        <p:nvPicPr>
          <p:cNvPr id="4" name="Picture 3"/>
          <p:cNvPicPr>
            <a:picLocks noChangeAspect="1"/>
          </p:cNvPicPr>
          <p:nvPr/>
        </p:nvPicPr>
        <p:blipFill>
          <a:blip r:embed="rId2"/>
          <a:stretch>
            <a:fillRect/>
          </a:stretch>
        </p:blipFill>
        <p:spPr>
          <a:xfrm>
            <a:off x="1453621" y="3001962"/>
            <a:ext cx="6769998" cy="2137305"/>
          </a:xfrm>
          <a:prstGeom prst="rect">
            <a:avLst/>
          </a:prstGeom>
        </p:spPr>
      </p:pic>
    </p:spTree>
    <p:extLst>
      <p:ext uri="{BB962C8B-B14F-4D97-AF65-F5344CB8AC3E}">
        <p14:creationId xmlns:p14="http://schemas.microsoft.com/office/powerpoint/2010/main" val="38673232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querySelector</a:t>
            </a:r>
            <a:r>
              <a:rPr lang="en-US" dirty="0"/>
              <a:t> </a:t>
            </a:r>
          </a:p>
        </p:txBody>
      </p:sp>
      <p:sp>
        <p:nvSpPr>
          <p:cNvPr id="3" name="Content Placeholder 2"/>
          <p:cNvSpPr>
            <a:spLocks noGrp="1"/>
          </p:cNvSpPr>
          <p:nvPr>
            <p:ph idx="1"/>
          </p:nvPr>
        </p:nvSpPr>
        <p:spPr/>
        <p:txBody>
          <a:bodyPr/>
          <a:lstStyle/>
          <a:p>
            <a:r>
              <a:rPr lang="en-US" dirty="0"/>
              <a:t>A lot easier to use a single method to target classes or ids</a:t>
            </a:r>
          </a:p>
          <a:p>
            <a:endParaRPr lang="en-US" dirty="0"/>
          </a:p>
        </p:txBody>
      </p:sp>
      <p:pic>
        <p:nvPicPr>
          <p:cNvPr id="4" name="Picture 3"/>
          <p:cNvPicPr>
            <a:picLocks noChangeAspect="1"/>
          </p:cNvPicPr>
          <p:nvPr/>
        </p:nvPicPr>
        <p:blipFill>
          <a:blip r:embed="rId2"/>
          <a:stretch>
            <a:fillRect/>
          </a:stretch>
        </p:blipFill>
        <p:spPr>
          <a:xfrm>
            <a:off x="1652587" y="2923117"/>
            <a:ext cx="6993275" cy="2038350"/>
          </a:xfrm>
          <a:prstGeom prst="rect">
            <a:avLst/>
          </a:prstGeom>
        </p:spPr>
      </p:pic>
    </p:spTree>
    <p:extLst>
      <p:ext uri="{BB962C8B-B14F-4D97-AF65-F5344CB8AC3E}">
        <p14:creationId xmlns:p14="http://schemas.microsoft.com/office/powerpoint/2010/main" val="27720121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querySelectorAll</a:t>
            </a:r>
            <a:r>
              <a:rPr lang="en-US" dirty="0"/>
              <a:t> </a:t>
            </a:r>
          </a:p>
        </p:txBody>
      </p:sp>
      <p:sp>
        <p:nvSpPr>
          <p:cNvPr id="3" name="Content Placeholder 2"/>
          <p:cNvSpPr>
            <a:spLocks noGrp="1"/>
          </p:cNvSpPr>
          <p:nvPr>
            <p:ph idx="1"/>
          </p:nvPr>
        </p:nvSpPr>
        <p:spPr/>
        <p:txBody>
          <a:bodyPr/>
          <a:lstStyle/>
          <a:p>
            <a:r>
              <a:rPr lang="en-US" dirty="0"/>
              <a:t>Similar to </a:t>
            </a:r>
            <a:r>
              <a:rPr lang="en-US" dirty="0" err="1"/>
              <a:t>querySelector</a:t>
            </a:r>
            <a:r>
              <a:rPr lang="en-US" dirty="0"/>
              <a:t> but used to select multiple element nodes</a:t>
            </a:r>
            <a:br>
              <a:rPr lang="en-US" dirty="0"/>
            </a:br>
            <a:endParaRPr lang="en-US" dirty="0"/>
          </a:p>
        </p:txBody>
      </p:sp>
      <p:pic>
        <p:nvPicPr>
          <p:cNvPr id="4" name="Picture 3"/>
          <p:cNvPicPr>
            <a:picLocks noChangeAspect="1"/>
          </p:cNvPicPr>
          <p:nvPr/>
        </p:nvPicPr>
        <p:blipFill>
          <a:blip r:embed="rId2"/>
          <a:stretch>
            <a:fillRect/>
          </a:stretch>
        </p:blipFill>
        <p:spPr>
          <a:xfrm>
            <a:off x="1235605" y="2625725"/>
            <a:ext cx="7785502" cy="2471207"/>
          </a:xfrm>
          <a:prstGeom prst="rect">
            <a:avLst/>
          </a:prstGeom>
        </p:spPr>
      </p:pic>
    </p:spTree>
    <p:extLst>
      <p:ext uri="{BB962C8B-B14F-4D97-AF65-F5344CB8AC3E}">
        <p14:creationId xmlns:p14="http://schemas.microsoft.com/office/powerpoint/2010/main" val="33439327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parentElement</a:t>
            </a:r>
            <a:r>
              <a:rPr lang="en-US" dirty="0"/>
              <a:t> </a:t>
            </a:r>
          </a:p>
        </p:txBody>
      </p:sp>
      <p:sp>
        <p:nvSpPr>
          <p:cNvPr id="3" name="Content Placeholder 2"/>
          <p:cNvSpPr>
            <a:spLocks noGrp="1"/>
          </p:cNvSpPr>
          <p:nvPr>
            <p:ph idx="1"/>
          </p:nvPr>
        </p:nvSpPr>
        <p:spPr/>
        <p:txBody>
          <a:bodyPr/>
          <a:lstStyle/>
          <a:p>
            <a:r>
              <a:rPr lang="en-US" dirty="0"/>
              <a:t>Used to target one level up the DOM tree to target the parent node</a:t>
            </a:r>
          </a:p>
        </p:txBody>
      </p:sp>
      <p:pic>
        <p:nvPicPr>
          <p:cNvPr id="4" name="Picture 3"/>
          <p:cNvPicPr>
            <a:picLocks noChangeAspect="1"/>
          </p:cNvPicPr>
          <p:nvPr/>
        </p:nvPicPr>
        <p:blipFill>
          <a:blip r:embed="rId2"/>
          <a:stretch>
            <a:fillRect/>
          </a:stretch>
        </p:blipFill>
        <p:spPr>
          <a:xfrm>
            <a:off x="1428220" y="2510367"/>
            <a:ext cx="9012483" cy="1672166"/>
          </a:xfrm>
          <a:prstGeom prst="rect">
            <a:avLst/>
          </a:prstGeom>
        </p:spPr>
      </p:pic>
    </p:spTree>
    <p:extLst>
      <p:ext uri="{BB962C8B-B14F-4D97-AF65-F5344CB8AC3E}">
        <p14:creationId xmlns:p14="http://schemas.microsoft.com/office/powerpoint/2010/main" val="37178096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err="1"/>
              <a:t>previousElementSibling</a:t>
            </a:r>
            <a:r>
              <a:rPr lang="en-US" dirty="0"/>
              <a:t> </a:t>
            </a:r>
          </a:p>
        </p:txBody>
      </p:sp>
      <p:sp>
        <p:nvSpPr>
          <p:cNvPr id="3" name="Content Placeholder 2"/>
          <p:cNvSpPr>
            <a:spLocks noGrp="1"/>
          </p:cNvSpPr>
          <p:nvPr>
            <p:ph idx="1"/>
          </p:nvPr>
        </p:nvSpPr>
        <p:spPr/>
        <p:txBody>
          <a:bodyPr/>
          <a:lstStyle/>
          <a:p>
            <a:r>
              <a:rPr lang="en-US" dirty="0"/>
              <a:t>Used to target one node to the left in terms of DOM tree</a:t>
            </a:r>
            <a:br>
              <a:rPr lang="en-US" dirty="0"/>
            </a:br>
            <a:endParaRPr lang="en-US" dirty="0"/>
          </a:p>
        </p:txBody>
      </p:sp>
      <p:pic>
        <p:nvPicPr>
          <p:cNvPr id="4" name="Picture 3"/>
          <p:cNvPicPr>
            <a:picLocks noChangeAspect="1"/>
          </p:cNvPicPr>
          <p:nvPr/>
        </p:nvPicPr>
        <p:blipFill rotWithShape="1">
          <a:blip r:embed="rId2"/>
          <a:srcRect b="4582"/>
          <a:stretch/>
        </p:blipFill>
        <p:spPr>
          <a:xfrm>
            <a:off x="1517120" y="2641070"/>
            <a:ext cx="6691366" cy="1930929"/>
          </a:xfrm>
          <a:prstGeom prst="rect">
            <a:avLst/>
          </a:prstGeom>
        </p:spPr>
      </p:pic>
    </p:spTree>
    <p:extLst>
      <p:ext uri="{BB962C8B-B14F-4D97-AF65-F5344CB8AC3E}">
        <p14:creationId xmlns:p14="http://schemas.microsoft.com/office/powerpoint/2010/main" val="4461939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t>
            </a:r>
            <a:r>
              <a:rPr lang="en-US" dirty="0" err="1"/>
              <a:t>nextElementSibling</a:t>
            </a:r>
            <a:r>
              <a:rPr lang="en-US" dirty="0"/>
              <a:t> </a:t>
            </a:r>
          </a:p>
        </p:txBody>
      </p:sp>
      <p:sp>
        <p:nvSpPr>
          <p:cNvPr id="3" name="Content Placeholder 2"/>
          <p:cNvSpPr>
            <a:spLocks noGrp="1"/>
          </p:cNvSpPr>
          <p:nvPr>
            <p:ph idx="1"/>
          </p:nvPr>
        </p:nvSpPr>
        <p:spPr/>
        <p:txBody>
          <a:bodyPr/>
          <a:lstStyle/>
          <a:p>
            <a:r>
              <a:rPr lang="en-US" dirty="0"/>
              <a:t>Used to target one node to the right in terms of DOM tree</a:t>
            </a:r>
          </a:p>
        </p:txBody>
      </p:sp>
      <p:pic>
        <p:nvPicPr>
          <p:cNvPr id="4" name="Picture 3"/>
          <p:cNvPicPr>
            <a:picLocks noChangeAspect="1"/>
          </p:cNvPicPr>
          <p:nvPr/>
        </p:nvPicPr>
        <p:blipFill>
          <a:blip r:embed="rId2"/>
          <a:stretch>
            <a:fillRect/>
          </a:stretch>
        </p:blipFill>
        <p:spPr>
          <a:xfrm>
            <a:off x="1443567" y="2527299"/>
            <a:ext cx="5720228" cy="1706033"/>
          </a:xfrm>
          <a:prstGeom prst="rect">
            <a:avLst/>
          </a:prstGeom>
        </p:spPr>
      </p:pic>
    </p:spTree>
    <p:extLst>
      <p:ext uri="{BB962C8B-B14F-4D97-AF65-F5344CB8AC3E}">
        <p14:creationId xmlns:p14="http://schemas.microsoft.com/office/powerpoint/2010/main" val="29634428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8.firstElementChild </a:t>
            </a:r>
          </a:p>
        </p:txBody>
      </p:sp>
      <p:sp>
        <p:nvSpPr>
          <p:cNvPr id="3" name="Content Placeholder 2"/>
          <p:cNvSpPr>
            <a:spLocks noGrp="1"/>
          </p:cNvSpPr>
          <p:nvPr>
            <p:ph idx="1"/>
          </p:nvPr>
        </p:nvSpPr>
        <p:spPr/>
        <p:txBody>
          <a:bodyPr/>
          <a:lstStyle/>
          <a:p>
            <a:r>
              <a:rPr lang="en-US" dirty="0"/>
              <a:t>Used to target the first node down the DOM tree</a:t>
            </a:r>
          </a:p>
        </p:txBody>
      </p:sp>
      <p:pic>
        <p:nvPicPr>
          <p:cNvPr id="4" name="Picture 3"/>
          <p:cNvPicPr>
            <a:picLocks noChangeAspect="1"/>
          </p:cNvPicPr>
          <p:nvPr/>
        </p:nvPicPr>
        <p:blipFill>
          <a:blip r:embed="rId2"/>
          <a:stretch>
            <a:fillRect/>
          </a:stretch>
        </p:blipFill>
        <p:spPr>
          <a:xfrm>
            <a:off x="1209675" y="2419349"/>
            <a:ext cx="7225048" cy="1382183"/>
          </a:xfrm>
          <a:prstGeom prst="rect">
            <a:avLst/>
          </a:prstGeom>
        </p:spPr>
      </p:pic>
    </p:spTree>
    <p:extLst>
      <p:ext uri="{BB962C8B-B14F-4D97-AF65-F5344CB8AC3E}">
        <p14:creationId xmlns:p14="http://schemas.microsoft.com/office/powerpoint/2010/main" val="5776527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t>
            </a:r>
            <a:r>
              <a:rPr lang="en-US" dirty="0" err="1"/>
              <a:t>lastElementChild</a:t>
            </a:r>
            <a:r>
              <a:rPr lang="en-US" dirty="0"/>
              <a:t> </a:t>
            </a:r>
          </a:p>
        </p:txBody>
      </p:sp>
      <p:sp>
        <p:nvSpPr>
          <p:cNvPr id="3" name="Content Placeholder 2"/>
          <p:cNvSpPr>
            <a:spLocks noGrp="1"/>
          </p:cNvSpPr>
          <p:nvPr>
            <p:ph idx="1"/>
          </p:nvPr>
        </p:nvSpPr>
        <p:spPr/>
        <p:txBody>
          <a:bodyPr/>
          <a:lstStyle/>
          <a:p>
            <a:r>
              <a:rPr lang="en-US" dirty="0"/>
              <a:t>Used to target the last node down the DOM tree</a:t>
            </a:r>
          </a:p>
        </p:txBody>
      </p:sp>
      <p:pic>
        <p:nvPicPr>
          <p:cNvPr id="4" name="Picture 3"/>
          <p:cNvPicPr>
            <a:picLocks noChangeAspect="1"/>
          </p:cNvPicPr>
          <p:nvPr/>
        </p:nvPicPr>
        <p:blipFill>
          <a:blip r:embed="rId2"/>
          <a:stretch>
            <a:fillRect/>
          </a:stretch>
        </p:blipFill>
        <p:spPr>
          <a:xfrm>
            <a:off x="1121833" y="2368549"/>
            <a:ext cx="8559670" cy="1661583"/>
          </a:xfrm>
          <a:prstGeom prst="rect">
            <a:avLst/>
          </a:prstGeom>
        </p:spPr>
      </p:pic>
    </p:spTree>
    <p:extLst>
      <p:ext uri="{BB962C8B-B14F-4D97-AF65-F5344CB8AC3E}">
        <p14:creationId xmlns:p14="http://schemas.microsoft.com/office/powerpoint/2010/main" val="23628890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a:t>
            </a:r>
            <a:r>
              <a:rPr lang="en-US" dirty="0" err="1"/>
              <a:t>childNodes</a:t>
            </a:r>
            <a:r>
              <a:rPr lang="en-US" dirty="0"/>
              <a:t>[node #]</a:t>
            </a:r>
          </a:p>
        </p:txBody>
      </p:sp>
      <p:sp>
        <p:nvSpPr>
          <p:cNvPr id="3" name="Content Placeholder 2"/>
          <p:cNvSpPr>
            <a:spLocks noGrp="1"/>
          </p:cNvSpPr>
          <p:nvPr>
            <p:ph idx="1"/>
          </p:nvPr>
        </p:nvSpPr>
        <p:spPr/>
        <p:txBody>
          <a:bodyPr/>
          <a:lstStyle/>
          <a:p>
            <a:r>
              <a:rPr lang="en-US" dirty="0"/>
              <a:t>Last on my list but another one of my favorites, the </a:t>
            </a:r>
            <a:r>
              <a:rPr lang="en-US" dirty="0" err="1"/>
              <a:t>childNodes</a:t>
            </a:r>
            <a:r>
              <a:rPr lang="en-US" dirty="0"/>
              <a:t> method takes in a number to target child nodes of a parent</a:t>
            </a:r>
          </a:p>
        </p:txBody>
      </p:sp>
      <p:pic>
        <p:nvPicPr>
          <p:cNvPr id="4" name="Picture 3"/>
          <p:cNvPicPr>
            <a:picLocks noChangeAspect="1"/>
          </p:cNvPicPr>
          <p:nvPr/>
        </p:nvPicPr>
        <p:blipFill>
          <a:blip r:embed="rId2"/>
          <a:stretch>
            <a:fillRect/>
          </a:stretch>
        </p:blipFill>
        <p:spPr>
          <a:xfrm>
            <a:off x="1310745" y="2812520"/>
            <a:ext cx="8148114" cy="2733147"/>
          </a:xfrm>
          <a:prstGeom prst="rect">
            <a:avLst/>
          </a:prstGeom>
        </p:spPr>
      </p:pic>
    </p:spTree>
    <p:extLst>
      <p:ext uri="{BB962C8B-B14F-4D97-AF65-F5344CB8AC3E}">
        <p14:creationId xmlns:p14="http://schemas.microsoft.com/office/powerpoint/2010/main" val="12094264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New HTML Elements (Nodes)</a:t>
            </a:r>
          </a:p>
        </p:txBody>
      </p:sp>
      <p:sp>
        <p:nvSpPr>
          <p:cNvPr id="3" name="Content Placeholder 2"/>
          <p:cNvSpPr>
            <a:spLocks noGrp="1"/>
          </p:cNvSpPr>
          <p:nvPr>
            <p:ph idx="1"/>
          </p:nvPr>
        </p:nvSpPr>
        <p:spPr/>
        <p:txBody>
          <a:bodyPr/>
          <a:lstStyle/>
          <a:p>
            <a:r>
              <a:rPr lang="en-US" dirty="0"/>
              <a:t>To add a new element to the HTML DOM, you must create the element (element node) first, and then append it to an existing element.</a:t>
            </a:r>
          </a:p>
        </p:txBody>
      </p:sp>
      <p:pic>
        <p:nvPicPr>
          <p:cNvPr id="4" name="Picture 3"/>
          <p:cNvPicPr>
            <a:picLocks noChangeAspect="1"/>
          </p:cNvPicPr>
          <p:nvPr/>
        </p:nvPicPr>
        <p:blipFill>
          <a:blip r:embed="rId2"/>
          <a:stretch>
            <a:fillRect/>
          </a:stretch>
        </p:blipFill>
        <p:spPr>
          <a:xfrm>
            <a:off x="1319212" y="3111499"/>
            <a:ext cx="4996921" cy="3222415"/>
          </a:xfrm>
          <a:prstGeom prst="rect">
            <a:avLst/>
          </a:prstGeom>
        </p:spPr>
      </p:pic>
    </p:spTree>
    <p:extLst>
      <p:ext uri="{BB962C8B-B14F-4D97-AF65-F5344CB8AC3E}">
        <p14:creationId xmlns:p14="http://schemas.microsoft.com/office/powerpoint/2010/main" val="405861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Identifiers</a:t>
            </a:r>
          </a:p>
        </p:txBody>
      </p:sp>
      <p:sp>
        <p:nvSpPr>
          <p:cNvPr id="3" name="Content Placeholder 2"/>
          <p:cNvSpPr>
            <a:spLocks noGrp="1"/>
          </p:cNvSpPr>
          <p:nvPr>
            <p:ph idx="1"/>
          </p:nvPr>
        </p:nvSpPr>
        <p:spPr/>
        <p:txBody>
          <a:bodyPr>
            <a:normAutofit lnSpcReduction="10000"/>
          </a:bodyPr>
          <a:lstStyle/>
          <a:p>
            <a:r>
              <a:rPr lang="en-US" sz="2600" dirty="0"/>
              <a:t>All JavaScript </a:t>
            </a:r>
            <a:r>
              <a:rPr lang="en-US" sz="2600" b="1" dirty="0"/>
              <a:t>variables</a:t>
            </a:r>
            <a:r>
              <a:rPr lang="en-US" sz="2600" dirty="0"/>
              <a:t> must be </a:t>
            </a:r>
            <a:r>
              <a:rPr lang="en-US" sz="2600" b="1" dirty="0"/>
              <a:t>identified</a:t>
            </a:r>
            <a:r>
              <a:rPr lang="en-US" sz="2600" dirty="0"/>
              <a:t> with </a:t>
            </a:r>
            <a:r>
              <a:rPr lang="en-US" sz="2600" b="1" dirty="0"/>
              <a:t>unique names</a:t>
            </a:r>
            <a:r>
              <a:rPr lang="en-US" sz="2600" dirty="0"/>
              <a:t>.</a:t>
            </a:r>
          </a:p>
          <a:p>
            <a:r>
              <a:rPr lang="en-US" sz="2600" dirty="0"/>
              <a:t>These unique names are called </a:t>
            </a:r>
            <a:r>
              <a:rPr lang="en-US" sz="2600" b="1" dirty="0"/>
              <a:t>identifiers</a:t>
            </a:r>
            <a:r>
              <a:rPr lang="en-US" sz="2600" dirty="0"/>
              <a:t>.</a:t>
            </a:r>
          </a:p>
          <a:p>
            <a:r>
              <a:rPr lang="en-US" sz="2600" dirty="0"/>
              <a:t>Identifiers can be short names (like x and y) or more descriptive names (age, sum, </a:t>
            </a:r>
            <a:r>
              <a:rPr lang="en-US" sz="2600" dirty="0" err="1"/>
              <a:t>totalVolume</a:t>
            </a:r>
            <a:r>
              <a:rPr lang="en-US" sz="2600" dirty="0"/>
              <a:t>).</a:t>
            </a:r>
          </a:p>
          <a:p>
            <a:r>
              <a:rPr lang="en-US" sz="2600" dirty="0"/>
              <a:t>The general rules for constructing names for variables (unique identifiers) are:</a:t>
            </a:r>
          </a:p>
          <a:p>
            <a:pPr lvl="1"/>
            <a:r>
              <a:rPr lang="en-US" dirty="0"/>
              <a:t>Names can contain letters, digits, underscores, and dollar signs.</a:t>
            </a:r>
          </a:p>
          <a:p>
            <a:pPr lvl="1"/>
            <a:r>
              <a:rPr lang="en-US" dirty="0"/>
              <a:t>Names must begin with a letter</a:t>
            </a:r>
          </a:p>
          <a:p>
            <a:pPr lvl="1"/>
            <a:r>
              <a:rPr lang="en-US" dirty="0"/>
              <a:t>Names can also begin with $ and _ (but we will not use it in this tutorial)</a:t>
            </a:r>
          </a:p>
          <a:p>
            <a:pPr lvl="1"/>
            <a:r>
              <a:rPr lang="en-US" dirty="0"/>
              <a:t>Names are case sensitive (y and Y are different variables)</a:t>
            </a:r>
          </a:p>
          <a:p>
            <a:pPr lvl="1"/>
            <a:r>
              <a:rPr lang="en-US" dirty="0"/>
              <a:t>Reserved words (like JavaScript keywords) cannot be used as names</a:t>
            </a:r>
          </a:p>
        </p:txBody>
      </p:sp>
      <p:pic>
        <p:nvPicPr>
          <p:cNvPr id="4" name="Picture 3"/>
          <p:cNvPicPr>
            <a:picLocks noChangeAspect="1"/>
          </p:cNvPicPr>
          <p:nvPr/>
        </p:nvPicPr>
        <p:blipFill>
          <a:blip r:embed="rId2"/>
          <a:stretch>
            <a:fillRect/>
          </a:stretch>
        </p:blipFill>
        <p:spPr>
          <a:xfrm>
            <a:off x="2789765" y="5985639"/>
            <a:ext cx="5304367" cy="652521"/>
          </a:xfrm>
          <a:prstGeom prst="rect">
            <a:avLst/>
          </a:prstGeom>
        </p:spPr>
      </p:pic>
    </p:spTree>
    <p:extLst>
      <p:ext uri="{BB962C8B-B14F-4D97-AF65-F5344CB8AC3E}">
        <p14:creationId xmlns:p14="http://schemas.microsoft.com/office/powerpoint/2010/main" val="19183361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new HTML Elements - </a:t>
            </a:r>
            <a:r>
              <a:rPr lang="en-US" dirty="0" err="1"/>
              <a:t>insertBefore</a:t>
            </a:r>
            <a:r>
              <a:rPr lang="en-US" dirty="0"/>
              <a:t>()</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appendChild</a:t>
            </a:r>
            <a:r>
              <a:rPr lang="en-US" altLang="en-US" dirty="0">
                <a:solidFill>
                  <a:srgbClr val="DC143C"/>
                </a:solidFill>
              </a:rPr>
              <a:t>()</a:t>
            </a:r>
            <a:r>
              <a:rPr lang="en-US" altLang="en-US" dirty="0">
                <a:solidFill>
                  <a:srgbClr val="000000"/>
                </a:solidFill>
              </a:rPr>
              <a:t> method in the previous example, appended the new element as the last child of the parent.</a:t>
            </a:r>
            <a:endParaRPr lang="en-US" altLang="en-US" dirty="0"/>
          </a:p>
          <a:p>
            <a:pPr eaLnBrk="0" fontAlgn="base" hangingPunct="0">
              <a:lnSpc>
                <a:spcPct val="100000"/>
              </a:lnSpc>
              <a:spcBef>
                <a:spcPct val="0"/>
              </a:spcBef>
              <a:spcAft>
                <a:spcPct val="0"/>
              </a:spcAft>
            </a:pPr>
            <a:r>
              <a:rPr lang="en-US" altLang="en-US" dirty="0">
                <a:solidFill>
                  <a:srgbClr val="000000"/>
                </a:solidFill>
              </a:rPr>
              <a:t>If you don't want that you can use the </a:t>
            </a:r>
            <a:r>
              <a:rPr lang="en-US" altLang="en-US" dirty="0" err="1">
                <a:solidFill>
                  <a:srgbClr val="DC143C"/>
                </a:solidFill>
              </a:rPr>
              <a:t>insertBefore</a:t>
            </a:r>
            <a:r>
              <a:rPr lang="en-US" altLang="en-US" dirty="0">
                <a:solidFill>
                  <a:srgbClr val="DC143C"/>
                </a:solidFill>
              </a:rPr>
              <a:t>()</a:t>
            </a:r>
            <a:r>
              <a:rPr lang="en-US" altLang="en-US" dirty="0">
                <a:solidFill>
                  <a:srgbClr val="000000"/>
                </a:solidFill>
              </a:rPr>
              <a:t> method:</a:t>
            </a:r>
            <a:endParaRPr lang="en-US" altLang="en-US" dirty="0"/>
          </a:p>
        </p:txBody>
      </p:sp>
      <p:pic>
        <p:nvPicPr>
          <p:cNvPr id="5" name="Picture 4"/>
          <p:cNvPicPr>
            <a:picLocks noChangeAspect="1"/>
          </p:cNvPicPr>
          <p:nvPr/>
        </p:nvPicPr>
        <p:blipFill>
          <a:blip r:embed="rId2"/>
          <a:stretch>
            <a:fillRect/>
          </a:stretch>
        </p:blipFill>
        <p:spPr>
          <a:xfrm>
            <a:off x="1613957" y="3273425"/>
            <a:ext cx="4871509" cy="3422933"/>
          </a:xfrm>
          <a:prstGeom prst="rect">
            <a:avLst/>
          </a:prstGeom>
        </p:spPr>
      </p:pic>
    </p:spTree>
    <p:extLst>
      <p:ext uri="{BB962C8B-B14F-4D97-AF65-F5344CB8AC3E}">
        <p14:creationId xmlns:p14="http://schemas.microsoft.com/office/powerpoint/2010/main" val="12906886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New Nodes</a:t>
            </a:r>
          </a:p>
        </p:txBody>
      </p:sp>
      <p:sp>
        <p:nvSpPr>
          <p:cNvPr id="3" name="Content Placeholder 2"/>
          <p:cNvSpPr>
            <a:spLocks noGrp="1"/>
          </p:cNvSpPr>
          <p:nvPr>
            <p:ph idx="1"/>
          </p:nvPr>
        </p:nvSpPr>
        <p:spPr/>
        <p:txBody>
          <a:bodyPr>
            <a:normAutofit/>
          </a:bodyPr>
          <a:lstStyle/>
          <a:p>
            <a:r>
              <a:rPr lang="en-US" altLang="en-US" dirty="0"/>
              <a:t>The </a:t>
            </a:r>
            <a:r>
              <a:rPr lang="en-US" altLang="en-US" dirty="0" err="1">
                <a:cs typeface="Courier New" panose="02070309020205020404" pitchFamily="49" charset="0"/>
              </a:rPr>
              <a:t>createElement</a:t>
            </a:r>
            <a:r>
              <a:rPr lang="en-US" altLang="en-US" dirty="0">
                <a:cs typeface="Courier New" panose="02070309020205020404" pitchFamily="49" charset="0"/>
              </a:rPr>
              <a:t>()</a:t>
            </a:r>
            <a:r>
              <a:rPr lang="en-US" altLang="en-US" dirty="0"/>
              <a:t> and </a:t>
            </a:r>
            <a:r>
              <a:rPr lang="en-US" altLang="en-US" dirty="0" err="1">
                <a:cs typeface="Courier New" panose="02070309020205020404" pitchFamily="49" charset="0"/>
              </a:rPr>
              <a:t>createTextNode</a:t>
            </a:r>
            <a:r>
              <a:rPr lang="en-US" altLang="en-US" dirty="0">
                <a:cs typeface="Courier New" panose="02070309020205020404" pitchFamily="49" charset="0"/>
              </a:rPr>
              <a:t>()</a:t>
            </a:r>
            <a:r>
              <a:rPr lang="en-US" altLang="en-US" dirty="0"/>
              <a:t> methods are used to create new nodes in the DOM. </a:t>
            </a:r>
          </a:p>
          <a:p>
            <a:endParaRPr lang="en-US" dirty="0"/>
          </a:p>
        </p:txBody>
      </p:sp>
      <p:pic>
        <p:nvPicPr>
          <p:cNvPr id="5" name="Picture 4"/>
          <p:cNvPicPr>
            <a:picLocks noChangeAspect="1"/>
          </p:cNvPicPr>
          <p:nvPr/>
        </p:nvPicPr>
        <p:blipFill>
          <a:blip r:embed="rId2"/>
          <a:stretch>
            <a:fillRect/>
          </a:stretch>
        </p:blipFill>
        <p:spPr>
          <a:xfrm>
            <a:off x="2452687" y="2895071"/>
            <a:ext cx="7286625" cy="3133725"/>
          </a:xfrm>
          <a:prstGeom prst="rect">
            <a:avLst/>
          </a:prstGeom>
        </p:spPr>
      </p:pic>
    </p:spTree>
    <p:extLst>
      <p:ext uri="{BB962C8B-B14F-4D97-AF65-F5344CB8AC3E}">
        <p14:creationId xmlns:p14="http://schemas.microsoft.com/office/powerpoint/2010/main" val="32992445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createElement</a:t>
            </a:r>
            <a:r>
              <a:rPr lang="en-US" dirty="0"/>
              <a:t>() &amp; </a:t>
            </a:r>
            <a:r>
              <a:rPr lang="en-US" dirty="0" err="1"/>
              <a:t>createTextNode</a:t>
            </a:r>
            <a:r>
              <a:rPr lang="en-US" dirty="0"/>
              <a:t>()</a:t>
            </a:r>
          </a:p>
        </p:txBody>
      </p:sp>
      <p:pic>
        <p:nvPicPr>
          <p:cNvPr id="4" name="Content Placeholder 3"/>
          <p:cNvPicPr>
            <a:picLocks noGrp="1" noChangeAspect="1"/>
          </p:cNvPicPr>
          <p:nvPr>
            <p:ph idx="1"/>
          </p:nvPr>
        </p:nvPicPr>
        <p:blipFill>
          <a:blip r:embed="rId2"/>
          <a:stretch>
            <a:fillRect/>
          </a:stretch>
        </p:blipFill>
        <p:spPr>
          <a:xfrm>
            <a:off x="1038225" y="1770327"/>
            <a:ext cx="3562350" cy="2362200"/>
          </a:xfrm>
          <a:prstGeom prst="rect">
            <a:avLst/>
          </a:prstGeom>
        </p:spPr>
      </p:pic>
      <p:pic>
        <p:nvPicPr>
          <p:cNvPr id="5" name="Picture 4"/>
          <p:cNvPicPr>
            <a:picLocks noChangeAspect="1"/>
          </p:cNvPicPr>
          <p:nvPr/>
        </p:nvPicPr>
        <p:blipFill>
          <a:blip r:embed="rId3"/>
          <a:stretch>
            <a:fillRect/>
          </a:stretch>
        </p:blipFill>
        <p:spPr>
          <a:xfrm>
            <a:off x="1038225" y="4376737"/>
            <a:ext cx="3767044" cy="254530"/>
          </a:xfrm>
          <a:prstGeom prst="rect">
            <a:avLst/>
          </a:prstGeom>
        </p:spPr>
      </p:pic>
      <p:pic>
        <p:nvPicPr>
          <p:cNvPr id="6" name="Picture 5"/>
          <p:cNvPicPr>
            <a:picLocks noChangeAspect="1"/>
          </p:cNvPicPr>
          <p:nvPr/>
        </p:nvPicPr>
        <p:blipFill>
          <a:blip r:embed="rId4"/>
          <a:stretch>
            <a:fillRect/>
          </a:stretch>
        </p:blipFill>
        <p:spPr>
          <a:xfrm>
            <a:off x="1038225" y="4814887"/>
            <a:ext cx="4572000" cy="276225"/>
          </a:xfrm>
          <a:prstGeom prst="rect">
            <a:avLst/>
          </a:prstGeom>
        </p:spPr>
      </p:pic>
    </p:spTree>
    <p:extLst>
      <p:ext uri="{BB962C8B-B14F-4D97-AF65-F5344CB8AC3E}">
        <p14:creationId xmlns:p14="http://schemas.microsoft.com/office/powerpoint/2010/main" val="5432248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Inserting Nodes into the DOM</a:t>
            </a:r>
          </a:p>
        </p:txBody>
      </p:sp>
      <p:pic>
        <p:nvPicPr>
          <p:cNvPr id="4" name="Content Placeholder 3"/>
          <p:cNvPicPr>
            <a:picLocks noGrp="1" noChangeAspect="1"/>
          </p:cNvPicPr>
          <p:nvPr>
            <p:ph idx="1"/>
          </p:nvPr>
        </p:nvPicPr>
        <p:blipFill>
          <a:blip r:embed="rId2"/>
          <a:stretch>
            <a:fillRect/>
          </a:stretch>
        </p:blipFill>
        <p:spPr>
          <a:xfrm>
            <a:off x="1536170" y="1792023"/>
            <a:ext cx="8846453" cy="3025510"/>
          </a:xfrm>
          <a:prstGeom prst="rect">
            <a:avLst/>
          </a:prstGeom>
        </p:spPr>
      </p:pic>
    </p:spTree>
    <p:extLst>
      <p:ext uri="{BB962C8B-B14F-4D97-AF65-F5344CB8AC3E}">
        <p14:creationId xmlns:p14="http://schemas.microsoft.com/office/powerpoint/2010/main" val="363767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982633" y="1946302"/>
            <a:ext cx="7149272" cy="3734831"/>
          </a:xfrm>
          <a:prstGeom prst="rect">
            <a:avLst/>
          </a:prstGeom>
        </p:spPr>
      </p:pic>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3"/>
          <a:stretch>
            <a:fillRect/>
          </a:stretch>
        </p:blipFill>
        <p:spPr>
          <a:xfrm>
            <a:off x="962024" y="1690688"/>
            <a:ext cx="3513287" cy="1374245"/>
          </a:xfrm>
          <a:prstGeom prst="rect">
            <a:avLst/>
          </a:prstGeom>
        </p:spPr>
      </p:pic>
      <p:pic>
        <p:nvPicPr>
          <p:cNvPr id="5" name="Picture 4"/>
          <p:cNvPicPr>
            <a:picLocks noChangeAspect="1"/>
          </p:cNvPicPr>
          <p:nvPr/>
        </p:nvPicPr>
        <p:blipFill>
          <a:blip r:embed="rId4"/>
          <a:stretch>
            <a:fillRect/>
          </a:stretch>
        </p:blipFill>
        <p:spPr>
          <a:xfrm>
            <a:off x="962024" y="3780896"/>
            <a:ext cx="3952875" cy="1219200"/>
          </a:xfrm>
          <a:prstGeom prst="rect">
            <a:avLst/>
          </a:prstGeom>
        </p:spPr>
      </p:pic>
      <p:pic>
        <p:nvPicPr>
          <p:cNvPr id="6" name="Picture 5"/>
          <p:cNvPicPr>
            <a:picLocks noChangeAspect="1"/>
          </p:cNvPicPr>
          <p:nvPr/>
        </p:nvPicPr>
        <p:blipFill>
          <a:blip r:embed="rId5"/>
          <a:stretch>
            <a:fillRect/>
          </a:stretch>
        </p:blipFill>
        <p:spPr>
          <a:xfrm>
            <a:off x="962024" y="5181600"/>
            <a:ext cx="3590393" cy="499533"/>
          </a:xfrm>
          <a:prstGeom prst="rect">
            <a:avLst/>
          </a:prstGeom>
        </p:spPr>
      </p:pic>
      <p:sp>
        <p:nvSpPr>
          <p:cNvPr id="7" name="TextBox 6"/>
          <p:cNvSpPr txBox="1"/>
          <p:nvPr/>
        </p:nvSpPr>
        <p:spPr>
          <a:xfrm>
            <a:off x="962024" y="3344333"/>
            <a:ext cx="4151843" cy="369332"/>
          </a:xfrm>
          <a:prstGeom prst="rect">
            <a:avLst/>
          </a:prstGeom>
          <a:noFill/>
        </p:spPr>
        <p:txBody>
          <a:bodyPr wrap="square" rtlCol="0">
            <a:spAutoFit/>
          </a:bodyPr>
          <a:lstStyle/>
          <a:p>
            <a:r>
              <a:rPr lang="en-US" dirty="0"/>
              <a:t>To add new nodes</a:t>
            </a:r>
          </a:p>
        </p:txBody>
      </p:sp>
    </p:spTree>
    <p:extLst>
      <p:ext uri="{BB962C8B-B14F-4D97-AF65-F5344CB8AC3E}">
        <p14:creationId xmlns:p14="http://schemas.microsoft.com/office/powerpoint/2010/main" val="12698961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729301" y="1958712"/>
            <a:ext cx="6462699" cy="4074310"/>
          </a:xfrm>
          <a:prstGeom prst="rect">
            <a:avLst/>
          </a:prstGeom>
        </p:spPr>
      </p:pic>
      <p:sp>
        <p:nvSpPr>
          <p:cNvPr id="2" name="Title 1"/>
          <p:cNvSpPr>
            <a:spLocks noGrp="1"/>
          </p:cNvSpPr>
          <p:nvPr>
            <p:ph type="title"/>
          </p:nvPr>
        </p:nvSpPr>
        <p:spPr/>
        <p:txBody>
          <a:bodyPr/>
          <a:lstStyle/>
          <a:p>
            <a:r>
              <a:rPr lang="en-US" dirty="0"/>
              <a:t>Replace Nodes</a:t>
            </a:r>
          </a:p>
        </p:txBody>
      </p:sp>
      <p:pic>
        <p:nvPicPr>
          <p:cNvPr id="4" name="Content Placeholder 3"/>
          <p:cNvPicPr>
            <a:picLocks noGrp="1" noChangeAspect="1"/>
          </p:cNvPicPr>
          <p:nvPr>
            <p:ph idx="1"/>
          </p:nvPr>
        </p:nvPicPr>
        <p:blipFill>
          <a:blip r:embed="rId3"/>
          <a:stretch>
            <a:fillRect/>
          </a:stretch>
        </p:blipFill>
        <p:spPr>
          <a:xfrm>
            <a:off x="552450" y="1958712"/>
            <a:ext cx="5238751" cy="661202"/>
          </a:xfrm>
          <a:prstGeom prst="rect">
            <a:avLst/>
          </a:prstGeom>
        </p:spPr>
      </p:pic>
      <p:pic>
        <p:nvPicPr>
          <p:cNvPr id="5" name="Picture 4"/>
          <p:cNvPicPr>
            <a:picLocks noChangeAspect="1"/>
          </p:cNvPicPr>
          <p:nvPr/>
        </p:nvPicPr>
        <p:blipFill>
          <a:blip r:embed="rId4"/>
          <a:stretch>
            <a:fillRect/>
          </a:stretch>
        </p:blipFill>
        <p:spPr>
          <a:xfrm>
            <a:off x="552450" y="3894668"/>
            <a:ext cx="3744913" cy="355600"/>
          </a:xfrm>
          <a:prstGeom prst="rect">
            <a:avLst/>
          </a:prstGeom>
        </p:spPr>
      </p:pic>
      <p:pic>
        <p:nvPicPr>
          <p:cNvPr id="6" name="Picture 5"/>
          <p:cNvPicPr>
            <a:picLocks noChangeAspect="1"/>
          </p:cNvPicPr>
          <p:nvPr/>
        </p:nvPicPr>
        <p:blipFill>
          <a:blip r:embed="rId5"/>
          <a:stretch>
            <a:fillRect/>
          </a:stretch>
        </p:blipFill>
        <p:spPr>
          <a:xfrm>
            <a:off x="552450" y="4453996"/>
            <a:ext cx="4629150" cy="523875"/>
          </a:xfrm>
          <a:prstGeom prst="rect">
            <a:avLst/>
          </a:prstGeom>
        </p:spPr>
      </p:pic>
      <p:sp>
        <p:nvSpPr>
          <p:cNvPr id="7" name="TextBox 6"/>
          <p:cNvSpPr txBox="1"/>
          <p:nvPr/>
        </p:nvSpPr>
        <p:spPr>
          <a:xfrm>
            <a:off x="450849" y="3352289"/>
            <a:ext cx="5552017" cy="369332"/>
          </a:xfrm>
          <a:prstGeom prst="rect">
            <a:avLst/>
          </a:prstGeom>
          <a:noFill/>
        </p:spPr>
        <p:txBody>
          <a:bodyPr wrap="square" rtlCol="0">
            <a:spAutoFit/>
          </a:bodyPr>
          <a:lstStyle/>
          <a:p>
            <a:r>
              <a:rPr lang="en-US" dirty="0"/>
              <a:t>Replacing nodes:</a:t>
            </a:r>
          </a:p>
        </p:txBody>
      </p:sp>
      <p:pic>
        <p:nvPicPr>
          <p:cNvPr id="8" name="Picture 7"/>
          <p:cNvPicPr>
            <a:picLocks noChangeAspect="1"/>
          </p:cNvPicPr>
          <p:nvPr/>
        </p:nvPicPr>
        <p:blipFill>
          <a:blip r:embed="rId6"/>
          <a:stretch>
            <a:fillRect/>
          </a:stretch>
        </p:blipFill>
        <p:spPr>
          <a:xfrm>
            <a:off x="552450" y="5181599"/>
            <a:ext cx="4702802" cy="482602"/>
          </a:xfrm>
          <a:prstGeom prst="rect">
            <a:avLst/>
          </a:prstGeom>
        </p:spPr>
      </p:pic>
    </p:spTree>
    <p:extLst>
      <p:ext uri="{BB962C8B-B14F-4D97-AF65-F5344CB8AC3E}">
        <p14:creationId xmlns:p14="http://schemas.microsoft.com/office/powerpoint/2010/main" val="3132736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Nodes from the DOM</a:t>
            </a:r>
          </a:p>
        </p:txBody>
      </p:sp>
      <p:pic>
        <p:nvPicPr>
          <p:cNvPr id="4" name="Content Placeholder 3"/>
          <p:cNvPicPr>
            <a:picLocks noGrp="1" noChangeAspect="1"/>
          </p:cNvPicPr>
          <p:nvPr>
            <p:ph idx="1"/>
          </p:nvPr>
        </p:nvPicPr>
        <p:blipFill>
          <a:blip r:embed="rId2"/>
          <a:stretch>
            <a:fillRect/>
          </a:stretch>
        </p:blipFill>
        <p:spPr>
          <a:xfrm>
            <a:off x="1819275" y="1936486"/>
            <a:ext cx="7334250" cy="1962150"/>
          </a:xfrm>
          <a:prstGeom prst="rect">
            <a:avLst/>
          </a:prstGeom>
        </p:spPr>
      </p:pic>
    </p:spTree>
    <p:extLst>
      <p:ext uri="{BB962C8B-B14F-4D97-AF65-F5344CB8AC3E}">
        <p14:creationId xmlns:p14="http://schemas.microsoft.com/office/powerpoint/2010/main" val="19972318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058333" y="2115873"/>
            <a:ext cx="5041052" cy="424127"/>
          </a:xfrm>
          <a:prstGeom prst="rect">
            <a:avLst/>
          </a:prstGeom>
        </p:spPr>
      </p:pic>
      <p:pic>
        <p:nvPicPr>
          <p:cNvPr id="5" name="Picture 4"/>
          <p:cNvPicPr>
            <a:picLocks noChangeAspect="1"/>
          </p:cNvPicPr>
          <p:nvPr/>
        </p:nvPicPr>
        <p:blipFill>
          <a:blip r:embed="rId3"/>
          <a:stretch>
            <a:fillRect/>
          </a:stretch>
        </p:blipFill>
        <p:spPr>
          <a:xfrm>
            <a:off x="1058332" y="2778654"/>
            <a:ext cx="3210927" cy="1581679"/>
          </a:xfrm>
          <a:prstGeom prst="rect">
            <a:avLst/>
          </a:prstGeom>
        </p:spPr>
      </p:pic>
      <p:pic>
        <p:nvPicPr>
          <p:cNvPr id="6" name="Picture 5"/>
          <p:cNvPicPr>
            <a:picLocks noChangeAspect="1"/>
          </p:cNvPicPr>
          <p:nvPr/>
        </p:nvPicPr>
        <p:blipFill>
          <a:blip r:embed="rId4"/>
          <a:stretch>
            <a:fillRect/>
          </a:stretch>
        </p:blipFill>
        <p:spPr>
          <a:xfrm>
            <a:off x="1058332" y="4598987"/>
            <a:ext cx="4433842" cy="675746"/>
          </a:xfrm>
          <a:prstGeom prst="rect">
            <a:avLst/>
          </a:prstGeom>
        </p:spPr>
      </p:pic>
    </p:spTree>
    <p:extLst>
      <p:ext uri="{BB962C8B-B14F-4D97-AF65-F5344CB8AC3E}">
        <p14:creationId xmlns:p14="http://schemas.microsoft.com/office/powerpoint/2010/main" val="14131124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Events</a:t>
            </a:r>
          </a:p>
        </p:txBody>
      </p:sp>
      <p:sp>
        <p:nvSpPr>
          <p:cNvPr id="3" name="Content Placeholder 2"/>
          <p:cNvSpPr>
            <a:spLocks noGrp="1"/>
          </p:cNvSpPr>
          <p:nvPr>
            <p:ph idx="1"/>
          </p:nvPr>
        </p:nvSpPr>
        <p:spPr/>
        <p:txBody>
          <a:bodyPr>
            <a:normAutofit lnSpcReduction="10000"/>
          </a:bodyPr>
          <a:lstStyle/>
          <a:p>
            <a:r>
              <a:rPr lang="en-US" dirty="0"/>
              <a:t>An HTML event can be something the browser does, or something a user does.</a:t>
            </a:r>
          </a:p>
          <a:p>
            <a:r>
              <a:rPr lang="en-US" dirty="0"/>
              <a:t>Here are some examples of HTML events:</a:t>
            </a:r>
          </a:p>
          <a:p>
            <a:pPr lvl="1"/>
            <a:r>
              <a:rPr lang="en-US" dirty="0"/>
              <a:t>An HTML web page has finished loading</a:t>
            </a:r>
          </a:p>
          <a:p>
            <a:pPr lvl="1"/>
            <a:r>
              <a:rPr lang="en-US" dirty="0"/>
              <a:t>An HTML input field was changed</a:t>
            </a:r>
          </a:p>
          <a:p>
            <a:pPr lvl="1"/>
            <a:r>
              <a:rPr lang="en-US" dirty="0"/>
              <a:t>An HTML button was clicked</a:t>
            </a:r>
          </a:p>
          <a:p>
            <a:r>
              <a:rPr lang="en-US" dirty="0"/>
              <a:t>Often, when events happen, you may want to do something.</a:t>
            </a:r>
          </a:p>
          <a:p>
            <a:r>
              <a:rPr lang="en-US" dirty="0"/>
              <a:t>JavaScript lets you execute code when events are detected.</a:t>
            </a:r>
          </a:p>
          <a:p>
            <a:r>
              <a:rPr lang="en-US" dirty="0"/>
              <a:t>HTML allows event handler attributes, </a:t>
            </a:r>
            <a:r>
              <a:rPr lang="en-US" b="1" dirty="0"/>
              <a:t>with JavaScript code</a:t>
            </a:r>
            <a:r>
              <a:rPr lang="en-US" dirty="0"/>
              <a:t>, to be added to HTML elements.</a:t>
            </a:r>
          </a:p>
        </p:txBody>
      </p:sp>
    </p:spTree>
    <p:extLst>
      <p:ext uri="{BB962C8B-B14F-4D97-AF65-F5344CB8AC3E}">
        <p14:creationId xmlns:p14="http://schemas.microsoft.com/office/powerpoint/2010/main" val="6978976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HTML Events</a:t>
            </a:r>
          </a:p>
        </p:txBody>
      </p:sp>
      <p:pic>
        <p:nvPicPr>
          <p:cNvPr id="4" name="Content Placeholder 3"/>
          <p:cNvPicPr>
            <a:picLocks noGrp="1" noChangeAspect="1"/>
          </p:cNvPicPr>
          <p:nvPr>
            <p:ph idx="1"/>
          </p:nvPr>
        </p:nvPicPr>
        <p:blipFill>
          <a:blip r:embed="rId2"/>
          <a:stretch>
            <a:fillRect/>
          </a:stretch>
        </p:blipFill>
        <p:spPr>
          <a:xfrm>
            <a:off x="1926465" y="2022209"/>
            <a:ext cx="8339070" cy="3032389"/>
          </a:xfrm>
          <a:prstGeom prst="rect">
            <a:avLst/>
          </a:prstGeom>
        </p:spPr>
      </p:pic>
    </p:spTree>
    <p:extLst>
      <p:ext uri="{BB962C8B-B14F-4D97-AF65-F5344CB8AC3E}">
        <p14:creationId xmlns:p14="http://schemas.microsoft.com/office/powerpoint/2010/main" val="327719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Datatypes</a:t>
            </a:r>
          </a:p>
        </p:txBody>
      </p:sp>
      <p:sp>
        <p:nvSpPr>
          <p:cNvPr id="3" name="Content Placeholder 2"/>
          <p:cNvSpPr>
            <a:spLocks noGrp="1"/>
          </p:cNvSpPr>
          <p:nvPr>
            <p:ph idx="1"/>
          </p:nvPr>
        </p:nvSpPr>
        <p:spPr/>
        <p:txBody>
          <a:bodyPr/>
          <a:lstStyle/>
          <a:p>
            <a:r>
              <a:rPr lang="en-US" sz="2400" dirty="0"/>
              <a:t>JavaScript variables can hold numbers like 100 and text values like "John Doe".</a:t>
            </a:r>
          </a:p>
          <a:p>
            <a:r>
              <a:rPr lang="en-US" sz="2400" dirty="0"/>
              <a:t>In programming, text values are called text strings.</a:t>
            </a:r>
          </a:p>
          <a:p>
            <a:r>
              <a:rPr lang="en-US" sz="2400" dirty="0"/>
              <a:t>JavaScript can handle many types of data, but for now, just think of numbers and strings.</a:t>
            </a:r>
          </a:p>
          <a:p>
            <a:r>
              <a:rPr lang="en-US" sz="2400" dirty="0"/>
              <a:t>Strings are written inside double or single quotes. Numbers are written without quotes.</a:t>
            </a:r>
          </a:p>
          <a:p>
            <a:r>
              <a:rPr lang="en-US" sz="2400" dirty="0"/>
              <a:t>If you put a number in quotes, it will be treated as a text string.</a:t>
            </a:r>
          </a:p>
          <a:p>
            <a:pPr marL="0" indent="0">
              <a:buNone/>
            </a:pPr>
            <a:endParaRPr lang="en-US" dirty="0"/>
          </a:p>
        </p:txBody>
      </p:sp>
      <p:pic>
        <p:nvPicPr>
          <p:cNvPr id="4" name="Picture 3"/>
          <p:cNvPicPr>
            <a:picLocks noChangeAspect="1"/>
          </p:cNvPicPr>
          <p:nvPr/>
        </p:nvPicPr>
        <p:blipFill>
          <a:blip r:embed="rId2"/>
          <a:stretch>
            <a:fillRect/>
          </a:stretch>
        </p:blipFill>
        <p:spPr>
          <a:xfrm>
            <a:off x="1277937" y="4833408"/>
            <a:ext cx="4225396" cy="1396376"/>
          </a:xfrm>
          <a:prstGeom prst="rect">
            <a:avLst/>
          </a:prstGeom>
        </p:spPr>
      </p:pic>
    </p:spTree>
    <p:extLst>
      <p:ext uri="{BB962C8B-B14F-4D97-AF65-F5344CB8AC3E}">
        <p14:creationId xmlns:p14="http://schemas.microsoft.com/office/powerpoint/2010/main" val="25275873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Event Handlers</a:t>
            </a:r>
          </a:p>
        </p:txBody>
      </p:sp>
      <p:sp>
        <p:nvSpPr>
          <p:cNvPr id="3" name="Content Placeholder 2"/>
          <p:cNvSpPr>
            <a:spLocks noGrp="1"/>
          </p:cNvSpPr>
          <p:nvPr>
            <p:ph idx="1"/>
          </p:nvPr>
        </p:nvSpPr>
        <p:spPr>
          <a:xfrm>
            <a:off x="838200" y="1397000"/>
            <a:ext cx="10515600" cy="5334000"/>
          </a:xfrm>
        </p:spPr>
        <p:txBody>
          <a:bodyPr>
            <a:normAutofit/>
          </a:bodyPr>
          <a:lstStyle/>
          <a:p>
            <a:r>
              <a:rPr lang="en-US" dirty="0"/>
              <a:t>Event handlers can be used to handle and verify user input, user actions, and browser actions:</a:t>
            </a:r>
          </a:p>
          <a:p>
            <a:pPr lvl="1"/>
            <a:r>
              <a:rPr lang="en-US" dirty="0"/>
              <a:t>Things that should be done every time a page loads</a:t>
            </a:r>
          </a:p>
          <a:p>
            <a:pPr lvl="1"/>
            <a:r>
              <a:rPr lang="en-US" dirty="0"/>
              <a:t>Things that should be done when the page is closed</a:t>
            </a:r>
          </a:p>
          <a:p>
            <a:pPr lvl="1"/>
            <a:r>
              <a:rPr lang="en-US" dirty="0"/>
              <a:t>Action that should be performed when a user clicks a button</a:t>
            </a:r>
          </a:p>
          <a:p>
            <a:pPr lvl="1"/>
            <a:r>
              <a:rPr lang="en-US" dirty="0"/>
              <a:t>Content that should be verified when a user inputs data</a:t>
            </a:r>
          </a:p>
          <a:p>
            <a:r>
              <a:rPr lang="en-US" dirty="0"/>
              <a:t>Many different methods can be used to let JavaScript work with events:</a:t>
            </a:r>
          </a:p>
          <a:p>
            <a:pPr lvl="1"/>
            <a:r>
              <a:rPr lang="en-US" dirty="0"/>
              <a:t>HTML event attributes can execute JavaScript code directly</a:t>
            </a:r>
          </a:p>
          <a:p>
            <a:pPr lvl="1"/>
            <a:r>
              <a:rPr lang="en-US" dirty="0"/>
              <a:t>HTML event attributes can call JavaScript functions</a:t>
            </a:r>
          </a:p>
          <a:p>
            <a:pPr lvl="1"/>
            <a:r>
              <a:rPr lang="en-US" dirty="0"/>
              <a:t>You can assign your own event handler functions to HTML elements</a:t>
            </a:r>
          </a:p>
          <a:p>
            <a:pPr lvl="1"/>
            <a:r>
              <a:rPr lang="en-US" dirty="0"/>
              <a:t>You can prevent events from being sent or being handled</a:t>
            </a:r>
          </a:p>
        </p:txBody>
      </p:sp>
    </p:spTree>
    <p:extLst>
      <p:ext uri="{BB962C8B-B14F-4D97-AF65-F5344CB8AC3E}">
        <p14:creationId xmlns:p14="http://schemas.microsoft.com/office/powerpoint/2010/main" val="8449723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Event Listeners</a:t>
            </a:r>
          </a:p>
        </p:txBody>
      </p:sp>
      <p:sp>
        <p:nvSpPr>
          <p:cNvPr id="3" name="Content Placeholder 2"/>
          <p:cNvSpPr>
            <a:spLocks noGrp="1"/>
          </p:cNvSpPr>
          <p:nvPr>
            <p:ph idx="1"/>
          </p:nvPr>
        </p:nvSpPr>
        <p:spPr/>
        <p:txBody>
          <a:bodyPr/>
          <a:lstStyle/>
          <a:p>
            <a:r>
              <a:rPr lang="en-US" dirty="0"/>
              <a:t>You can add an event listener to an element using the </a:t>
            </a:r>
            <a:r>
              <a:rPr lang="en-US" dirty="0" err="1"/>
              <a:t>addEventListener</a:t>
            </a:r>
            <a:r>
              <a:rPr lang="en-US" dirty="0"/>
              <a:t>() method</a:t>
            </a:r>
          </a:p>
          <a:p>
            <a:endParaRPr lang="en-US" dirty="0"/>
          </a:p>
          <a:p>
            <a:endParaRPr lang="en-US" dirty="0"/>
          </a:p>
        </p:txBody>
      </p:sp>
      <p:pic>
        <p:nvPicPr>
          <p:cNvPr id="4" name="Picture 3"/>
          <p:cNvPicPr>
            <a:picLocks noChangeAspect="1"/>
          </p:cNvPicPr>
          <p:nvPr/>
        </p:nvPicPr>
        <p:blipFill>
          <a:blip r:embed="rId2"/>
          <a:stretch>
            <a:fillRect/>
          </a:stretch>
        </p:blipFill>
        <p:spPr>
          <a:xfrm>
            <a:off x="1294870" y="2709861"/>
            <a:ext cx="5451122" cy="482072"/>
          </a:xfrm>
          <a:prstGeom prst="rect">
            <a:avLst/>
          </a:prstGeom>
        </p:spPr>
      </p:pic>
    </p:spTree>
    <p:extLst>
      <p:ext uri="{BB962C8B-B14F-4D97-AF65-F5344CB8AC3E}">
        <p14:creationId xmlns:p14="http://schemas.microsoft.com/office/powerpoint/2010/main" val="19844072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Event Listeners</a:t>
            </a:r>
          </a:p>
        </p:txBody>
      </p:sp>
      <p:sp>
        <p:nvSpPr>
          <p:cNvPr id="3" name="Content Placeholder 2"/>
          <p:cNvSpPr>
            <a:spLocks noGrp="1"/>
          </p:cNvSpPr>
          <p:nvPr>
            <p:ph idx="1"/>
          </p:nvPr>
        </p:nvSpPr>
        <p:spPr/>
        <p:txBody>
          <a:bodyPr/>
          <a:lstStyle/>
          <a:p>
            <a:r>
              <a:rPr lang="en-US" dirty="0"/>
              <a:t>You can remove an event listener using the </a:t>
            </a:r>
            <a:r>
              <a:rPr lang="en-US" dirty="0" err="1"/>
              <a:t>removeEventListener</a:t>
            </a:r>
            <a:r>
              <a:rPr lang="en-US" dirty="0"/>
              <a:t>() method</a:t>
            </a:r>
          </a:p>
        </p:txBody>
      </p:sp>
      <p:pic>
        <p:nvPicPr>
          <p:cNvPr id="4" name="Picture 3"/>
          <p:cNvPicPr>
            <a:picLocks noChangeAspect="1"/>
          </p:cNvPicPr>
          <p:nvPr/>
        </p:nvPicPr>
        <p:blipFill>
          <a:blip r:embed="rId2"/>
          <a:stretch>
            <a:fillRect/>
          </a:stretch>
        </p:blipFill>
        <p:spPr>
          <a:xfrm>
            <a:off x="1261004" y="2841095"/>
            <a:ext cx="5320123" cy="528638"/>
          </a:xfrm>
          <a:prstGeom prst="rect">
            <a:avLst/>
          </a:prstGeom>
        </p:spPr>
      </p:pic>
    </p:spTree>
    <p:extLst>
      <p:ext uri="{BB962C8B-B14F-4D97-AF65-F5344CB8AC3E}">
        <p14:creationId xmlns:p14="http://schemas.microsoft.com/office/powerpoint/2010/main" val="41540308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load event in the window object</a:t>
            </a:r>
          </a:p>
        </p:txBody>
      </p:sp>
      <p:sp>
        <p:nvSpPr>
          <p:cNvPr id="3" name="Content Placeholder 2"/>
          <p:cNvSpPr>
            <a:spLocks noGrp="1"/>
          </p:cNvSpPr>
          <p:nvPr>
            <p:ph idx="1"/>
          </p:nvPr>
        </p:nvSpPr>
        <p:spPr>
          <a:xfrm>
            <a:off x="838200" y="1825625"/>
            <a:ext cx="10896600" cy="4351338"/>
          </a:xfrm>
        </p:spPr>
        <p:txBody>
          <a:bodyPr>
            <a:normAutofit/>
          </a:bodyPr>
          <a:lstStyle/>
          <a:p>
            <a:pPr eaLnBrk="0" fontAlgn="base" hangingPunct="0">
              <a:lnSpc>
                <a:spcPct val="100000"/>
              </a:lnSpc>
              <a:spcBef>
                <a:spcPct val="0"/>
              </a:spcBef>
              <a:spcAft>
                <a:spcPct val="0"/>
              </a:spcAft>
            </a:pPr>
            <a:r>
              <a:rPr lang="en-US" altLang="en-US" dirty="0"/>
              <a:t>The load event in the window object waits until the DOM is fully loaded like all the resources including the images, iframes, </a:t>
            </a:r>
            <a:r>
              <a:rPr lang="en-US" altLang="en-US" dirty="0" err="1"/>
              <a:t>etc</a:t>
            </a:r>
            <a:r>
              <a:rPr lang="en-US" altLang="en-US" dirty="0"/>
              <a:t> is loaded.</a:t>
            </a:r>
          </a:p>
          <a:p>
            <a:pPr eaLnBrk="0" fontAlgn="base" hangingPunct="0">
              <a:lnSpc>
                <a:spcPct val="100000"/>
              </a:lnSpc>
              <a:spcBef>
                <a:spcPct val="0"/>
              </a:spcBef>
              <a:spcAft>
                <a:spcPct val="0"/>
              </a:spcAft>
            </a:pPr>
            <a:r>
              <a:rPr lang="en-US" altLang="en-US" dirty="0"/>
              <a:t>The load event is triggered after everything on a page is loaded.</a:t>
            </a:r>
          </a:p>
          <a:p>
            <a:endParaRPr lang="en-US" dirty="0"/>
          </a:p>
        </p:txBody>
      </p:sp>
      <p:pic>
        <p:nvPicPr>
          <p:cNvPr id="7" name="Picture 6"/>
          <p:cNvPicPr>
            <a:picLocks noChangeAspect="1"/>
          </p:cNvPicPr>
          <p:nvPr/>
        </p:nvPicPr>
        <p:blipFill>
          <a:blip r:embed="rId2"/>
          <a:stretch>
            <a:fillRect/>
          </a:stretch>
        </p:blipFill>
        <p:spPr>
          <a:xfrm>
            <a:off x="1178981" y="3400424"/>
            <a:ext cx="4926203" cy="1467909"/>
          </a:xfrm>
          <a:prstGeom prst="rect">
            <a:avLst/>
          </a:prstGeom>
        </p:spPr>
      </p:pic>
    </p:spTree>
    <p:extLst>
      <p:ext uri="{BB962C8B-B14F-4D97-AF65-F5344CB8AC3E}">
        <p14:creationId xmlns:p14="http://schemas.microsoft.com/office/powerpoint/2010/main" val="14146281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DOMContentLoaded</a:t>
            </a:r>
            <a:r>
              <a:rPr lang="en-US" dirty="0"/>
              <a:t> event in the document object</a:t>
            </a:r>
          </a:p>
        </p:txBody>
      </p:sp>
      <p:pic>
        <p:nvPicPr>
          <p:cNvPr id="4" name="Content Placeholder 3"/>
          <p:cNvPicPr>
            <a:picLocks noGrp="1" noChangeAspect="1"/>
          </p:cNvPicPr>
          <p:nvPr>
            <p:ph idx="1"/>
          </p:nvPr>
        </p:nvPicPr>
        <p:blipFill>
          <a:blip r:embed="rId2"/>
          <a:stretch>
            <a:fillRect/>
          </a:stretch>
        </p:blipFill>
        <p:spPr>
          <a:xfrm>
            <a:off x="1262063" y="2268272"/>
            <a:ext cx="5489100" cy="1296194"/>
          </a:xfrm>
          <a:prstGeom prst="rect">
            <a:avLst/>
          </a:prstGeom>
        </p:spPr>
      </p:pic>
    </p:spTree>
    <p:extLst>
      <p:ext uri="{BB962C8B-B14F-4D97-AF65-F5344CB8AC3E}">
        <p14:creationId xmlns:p14="http://schemas.microsoft.com/office/powerpoint/2010/main" val="7703478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DOMContentLoaded</a:t>
            </a:r>
            <a:r>
              <a:rPr lang="en-US" dirty="0"/>
              <a:t> vs Load</a:t>
            </a:r>
          </a:p>
        </p:txBody>
      </p:sp>
      <p:sp>
        <p:nvSpPr>
          <p:cNvPr id="3" name="Content Placeholder 2"/>
          <p:cNvSpPr>
            <a:spLocks noGrp="1"/>
          </p:cNvSpPr>
          <p:nvPr>
            <p:ph idx="1"/>
          </p:nvPr>
        </p:nvSpPr>
        <p:spPr/>
        <p:txBody>
          <a:bodyPr/>
          <a:lstStyle/>
          <a:p>
            <a:r>
              <a:rPr lang="en-US" dirty="0"/>
              <a:t>The </a:t>
            </a:r>
            <a:r>
              <a:rPr lang="en-US" dirty="0" err="1"/>
              <a:t>DOMContentLoaded</a:t>
            </a:r>
            <a:r>
              <a:rPr lang="en-US" dirty="0"/>
              <a:t> event is fired when the document has been completely loaded and parsed, without waiting for stylesheets, images, and </a:t>
            </a:r>
            <a:r>
              <a:rPr lang="en-US" dirty="0" err="1"/>
              <a:t>subframes</a:t>
            </a:r>
            <a:r>
              <a:rPr lang="en-US" dirty="0"/>
              <a:t> to finish loading (the load event can be used to detect a fully-loaded </a:t>
            </a:r>
            <a:r>
              <a:rPr lang="en-US"/>
              <a:t>page).</a:t>
            </a:r>
            <a:endParaRPr lang="en-US" dirty="0"/>
          </a:p>
        </p:txBody>
      </p:sp>
    </p:spTree>
    <p:extLst>
      <p:ext uri="{BB962C8B-B14F-4D97-AF65-F5344CB8AC3E}">
        <p14:creationId xmlns:p14="http://schemas.microsoft.com/office/powerpoint/2010/main" val="16664064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Event Object</a:t>
            </a:r>
          </a:p>
        </p:txBody>
      </p:sp>
      <p:sp>
        <p:nvSpPr>
          <p:cNvPr id="3" name="Content Placeholder 2"/>
          <p:cNvSpPr>
            <a:spLocks noGrp="1"/>
          </p:cNvSpPr>
          <p:nvPr>
            <p:ph idx="1"/>
          </p:nvPr>
        </p:nvSpPr>
        <p:spPr/>
        <p:txBody>
          <a:bodyPr/>
          <a:lstStyle/>
          <a:p>
            <a:r>
              <a:rPr lang="en-US" dirty="0"/>
              <a:t>All event objects in the HTML DOM are based on the Event Object.</a:t>
            </a:r>
          </a:p>
          <a:p>
            <a:r>
              <a:rPr lang="en-US" dirty="0"/>
              <a:t>All event objects (like </a:t>
            </a:r>
            <a:r>
              <a:rPr lang="en-US" dirty="0" err="1">
                <a:hlinkClick r:id="rId2"/>
              </a:rPr>
              <a:t>MouseEvent</a:t>
            </a:r>
            <a:r>
              <a:rPr lang="en-US" dirty="0"/>
              <a:t> and </a:t>
            </a:r>
            <a:r>
              <a:rPr lang="en-US" dirty="0" err="1">
                <a:hlinkClick r:id="rId3"/>
              </a:rPr>
              <a:t>KeyboardEvent</a:t>
            </a:r>
            <a:r>
              <a:rPr lang="en-US" dirty="0"/>
              <a:t>) has access to the Event Object's properties and methods.</a:t>
            </a:r>
          </a:p>
        </p:txBody>
      </p:sp>
      <p:pic>
        <p:nvPicPr>
          <p:cNvPr id="4" name="Picture 3"/>
          <p:cNvPicPr>
            <a:picLocks noChangeAspect="1"/>
          </p:cNvPicPr>
          <p:nvPr/>
        </p:nvPicPr>
        <p:blipFill>
          <a:blip r:embed="rId4"/>
          <a:stretch>
            <a:fillRect/>
          </a:stretch>
        </p:blipFill>
        <p:spPr>
          <a:xfrm>
            <a:off x="3217333" y="3215206"/>
            <a:ext cx="4447117" cy="3267615"/>
          </a:xfrm>
          <a:prstGeom prst="rect">
            <a:avLst/>
          </a:prstGeom>
        </p:spPr>
      </p:pic>
      <p:sp>
        <p:nvSpPr>
          <p:cNvPr id="5" name="TextBox 4"/>
          <p:cNvSpPr txBox="1"/>
          <p:nvPr/>
        </p:nvSpPr>
        <p:spPr>
          <a:xfrm>
            <a:off x="8051800" y="4001294"/>
            <a:ext cx="3801533" cy="369332"/>
          </a:xfrm>
          <a:prstGeom prst="rect">
            <a:avLst/>
          </a:prstGeom>
          <a:noFill/>
        </p:spPr>
        <p:txBody>
          <a:bodyPr wrap="square" rtlCol="0">
            <a:spAutoFit/>
          </a:bodyPr>
          <a:lstStyle/>
          <a:p>
            <a:r>
              <a:rPr lang="en-US" dirty="0"/>
              <a:t>And many more events…..</a:t>
            </a:r>
          </a:p>
        </p:txBody>
      </p:sp>
    </p:spTree>
    <p:extLst>
      <p:ext uri="{BB962C8B-B14F-4D97-AF65-F5344CB8AC3E}">
        <p14:creationId xmlns:p14="http://schemas.microsoft.com/office/powerpoint/2010/main" val="6963119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Properties and Methods</a:t>
            </a:r>
          </a:p>
        </p:txBody>
      </p:sp>
      <p:pic>
        <p:nvPicPr>
          <p:cNvPr id="5" name="Content Placeholder 4"/>
          <p:cNvPicPr>
            <a:picLocks noGrp="1" noChangeAspect="1"/>
          </p:cNvPicPr>
          <p:nvPr>
            <p:ph idx="1"/>
          </p:nvPr>
        </p:nvPicPr>
        <p:blipFill>
          <a:blip r:embed="rId3"/>
          <a:stretch>
            <a:fillRect/>
          </a:stretch>
        </p:blipFill>
        <p:spPr>
          <a:xfrm>
            <a:off x="1881400" y="1512358"/>
            <a:ext cx="8429200" cy="4961444"/>
          </a:xfrm>
          <a:prstGeom prst="rect">
            <a:avLst/>
          </a:prstGeom>
        </p:spPr>
      </p:pic>
    </p:spTree>
    <p:extLst>
      <p:ext uri="{BB962C8B-B14F-4D97-AF65-F5344CB8AC3E}">
        <p14:creationId xmlns:p14="http://schemas.microsoft.com/office/powerpoint/2010/main" val="1165401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Target property</a:t>
            </a:r>
          </a:p>
        </p:txBody>
      </p:sp>
      <p:sp>
        <p:nvSpPr>
          <p:cNvPr id="3" name="Content Placeholder 2"/>
          <p:cNvSpPr>
            <a:spLocks noGrp="1"/>
          </p:cNvSpPr>
          <p:nvPr>
            <p:ph idx="1"/>
          </p:nvPr>
        </p:nvSpPr>
        <p:spPr/>
        <p:txBody>
          <a:bodyPr>
            <a:no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target</a:t>
            </a:r>
            <a:r>
              <a:rPr lang="en-US" altLang="en-US" dirty="0">
                <a:solidFill>
                  <a:srgbClr val="000000"/>
                </a:solidFill>
              </a:rPr>
              <a:t> property returns the element </a:t>
            </a:r>
            <a:r>
              <a:rPr lang="en-US" altLang="en-US" b="1" dirty="0">
                <a:solidFill>
                  <a:srgbClr val="000000"/>
                </a:solidFill>
              </a:rPr>
              <a:t>where the event </a:t>
            </a:r>
            <a:r>
              <a:rPr lang="en-US" altLang="en-US" b="1" dirty="0" err="1">
                <a:solidFill>
                  <a:srgbClr val="000000"/>
                </a:solidFill>
              </a:rPr>
              <a:t>occured</a:t>
            </a:r>
            <a:r>
              <a:rPr lang="en-US" altLang="en-US" dirty="0">
                <a:solidFill>
                  <a:srgbClr val="000000"/>
                </a:solidFill>
              </a:rPr>
              <a: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target</a:t>
            </a:r>
            <a:r>
              <a:rPr lang="en-US" altLang="en-US" dirty="0">
                <a:solidFill>
                  <a:srgbClr val="000000"/>
                </a:solidFill>
              </a:rPr>
              <a:t> property is read-only.</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target</a:t>
            </a:r>
            <a:r>
              <a:rPr lang="en-US" altLang="en-US" dirty="0">
                <a:solidFill>
                  <a:srgbClr val="000000"/>
                </a:solidFill>
              </a:rPr>
              <a:t> property returns the element on which the event occurred, opposed to the </a:t>
            </a:r>
            <a:r>
              <a:rPr lang="en-US" altLang="en-US" dirty="0" err="1">
                <a:solidFill>
                  <a:srgbClr val="DC143C"/>
                </a:solidFill>
              </a:rPr>
              <a:t>currentTarget</a:t>
            </a:r>
            <a:r>
              <a:rPr lang="en-US" altLang="en-US" dirty="0">
                <a:solidFill>
                  <a:srgbClr val="000000"/>
                </a:solidFill>
              </a:rPr>
              <a:t> property, which returns the element whose event listener triggered the event.</a:t>
            </a:r>
            <a:endParaRPr lang="en-US" dirty="0"/>
          </a:p>
          <a:p>
            <a:r>
              <a:rPr lang="en-US" dirty="0"/>
              <a:t>Get the element where the event occurred:</a:t>
            </a:r>
          </a:p>
          <a:p>
            <a:endParaRPr lang="en-US" dirty="0"/>
          </a:p>
        </p:txBody>
      </p:sp>
      <p:pic>
        <p:nvPicPr>
          <p:cNvPr id="4" name="Picture 3"/>
          <p:cNvPicPr>
            <a:picLocks noChangeAspect="1"/>
          </p:cNvPicPr>
          <p:nvPr/>
        </p:nvPicPr>
        <p:blipFill>
          <a:blip r:embed="rId2"/>
          <a:stretch>
            <a:fillRect/>
          </a:stretch>
        </p:blipFill>
        <p:spPr>
          <a:xfrm>
            <a:off x="1307041" y="4625444"/>
            <a:ext cx="3647658" cy="479955"/>
          </a:xfrm>
          <a:prstGeom prst="rect">
            <a:avLst/>
          </a:prstGeom>
        </p:spPr>
      </p:pic>
    </p:spTree>
    <p:extLst>
      <p:ext uri="{BB962C8B-B14F-4D97-AF65-F5344CB8AC3E}">
        <p14:creationId xmlns:p14="http://schemas.microsoft.com/office/powerpoint/2010/main" val="545526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Javascript</a:t>
            </a:r>
            <a:r>
              <a:rPr lang="en-US" dirty="0"/>
              <a:t> Local Storage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9142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Datatypes</a:t>
            </a:r>
          </a:p>
        </p:txBody>
      </p:sp>
      <p:sp>
        <p:nvSpPr>
          <p:cNvPr id="3" name="Content Placeholder 2"/>
          <p:cNvSpPr>
            <a:spLocks noGrp="1"/>
          </p:cNvSpPr>
          <p:nvPr>
            <p:ph idx="1"/>
          </p:nvPr>
        </p:nvSpPr>
        <p:spPr/>
        <p:txBody>
          <a:bodyPr>
            <a:normAutofit/>
          </a:bodyPr>
          <a:lstStyle/>
          <a:p>
            <a:pPr marL="0" indent="0">
              <a:buNone/>
            </a:pPr>
            <a:r>
              <a:rPr lang="en-US" dirty="0"/>
              <a:t>JS has 8 Datatypes</a:t>
            </a:r>
          </a:p>
          <a:p>
            <a:pPr marL="457200" lvl="1" indent="0">
              <a:buNone/>
            </a:pPr>
            <a:r>
              <a:rPr lang="en-US" dirty="0"/>
              <a:t>1. String</a:t>
            </a:r>
            <a:br>
              <a:rPr lang="en-US" dirty="0"/>
            </a:br>
            <a:r>
              <a:rPr lang="en-US" dirty="0"/>
              <a:t>2. Number</a:t>
            </a:r>
            <a:br>
              <a:rPr lang="en-US" dirty="0"/>
            </a:br>
            <a:r>
              <a:rPr lang="en-US" dirty="0"/>
              <a:t>3. </a:t>
            </a:r>
            <a:r>
              <a:rPr lang="en-US" dirty="0" err="1"/>
              <a:t>Bigint</a:t>
            </a:r>
            <a:br>
              <a:rPr lang="en-US" dirty="0"/>
            </a:br>
            <a:r>
              <a:rPr lang="en-US" dirty="0"/>
              <a:t>4. Boolean</a:t>
            </a:r>
            <a:br>
              <a:rPr lang="en-US" dirty="0"/>
            </a:br>
            <a:r>
              <a:rPr lang="en-US" dirty="0"/>
              <a:t>5. Undefined</a:t>
            </a:r>
            <a:br>
              <a:rPr lang="en-US" dirty="0"/>
            </a:br>
            <a:r>
              <a:rPr lang="en-US" dirty="0"/>
              <a:t>6. Null</a:t>
            </a:r>
            <a:br>
              <a:rPr lang="en-US" dirty="0"/>
            </a:br>
            <a:r>
              <a:rPr lang="en-US" dirty="0"/>
              <a:t>7. Symbol</a:t>
            </a:r>
            <a:br>
              <a:rPr lang="en-US" dirty="0"/>
            </a:br>
            <a:r>
              <a:rPr lang="en-US" dirty="0"/>
              <a:t>8. Object</a:t>
            </a:r>
          </a:p>
        </p:txBody>
      </p:sp>
    </p:spTree>
    <p:extLst>
      <p:ext uri="{BB962C8B-B14F-4D97-AF65-F5344CB8AC3E}">
        <p14:creationId xmlns:p14="http://schemas.microsoft.com/office/powerpoint/2010/main" val="14217985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localstorage</a:t>
            </a:r>
            <a:endParaRPr lang="en-US" dirty="0"/>
          </a:p>
        </p:txBody>
      </p:sp>
      <p:sp>
        <p:nvSpPr>
          <p:cNvPr id="5" name="Content Placeholder 4"/>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localStorage</a:t>
            </a:r>
            <a:r>
              <a:rPr lang="en-US" altLang="en-US" dirty="0">
                <a:solidFill>
                  <a:srgbClr val="000000"/>
                </a:solidFill>
              </a:rPr>
              <a:t> object allows you to save key/value pairs in the browser.</a:t>
            </a:r>
            <a:endParaRPr lang="en-US" altLang="en-US" dirty="0"/>
          </a:p>
          <a:p>
            <a:pPr eaLnBrk="0" fontAlgn="base" hangingPunct="0">
              <a:lnSpc>
                <a:spcPct val="100000"/>
              </a:lnSpc>
              <a:spcBef>
                <a:spcPct val="0"/>
              </a:spcBef>
              <a:spcAft>
                <a:spcPct val="0"/>
              </a:spcAft>
            </a:pPr>
            <a:r>
              <a:rPr lang="en-US" altLang="en-US" dirty="0">
                <a:solidFill>
                  <a:srgbClr val="000000"/>
                </a:solidFill>
              </a:rPr>
              <a:t>Syntax:</a:t>
            </a:r>
          </a:p>
          <a:p>
            <a:pPr eaLnBrk="0" fontAlgn="base" hangingPunct="0">
              <a:lnSpc>
                <a:spcPct val="100000"/>
              </a:lnSpc>
              <a:spcBef>
                <a:spcPct val="0"/>
              </a:spcBef>
              <a:spcAft>
                <a:spcPct val="0"/>
              </a:spcAft>
            </a:pPr>
            <a:endParaRPr lang="en-US" altLang="en-US" dirty="0">
              <a:solidFill>
                <a:srgbClr val="000000"/>
              </a:solidFill>
            </a:endParaRPr>
          </a:p>
          <a:p>
            <a:r>
              <a:rPr lang="en-US" dirty="0"/>
              <a:t>Save Data to Local Storage		Remove Data from Local Storage</a:t>
            </a:r>
          </a:p>
          <a:p>
            <a:endParaRPr lang="en-US" dirty="0"/>
          </a:p>
          <a:p>
            <a:r>
              <a:rPr lang="en-US" dirty="0"/>
              <a:t>Read Data from Local Storage		Remove All data</a:t>
            </a:r>
            <a:br>
              <a:rPr lang="en-US" dirty="0"/>
            </a:br>
            <a:endParaRPr lang="en-US" dirty="0"/>
          </a:p>
          <a:p>
            <a:pPr marL="0" indent="0">
              <a:buNone/>
            </a:pPr>
            <a:endParaRPr lang="en-US" altLang="en-US" dirty="0">
              <a:solidFill>
                <a:srgbClr val="000000"/>
              </a:solidFill>
            </a:endParaRPr>
          </a:p>
          <a:p>
            <a:pPr eaLnBrk="0" fontAlgn="base" hangingPunct="0">
              <a:lnSpc>
                <a:spcPct val="100000"/>
              </a:lnSpc>
              <a:spcBef>
                <a:spcPct val="0"/>
              </a:spcBef>
              <a:spcAft>
                <a:spcPct val="0"/>
              </a:spcAft>
            </a:pPr>
            <a:endParaRPr lang="en-US" altLang="en-US" dirty="0">
              <a:solidFill>
                <a:srgbClr val="000000"/>
              </a:solidFill>
            </a:endParaRPr>
          </a:p>
        </p:txBody>
      </p:sp>
      <p:pic>
        <p:nvPicPr>
          <p:cNvPr id="7" name="Picture 6"/>
          <p:cNvPicPr>
            <a:picLocks noChangeAspect="1"/>
          </p:cNvPicPr>
          <p:nvPr/>
        </p:nvPicPr>
        <p:blipFill>
          <a:blip r:embed="rId2"/>
          <a:stretch>
            <a:fillRect/>
          </a:stretch>
        </p:blipFill>
        <p:spPr>
          <a:xfrm>
            <a:off x="3236648" y="5777967"/>
            <a:ext cx="5718703" cy="1041933"/>
          </a:xfrm>
          <a:prstGeom prst="rect">
            <a:avLst/>
          </a:prstGeom>
        </p:spPr>
      </p:pic>
      <p:pic>
        <p:nvPicPr>
          <p:cNvPr id="8" name="Picture 7"/>
          <p:cNvPicPr>
            <a:picLocks noChangeAspect="1"/>
          </p:cNvPicPr>
          <p:nvPr/>
        </p:nvPicPr>
        <p:blipFill>
          <a:blip r:embed="rId3"/>
          <a:stretch>
            <a:fillRect/>
          </a:stretch>
        </p:blipFill>
        <p:spPr>
          <a:xfrm>
            <a:off x="1331383" y="3167592"/>
            <a:ext cx="2518126" cy="439208"/>
          </a:xfrm>
          <a:prstGeom prst="rect">
            <a:avLst/>
          </a:prstGeom>
        </p:spPr>
      </p:pic>
      <p:pic>
        <p:nvPicPr>
          <p:cNvPr id="9" name="Picture 8"/>
          <p:cNvPicPr>
            <a:picLocks noChangeAspect="1"/>
          </p:cNvPicPr>
          <p:nvPr/>
        </p:nvPicPr>
        <p:blipFill>
          <a:blip r:embed="rId4"/>
          <a:stretch>
            <a:fillRect/>
          </a:stretch>
        </p:blipFill>
        <p:spPr>
          <a:xfrm>
            <a:off x="1331383" y="4079875"/>
            <a:ext cx="3524701" cy="432858"/>
          </a:xfrm>
          <a:prstGeom prst="rect">
            <a:avLst/>
          </a:prstGeom>
        </p:spPr>
      </p:pic>
      <p:pic>
        <p:nvPicPr>
          <p:cNvPr id="10" name="Picture 9"/>
          <p:cNvPicPr>
            <a:picLocks noChangeAspect="1"/>
          </p:cNvPicPr>
          <p:nvPr/>
        </p:nvPicPr>
        <p:blipFill>
          <a:blip r:embed="rId5"/>
          <a:stretch>
            <a:fillRect/>
          </a:stretch>
        </p:blipFill>
        <p:spPr>
          <a:xfrm>
            <a:off x="1331383" y="5173397"/>
            <a:ext cx="3971098" cy="406135"/>
          </a:xfrm>
          <a:prstGeom prst="rect">
            <a:avLst/>
          </a:prstGeom>
        </p:spPr>
      </p:pic>
      <p:pic>
        <p:nvPicPr>
          <p:cNvPr id="11" name="Picture 10"/>
          <p:cNvPicPr>
            <a:picLocks noChangeAspect="1"/>
          </p:cNvPicPr>
          <p:nvPr/>
        </p:nvPicPr>
        <p:blipFill>
          <a:blip r:embed="rId6"/>
          <a:stretch>
            <a:fillRect/>
          </a:stretch>
        </p:blipFill>
        <p:spPr>
          <a:xfrm>
            <a:off x="6351057" y="4167716"/>
            <a:ext cx="3245715" cy="345017"/>
          </a:xfrm>
          <a:prstGeom prst="rect">
            <a:avLst/>
          </a:prstGeom>
        </p:spPr>
      </p:pic>
      <p:pic>
        <p:nvPicPr>
          <p:cNvPr id="12" name="Picture 11"/>
          <p:cNvPicPr>
            <a:picLocks noChangeAspect="1"/>
          </p:cNvPicPr>
          <p:nvPr/>
        </p:nvPicPr>
        <p:blipFill>
          <a:blip r:embed="rId7"/>
          <a:stretch>
            <a:fillRect/>
          </a:stretch>
        </p:blipFill>
        <p:spPr>
          <a:xfrm>
            <a:off x="6351057" y="5187685"/>
            <a:ext cx="2828658" cy="455345"/>
          </a:xfrm>
          <a:prstGeom prst="rect">
            <a:avLst/>
          </a:prstGeom>
        </p:spPr>
      </p:pic>
    </p:spTree>
    <p:extLst>
      <p:ext uri="{BB962C8B-B14F-4D97-AF65-F5344CB8AC3E}">
        <p14:creationId xmlns:p14="http://schemas.microsoft.com/office/powerpoint/2010/main" val="350285263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067858" y="1690687"/>
            <a:ext cx="6401655" cy="1399645"/>
          </a:xfrm>
          <a:prstGeom prst="rect">
            <a:avLst/>
          </a:prstGeom>
        </p:spPr>
      </p:pic>
    </p:spTree>
    <p:extLst>
      <p:ext uri="{BB962C8B-B14F-4D97-AF65-F5344CB8AC3E}">
        <p14:creationId xmlns:p14="http://schemas.microsoft.com/office/powerpoint/2010/main" val="31136880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a:t>
            </a:r>
          </a:p>
        </p:txBody>
      </p:sp>
      <p:sp>
        <p:nvSpPr>
          <p:cNvPr id="3" name="Content Placeholder 2"/>
          <p:cNvSpPr>
            <a:spLocks noGrp="1"/>
          </p:cNvSpPr>
          <p:nvPr>
            <p:ph idx="1"/>
          </p:nvPr>
        </p:nvSpPr>
        <p:spPr/>
        <p:txBody>
          <a:bodyPr>
            <a:normAutofit/>
          </a:bodyPr>
          <a:lstStyle/>
          <a:p>
            <a:r>
              <a:rPr lang="en-US" dirty="0"/>
              <a:t>Cookies are data, stored in small text files, on your computer.</a:t>
            </a:r>
          </a:p>
          <a:p>
            <a:r>
              <a:rPr lang="en-US" dirty="0"/>
              <a:t>When a web server has sent a web page to a browser, the connection is shut down, and the server forgets everything about the user.</a:t>
            </a:r>
          </a:p>
          <a:p>
            <a:r>
              <a:rPr lang="en-US" dirty="0"/>
              <a:t>Cookies were invented to solve the problem "how to remember information about the user":</a:t>
            </a:r>
          </a:p>
          <a:p>
            <a:pPr lvl="1"/>
            <a:r>
              <a:rPr lang="en-US" dirty="0"/>
              <a:t>When a user visits a web page, his/her name can be stored in a cookie.</a:t>
            </a:r>
          </a:p>
          <a:p>
            <a:pPr lvl="1"/>
            <a:r>
              <a:rPr lang="en-US" dirty="0"/>
              <a:t>Next time the user visits the page, the cookie "remembers" his/her name.</a:t>
            </a:r>
          </a:p>
          <a:p>
            <a:r>
              <a:rPr lang="en-US" dirty="0"/>
              <a:t>Cookies are saved in name-value pairs like:</a:t>
            </a:r>
          </a:p>
        </p:txBody>
      </p:sp>
      <p:pic>
        <p:nvPicPr>
          <p:cNvPr id="4" name="Picture 3"/>
          <p:cNvPicPr>
            <a:picLocks noChangeAspect="1"/>
          </p:cNvPicPr>
          <p:nvPr/>
        </p:nvPicPr>
        <p:blipFill>
          <a:blip r:embed="rId2"/>
          <a:stretch>
            <a:fillRect/>
          </a:stretch>
        </p:blipFill>
        <p:spPr>
          <a:xfrm>
            <a:off x="1396999" y="5363104"/>
            <a:ext cx="2418645" cy="453496"/>
          </a:xfrm>
          <a:prstGeom prst="rect">
            <a:avLst/>
          </a:prstGeom>
        </p:spPr>
      </p:pic>
    </p:spTree>
    <p:extLst>
      <p:ext uri="{BB962C8B-B14F-4D97-AF65-F5344CB8AC3E}">
        <p14:creationId xmlns:p14="http://schemas.microsoft.com/office/powerpoint/2010/main" val="3174723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Cookie with JavaScript</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JavaScript can create, read, and delete cookies with  the </a:t>
            </a:r>
            <a:r>
              <a:rPr lang="en-US" altLang="en-US" dirty="0" err="1">
                <a:solidFill>
                  <a:srgbClr val="DC143C"/>
                </a:solidFill>
              </a:rPr>
              <a:t>document.cookie</a:t>
            </a:r>
            <a:r>
              <a:rPr lang="en-US" altLang="en-US" dirty="0">
                <a:solidFill>
                  <a:srgbClr val="000000"/>
                </a:solidFill>
              </a:rPr>
              <a:t> property.</a:t>
            </a:r>
          </a:p>
          <a:p>
            <a:pPr eaLnBrk="0" fontAlgn="base" hangingPunct="0">
              <a:lnSpc>
                <a:spcPct val="100000"/>
              </a:lnSpc>
              <a:spcBef>
                <a:spcPct val="0"/>
              </a:spcBef>
              <a:spcAft>
                <a:spcPct val="0"/>
              </a:spcAft>
            </a:pPr>
            <a:endParaRPr lang="en-US" altLang="en-US" dirty="0">
              <a:solidFill>
                <a:srgbClr val="000000"/>
              </a:solidFill>
            </a:endParaRPr>
          </a:p>
          <a:p>
            <a:r>
              <a:rPr lang="en-US" dirty="0"/>
              <a:t>We can also add an expiry date (in UTC time). By default, the cookie is deleted when the browser is closed:</a:t>
            </a:r>
          </a:p>
          <a:p>
            <a:endParaRPr lang="en-US" dirty="0"/>
          </a:p>
          <a:p>
            <a:r>
              <a:rPr lang="en-US" dirty="0"/>
              <a:t>With a path parameter, you can tell the browser what path the cookie belongs to. By default, the cookie belongs to the current page.</a:t>
            </a:r>
          </a:p>
          <a:p>
            <a:pPr marL="0" indent="0">
              <a:buNone/>
            </a:pPr>
            <a:endParaRPr lang="en-US" altLang="en-US" dirty="0"/>
          </a:p>
        </p:txBody>
      </p:sp>
      <p:pic>
        <p:nvPicPr>
          <p:cNvPr id="5" name="Picture 4"/>
          <p:cNvPicPr>
            <a:picLocks noChangeAspect="1"/>
          </p:cNvPicPr>
          <p:nvPr/>
        </p:nvPicPr>
        <p:blipFill>
          <a:blip r:embed="rId2"/>
          <a:stretch>
            <a:fillRect/>
          </a:stretch>
        </p:blipFill>
        <p:spPr>
          <a:xfrm>
            <a:off x="1798108" y="2795057"/>
            <a:ext cx="4577303" cy="396876"/>
          </a:xfrm>
          <a:prstGeom prst="rect">
            <a:avLst/>
          </a:prstGeom>
        </p:spPr>
      </p:pic>
      <p:pic>
        <p:nvPicPr>
          <p:cNvPr id="6" name="Picture 5"/>
          <p:cNvPicPr>
            <a:picLocks noChangeAspect="1"/>
          </p:cNvPicPr>
          <p:nvPr/>
        </p:nvPicPr>
        <p:blipFill>
          <a:blip r:embed="rId3"/>
          <a:stretch>
            <a:fillRect/>
          </a:stretch>
        </p:blipFill>
        <p:spPr>
          <a:xfrm>
            <a:off x="1953154" y="4161364"/>
            <a:ext cx="7799502" cy="334435"/>
          </a:xfrm>
          <a:prstGeom prst="rect">
            <a:avLst/>
          </a:prstGeom>
        </p:spPr>
      </p:pic>
      <p:pic>
        <p:nvPicPr>
          <p:cNvPr id="7" name="Picture 6"/>
          <p:cNvPicPr>
            <a:picLocks noChangeAspect="1"/>
          </p:cNvPicPr>
          <p:nvPr/>
        </p:nvPicPr>
        <p:blipFill>
          <a:blip r:embed="rId4"/>
          <a:stretch>
            <a:fillRect/>
          </a:stretch>
        </p:blipFill>
        <p:spPr>
          <a:xfrm>
            <a:off x="1953154" y="5527672"/>
            <a:ext cx="9178562" cy="365128"/>
          </a:xfrm>
          <a:prstGeom prst="rect">
            <a:avLst/>
          </a:prstGeom>
        </p:spPr>
      </p:pic>
    </p:spTree>
    <p:extLst>
      <p:ext uri="{BB962C8B-B14F-4D97-AF65-F5344CB8AC3E}">
        <p14:creationId xmlns:p14="http://schemas.microsoft.com/office/powerpoint/2010/main" val="33452010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 a Cookie</a:t>
            </a:r>
          </a:p>
        </p:txBody>
      </p:sp>
      <p:sp>
        <p:nvSpPr>
          <p:cNvPr id="3" name="Content Placeholder 2"/>
          <p:cNvSpPr>
            <a:spLocks noGrp="1"/>
          </p:cNvSpPr>
          <p:nvPr>
            <p:ph idx="1"/>
          </p:nvPr>
        </p:nvSpPr>
        <p:spPr/>
        <p:txBody>
          <a:bodyPr/>
          <a:lstStyle/>
          <a:p>
            <a:r>
              <a:rPr lang="en-US" dirty="0"/>
              <a:t>With JavaScript, cookies can be read like this:</a:t>
            </a:r>
          </a:p>
        </p:txBody>
      </p:sp>
      <p:pic>
        <p:nvPicPr>
          <p:cNvPr id="4" name="Picture 3"/>
          <p:cNvPicPr>
            <a:picLocks noChangeAspect="1"/>
          </p:cNvPicPr>
          <p:nvPr/>
        </p:nvPicPr>
        <p:blipFill>
          <a:blip r:embed="rId2"/>
          <a:stretch>
            <a:fillRect/>
          </a:stretch>
        </p:blipFill>
        <p:spPr>
          <a:xfrm>
            <a:off x="1511300" y="2340503"/>
            <a:ext cx="2857510" cy="436564"/>
          </a:xfrm>
          <a:prstGeom prst="rect">
            <a:avLst/>
          </a:prstGeom>
        </p:spPr>
      </p:pic>
      <p:pic>
        <p:nvPicPr>
          <p:cNvPr id="5" name="Picture 4"/>
          <p:cNvPicPr>
            <a:picLocks noChangeAspect="1"/>
          </p:cNvPicPr>
          <p:nvPr/>
        </p:nvPicPr>
        <p:blipFill>
          <a:blip r:embed="rId3"/>
          <a:stretch>
            <a:fillRect/>
          </a:stretch>
        </p:blipFill>
        <p:spPr>
          <a:xfrm>
            <a:off x="2185459" y="5620279"/>
            <a:ext cx="8210550" cy="409575"/>
          </a:xfrm>
          <a:prstGeom prst="rect">
            <a:avLst/>
          </a:prstGeom>
        </p:spPr>
      </p:pic>
    </p:spTree>
    <p:extLst>
      <p:ext uri="{BB962C8B-B14F-4D97-AF65-F5344CB8AC3E}">
        <p14:creationId xmlns:p14="http://schemas.microsoft.com/office/powerpoint/2010/main" val="359868278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a Cookie</a:t>
            </a:r>
          </a:p>
        </p:txBody>
      </p:sp>
      <p:sp>
        <p:nvSpPr>
          <p:cNvPr id="3" name="Content Placeholder 2"/>
          <p:cNvSpPr>
            <a:spLocks noGrp="1"/>
          </p:cNvSpPr>
          <p:nvPr>
            <p:ph idx="1"/>
          </p:nvPr>
        </p:nvSpPr>
        <p:spPr/>
        <p:txBody>
          <a:bodyPr/>
          <a:lstStyle/>
          <a:p>
            <a:r>
              <a:rPr lang="en-US" dirty="0"/>
              <a:t>With JavaScript, you can change a cookie the same way as you create it:</a:t>
            </a:r>
          </a:p>
          <a:p>
            <a:pPr marL="0" indent="0">
              <a:buNone/>
            </a:pPr>
            <a:endParaRPr lang="en-US" dirty="0"/>
          </a:p>
        </p:txBody>
      </p:sp>
      <p:pic>
        <p:nvPicPr>
          <p:cNvPr id="4" name="Picture 3"/>
          <p:cNvPicPr>
            <a:picLocks noChangeAspect="1"/>
          </p:cNvPicPr>
          <p:nvPr/>
        </p:nvPicPr>
        <p:blipFill>
          <a:blip r:embed="rId2"/>
          <a:stretch>
            <a:fillRect/>
          </a:stretch>
        </p:blipFill>
        <p:spPr>
          <a:xfrm>
            <a:off x="1492250" y="2862262"/>
            <a:ext cx="9414316" cy="295805"/>
          </a:xfrm>
          <a:prstGeom prst="rect">
            <a:avLst/>
          </a:prstGeom>
        </p:spPr>
      </p:pic>
    </p:spTree>
    <p:extLst>
      <p:ext uri="{BB962C8B-B14F-4D97-AF65-F5344CB8AC3E}">
        <p14:creationId xmlns:p14="http://schemas.microsoft.com/office/powerpoint/2010/main" val="26683766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Delete a Cookie</a:t>
            </a:r>
          </a:p>
        </p:txBody>
      </p:sp>
      <p:sp>
        <p:nvSpPr>
          <p:cNvPr id="3" name="Content Placeholder 2"/>
          <p:cNvSpPr>
            <a:spLocks noGrp="1"/>
          </p:cNvSpPr>
          <p:nvPr>
            <p:ph idx="1"/>
          </p:nvPr>
        </p:nvSpPr>
        <p:spPr/>
        <p:txBody>
          <a:bodyPr/>
          <a:lstStyle/>
          <a:p>
            <a:r>
              <a:rPr lang="en-US" dirty="0"/>
              <a:t>Deleting a cookie is very simple.</a:t>
            </a:r>
          </a:p>
          <a:p>
            <a:r>
              <a:rPr lang="en-US" dirty="0"/>
              <a:t>You don't have to specify a cookie value when you delete a cookie.</a:t>
            </a:r>
          </a:p>
          <a:p>
            <a:r>
              <a:rPr lang="en-US" dirty="0"/>
              <a:t>Just set the expires parameter to a past date:</a:t>
            </a:r>
          </a:p>
        </p:txBody>
      </p:sp>
      <p:pic>
        <p:nvPicPr>
          <p:cNvPr id="4" name="Picture 3"/>
          <p:cNvPicPr>
            <a:picLocks noChangeAspect="1"/>
          </p:cNvPicPr>
          <p:nvPr/>
        </p:nvPicPr>
        <p:blipFill>
          <a:blip r:embed="rId2"/>
          <a:stretch>
            <a:fillRect/>
          </a:stretch>
        </p:blipFill>
        <p:spPr>
          <a:xfrm>
            <a:off x="1232429" y="3532716"/>
            <a:ext cx="8269001" cy="353484"/>
          </a:xfrm>
          <a:prstGeom prst="rect">
            <a:avLst/>
          </a:prstGeom>
        </p:spPr>
      </p:pic>
      <p:pic>
        <p:nvPicPr>
          <p:cNvPr id="5" name="Picture 4"/>
          <p:cNvPicPr>
            <a:picLocks noChangeAspect="1"/>
          </p:cNvPicPr>
          <p:nvPr/>
        </p:nvPicPr>
        <p:blipFill>
          <a:blip r:embed="rId3"/>
          <a:stretch>
            <a:fillRect/>
          </a:stretch>
        </p:blipFill>
        <p:spPr>
          <a:xfrm>
            <a:off x="3262312" y="5613399"/>
            <a:ext cx="5667375" cy="666750"/>
          </a:xfrm>
          <a:prstGeom prst="rect">
            <a:avLst/>
          </a:prstGeom>
        </p:spPr>
      </p:pic>
    </p:spTree>
    <p:extLst>
      <p:ext uri="{BB962C8B-B14F-4D97-AF65-F5344CB8AC3E}">
        <p14:creationId xmlns:p14="http://schemas.microsoft.com/office/powerpoint/2010/main" val="14679102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Cookie String</a:t>
            </a:r>
          </a:p>
        </p:txBody>
      </p:sp>
      <p:sp>
        <p:nvSpPr>
          <p:cNvPr id="3" name="Content Placeholder 2"/>
          <p:cNvSpPr>
            <a:spLocks noGrp="1"/>
          </p:cNvSpPr>
          <p:nvPr>
            <p:ph idx="1"/>
          </p:nvPr>
        </p:nvSpPr>
        <p:spPr>
          <a:xfrm>
            <a:off x="550333" y="1825625"/>
            <a:ext cx="11404600" cy="436350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document.cookie</a:t>
            </a:r>
            <a:r>
              <a:rPr lang="en-US" altLang="en-US" dirty="0">
                <a:solidFill>
                  <a:srgbClr val="000000"/>
                </a:solidFill>
              </a:rPr>
              <a:t> property looks like a normal text string. But it is not.</a:t>
            </a:r>
            <a:endParaRPr lang="en-US" altLang="en-US" dirty="0"/>
          </a:p>
          <a:p>
            <a:pPr eaLnBrk="0" fontAlgn="base" hangingPunct="0">
              <a:lnSpc>
                <a:spcPct val="100000"/>
              </a:lnSpc>
              <a:spcBef>
                <a:spcPct val="0"/>
              </a:spcBef>
              <a:spcAft>
                <a:spcPct val="0"/>
              </a:spcAft>
            </a:pPr>
            <a:r>
              <a:rPr lang="en-US" altLang="en-US" dirty="0">
                <a:solidFill>
                  <a:srgbClr val="000000"/>
                </a:solidFill>
              </a:rPr>
              <a:t>Even if you write a whole cookie string to </a:t>
            </a:r>
            <a:r>
              <a:rPr lang="en-US" altLang="en-US" dirty="0" err="1">
                <a:solidFill>
                  <a:srgbClr val="000000"/>
                </a:solidFill>
              </a:rPr>
              <a:t>document.cookie</a:t>
            </a:r>
            <a:r>
              <a:rPr lang="en-US" altLang="en-US" dirty="0">
                <a:solidFill>
                  <a:srgbClr val="000000"/>
                </a:solidFill>
              </a:rPr>
              <a:t>, when you read it out again, you can only see the name-value pair of it.</a:t>
            </a:r>
            <a:endParaRPr lang="en-US" altLang="en-US" dirty="0"/>
          </a:p>
          <a:p>
            <a:pPr eaLnBrk="0" fontAlgn="base" hangingPunct="0">
              <a:lnSpc>
                <a:spcPct val="100000"/>
              </a:lnSpc>
              <a:spcBef>
                <a:spcPct val="0"/>
              </a:spcBef>
              <a:spcAft>
                <a:spcPct val="0"/>
              </a:spcAft>
            </a:pPr>
            <a:r>
              <a:rPr lang="en-US" altLang="en-US" dirty="0">
                <a:solidFill>
                  <a:srgbClr val="000000"/>
                </a:solidFill>
              </a:rPr>
              <a:t>If you set a new cookie, older cookies are not overwritten. The new cookie is added to </a:t>
            </a:r>
            <a:r>
              <a:rPr lang="en-US" altLang="en-US" dirty="0" err="1">
                <a:solidFill>
                  <a:srgbClr val="000000"/>
                </a:solidFill>
              </a:rPr>
              <a:t>document.cookie</a:t>
            </a:r>
            <a:r>
              <a:rPr lang="en-US" altLang="en-US" dirty="0">
                <a:solidFill>
                  <a:srgbClr val="000000"/>
                </a:solidFill>
              </a:rPr>
              <a:t>, so if you read </a:t>
            </a:r>
            <a:r>
              <a:rPr lang="en-US" altLang="en-US" dirty="0" err="1">
                <a:solidFill>
                  <a:srgbClr val="000000"/>
                </a:solidFill>
              </a:rPr>
              <a:t>document.cookie</a:t>
            </a:r>
            <a:r>
              <a:rPr lang="en-US" altLang="en-US" dirty="0">
                <a:solidFill>
                  <a:srgbClr val="000000"/>
                </a:solidFill>
              </a:rPr>
              <a:t> again you will get something like:</a:t>
            </a:r>
            <a:endParaRPr lang="en-US" altLang="en-US" dirty="0"/>
          </a:p>
          <a:p>
            <a:pPr eaLnBrk="0" fontAlgn="base" hangingPunct="0">
              <a:lnSpc>
                <a:spcPct val="100000"/>
              </a:lnSpc>
              <a:spcBef>
                <a:spcPct val="0"/>
              </a:spcBef>
              <a:spcAft>
                <a:spcPct val="0"/>
              </a:spcAft>
            </a:pPr>
            <a:r>
              <a:rPr lang="en-US" altLang="en-US" dirty="0">
                <a:solidFill>
                  <a:srgbClr val="000000"/>
                </a:solidFill>
              </a:rPr>
              <a:t>cookie1 = value; cookie2 = value;</a:t>
            </a:r>
            <a:endParaRPr lang="en-US" altLang="en-US" dirty="0"/>
          </a:p>
        </p:txBody>
      </p:sp>
    </p:spTree>
    <p:extLst>
      <p:ext uri="{BB962C8B-B14F-4D97-AF65-F5344CB8AC3E}">
        <p14:creationId xmlns:p14="http://schemas.microsoft.com/office/powerpoint/2010/main" val="39230539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vs </a:t>
            </a:r>
            <a:r>
              <a:rPr lang="en-US" dirty="0" err="1"/>
              <a:t>LocalStorage</a:t>
            </a:r>
            <a:endParaRPr lang="en-US" dirty="0"/>
          </a:p>
        </p:txBody>
      </p:sp>
      <p:sp>
        <p:nvSpPr>
          <p:cNvPr id="3" name="Content Placeholder 2"/>
          <p:cNvSpPr>
            <a:spLocks noGrp="1"/>
          </p:cNvSpPr>
          <p:nvPr>
            <p:ph idx="1"/>
          </p:nvPr>
        </p:nvSpPr>
        <p:spPr/>
        <p:txBody>
          <a:bodyPr>
            <a:normAutofit/>
          </a:bodyPr>
          <a:lstStyle/>
          <a:p>
            <a:r>
              <a:rPr lang="en-US" dirty="0"/>
              <a:t>Cookies are intended to be read by the server, whereas </a:t>
            </a:r>
            <a:r>
              <a:rPr lang="en-US" dirty="0" err="1"/>
              <a:t>localStorage</a:t>
            </a:r>
            <a:r>
              <a:rPr lang="en-US" dirty="0"/>
              <a:t> can only be read by the browser. </a:t>
            </a:r>
          </a:p>
          <a:p>
            <a:r>
              <a:rPr lang="en-US" dirty="0"/>
              <a:t>cookies are restricted to small data volumes, while </a:t>
            </a:r>
            <a:r>
              <a:rPr lang="en-US" dirty="0" err="1"/>
              <a:t>localStorage</a:t>
            </a:r>
            <a:r>
              <a:rPr lang="en-US" dirty="0"/>
              <a:t> can store more data.</a:t>
            </a:r>
          </a:p>
          <a:p>
            <a:r>
              <a:rPr lang="en-US" altLang="en-US" dirty="0" err="1">
                <a:solidFill>
                  <a:srgbClr val="232629"/>
                </a:solidFill>
              </a:rPr>
              <a:t>localStorage</a:t>
            </a:r>
            <a:r>
              <a:rPr lang="en-US" altLang="en-US" dirty="0">
                <a:solidFill>
                  <a:srgbClr val="232629"/>
                </a:solidFill>
              </a:rPr>
              <a:t> is an implementation of the Storage Interface. It stores data with </a:t>
            </a:r>
            <a:r>
              <a:rPr lang="en-US" altLang="en-US" b="1" dirty="0">
                <a:solidFill>
                  <a:srgbClr val="232629"/>
                </a:solidFill>
              </a:rPr>
              <a:t>no expiration date</a:t>
            </a:r>
            <a:r>
              <a:rPr lang="en-US" altLang="en-US" dirty="0">
                <a:solidFill>
                  <a:srgbClr val="232629"/>
                </a:solidFill>
              </a:rPr>
              <a:t>, and gets cleared </a:t>
            </a:r>
            <a:r>
              <a:rPr lang="en-US" altLang="en-US" b="1" dirty="0">
                <a:solidFill>
                  <a:srgbClr val="232629"/>
                </a:solidFill>
              </a:rPr>
              <a:t>only</a:t>
            </a:r>
            <a:r>
              <a:rPr lang="en-US" altLang="en-US" dirty="0">
                <a:solidFill>
                  <a:srgbClr val="232629"/>
                </a:solidFill>
              </a:rPr>
              <a:t> through JavaScript, or clearing the Browser Cache / Locally Stored Data — unlike cookie expiry</a:t>
            </a:r>
            <a:r>
              <a:rPr lang="en-US" altLang="en-US" dirty="0"/>
              <a:t> .</a:t>
            </a:r>
          </a:p>
        </p:txBody>
      </p:sp>
    </p:spTree>
    <p:extLst>
      <p:ext uri="{BB962C8B-B14F-4D97-AF65-F5344CB8AC3E}">
        <p14:creationId xmlns:p14="http://schemas.microsoft.com/office/powerpoint/2010/main" val="38377489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Working?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773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t>The object data type can contain:</a:t>
            </a:r>
          </a:p>
          <a:p>
            <a:pPr marL="457200" lvl="1" indent="0">
              <a:buNone/>
            </a:pPr>
            <a:r>
              <a:rPr lang="en-US" dirty="0"/>
              <a:t>1. An object</a:t>
            </a:r>
            <a:br>
              <a:rPr lang="en-US" dirty="0"/>
            </a:br>
            <a:r>
              <a:rPr lang="en-US" dirty="0"/>
              <a:t>2. An array</a:t>
            </a:r>
            <a:br>
              <a:rPr lang="en-US" dirty="0"/>
            </a:br>
            <a:r>
              <a:rPr lang="en-US" dirty="0"/>
              <a:t>3. A date</a:t>
            </a:r>
            <a:br>
              <a:rPr lang="en-US" dirty="0"/>
            </a:br>
            <a:endParaRPr lang="en-US" dirty="0"/>
          </a:p>
        </p:txBody>
      </p:sp>
      <p:pic>
        <p:nvPicPr>
          <p:cNvPr id="4" name="Picture 3"/>
          <p:cNvPicPr>
            <a:picLocks noChangeAspect="1"/>
          </p:cNvPicPr>
          <p:nvPr/>
        </p:nvPicPr>
        <p:blipFill rotWithShape="1">
          <a:blip r:embed="rId2"/>
          <a:srcRect r="21399"/>
          <a:stretch/>
        </p:blipFill>
        <p:spPr>
          <a:xfrm>
            <a:off x="6821213" y="1504834"/>
            <a:ext cx="5097517" cy="4954212"/>
          </a:xfrm>
          <a:prstGeom prst="rect">
            <a:avLst/>
          </a:prstGeom>
        </p:spPr>
      </p:pic>
      <p:pic>
        <p:nvPicPr>
          <p:cNvPr id="5" name="Picture 4"/>
          <p:cNvPicPr>
            <a:picLocks noChangeAspect="1"/>
          </p:cNvPicPr>
          <p:nvPr/>
        </p:nvPicPr>
        <p:blipFill>
          <a:blip r:embed="rId3"/>
          <a:stretch>
            <a:fillRect/>
          </a:stretch>
        </p:blipFill>
        <p:spPr>
          <a:xfrm>
            <a:off x="838200" y="3836276"/>
            <a:ext cx="5625353" cy="2106175"/>
          </a:xfrm>
          <a:prstGeom prst="rect">
            <a:avLst/>
          </a:prstGeom>
        </p:spPr>
      </p:pic>
    </p:spTree>
    <p:extLst>
      <p:ext uri="{BB962C8B-B14F-4D97-AF65-F5344CB8AC3E}">
        <p14:creationId xmlns:p14="http://schemas.microsoft.com/office/powerpoint/2010/main" val="361001823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web works?</a:t>
            </a:r>
          </a:p>
        </p:txBody>
      </p:sp>
      <p:pic>
        <p:nvPicPr>
          <p:cNvPr id="20482" name="Picture 2" descr="How the Web Works, HTTP Request/Response 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6414" y="1825625"/>
            <a:ext cx="543917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807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web works?</a:t>
            </a:r>
          </a:p>
        </p:txBody>
      </p:sp>
      <p:sp>
        <p:nvSpPr>
          <p:cNvPr id="3" name="Content Placeholder 2"/>
          <p:cNvSpPr>
            <a:spLocks noGrp="1"/>
          </p:cNvSpPr>
          <p:nvPr>
            <p:ph idx="1"/>
          </p:nvPr>
        </p:nvSpPr>
        <p:spPr/>
        <p:txBody>
          <a:bodyPr/>
          <a:lstStyle/>
          <a:p>
            <a:r>
              <a:rPr lang="en-US" dirty="0"/>
              <a:t>The basis of the web is asking for and receiving information. The 'asker' in this case is a </a:t>
            </a:r>
            <a:r>
              <a:rPr lang="en-US" b="1" dirty="0"/>
              <a:t>client</a:t>
            </a:r>
            <a:r>
              <a:rPr lang="en-US" dirty="0"/>
              <a:t> and the 'provider' is a </a:t>
            </a:r>
            <a:r>
              <a:rPr lang="en-US" b="1" dirty="0"/>
              <a:t>server.</a:t>
            </a:r>
          </a:p>
          <a:p>
            <a:r>
              <a:rPr lang="en-US" dirty="0"/>
              <a:t>The messages sent by the client, usually a Web browser, are called </a:t>
            </a:r>
            <a:r>
              <a:rPr lang="en-US" b="1" i="1" dirty="0"/>
              <a:t>requests</a:t>
            </a:r>
            <a:r>
              <a:rPr lang="en-US" dirty="0"/>
              <a:t> and the messages sent by the server as an answer are called </a:t>
            </a:r>
            <a:r>
              <a:rPr lang="en-US" b="1" i="1" dirty="0"/>
              <a:t>responses</a:t>
            </a:r>
            <a:r>
              <a:rPr lang="en-US" dirty="0"/>
              <a:t>.</a:t>
            </a:r>
          </a:p>
          <a:p>
            <a:endParaRPr lang="en-US" dirty="0"/>
          </a:p>
        </p:txBody>
      </p:sp>
    </p:spTree>
    <p:extLst>
      <p:ext uri="{BB962C8B-B14F-4D97-AF65-F5344CB8AC3E}">
        <p14:creationId xmlns:p14="http://schemas.microsoft.com/office/powerpoint/2010/main" val="37037242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a:t>
            </a:r>
          </a:p>
        </p:txBody>
      </p:sp>
      <p:sp>
        <p:nvSpPr>
          <p:cNvPr id="3" name="Content Placeholder 2"/>
          <p:cNvSpPr>
            <a:spLocks noGrp="1"/>
          </p:cNvSpPr>
          <p:nvPr>
            <p:ph idx="1"/>
          </p:nvPr>
        </p:nvSpPr>
        <p:spPr/>
        <p:txBody>
          <a:bodyPr/>
          <a:lstStyle/>
          <a:p>
            <a:r>
              <a:rPr lang="en-US" dirty="0"/>
              <a:t>A client is a piece of computer hardware or software that connects to and accesses the resources of a remote computer, or server.</a:t>
            </a:r>
          </a:p>
          <a:p>
            <a:r>
              <a:rPr lang="en-US" dirty="0"/>
              <a:t>In the web development world, clients are web browsers (like Chrome, Firefox, Safari), but clients can also be API’s making requests to another server or the command line (when making </a:t>
            </a:r>
            <a:r>
              <a:rPr lang="en-US" dirty="0" err="1"/>
              <a:t>cURL</a:t>
            </a:r>
            <a:r>
              <a:rPr lang="en-US" dirty="0"/>
              <a:t>, telnet requests)</a:t>
            </a:r>
          </a:p>
        </p:txBody>
      </p:sp>
    </p:spTree>
    <p:extLst>
      <p:ext uri="{BB962C8B-B14F-4D97-AF65-F5344CB8AC3E}">
        <p14:creationId xmlns:p14="http://schemas.microsoft.com/office/powerpoint/2010/main" val="4772719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a:t>
            </a:r>
          </a:p>
        </p:txBody>
      </p:sp>
      <p:sp>
        <p:nvSpPr>
          <p:cNvPr id="3" name="Content Placeholder 2"/>
          <p:cNvSpPr>
            <a:spLocks noGrp="1"/>
          </p:cNvSpPr>
          <p:nvPr>
            <p:ph idx="1"/>
          </p:nvPr>
        </p:nvSpPr>
        <p:spPr/>
        <p:txBody>
          <a:bodyPr/>
          <a:lstStyle/>
          <a:p>
            <a:r>
              <a:rPr lang="en-US" dirty="0"/>
              <a:t>A server is a piece of computer hardware or software that provides resources, data, services, or functionality for other programs or devices, called </a:t>
            </a:r>
            <a:r>
              <a:rPr lang="en-US" i="1" dirty="0"/>
              <a:t>clients</a:t>
            </a:r>
            <a:r>
              <a:rPr lang="en-US" dirty="0"/>
              <a:t>.</a:t>
            </a:r>
          </a:p>
        </p:txBody>
      </p:sp>
    </p:spTree>
    <p:extLst>
      <p:ext uri="{BB962C8B-B14F-4D97-AF65-F5344CB8AC3E}">
        <p14:creationId xmlns:p14="http://schemas.microsoft.com/office/powerpoint/2010/main" val="320470841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t>
            </a:r>
          </a:p>
        </p:txBody>
      </p:sp>
      <p:sp>
        <p:nvSpPr>
          <p:cNvPr id="3" name="Content Placeholder 2"/>
          <p:cNvSpPr>
            <a:spLocks noGrp="1"/>
          </p:cNvSpPr>
          <p:nvPr>
            <p:ph idx="1"/>
          </p:nvPr>
        </p:nvSpPr>
        <p:spPr/>
        <p:txBody>
          <a:bodyPr/>
          <a:lstStyle/>
          <a:p>
            <a:r>
              <a:rPr lang="en-US" dirty="0"/>
              <a:t>HTTP (</a:t>
            </a:r>
            <a:r>
              <a:rPr lang="en-US" dirty="0" err="1"/>
              <a:t>HyperText</a:t>
            </a:r>
            <a:r>
              <a:rPr lang="en-US" dirty="0"/>
              <a:t> Transfer Protocol) is a protocol for fetching resources such as HTML documents, images, videos, scripts, and more.</a:t>
            </a:r>
          </a:p>
          <a:p>
            <a:r>
              <a:rPr lang="en-US" dirty="0"/>
              <a:t>HTTP is responsible for communication between web servers and clients. Every time you visit a webpage, submit a form, click a button, you make a request and get back a response.</a:t>
            </a:r>
          </a:p>
          <a:p>
            <a:pPr marL="0" indent="0">
              <a:buNone/>
            </a:pPr>
            <a:endParaRPr lang="en-US" dirty="0"/>
          </a:p>
        </p:txBody>
      </p:sp>
    </p:spTree>
    <p:extLst>
      <p:ext uri="{BB962C8B-B14F-4D97-AF65-F5344CB8AC3E}">
        <p14:creationId xmlns:p14="http://schemas.microsoft.com/office/powerpoint/2010/main" val="188340173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is stateless?</a:t>
            </a:r>
          </a:p>
        </p:txBody>
      </p:sp>
      <p:sp>
        <p:nvSpPr>
          <p:cNvPr id="3" name="Content Placeholder 2"/>
          <p:cNvSpPr>
            <a:spLocks noGrp="1"/>
          </p:cNvSpPr>
          <p:nvPr>
            <p:ph idx="1"/>
          </p:nvPr>
        </p:nvSpPr>
        <p:spPr/>
        <p:txBody>
          <a:bodyPr/>
          <a:lstStyle/>
          <a:p>
            <a:r>
              <a:rPr lang="en-US" dirty="0"/>
              <a:t>This means that every request is completely independent, there is no link between two requests successively carried out on the same connection.</a:t>
            </a:r>
          </a:p>
          <a:p>
            <a:r>
              <a:rPr lang="en-US" dirty="0"/>
              <a:t>That said, with programming, local storage, cookies, and sessions we can create enhanced user experiences that use </a:t>
            </a:r>
            <a:r>
              <a:rPr lang="en-US" dirty="0" err="1"/>
              <a:t>stateful</a:t>
            </a:r>
            <a:r>
              <a:rPr lang="en-US" dirty="0"/>
              <a:t> sessions.</a:t>
            </a:r>
          </a:p>
        </p:txBody>
      </p:sp>
    </p:spTree>
    <p:extLst>
      <p:ext uri="{BB962C8B-B14F-4D97-AF65-F5344CB8AC3E}">
        <p14:creationId xmlns:p14="http://schemas.microsoft.com/office/powerpoint/2010/main" val="30919449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a:t>
            </a:r>
          </a:p>
        </p:txBody>
      </p:sp>
      <p:sp>
        <p:nvSpPr>
          <p:cNvPr id="3" name="Content Placeholder 2"/>
          <p:cNvSpPr>
            <a:spLocks noGrp="1"/>
          </p:cNvSpPr>
          <p:nvPr>
            <p:ph idx="1"/>
          </p:nvPr>
        </p:nvSpPr>
        <p:spPr/>
        <p:txBody>
          <a:bodyPr/>
          <a:lstStyle/>
          <a:p>
            <a:r>
              <a:rPr lang="en-US" dirty="0"/>
              <a:t>Hypertext Transfer Protocol Secure (HTTPS) is an extension of the Hypertext Transfer Protocol (HTTP). </a:t>
            </a:r>
          </a:p>
          <a:p>
            <a:r>
              <a:rPr lang="en-US" dirty="0"/>
              <a:t>It is used for secure communication over a computer network and is widely used on the Internet. </a:t>
            </a:r>
          </a:p>
          <a:p>
            <a:r>
              <a:rPr lang="en-US" dirty="0"/>
              <a:t>In HTTPS, the communication protocol is encrypted using Transport Layer Security (TLS) or, formerly, Secure Sockets Layer (SSL).</a:t>
            </a:r>
            <a:br>
              <a:rPr lang="en-US" dirty="0"/>
            </a:br>
            <a:endParaRPr lang="en-US" dirty="0"/>
          </a:p>
        </p:txBody>
      </p:sp>
    </p:spTree>
    <p:extLst>
      <p:ext uri="{BB962C8B-B14F-4D97-AF65-F5344CB8AC3E}">
        <p14:creationId xmlns:p14="http://schemas.microsoft.com/office/powerpoint/2010/main" val="4136197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a:t>
            </a:r>
          </a:p>
        </p:txBody>
      </p:sp>
      <p:sp>
        <p:nvSpPr>
          <p:cNvPr id="3" name="Content Placeholder 2"/>
          <p:cNvSpPr>
            <a:spLocks noGrp="1"/>
          </p:cNvSpPr>
          <p:nvPr>
            <p:ph idx="1"/>
          </p:nvPr>
        </p:nvSpPr>
        <p:spPr/>
        <p:txBody>
          <a:bodyPr>
            <a:normAutofit fontScale="92500" lnSpcReduction="10000"/>
          </a:bodyPr>
          <a:lstStyle/>
          <a:p>
            <a:r>
              <a:rPr lang="en-US" dirty="0"/>
              <a:t>When a </a:t>
            </a:r>
            <a:r>
              <a:rPr lang="en-US" i="1" dirty="0"/>
              <a:t>client</a:t>
            </a:r>
            <a:r>
              <a:rPr lang="en-US" dirty="0"/>
              <a:t> (like a web browser) retrieves information, it sends a payload of data to a server as a </a:t>
            </a:r>
            <a:r>
              <a:rPr lang="en-US" i="1" dirty="0"/>
              <a:t>request</a:t>
            </a:r>
            <a:r>
              <a:rPr lang="en-US" dirty="0"/>
              <a:t>. This request is made up of three main parts:</a:t>
            </a:r>
          </a:p>
          <a:p>
            <a:r>
              <a:rPr lang="en-US" dirty="0"/>
              <a:t>A Request line, containing three pieces of information:</a:t>
            </a:r>
          </a:p>
          <a:p>
            <a:pPr lvl="1"/>
            <a:r>
              <a:rPr lang="en-US" dirty="0"/>
              <a:t>the HTTP verb (also called an HTTP method) for sending or retrieving information</a:t>
            </a:r>
          </a:p>
          <a:p>
            <a:pPr lvl="1"/>
            <a:r>
              <a:rPr lang="en-US" dirty="0"/>
              <a:t>the URI path of the resource where we’re sending or retrieving information</a:t>
            </a:r>
          </a:p>
          <a:p>
            <a:pPr lvl="1"/>
            <a:r>
              <a:rPr lang="en-US" dirty="0"/>
              <a:t>the version of the HTTP protocol our “client” software is using, usually HTTP/1.1</a:t>
            </a:r>
          </a:p>
          <a:p>
            <a:r>
              <a:rPr lang="en-US" dirty="0"/>
              <a:t>Headers, which are key/value pairs, which contain supplemental information about our request</a:t>
            </a:r>
          </a:p>
          <a:p>
            <a:r>
              <a:rPr lang="en-US" dirty="0"/>
              <a:t>An optional body; we only send data to the server in the body when we are creating or modifying something</a:t>
            </a:r>
          </a:p>
        </p:txBody>
      </p:sp>
    </p:spTree>
    <p:extLst>
      <p:ext uri="{BB962C8B-B14F-4D97-AF65-F5344CB8AC3E}">
        <p14:creationId xmlns:p14="http://schemas.microsoft.com/office/powerpoint/2010/main" val="334650779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a:t>
            </a:r>
          </a:p>
        </p:txBody>
      </p:sp>
      <p:sp>
        <p:nvSpPr>
          <p:cNvPr id="3" name="Content Placeholder 2"/>
          <p:cNvSpPr>
            <a:spLocks noGrp="1"/>
          </p:cNvSpPr>
          <p:nvPr>
            <p:ph idx="1"/>
          </p:nvPr>
        </p:nvSpPr>
        <p:spPr/>
        <p:txBody>
          <a:bodyPr>
            <a:normAutofit/>
          </a:bodyPr>
          <a:lstStyle/>
          <a:p>
            <a:r>
              <a:rPr lang="en-US" dirty="0"/>
              <a:t>When a server or web application is finished processing a request, it sends a </a:t>
            </a:r>
            <a:r>
              <a:rPr lang="en-US" i="1" dirty="0"/>
              <a:t>response</a:t>
            </a:r>
            <a:r>
              <a:rPr lang="en-US" dirty="0"/>
              <a:t> which is a payload of data, back to the client. This response contains three main parts:</a:t>
            </a:r>
          </a:p>
          <a:p>
            <a:r>
              <a:rPr lang="en-US" dirty="0"/>
              <a:t>a status line, containing three pieces of information:</a:t>
            </a:r>
          </a:p>
          <a:p>
            <a:pPr lvl="1"/>
            <a:r>
              <a:rPr lang="en-US" dirty="0"/>
              <a:t>The version of the HTTP protocol that this response is using</a:t>
            </a:r>
          </a:p>
          <a:p>
            <a:pPr lvl="1"/>
            <a:r>
              <a:rPr lang="en-US" dirty="0"/>
              <a:t>a 3-digit numeric “status code”.</a:t>
            </a:r>
          </a:p>
          <a:p>
            <a:pPr lvl="1"/>
            <a:r>
              <a:rPr lang="en-US" dirty="0"/>
              <a:t>a user-friendly string description of what the “status code” means</a:t>
            </a:r>
          </a:p>
          <a:p>
            <a:r>
              <a:rPr lang="en-US" dirty="0"/>
              <a:t>Headers, also sent as key/value pairs similar to the HTTP request</a:t>
            </a:r>
          </a:p>
          <a:p>
            <a:r>
              <a:rPr lang="en-US" dirty="0"/>
              <a:t>An optional body; almost all responses will contain additional data in the body.</a:t>
            </a:r>
          </a:p>
        </p:txBody>
      </p:sp>
    </p:spTree>
    <p:extLst>
      <p:ext uri="{BB962C8B-B14F-4D97-AF65-F5344CB8AC3E}">
        <p14:creationId xmlns:p14="http://schemas.microsoft.com/office/powerpoint/2010/main" val="16979291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Methods?</a:t>
            </a:r>
          </a:p>
        </p:txBody>
      </p:sp>
      <p:sp>
        <p:nvSpPr>
          <p:cNvPr id="3" name="Content Placeholder 2"/>
          <p:cNvSpPr>
            <a:spLocks noGrp="1"/>
          </p:cNvSpPr>
          <p:nvPr>
            <p:ph idx="1"/>
          </p:nvPr>
        </p:nvSpPr>
        <p:spPr/>
        <p:txBody>
          <a:bodyPr>
            <a:normAutofit fontScale="85000" lnSpcReduction="20000"/>
          </a:bodyPr>
          <a:lstStyle/>
          <a:p>
            <a:r>
              <a:rPr lang="en-US" dirty="0"/>
              <a:t>How the user wants to interact with the resource is communicated through the request method.</a:t>
            </a:r>
          </a:p>
          <a:p>
            <a:r>
              <a:rPr lang="en-US" dirty="0"/>
              <a:t>Below are the primary or most commonly-used HTTP methods. These methods correspond to create, read, update, and delete (or CRUD) operations, respectively. There are several other methods, too, but they are utilized less frequently.</a:t>
            </a:r>
          </a:p>
          <a:p>
            <a:r>
              <a:rPr lang="en-US" b="1" dirty="0"/>
              <a:t>GET</a:t>
            </a:r>
            <a:r>
              <a:rPr lang="en-US" dirty="0"/>
              <a:t> - retrieve some information to be READ by the client/user</a:t>
            </a:r>
          </a:p>
          <a:p>
            <a:r>
              <a:rPr lang="en-US" b="1" dirty="0"/>
              <a:t>POST</a:t>
            </a:r>
            <a:r>
              <a:rPr lang="en-US" dirty="0"/>
              <a:t> - CREATE a new resource with the information contained in the request</a:t>
            </a:r>
          </a:p>
          <a:p>
            <a:r>
              <a:rPr lang="en-US" b="1" dirty="0"/>
              <a:t>PUT</a:t>
            </a:r>
            <a:r>
              <a:rPr lang="en-US" dirty="0"/>
              <a:t> - UPDATE an entire resource with the information contained in the request</a:t>
            </a:r>
          </a:p>
          <a:p>
            <a:r>
              <a:rPr lang="en-US" b="1" dirty="0"/>
              <a:t>PATCH</a:t>
            </a:r>
            <a:r>
              <a:rPr lang="en-US" dirty="0"/>
              <a:t> - UPDATE a part of a resource with the information contained in the request</a:t>
            </a:r>
          </a:p>
          <a:p>
            <a:r>
              <a:rPr lang="en-US" b="1" dirty="0"/>
              <a:t>DELETE</a:t>
            </a:r>
            <a:r>
              <a:rPr lang="en-US" dirty="0"/>
              <a:t> - DESTROY a resource, typically indicating that it is removed from the database</a:t>
            </a:r>
          </a:p>
        </p:txBody>
      </p:sp>
    </p:spTree>
    <p:extLst>
      <p:ext uri="{BB962C8B-B14F-4D97-AF65-F5344CB8AC3E}">
        <p14:creationId xmlns:p14="http://schemas.microsoft.com/office/powerpoint/2010/main" val="417199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conditionals and Loops</a:t>
            </a:r>
          </a:p>
        </p:txBody>
      </p:sp>
      <p:sp>
        <p:nvSpPr>
          <p:cNvPr id="3" name="Content Placeholder 2"/>
          <p:cNvSpPr>
            <a:spLocks noGrp="1"/>
          </p:cNvSpPr>
          <p:nvPr>
            <p:ph idx="1"/>
          </p:nvPr>
        </p:nvSpPr>
        <p:spPr/>
        <p:txBody>
          <a:bodyPr/>
          <a:lstStyle/>
          <a:p>
            <a:r>
              <a:rPr lang="en-US" dirty="0"/>
              <a:t>Well the conditionals and loops in JavaScript are all same as what we have covered in other courses like </a:t>
            </a:r>
            <a:r>
              <a:rPr lang="en-US" dirty="0" err="1"/>
              <a:t>c++</a:t>
            </a:r>
            <a:r>
              <a:rPr lang="en-US" dirty="0"/>
              <a:t>, java and c#.</a:t>
            </a:r>
          </a:p>
          <a:p>
            <a:endParaRPr lang="en-US" dirty="0"/>
          </a:p>
          <a:p>
            <a:r>
              <a:rPr lang="en-US" dirty="0"/>
              <a:t>So I am skipping it, if you have time go through it.</a:t>
            </a:r>
          </a:p>
        </p:txBody>
      </p:sp>
      <p:sp>
        <p:nvSpPr>
          <p:cNvPr id="4" name="Rectangle 3"/>
          <p:cNvSpPr/>
          <p:nvPr/>
        </p:nvSpPr>
        <p:spPr>
          <a:xfrm>
            <a:off x="1058334" y="5249333"/>
            <a:ext cx="10295466" cy="795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t>Reference: </a:t>
            </a:r>
            <a:r>
              <a:rPr lang="en-US" sz="3200" dirty="0">
                <a:hlinkClick r:id="rId2"/>
              </a:rPr>
              <a:t>Conditionals</a:t>
            </a:r>
            <a:r>
              <a:rPr lang="en-US" sz="3200" dirty="0"/>
              <a:t>, </a:t>
            </a:r>
            <a:r>
              <a:rPr lang="en-US" sz="3200" dirty="0">
                <a:hlinkClick r:id="rId3"/>
              </a:rPr>
              <a:t>Loops </a:t>
            </a:r>
            <a:endParaRPr lang="en-US" sz="3200" dirty="0"/>
          </a:p>
        </p:txBody>
      </p:sp>
    </p:spTree>
    <p:extLst>
      <p:ext uri="{BB962C8B-B14F-4D97-AF65-F5344CB8AC3E}">
        <p14:creationId xmlns:p14="http://schemas.microsoft.com/office/powerpoint/2010/main" val="3020724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 Response Cycle</a:t>
            </a:r>
          </a:p>
        </p:txBody>
      </p:sp>
      <p:sp>
        <p:nvSpPr>
          <p:cNvPr id="3" name="Content Placeholder 2"/>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2000" dirty="0"/>
              <a:t>Flow as executed by computers:</a:t>
            </a:r>
          </a:p>
          <a:p>
            <a:pPr marL="457200" lvl="0" indent="-457200" eaLnBrk="0" fontAlgn="base" hangingPunct="0">
              <a:lnSpc>
                <a:spcPct val="100000"/>
              </a:lnSpc>
              <a:spcBef>
                <a:spcPct val="0"/>
              </a:spcBef>
              <a:spcAft>
                <a:spcPct val="0"/>
              </a:spcAft>
              <a:buFont typeface="+mj-lt"/>
              <a:buAutoNum type="arabicPeriod"/>
            </a:pPr>
            <a:r>
              <a:rPr lang="en-US" altLang="en-US" sz="2000" dirty="0"/>
              <a:t>You open your browser, the client, and type in a web address like http://davisgitonga.dev and hit enter.</a:t>
            </a:r>
          </a:p>
          <a:p>
            <a:pPr marL="457200" lvl="0" indent="-457200" eaLnBrk="0" fontAlgn="base" hangingPunct="0">
              <a:lnSpc>
                <a:spcPct val="100000"/>
              </a:lnSpc>
              <a:spcBef>
                <a:spcPct val="0"/>
              </a:spcBef>
              <a:spcAft>
                <a:spcPct val="0"/>
              </a:spcAft>
              <a:buFont typeface="+mj-lt"/>
              <a:buAutoNum type="arabicPeriod"/>
            </a:pPr>
            <a:r>
              <a:rPr lang="en-US" altLang="en-US" sz="2000" dirty="0"/>
              <a:t>The browser takes this address and builds an HTTP Request. It addresses it to the server located at http://davisgitonga.dev.</a:t>
            </a:r>
          </a:p>
          <a:p>
            <a:pPr marL="457200" lvl="0" indent="-457200" eaLnBrk="0" fontAlgn="base" hangingPunct="0">
              <a:lnSpc>
                <a:spcPct val="100000"/>
              </a:lnSpc>
              <a:spcBef>
                <a:spcPct val="0"/>
              </a:spcBef>
              <a:spcAft>
                <a:spcPct val="0"/>
              </a:spcAft>
              <a:buFont typeface="+mj-lt"/>
              <a:buAutoNum type="arabicPeriod"/>
            </a:pPr>
            <a:r>
              <a:rPr lang="en-US" altLang="en-US" sz="2000" dirty="0"/>
              <a:t>The request is handed off to your Internet Service Provider (ISP) and sent through the internet, mostly a series of wires and fiber optic cables, to a server.</a:t>
            </a:r>
          </a:p>
          <a:p>
            <a:pPr marL="457200" lvl="0" indent="-457200" eaLnBrk="0" fontAlgn="base" hangingPunct="0">
              <a:lnSpc>
                <a:spcPct val="100000"/>
              </a:lnSpc>
              <a:spcBef>
                <a:spcPct val="0"/>
              </a:spcBef>
              <a:spcAft>
                <a:spcPct val="0"/>
              </a:spcAft>
              <a:buFont typeface="+mj-lt"/>
              <a:buAutoNum type="arabicPeriod"/>
            </a:pPr>
            <a:r>
              <a:rPr lang="en-US" altLang="en-US" sz="2000" dirty="0"/>
              <a:t>The server reads the request. It knows how to read it because it is formatted as an HTTP Request.</a:t>
            </a:r>
          </a:p>
          <a:p>
            <a:pPr marL="457200" lvl="0" indent="-457200" eaLnBrk="0" fontAlgn="base" hangingPunct="0">
              <a:lnSpc>
                <a:spcPct val="100000"/>
              </a:lnSpc>
              <a:spcBef>
                <a:spcPct val="0"/>
              </a:spcBef>
              <a:spcAft>
                <a:spcPct val="0"/>
              </a:spcAft>
              <a:buFont typeface="+mj-lt"/>
              <a:buAutoNum type="arabicPeriod"/>
            </a:pPr>
            <a:r>
              <a:rPr lang="en-US" altLang="en-US" sz="2000" dirty="0"/>
              <a:t>The server generates an HTTP Response to that request.</a:t>
            </a:r>
          </a:p>
          <a:p>
            <a:pPr marL="457200" lvl="0" indent="-457200" eaLnBrk="0" fontAlgn="base" hangingPunct="0">
              <a:lnSpc>
                <a:spcPct val="100000"/>
              </a:lnSpc>
              <a:spcBef>
                <a:spcPct val="0"/>
              </a:spcBef>
              <a:spcAft>
                <a:spcPct val="0"/>
              </a:spcAft>
              <a:buFont typeface="+mj-lt"/>
              <a:buAutoNum type="arabicPeriod"/>
            </a:pPr>
            <a:r>
              <a:rPr lang="en-US" altLang="en-US" sz="2000" dirty="0"/>
              <a:t>The server hands the response off to their ISP which goes through the internet to arrive at your computer.</a:t>
            </a:r>
          </a:p>
          <a:p>
            <a:pPr marL="457200" lvl="0" indent="-457200" eaLnBrk="0" fontAlgn="base" hangingPunct="0">
              <a:lnSpc>
                <a:spcPct val="100000"/>
              </a:lnSpc>
              <a:spcBef>
                <a:spcPct val="0"/>
              </a:spcBef>
              <a:spcAft>
                <a:spcPct val="0"/>
              </a:spcAft>
              <a:buFont typeface="+mj-lt"/>
              <a:buAutoNum type="arabicPeriod"/>
            </a:pPr>
            <a:r>
              <a:rPr lang="en-US" altLang="en-US" sz="2000" dirty="0"/>
              <a:t>Your browser reads the response. It knows how to read it because it is formatted as an HTTP Response.</a:t>
            </a:r>
          </a:p>
          <a:p>
            <a:pPr marL="457200" lvl="0" indent="-457200" eaLnBrk="0" fontAlgn="base" hangingPunct="0">
              <a:lnSpc>
                <a:spcPct val="100000"/>
              </a:lnSpc>
              <a:spcBef>
                <a:spcPct val="0"/>
              </a:spcBef>
              <a:spcAft>
                <a:spcPct val="0"/>
              </a:spcAft>
              <a:buFont typeface="+mj-lt"/>
              <a:buAutoNum type="arabicPeriod"/>
            </a:pPr>
            <a:r>
              <a:rPr lang="en-US" altLang="en-US" sz="2000" dirty="0"/>
              <a:t>Your browser displays the data on your machine.</a:t>
            </a:r>
            <a:endParaRPr lang="en-US" sz="2000" dirty="0"/>
          </a:p>
        </p:txBody>
      </p:sp>
    </p:spTree>
    <p:extLst>
      <p:ext uri="{BB962C8B-B14F-4D97-AF65-F5344CB8AC3E}">
        <p14:creationId xmlns:p14="http://schemas.microsoft.com/office/powerpoint/2010/main" val="381580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For-in loop</a:t>
            </a:r>
          </a:p>
        </p:txBody>
      </p:sp>
      <p:sp>
        <p:nvSpPr>
          <p:cNvPr id="3" name="Content Placeholder 2"/>
          <p:cNvSpPr>
            <a:spLocks noGrp="1"/>
          </p:cNvSpPr>
          <p:nvPr>
            <p:ph idx="1"/>
          </p:nvPr>
        </p:nvSpPr>
        <p:spPr/>
        <p:txBody>
          <a:bodyPr/>
          <a:lstStyle/>
          <a:p>
            <a:r>
              <a:rPr lang="en-US" dirty="0"/>
              <a:t>The JavaScript for in statement loops through the properties of an Object:</a:t>
            </a:r>
          </a:p>
          <a:p>
            <a:endParaRPr lang="en-US" dirty="0"/>
          </a:p>
          <a:p>
            <a:endParaRPr lang="en-US" dirty="0"/>
          </a:p>
        </p:txBody>
      </p:sp>
      <p:pic>
        <p:nvPicPr>
          <p:cNvPr id="5" name="Picture 4"/>
          <p:cNvPicPr>
            <a:picLocks noChangeAspect="1"/>
          </p:cNvPicPr>
          <p:nvPr/>
        </p:nvPicPr>
        <p:blipFill>
          <a:blip r:embed="rId2"/>
          <a:stretch>
            <a:fillRect/>
          </a:stretch>
        </p:blipFill>
        <p:spPr>
          <a:xfrm>
            <a:off x="1401324" y="2784092"/>
            <a:ext cx="3559559" cy="808442"/>
          </a:xfrm>
          <a:prstGeom prst="rect">
            <a:avLst/>
          </a:prstGeom>
        </p:spPr>
      </p:pic>
      <p:pic>
        <p:nvPicPr>
          <p:cNvPr id="6" name="Picture 5"/>
          <p:cNvPicPr>
            <a:picLocks noChangeAspect="1"/>
          </p:cNvPicPr>
          <p:nvPr/>
        </p:nvPicPr>
        <p:blipFill>
          <a:blip r:embed="rId3"/>
          <a:stretch>
            <a:fillRect/>
          </a:stretch>
        </p:blipFill>
        <p:spPr>
          <a:xfrm>
            <a:off x="1386379" y="4213236"/>
            <a:ext cx="4210050" cy="1343025"/>
          </a:xfrm>
          <a:prstGeom prst="rect">
            <a:avLst/>
          </a:prstGeom>
        </p:spPr>
      </p:pic>
      <p:pic>
        <p:nvPicPr>
          <p:cNvPr id="7" name="Picture 6"/>
          <p:cNvPicPr>
            <a:picLocks noChangeAspect="1"/>
          </p:cNvPicPr>
          <p:nvPr/>
        </p:nvPicPr>
        <p:blipFill>
          <a:blip r:embed="rId4"/>
          <a:stretch>
            <a:fillRect/>
          </a:stretch>
        </p:blipFill>
        <p:spPr>
          <a:xfrm>
            <a:off x="6121946" y="4313248"/>
            <a:ext cx="3943350" cy="1143000"/>
          </a:xfrm>
          <a:prstGeom prst="rect">
            <a:avLst/>
          </a:prstGeom>
        </p:spPr>
      </p:pic>
    </p:spTree>
    <p:extLst>
      <p:ext uri="{BB962C8B-B14F-4D97-AF65-F5344CB8AC3E}">
        <p14:creationId xmlns:p14="http://schemas.microsoft.com/office/powerpoint/2010/main" val="116858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For-of Loop</a:t>
            </a:r>
          </a:p>
        </p:txBody>
      </p:sp>
      <p:sp>
        <p:nvSpPr>
          <p:cNvPr id="3" name="Content Placeholder 2"/>
          <p:cNvSpPr>
            <a:spLocks noGrp="1"/>
          </p:cNvSpPr>
          <p:nvPr>
            <p:ph idx="1"/>
          </p:nvPr>
        </p:nvSpPr>
        <p:spPr/>
        <p:txBody>
          <a:bodyPr/>
          <a:lstStyle/>
          <a:p>
            <a:r>
              <a:rPr lang="en-US" dirty="0"/>
              <a:t>The JavaScript </a:t>
            </a:r>
            <a:r>
              <a:rPr lang="en-US" dirty="0">
                <a:solidFill>
                  <a:srgbClr val="C00000"/>
                </a:solidFill>
              </a:rPr>
              <a:t>for of </a:t>
            </a:r>
            <a:r>
              <a:rPr lang="en-US" dirty="0"/>
              <a:t>statement loops through the values of an </a:t>
            </a:r>
            <a:r>
              <a:rPr lang="en-US" dirty="0" err="1"/>
              <a:t>iterable</a:t>
            </a:r>
            <a:r>
              <a:rPr lang="en-US" dirty="0"/>
              <a:t> object.</a:t>
            </a:r>
          </a:p>
          <a:p>
            <a:r>
              <a:rPr lang="en-US" dirty="0"/>
              <a:t>It lets us loop over </a:t>
            </a:r>
            <a:r>
              <a:rPr lang="en-US" dirty="0" err="1"/>
              <a:t>iterable</a:t>
            </a:r>
            <a:r>
              <a:rPr lang="en-US" dirty="0"/>
              <a:t> data structures such as Arrays, Strings, Maps, </a:t>
            </a:r>
            <a:r>
              <a:rPr lang="en-US" dirty="0" err="1"/>
              <a:t>NodeLists</a:t>
            </a:r>
            <a:r>
              <a:rPr lang="en-US" dirty="0"/>
              <a:t>, and more:</a:t>
            </a:r>
          </a:p>
          <a:p>
            <a:endParaRPr lang="en-US" dirty="0"/>
          </a:p>
          <a:p>
            <a:endParaRPr lang="en-US" dirty="0"/>
          </a:p>
        </p:txBody>
      </p:sp>
      <p:pic>
        <p:nvPicPr>
          <p:cNvPr id="4" name="Picture 3"/>
          <p:cNvPicPr>
            <a:picLocks noChangeAspect="1"/>
          </p:cNvPicPr>
          <p:nvPr/>
        </p:nvPicPr>
        <p:blipFill>
          <a:blip r:embed="rId2"/>
          <a:stretch>
            <a:fillRect/>
          </a:stretch>
        </p:blipFill>
        <p:spPr>
          <a:xfrm>
            <a:off x="1336948" y="3653631"/>
            <a:ext cx="3799465" cy="1023472"/>
          </a:xfrm>
          <a:prstGeom prst="rect">
            <a:avLst/>
          </a:prstGeom>
        </p:spPr>
      </p:pic>
      <p:pic>
        <p:nvPicPr>
          <p:cNvPr id="5" name="Picture 4"/>
          <p:cNvPicPr>
            <a:picLocks noChangeAspect="1"/>
          </p:cNvPicPr>
          <p:nvPr/>
        </p:nvPicPr>
        <p:blipFill>
          <a:blip r:embed="rId3"/>
          <a:stretch>
            <a:fillRect/>
          </a:stretch>
        </p:blipFill>
        <p:spPr>
          <a:xfrm>
            <a:off x="1336947" y="4811758"/>
            <a:ext cx="3799465" cy="1697886"/>
          </a:xfrm>
          <a:prstGeom prst="rect">
            <a:avLst/>
          </a:prstGeom>
        </p:spPr>
      </p:pic>
      <p:pic>
        <p:nvPicPr>
          <p:cNvPr id="6" name="Picture 5"/>
          <p:cNvPicPr>
            <a:picLocks noChangeAspect="1"/>
          </p:cNvPicPr>
          <p:nvPr/>
        </p:nvPicPr>
        <p:blipFill>
          <a:blip r:embed="rId4"/>
          <a:stretch>
            <a:fillRect/>
          </a:stretch>
        </p:blipFill>
        <p:spPr>
          <a:xfrm>
            <a:off x="5635158" y="4881562"/>
            <a:ext cx="4732733" cy="1430337"/>
          </a:xfrm>
          <a:prstGeom prst="rect">
            <a:avLst/>
          </a:prstGeom>
        </p:spPr>
      </p:pic>
    </p:spTree>
    <p:extLst>
      <p:ext uri="{BB962C8B-B14F-4D97-AF65-F5344CB8AC3E}">
        <p14:creationId xmlns:p14="http://schemas.microsoft.com/office/powerpoint/2010/main" val="303479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err="1"/>
              <a:t>iterable</a:t>
            </a:r>
            <a:r>
              <a:rPr lang="en-US" dirty="0"/>
              <a:t> datatypes</a:t>
            </a:r>
          </a:p>
        </p:txBody>
      </p:sp>
      <p:sp>
        <p:nvSpPr>
          <p:cNvPr id="5" name="Content Placeholder 4"/>
          <p:cNvSpPr>
            <a:spLocks noGrp="1"/>
          </p:cNvSpPr>
          <p:nvPr>
            <p:ph idx="1"/>
          </p:nvPr>
        </p:nvSpPr>
        <p:spPr/>
        <p:txBody>
          <a:bodyPr/>
          <a:lstStyle/>
          <a:p>
            <a:r>
              <a:rPr lang="en-US" dirty="0"/>
              <a:t>Strings</a:t>
            </a:r>
          </a:p>
          <a:p>
            <a:r>
              <a:rPr lang="en-US" dirty="0"/>
              <a:t>Arrays</a:t>
            </a:r>
          </a:p>
          <a:p>
            <a:r>
              <a:rPr lang="en-US" dirty="0"/>
              <a:t>Maps</a:t>
            </a:r>
          </a:p>
          <a:p>
            <a:r>
              <a:rPr lang="en-US" dirty="0"/>
              <a:t>Sets</a:t>
            </a:r>
          </a:p>
          <a:p>
            <a:r>
              <a:rPr lang="en-US" dirty="0" err="1"/>
              <a:t>WeakMaps</a:t>
            </a:r>
            <a:endParaRPr lang="en-US" dirty="0"/>
          </a:p>
          <a:p>
            <a:r>
              <a:rPr lang="en-US" dirty="0" err="1"/>
              <a:t>WeakSets</a:t>
            </a:r>
            <a:endParaRPr lang="en-US" dirty="0"/>
          </a:p>
          <a:p>
            <a:r>
              <a:rPr lang="en-US" dirty="0" err="1"/>
              <a:t>NodeLists</a:t>
            </a:r>
            <a:endParaRPr lang="en-US" dirty="0"/>
          </a:p>
        </p:txBody>
      </p:sp>
    </p:spTree>
    <p:extLst>
      <p:ext uri="{BB962C8B-B14F-4D97-AF65-F5344CB8AC3E}">
        <p14:creationId xmlns:p14="http://schemas.microsoft.com/office/powerpoint/2010/main" val="365790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p>
        </p:txBody>
      </p:sp>
      <p:sp>
        <p:nvSpPr>
          <p:cNvPr id="3" name="Content Placeholder 2"/>
          <p:cNvSpPr>
            <a:spLocks noGrp="1"/>
          </p:cNvSpPr>
          <p:nvPr>
            <p:ph idx="1"/>
          </p:nvPr>
        </p:nvSpPr>
        <p:spPr/>
        <p:txBody>
          <a:bodyPr/>
          <a:lstStyle/>
          <a:p>
            <a:r>
              <a:rPr lang="en-US" sz="2400" dirty="0"/>
              <a:t> JavaScript function is a block of code designed to perform a particular task.</a:t>
            </a:r>
          </a:p>
          <a:p>
            <a:r>
              <a:rPr lang="en-US" sz="2400" dirty="0"/>
              <a:t>A JavaScript function is executed when "something" invokes it (calls it)</a:t>
            </a:r>
          </a:p>
          <a:p>
            <a:endParaRPr lang="en-US" sz="2400" dirty="0"/>
          </a:p>
          <a:p>
            <a:endParaRPr lang="en-US" dirty="0"/>
          </a:p>
        </p:txBody>
      </p:sp>
      <p:pic>
        <p:nvPicPr>
          <p:cNvPr id="4" name="Picture 3"/>
          <p:cNvPicPr>
            <a:picLocks noChangeAspect="1"/>
          </p:cNvPicPr>
          <p:nvPr/>
        </p:nvPicPr>
        <p:blipFill>
          <a:blip r:embed="rId2"/>
          <a:stretch>
            <a:fillRect/>
          </a:stretch>
        </p:blipFill>
        <p:spPr>
          <a:xfrm>
            <a:off x="1056216" y="2856441"/>
            <a:ext cx="7142034" cy="911225"/>
          </a:xfrm>
          <a:prstGeom prst="rect">
            <a:avLst/>
          </a:prstGeom>
        </p:spPr>
      </p:pic>
    </p:spTree>
    <p:extLst>
      <p:ext uri="{BB962C8B-B14F-4D97-AF65-F5344CB8AC3E}">
        <p14:creationId xmlns:p14="http://schemas.microsoft.com/office/powerpoint/2010/main" val="38401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Placement</a:t>
            </a:r>
          </a:p>
        </p:txBody>
      </p:sp>
      <p:sp>
        <p:nvSpPr>
          <p:cNvPr id="3" name="Content Placeholder 2"/>
          <p:cNvSpPr>
            <a:spLocks noGrp="1"/>
          </p:cNvSpPr>
          <p:nvPr>
            <p:ph idx="1"/>
          </p:nvPr>
        </p:nvSpPr>
        <p:spPr/>
        <p:txBody>
          <a:bodyPr/>
          <a:lstStyle/>
          <a:p>
            <a:r>
              <a:rPr lang="en-US" dirty="0"/>
              <a:t>There are three ways to use </a:t>
            </a:r>
            <a:r>
              <a:rPr lang="en-US" dirty="0" err="1"/>
              <a:t>javascript</a:t>
            </a:r>
            <a:r>
              <a:rPr lang="en-US" dirty="0"/>
              <a:t> in our program.</a:t>
            </a:r>
          </a:p>
          <a:p>
            <a:pPr lvl="1"/>
            <a:r>
              <a:rPr lang="en-US" dirty="0"/>
              <a:t>Inline (Inside the element, in any event value)</a:t>
            </a:r>
          </a:p>
          <a:p>
            <a:pPr lvl="1"/>
            <a:r>
              <a:rPr lang="en-US" dirty="0"/>
              <a:t>In File (Inside Script tag, anywhere in the html document)</a:t>
            </a:r>
          </a:p>
          <a:p>
            <a:pPr lvl="1"/>
            <a:r>
              <a:rPr lang="en-US" dirty="0"/>
              <a:t>External File (A separate JS File)</a:t>
            </a:r>
          </a:p>
        </p:txBody>
      </p:sp>
    </p:spTree>
    <p:extLst>
      <p:ext uri="{BB962C8B-B14F-4D97-AF65-F5344CB8AC3E}">
        <p14:creationId xmlns:p14="http://schemas.microsoft.com/office/powerpoint/2010/main" val="912238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 Syntax</a:t>
            </a:r>
          </a:p>
        </p:txBody>
      </p:sp>
      <p:sp>
        <p:nvSpPr>
          <p:cNvPr id="3" name="Content Placeholder 2"/>
          <p:cNvSpPr>
            <a:spLocks noGrp="1"/>
          </p:cNvSpPr>
          <p:nvPr>
            <p:ph idx="1"/>
          </p:nvPr>
        </p:nvSpPr>
        <p:spPr/>
        <p:txBody>
          <a:bodyPr>
            <a:normAutofit/>
          </a:bodyPr>
          <a:lstStyle/>
          <a:p>
            <a:r>
              <a:rPr lang="en-US" sz="2400" dirty="0"/>
              <a:t>A JavaScript function is defined with the </a:t>
            </a:r>
            <a:r>
              <a:rPr lang="en-US" sz="2400" dirty="0">
                <a:solidFill>
                  <a:srgbClr val="FF0000"/>
                </a:solidFill>
              </a:rPr>
              <a:t>function</a:t>
            </a:r>
            <a:r>
              <a:rPr lang="en-US" sz="2400" dirty="0"/>
              <a:t> keyword, followed by a name, followed by parentheses ().</a:t>
            </a:r>
          </a:p>
          <a:p>
            <a:r>
              <a:rPr lang="en-US" sz="2400" dirty="0"/>
              <a:t>Function names can contain letters, digits, underscores, and dollar signs (same rules as variables).</a:t>
            </a:r>
          </a:p>
          <a:p>
            <a:r>
              <a:rPr lang="en-US" sz="2400" dirty="0"/>
              <a:t>The parentheses may include parameter names separated by commas:</a:t>
            </a:r>
          </a:p>
          <a:p>
            <a:pPr marL="0" indent="0">
              <a:buNone/>
            </a:pPr>
            <a:r>
              <a:rPr lang="en-US" sz="2400" dirty="0"/>
              <a:t>	</a:t>
            </a:r>
            <a:r>
              <a:rPr lang="en-US" sz="2000" dirty="0">
                <a:solidFill>
                  <a:srgbClr val="FF0000"/>
                </a:solidFill>
              </a:rPr>
              <a:t>(parameter1, parameter2, ...)</a:t>
            </a:r>
          </a:p>
          <a:p>
            <a:r>
              <a:rPr lang="en-US" sz="2400" dirty="0"/>
              <a:t>The code to be executed, by the function, is placed inside curly brackets: </a:t>
            </a:r>
            <a:r>
              <a:rPr lang="en-US" sz="2400" dirty="0">
                <a:solidFill>
                  <a:srgbClr val="FF0000"/>
                </a:solidFill>
              </a:rPr>
              <a:t>{}</a:t>
            </a:r>
          </a:p>
          <a:p>
            <a:endParaRPr lang="en-US" dirty="0"/>
          </a:p>
          <a:p>
            <a:endParaRPr lang="en-US" dirty="0"/>
          </a:p>
        </p:txBody>
      </p:sp>
      <p:pic>
        <p:nvPicPr>
          <p:cNvPr id="5" name="Picture 4"/>
          <p:cNvPicPr>
            <a:picLocks noChangeAspect="1"/>
          </p:cNvPicPr>
          <p:nvPr/>
        </p:nvPicPr>
        <p:blipFill>
          <a:blip r:embed="rId2"/>
          <a:stretch>
            <a:fillRect/>
          </a:stretch>
        </p:blipFill>
        <p:spPr>
          <a:xfrm>
            <a:off x="1123421" y="4806950"/>
            <a:ext cx="6529948" cy="1035050"/>
          </a:xfrm>
          <a:prstGeom prst="rect">
            <a:avLst/>
          </a:prstGeom>
        </p:spPr>
      </p:pic>
    </p:spTree>
    <p:extLst>
      <p:ext uri="{BB962C8B-B14F-4D97-AF65-F5344CB8AC3E}">
        <p14:creationId xmlns:p14="http://schemas.microsoft.com/office/powerpoint/2010/main" val="283050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Invocation</a:t>
            </a:r>
          </a:p>
        </p:txBody>
      </p:sp>
      <p:sp>
        <p:nvSpPr>
          <p:cNvPr id="3" name="Content Placeholder 2"/>
          <p:cNvSpPr>
            <a:spLocks noGrp="1"/>
          </p:cNvSpPr>
          <p:nvPr>
            <p:ph idx="1"/>
          </p:nvPr>
        </p:nvSpPr>
        <p:spPr/>
        <p:txBody>
          <a:bodyPr>
            <a:normAutofit/>
          </a:bodyPr>
          <a:lstStyle/>
          <a:p>
            <a:r>
              <a:rPr lang="en-US" sz="2400" dirty="0"/>
              <a:t>The code inside the function will execute when "something" </a:t>
            </a:r>
            <a:r>
              <a:rPr lang="en-US" sz="2400" b="1" dirty="0"/>
              <a:t>invokes</a:t>
            </a:r>
            <a:r>
              <a:rPr lang="en-US" sz="2400" dirty="0"/>
              <a:t> (calls) the function:</a:t>
            </a:r>
          </a:p>
          <a:p>
            <a:r>
              <a:rPr lang="en-US" sz="2400" dirty="0"/>
              <a:t>When an event occurs (when a user clicks a button)</a:t>
            </a:r>
          </a:p>
          <a:p>
            <a:r>
              <a:rPr lang="en-US" sz="2400" dirty="0"/>
              <a:t>When it is invoked (called) from JavaScript code</a:t>
            </a:r>
          </a:p>
          <a:p>
            <a:r>
              <a:rPr lang="en-US" sz="2400" dirty="0"/>
              <a:t>Automatically (self invoked)</a:t>
            </a:r>
          </a:p>
        </p:txBody>
      </p:sp>
    </p:spTree>
    <p:extLst>
      <p:ext uri="{BB962C8B-B14F-4D97-AF65-F5344CB8AC3E}">
        <p14:creationId xmlns:p14="http://schemas.microsoft.com/office/powerpoint/2010/main" val="1224219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Return</a:t>
            </a:r>
          </a:p>
        </p:txBody>
      </p:sp>
      <p:sp>
        <p:nvSpPr>
          <p:cNvPr id="3" name="Content Placeholder 2"/>
          <p:cNvSpPr>
            <a:spLocks noGrp="1"/>
          </p:cNvSpPr>
          <p:nvPr>
            <p:ph idx="1"/>
          </p:nvPr>
        </p:nvSpPr>
        <p:spPr/>
        <p:txBody>
          <a:bodyPr>
            <a:normAutofit/>
          </a:bodyPr>
          <a:lstStyle/>
          <a:p>
            <a:r>
              <a:rPr lang="en-US" sz="2400" dirty="0"/>
              <a:t>When JavaScript reaches a </a:t>
            </a:r>
            <a:r>
              <a:rPr lang="en-US" sz="2400" dirty="0">
                <a:solidFill>
                  <a:srgbClr val="FF0000"/>
                </a:solidFill>
              </a:rPr>
              <a:t>return</a:t>
            </a:r>
            <a:r>
              <a:rPr lang="en-US" sz="2400" dirty="0"/>
              <a:t> statement, the function will stop executing.</a:t>
            </a:r>
          </a:p>
          <a:p>
            <a:r>
              <a:rPr lang="en-US" sz="2400" dirty="0"/>
              <a:t>If the function was invoked from a statement, JavaScript will "return" to execute the code after the invoking statement.</a:t>
            </a:r>
          </a:p>
          <a:p>
            <a:r>
              <a:rPr lang="en-US" sz="2400" dirty="0"/>
              <a:t>Functions often compute a </a:t>
            </a:r>
            <a:r>
              <a:rPr lang="en-US" sz="2400" b="1" dirty="0"/>
              <a:t>return value</a:t>
            </a:r>
            <a:r>
              <a:rPr lang="en-US" sz="2400" dirty="0"/>
              <a:t>. The return value is "returned" back to the "caller“</a:t>
            </a:r>
          </a:p>
          <a:p>
            <a:endParaRPr lang="en-US" sz="2400" dirty="0"/>
          </a:p>
          <a:p>
            <a:endParaRPr lang="en-US" sz="2400" dirty="0"/>
          </a:p>
        </p:txBody>
      </p:sp>
      <p:pic>
        <p:nvPicPr>
          <p:cNvPr id="5" name="Picture 4"/>
          <p:cNvPicPr>
            <a:picLocks noChangeAspect="1"/>
          </p:cNvPicPr>
          <p:nvPr/>
        </p:nvPicPr>
        <p:blipFill>
          <a:blip r:embed="rId2"/>
          <a:stretch>
            <a:fillRect/>
          </a:stretch>
        </p:blipFill>
        <p:spPr>
          <a:xfrm>
            <a:off x="1167341" y="4001294"/>
            <a:ext cx="9293939" cy="1468173"/>
          </a:xfrm>
          <a:prstGeom prst="rect">
            <a:avLst/>
          </a:prstGeom>
        </p:spPr>
      </p:pic>
    </p:spTree>
    <p:extLst>
      <p:ext uri="{BB962C8B-B14F-4D97-AF65-F5344CB8AC3E}">
        <p14:creationId xmlns:p14="http://schemas.microsoft.com/office/powerpoint/2010/main" val="612223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52598" y="4961995"/>
            <a:ext cx="3891283" cy="405342"/>
          </a:xfrm>
          <a:prstGeom prst="rect">
            <a:avLst/>
          </a:prstGeom>
        </p:spPr>
      </p:pic>
      <p:sp>
        <p:nvSpPr>
          <p:cNvPr id="2" name="Title 1"/>
          <p:cNvSpPr>
            <a:spLocks noGrp="1"/>
          </p:cNvSpPr>
          <p:nvPr>
            <p:ph type="title"/>
          </p:nvPr>
        </p:nvSpPr>
        <p:spPr/>
        <p:txBody>
          <a:bodyPr>
            <a:normAutofit/>
          </a:bodyPr>
          <a:lstStyle/>
          <a:p>
            <a:r>
              <a:rPr lang="en-US" dirty="0"/>
              <a:t>JavaScript Arrow Function</a:t>
            </a:r>
          </a:p>
        </p:txBody>
      </p:sp>
      <p:sp>
        <p:nvSpPr>
          <p:cNvPr id="3" name="Content Placeholder 2"/>
          <p:cNvSpPr>
            <a:spLocks noGrp="1"/>
          </p:cNvSpPr>
          <p:nvPr>
            <p:ph idx="1"/>
          </p:nvPr>
        </p:nvSpPr>
        <p:spPr>
          <a:xfrm>
            <a:off x="778933" y="1337734"/>
            <a:ext cx="10515600" cy="5063067"/>
          </a:xfrm>
        </p:spPr>
        <p:txBody>
          <a:bodyPr>
            <a:normAutofit/>
          </a:bodyPr>
          <a:lstStyle/>
          <a:p>
            <a:r>
              <a:rPr lang="en-US" dirty="0"/>
              <a:t>Arrow functions were introduced in ES6.</a:t>
            </a:r>
          </a:p>
          <a:p>
            <a:r>
              <a:rPr lang="en-US" dirty="0"/>
              <a:t>Arrow functions allow us to write shorter function syntax:</a:t>
            </a:r>
          </a:p>
          <a:p>
            <a:endParaRPr lang="en-US" dirty="0"/>
          </a:p>
          <a:p>
            <a:pPr marL="0" indent="0">
              <a:buNone/>
            </a:pPr>
            <a:r>
              <a:rPr lang="en-US" dirty="0"/>
              <a:t>Before Arrow:</a:t>
            </a:r>
          </a:p>
          <a:p>
            <a:pPr marL="0" indent="0">
              <a:buNone/>
            </a:pPr>
            <a:endParaRPr lang="en-US" dirty="0"/>
          </a:p>
          <a:p>
            <a:endParaRPr lang="en-US" dirty="0"/>
          </a:p>
          <a:p>
            <a:pPr marL="0" indent="0">
              <a:buNone/>
            </a:pPr>
            <a:r>
              <a:rPr lang="en-US" dirty="0"/>
              <a:t>After Arrow</a:t>
            </a:r>
          </a:p>
          <a:p>
            <a:pPr marL="0" indent="0">
              <a:buNone/>
            </a:pPr>
            <a:br>
              <a:rPr lang="en-US" dirty="0"/>
            </a:br>
            <a:endParaRPr lang="en-US" dirty="0"/>
          </a:p>
          <a:p>
            <a:endParaRPr lang="en-US" dirty="0"/>
          </a:p>
        </p:txBody>
      </p:sp>
      <p:pic>
        <p:nvPicPr>
          <p:cNvPr id="7" name="Picture 6"/>
          <p:cNvPicPr>
            <a:picLocks noChangeAspect="1"/>
          </p:cNvPicPr>
          <p:nvPr/>
        </p:nvPicPr>
        <p:blipFill>
          <a:blip r:embed="rId3"/>
          <a:stretch>
            <a:fillRect/>
          </a:stretch>
        </p:blipFill>
        <p:spPr>
          <a:xfrm>
            <a:off x="1752598" y="3270250"/>
            <a:ext cx="3135033" cy="1013883"/>
          </a:xfrm>
          <a:prstGeom prst="rect">
            <a:avLst/>
          </a:prstGeom>
        </p:spPr>
      </p:pic>
    </p:spTree>
    <p:extLst>
      <p:ext uri="{BB962C8B-B14F-4D97-AF65-F5344CB8AC3E}">
        <p14:creationId xmlns:p14="http://schemas.microsoft.com/office/powerpoint/2010/main" val="3744452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Arrow Function</a:t>
            </a:r>
          </a:p>
        </p:txBody>
      </p:sp>
      <p:sp>
        <p:nvSpPr>
          <p:cNvPr id="3" name="Content Placeholder 2"/>
          <p:cNvSpPr>
            <a:spLocks noGrp="1"/>
          </p:cNvSpPr>
          <p:nvPr>
            <p:ph idx="1"/>
          </p:nvPr>
        </p:nvSpPr>
        <p:spPr/>
        <p:txBody>
          <a:bodyPr/>
          <a:lstStyle/>
          <a:p>
            <a:r>
              <a:rPr lang="en-US" altLang="en-US" sz="2400" dirty="0">
                <a:solidFill>
                  <a:srgbClr val="000000"/>
                </a:solidFill>
              </a:rPr>
              <a:t>It gets shorter! If the function has only one statement, and the statement returns a value, you can remove the brackets </a:t>
            </a:r>
            <a:r>
              <a:rPr lang="en-US" altLang="en-US" sz="2400" i="1" dirty="0">
                <a:solidFill>
                  <a:srgbClr val="000000"/>
                </a:solidFill>
              </a:rPr>
              <a:t>and</a:t>
            </a:r>
            <a:r>
              <a:rPr lang="en-US" altLang="en-US" sz="2400" dirty="0">
                <a:solidFill>
                  <a:srgbClr val="000000"/>
                </a:solidFill>
              </a:rPr>
              <a:t> the </a:t>
            </a:r>
            <a:r>
              <a:rPr lang="en-US" altLang="en-US" sz="2400" dirty="0">
                <a:solidFill>
                  <a:srgbClr val="DC143C"/>
                </a:solidFill>
              </a:rPr>
              <a:t>return</a:t>
            </a:r>
            <a:r>
              <a:rPr lang="en-US" altLang="en-US" sz="2400" dirty="0">
                <a:solidFill>
                  <a:srgbClr val="000000"/>
                </a:solidFill>
              </a:rPr>
              <a:t> keyword:</a:t>
            </a:r>
          </a:p>
          <a:p>
            <a:endParaRPr lang="en-US" altLang="en-US" sz="2400" dirty="0">
              <a:solidFill>
                <a:srgbClr val="000000"/>
              </a:solidFill>
            </a:endParaRPr>
          </a:p>
          <a:p>
            <a:endParaRPr lang="en-US" altLang="en-US" sz="2400" dirty="0">
              <a:solidFill>
                <a:srgbClr val="000000"/>
              </a:solidFill>
            </a:endParaRPr>
          </a:p>
          <a:p>
            <a:r>
              <a:rPr lang="en-US" sz="2400" dirty="0"/>
              <a:t>Arrow Function With Parameters:</a:t>
            </a:r>
          </a:p>
          <a:p>
            <a:endParaRPr lang="en-US" sz="2400" dirty="0"/>
          </a:p>
          <a:p>
            <a:r>
              <a:rPr lang="en-US" sz="2400" dirty="0"/>
              <a:t>Arrow Function Without Parentheses:</a:t>
            </a:r>
          </a:p>
          <a:p>
            <a:endParaRPr lang="en-US" sz="2400" dirty="0"/>
          </a:p>
          <a:p>
            <a:endParaRPr lang="en-US" altLang="en-US" sz="2400" dirty="0"/>
          </a:p>
          <a:p>
            <a:endParaRPr lang="en-US" dirty="0"/>
          </a:p>
        </p:txBody>
      </p:sp>
      <p:pic>
        <p:nvPicPr>
          <p:cNvPr id="5" name="Picture 4"/>
          <p:cNvPicPr>
            <a:picLocks noChangeAspect="1"/>
          </p:cNvPicPr>
          <p:nvPr/>
        </p:nvPicPr>
        <p:blipFill>
          <a:blip r:embed="rId2"/>
          <a:stretch>
            <a:fillRect/>
          </a:stretch>
        </p:blipFill>
        <p:spPr>
          <a:xfrm>
            <a:off x="1626129" y="2706158"/>
            <a:ext cx="3420675" cy="494242"/>
          </a:xfrm>
          <a:prstGeom prst="rect">
            <a:avLst/>
          </a:prstGeom>
        </p:spPr>
      </p:pic>
      <p:pic>
        <p:nvPicPr>
          <p:cNvPr id="6" name="Picture 5"/>
          <p:cNvPicPr>
            <a:picLocks noChangeAspect="1"/>
          </p:cNvPicPr>
          <p:nvPr/>
        </p:nvPicPr>
        <p:blipFill>
          <a:blip r:embed="rId3"/>
          <a:stretch>
            <a:fillRect/>
          </a:stretch>
        </p:blipFill>
        <p:spPr>
          <a:xfrm>
            <a:off x="1554162" y="4001294"/>
            <a:ext cx="3785260" cy="435239"/>
          </a:xfrm>
          <a:prstGeom prst="rect">
            <a:avLst/>
          </a:prstGeom>
        </p:spPr>
      </p:pic>
      <p:pic>
        <p:nvPicPr>
          <p:cNvPr id="7" name="Picture 6"/>
          <p:cNvPicPr>
            <a:picLocks noChangeAspect="1"/>
          </p:cNvPicPr>
          <p:nvPr/>
        </p:nvPicPr>
        <p:blipFill>
          <a:blip r:embed="rId4"/>
          <a:stretch>
            <a:fillRect/>
          </a:stretch>
        </p:blipFill>
        <p:spPr>
          <a:xfrm>
            <a:off x="1626129" y="5001948"/>
            <a:ext cx="3614738" cy="438150"/>
          </a:xfrm>
          <a:prstGeom prst="rect">
            <a:avLst/>
          </a:prstGeom>
        </p:spPr>
      </p:pic>
    </p:spTree>
    <p:extLst>
      <p:ext uri="{BB962C8B-B14F-4D97-AF65-F5344CB8AC3E}">
        <p14:creationId xmlns:p14="http://schemas.microsoft.com/office/powerpoint/2010/main" val="81899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a:t>
            </a:r>
            <a:r>
              <a:rPr lang="en-US" dirty="0">
                <a:solidFill>
                  <a:srgbClr val="C00000"/>
                </a:solidFill>
              </a:rPr>
              <a:t>this</a:t>
            </a:r>
            <a:r>
              <a:rPr lang="en-US" dirty="0"/>
              <a:t>?</a:t>
            </a:r>
          </a:p>
        </p:txBody>
      </p:sp>
      <p:sp>
        <p:nvSpPr>
          <p:cNvPr id="3" name="Content Placeholder 2"/>
          <p:cNvSpPr>
            <a:spLocks noGrp="1"/>
          </p:cNvSpPr>
          <p:nvPr>
            <p:ph idx="1"/>
          </p:nvPr>
        </p:nvSpPr>
        <p:spPr/>
        <p:txBody>
          <a:bodyPr>
            <a:normAutofit/>
          </a:bodyPr>
          <a:lstStyle/>
          <a:p>
            <a:r>
              <a:rPr lang="en-US" dirty="0"/>
              <a:t>The handling of </a:t>
            </a:r>
            <a:r>
              <a:rPr lang="en-US" dirty="0">
                <a:solidFill>
                  <a:srgbClr val="C00000"/>
                </a:solidFill>
              </a:rPr>
              <a:t>this</a:t>
            </a:r>
            <a:r>
              <a:rPr lang="en-US" dirty="0"/>
              <a:t> is also different in arrow functions compared to regular functions.</a:t>
            </a:r>
          </a:p>
          <a:p>
            <a:r>
              <a:rPr lang="en-US" dirty="0"/>
              <a:t>In short, with arrow functions there are no binding of </a:t>
            </a:r>
            <a:r>
              <a:rPr lang="en-US" dirty="0">
                <a:solidFill>
                  <a:srgbClr val="C00000"/>
                </a:solidFill>
              </a:rPr>
              <a:t>this</a:t>
            </a:r>
            <a:r>
              <a:rPr lang="en-US" dirty="0"/>
              <a:t>.</a:t>
            </a:r>
          </a:p>
          <a:p>
            <a:r>
              <a:rPr lang="en-US" dirty="0"/>
              <a:t>In regular functions the </a:t>
            </a:r>
            <a:r>
              <a:rPr lang="en-US" dirty="0">
                <a:solidFill>
                  <a:srgbClr val="C00000"/>
                </a:solidFill>
              </a:rPr>
              <a:t>this</a:t>
            </a:r>
            <a:r>
              <a:rPr lang="en-US" dirty="0"/>
              <a:t> keyword represented the object that called the function, which could be the window, the document, a button or whatever.</a:t>
            </a:r>
          </a:p>
          <a:p>
            <a:r>
              <a:rPr lang="en-US" dirty="0"/>
              <a:t>With arrow functions the </a:t>
            </a:r>
            <a:r>
              <a:rPr lang="en-US" dirty="0">
                <a:solidFill>
                  <a:srgbClr val="C00000"/>
                </a:solidFill>
              </a:rPr>
              <a:t>this</a:t>
            </a:r>
            <a:r>
              <a:rPr lang="en-US" dirty="0"/>
              <a:t> keyword always represents the object that defined the arrow function.</a:t>
            </a:r>
          </a:p>
        </p:txBody>
      </p:sp>
    </p:spTree>
    <p:extLst>
      <p:ext uri="{BB962C8B-B14F-4D97-AF65-F5344CB8AC3E}">
        <p14:creationId xmlns:p14="http://schemas.microsoft.com/office/powerpoint/2010/main" val="353766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Function vs Arrow Function</a:t>
            </a:r>
          </a:p>
        </p:txBody>
      </p:sp>
      <p:pic>
        <p:nvPicPr>
          <p:cNvPr id="5" name="Content Placeholder 4"/>
          <p:cNvPicPr>
            <a:picLocks noGrp="1" noChangeAspect="1"/>
          </p:cNvPicPr>
          <p:nvPr>
            <p:ph idx="1"/>
          </p:nvPr>
        </p:nvPicPr>
        <p:blipFill>
          <a:blip r:embed="rId3"/>
          <a:stretch>
            <a:fillRect/>
          </a:stretch>
        </p:blipFill>
        <p:spPr>
          <a:xfrm>
            <a:off x="6096000" y="2256931"/>
            <a:ext cx="5938345" cy="2509006"/>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119414" y="2256931"/>
            <a:ext cx="5896771" cy="2504255"/>
          </a:xfrm>
          <a:prstGeom prst="rect">
            <a:avLst/>
          </a:prstGeom>
          <a:ln>
            <a:solidFill>
              <a:schemeClr val="tx1"/>
            </a:solidFill>
          </a:ln>
        </p:spPr>
      </p:pic>
    </p:spTree>
    <p:extLst>
      <p:ext uri="{BB962C8B-B14F-4D97-AF65-F5344CB8AC3E}">
        <p14:creationId xmlns:p14="http://schemas.microsoft.com/office/powerpoint/2010/main" val="2898598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anonymous functions</a:t>
            </a:r>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2400" dirty="0">
                <a:solidFill>
                  <a:srgbClr val="212529"/>
                </a:solidFill>
              </a:rPr>
              <a:t>An anonymous function is a </a:t>
            </a:r>
            <a:r>
              <a:rPr lang="en-US" altLang="en-US" sz="2400" dirty="0">
                <a:solidFill>
                  <a:srgbClr val="212529"/>
                </a:solidFill>
                <a:hlinkClick r:id="rId2"/>
              </a:rPr>
              <a:t>function</a:t>
            </a:r>
            <a:r>
              <a:rPr lang="en-US" altLang="en-US" sz="2400" dirty="0">
                <a:solidFill>
                  <a:srgbClr val="212529"/>
                </a:solidFill>
              </a:rPr>
              <a:t> without a name. The following shows how to define an anonymous function:</a:t>
            </a:r>
          </a:p>
          <a:p>
            <a:pPr marL="0" lvl="0" indent="0" eaLnBrk="0" fontAlgn="base" hangingPunct="0">
              <a:lnSpc>
                <a:spcPct val="100000"/>
              </a:lnSpc>
              <a:spcBef>
                <a:spcPct val="0"/>
              </a:spcBef>
              <a:spcAft>
                <a:spcPct val="0"/>
              </a:spcAft>
              <a:buNone/>
            </a:pPr>
            <a:endParaRPr lang="en-US" altLang="en-US" sz="2400" dirty="0">
              <a:solidFill>
                <a:srgbClr val="FB4934"/>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br>
              <a:rPr lang="en-US" altLang="en-US" sz="4800" dirty="0">
                <a:latin typeface="Arial" panose="020B0604020202020204" pitchFamily="34" charset="0"/>
              </a:rPr>
            </a:br>
            <a:endParaRPr lang="en-US" altLang="en-US" sz="48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400" dirty="0">
              <a:solidFill>
                <a:srgbClr val="212529"/>
              </a:solidFill>
              <a:cs typeface="Courier New" panose="02070309020205020404" pitchFamily="49" charset="0"/>
            </a:endParaRPr>
          </a:p>
          <a:p>
            <a:pPr marL="0" lvl="0" indent="0" eaLnBrk="0" fontAlgn="base" hangingPunct="0">
              <a:lnSpc>
                <a:spcPct val="100000"/>
              </a:lnSpc>
              <a:spcBef>
                <a:spcPct val="0"/>
              </a:spcBef>
              <a:spcAft>
                <a:spcPct val="0"/>
              </a:spcAft>
              <a:buNone/>
            </a:pPr>
            <a:br>
              <a:rPr lang="en-US" altLang="en-US" dirty="0">
                <a:solidFill>
                  <a:srgbClr val="212529"/>
                </a:solidFill>
                <a:latin typeface="Courier New" panose="02070309020205020404" pitchFamily="49" charset="0"/>
                <a:cs typeface="Courier New" panose="02070309020205020404" pitchFamily="49" charset="0"/>
              </a:rPr>
            </a:br>
            <a:endParaRPr lang="en-US" altLang="en-US" sz="4000" dirty="0">
              <a:latin typeface="Arial" panose="020B0604020202020204" pitchFamily="34" charset="0"/>
            </a:endParaRPr>
          </a:p>
          <a:p>
            <a:endParaRPr lang="en-US" dirty="0"/>
          </a:p>
        </p:txBody>
      </p:sp>
      <p:pic>
        <p:nvPicPr>
          <p:cNvPr id="7" name="Picture 6"/>
          <p:cNvPicPr>
            <a:picLocks noChangeAspect="1"/>
          </p:cNvPicPr>
          <p:nvPr/>
        </p:nvPicPr>
        <p:blipFill>
          <a:blip r:embed="rId3"/>
          <a:stretch>
            <a:fillRect/>
          </a:stretch>
        </p:blipFill>
        <p:spPr>
          <a:xfrm>
            <a:off x="1002770" y="2749550"/>
            <a:ext cx="4390497" cy="1760958"/>
          </a:xfrm>
          <a:prstGeom prst="rect">
            <a:avLst/>
          </a:prstGeom>
        </p:spPr>
      </p:pic>
    </p:spTree>
    <p:extLst>
      <p:ext uri="{BB962C8B-B14F-4D97-AF65-F5344CB8AC3E}">
        <p14:creationId xmlns:p14="http://schemas.microsoft.com/office/powerpoint/2010/main" val="814137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functions</a:t>
            </a:r>
          </a:p>
        </p:txBody>
      </p:sp>
      <p:sp>
        <p:nvSpPr>
          <p:cNvPr id="3" name="Content Placeholder 2"/>
          <p:cNvSpPr>
            <a:spLocks noGrp="1"/>
          </p:cNvSpPr>
          <p:nvPr>
            <p:ph idx="1"/>
          </p:nvPr>
        </p:nvSpPr>
        <p:spPr>
          <a:xfrm>
            <a:off x="838200" y="1799559"/>
            <a:ext cx="10515600" cy="4351338"/>
          </a:xfrm>
        </p:spPr>
        <p:txBody>
          <a:bodyPr/>
          <a:lstStyle/>
          <a:p>
            <a:r>
              <a:rPr lang="en-US" dirty="0"/>
              <a:t>Functions stored in variables do not need function names. They are always invoked (called) using the variable name.</a:t>
            </a:r>
          </a:p>
          <a:p>
            <a:r>
              <a:rPr lang="en-US" dirty="0"/>
              <a:t>These types of functions are called anonymous functions</a:t>
            </a:r>
            <a:br>
              <a:rPr lang="en-US" dirty="0"/>
            </a:br>
            <a:endParaRPr lang="en-US" dirty="0"/>
          </a:p>
        </p:txBody>
      </p:sp>
      <p:pic>
        <p:nvPicPr>
          <p:cNvPr id="7" name="Picture 6"/>
          <p:cNvPicPr>
            <a:picLocks noChangeAspect="1"/>
          </p:cNvPicPr>
          <p:nvPr/>
        </p:nvPicPr>
        <p:blipFill>
          <a:blip r:embed="rId2"/>
          <a:stretch>
            <a:fillRect/>
          </a:stretch>
        </p:blipFill>
        <p:spPr>
          <a:xfrm>
            <a:off x="1360488" y="3279246"/>
            <a:ext cx="4981046" cy="695982"/>
          </a:xfrm>
          <a:prstGeom prst="rect">
            <a:avLst/>
          </a:prstGeom>
        </p:spPr>
      </p:pic>
    </p:spTree>
    <p:extLst>
      <p:ext uri="{BB962C8B-B14F-4D97-AF65-F5344CB8AC3E}">
        <p14:creationId xmlns:p14="http://schemas.microsoft.com/office/powerpoint/2010/main" val="2641148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AutoShape 2"/>
          <p:cNvSpPr>
            <a:spLocks noGrp="1" noChangeArrowheads="1"/>
          </p:cNvSpPr>
          <p:nvPr>
            <p:ph type="title"/>
          </p:nvPr>
        </p:nvSpPr>
        <p:spPr/>
        <p:txBody>
          <a:bodyPr/>
          <a:lstStyle/>
          <a:p>
            <a:pPr>
              <a:defRPr/>
            </a:pPr>
            <a:r>
              <a:rPr lang="en-US" altLang="en-US" dirty="0">
                <a:solidFill>
                  <a:schemeClr val="tx1">
                    <a:lumMod val="75000"/>
                    <a:lumOff val="25000"/>
                  </a:schemeClr>
                </a:solidFill>
              </a:rPr>
              <a:t>Java Arrays - Introduction</a:t>
            </a:r>
          </a:p>
        </p:txBody>
      </p:sp>
      <p:sp>
        <p:nvSpPr>
          <p:cNvPr id="11267" name="Rectangle 3"/>
          <p:cNvSpPr>
            <a:spLocks noGrp="1" noChangeArrowheads="1"/>
          </p:cNvSpPr>
          <p:nvPr>
            <p:ph idx="1"/>
          </p:nvPr>
        </p:nvSpPr>
        <p:spPr/>
        <p:txBody>
          <a:bodyPr/>
          <a:lstStyle/>
          <a:p>
            <a:r>
              <a:rPr lang="en-US" altLang="en-US" dirty="0"/>
              <a:t>Arrays</a:t>
            </a:r>
          </a:p>
          <a:p>
            <a:pPr lvl="1"/>
            <a:r>
              <a:rPr lang="en-US" altLang="en-US" dirty="0"/>
              <a:t>Data structures of related items</a:t>
            </a:r>
          </a:p>
          <a:p>
            <a:pPr lvl="2"/>
            <a:r>
              <a:rPr lang="en-US" altLang="en-US" dirty="0"/>
              <a:t>Each element has a position number</a:t>
            </a:r>
          </a:p>
          <a:p>
            <a:pPr lvl="1"/>
            <a:r>
              <a:rPr lang="en-US" altLang="en-US" dirty="0"/>
              <a:t>Dynamic</a:t>
            </a:r>
          </a:p>
          <a:p>
            <a:pPr lvl="2"/>
            <a:r>
              <a:rPr lang="en-US" altLang="en-US" dirty="0"/>
              <a:t>Size of an array in JavaScript can be changed (increased)  AFTER it is created</a:t>
            </a:r>
          </a:p>
          <a:p>
            <a:pPr lvl="1"/>
            <a:r>
              <a:rPr lang="en-US" altLang="en-US" dirty="0" err="1"/>
              <a:t>Hetrogenius</a:t>
            </a:r>
            <a:endParaRPr lang="en-US" altLang="en-US" dirty="0"/>
          </a:p>
          <a:p>
            <a:pPr lvl="2"/>
            <a:r>
              <a:rPr lang="en-US" altLang="en-US" dirty="0"/>
              <a:t>Arrays in JS are </a:t>
            </a:r>
            <a:r>
              <a:rPr lang="en-US" altLang="en-US" dirty="0" err="1"/>
              <a:t>hetrogenius</a:t>
            </a:r>
            <a:r>
              <a:rPr lang="en-US" altLang="en-US" dirty="0"/>
              <a:t> in nature, (much like Structures) you can store all type of elements inside a single array.</a:t>
            </a:r>
          </a:p>
        </p:txBody>
      </p:sp>
    </p:spTree>
    <p:extLst>
      <p:ext uri="{BB962C8B-B14F-4D97-AF65-F5344CB8AC3E}">
        <p14:creationId xmlns:p14="http://schemas.microsoft.com/office/powerpoint/2010/main" val="286762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JavaScript</a:t>
            </a:r>
          </a:p>
        </p:txBody>
      </p:sp>
      <p:sp>
        <p:nvSpPr>
          <p:cNvPr id="3" name="Content Placeholder 2"/>
          <p:cNvSpPr>
            <a:spLocks noGrp="1"/>
          </p:cNvSpPr>
          <p:nvPr>
            <p:ph idx="1"/>
          </p:nvPr>
        </p:nvSpPr>
        <p:spPr>
          <a:xfrm>
            <a:off x="838200" y="1430867"/>
            <a:ext cx="10515600" cy="4746096"/>
          </a:xfrm>
        </p:spPr>
        <p:txBody>
          <a:bodyPr/>
          <a:lstStyle/>
          <a:p>
            <a:r>
              <a:rPr lang="en-US" dirty="0"/>
              <a:t>Syntax</a:t>
            </a:r>
          </a:p>
          <a:p>
            <a:endParaRPr lang="en-US" dirty="0"/>
          </a:p>
          <a:p>
            <a:r>
              <a:rPr lang="en-US" dirty="0"/>
              <a:t>Example</a:t>
            </a:r>
          </a:p>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166812" y="1962678"/>
            <a:ext cx="3035173" cy="348722"/>
          </a:xfrm>
          <a:prstGeom prst="rect">
            <a:avLst/>
          </a:prstGeom>
        </p:spPr>
      </p:pic>
      <p:pic>
        <p:nvPicPr>
          <p:cNvPr id="6" name="Picture 5"/>
          <p:cNvPicPr>
            <a:picLocks noChangeAspect="1"/>
          </p:cNvPicPr>
          <p:nvPr/>
        </p:nvPicPr>
        <p:blipFill>
          <a:blip r:embed="rId3"/>
          <a:stretch>
            <a:fillRect/>
          </a:stretch>
        </p:blipFill>
        <p:spPr>
          <a:xfrm>
            <a:off x="1166812" y="2931054"/>
            <a:ext cx="9670521" cy="3658812"/>
          </a:xfrm>
          <a:prstGeom prst="rect">
            <a:avLst/>
          </a:prstGeom>
        </p:spPr>
      </p:pic>
    </p:spTree>
    <p:extLst>
      <p:ext uri="{BB962C8B-B14F-4D97-AF65-F5344CB8AC3E}">
        <p14:creationId xmlns:p14="http://schemas.microsoft.com/office/powerpoint/2010/main" val="164015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AutoShape 2"/>
          <p:cNvSpPr>
            <a:spLocks noGrp="1" noChangeArrowheads="1"/>
          </p:cNvSpPr>
          <p:nvPr>
            <p:ph type="title"/>
          </p:nvPr>
        </p:nvSpPr>
        <p:spPr/>
        <p:txBody>
          <a:bodyPr/>
          <a:lstStyle/>
          <a:p>
            <a:pPr>
              <a:defRPr/>
            </a:pPr>
            <a:r>
              <a:rPr lang="en-US" altLang="en-US">
                <a:solidFill>
                  <a:schemeClr val="tx1">
                    <a:lumMod val="75000"/>
                    <a:lumOff val="25000"/>
                  </a:schemeClr>
                </a:solidFill>
              </a:rPr>
              <a:t>Arrays</a:t>
            </a:r>
          </a:p>
        </p:txBody>
      </p:sp>
      <p:sp>
        <p:nvSpPr>
          <p:cNvPr id="12291" name="Rectangle 3"/>
          <p:cNvSpPr>
            <a:spLocks noGrp="1" noChangeArrowheads="1"/>
          </p:cNvSpPr>
          <p:nvPr>
            <p:ph idx="1"/>
          </p:nvPr>
        </p:nvSpPr>
        <p:spPr>
          <a:xfrm>
            <a:off x="2362200" y="2286001"/>
            <a:ext cx="8077200" cy="3800475"/>
          </a:xfrm>
        </p:spPr>
        <p:txBody>
          <a:bodyPr>
            <a:normAutofit lnSpcReduction="10000"/>
          </a:bodyPr>
          <a:lstStyle/>
          <a:p>
            <a:r>
              <a:rPr lang="en-US" altLang="en-US" dirty="0"/>
              <a:t>Arrays in JavaScript</a:t>
            </a:r>
          </a:p>
          <a:p>
            <a:pPr lvl="1"/>
            <a:r>
              <a:rPr lang="en-US" altLang="en-US" dirty="0"/>
              <a:t>Each element referenced by a number</a:t>
            </a:r>
          </a:p>
          <a:p>
            <a:pPr lvl="2"/>
            <a:r>
              <a:rPr lang="en-US" altLang="en-US" dirty="0"/>
              <a:t>Start at “zeroth element”: 10 element array has elements: 0,1,2 ,..,8,9</a:t>
            </a:r>
          </a:p>
          <a:p>
            <a:pPr lvl="2"/>
            <a:r>
              <a:rPr lang="en-US" altLang="en-US" dirty="0"/>
              <a:t>Subscript or index</a:t>
            </a:r>
          </a:p>
          <a:p>
            <a:pPr lvl="1"/>
            <a:r>
              <a:rPr lang="en-US" altLang="en-US" dirty="0"/>
              <a:t>Accessing a specific element</a:t>
            </a:r>
          </a:p>
          <a:p>
            <a:pPr lvl="2"/>
            <a:r>
              <a:rPr lang="en-US" altLang="en-US" dirty="0"/>
              <a:t>Name of array</a:t>
            </a:r>
          </a:p>
          <a:p>
            <a:pPr lvl="2"/>
            <a:r>
              <a:rPr lang="en-US" altLang="en-US" dirty="0"/>
              <a:t>Brackets</a:t>
            </a:r>
          </a:p>
          <a:p>
            <a:pPr lvl="2"/>
            <a:r>
              <a:rPr lang="en-US" altLang="en-US" dirty="0"/>
              <a:t>Number of element</a:t>
            </a:r>
          </a:p>
          <a:p>
            <a:pPr lvl="1"/>
            <a:r>
              <a:rPr lang="en-US" altLang="en-US" dirty="0"/>
              <a:t>Arrays know their length</a:t>
            </a:r>
          </a:p>
          <a:p>
            <a:pPr lvl="2"/>
            <a:r>
              <a:rPr lang="en-US" altLang="en-US" sz="1800" dirty="0">
                <a:latin typeface="Lucida Console" panose="020B0609040504020204" pitchFamily="49" charset="0"/>
              </a:rPr>
              <a:t>length</a:t>
            </a:r>
            <a:r>
              <a:rPr lang="en-US" altLang="en-US" dirty="0"/>
              <a:t> property</a:t>
            </a:r>
          </a:p>
        </p:txBody>
      </p:sp>
    </p:spTree>
    <p:extLst>
      <p:ext uri="{BB962C8B-B14F-4D97-AF65-F5344CB8AC3E}">
        <p14:creationId xmlns:p14="http://schemas.microsoft.com/office/powerpoint/2010/main" val="1883813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6964363" y="3224214"/>
            <a:ext cx="1420812"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5" name="Rectangle 4"/>
          <p:cNvSpPr>
            <a:spLocks noChangeArrowheads="1"/>
          </p:cNvSpPr>
          <p:nvPr/>
        </p:nvSpPr>
        <p:spPr bwMode="auto">
          <a:xfrm>
            <a:off x="6964363" y="3224214"/>
            <a:ext cx="143986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6" name="Rectangle 5"/>
          <p:cNvSpPr>
            <a:spLocks noChangeArrowheads="1"/>
          </p:cNvSpPr>
          <p:nvPr/>
        </p:nvSpPr>
        <p:spPr bwMode="auto">
          <a:xfrm>
            <a:off x="8385175" y="3224214"/>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7" name="Rectangle 6"/>
          <p:cNvSpPr>
            <a:spLocks noChangeArrowheads="1"/>
          </p:cNvSpPr>
          <p:nvPr/>
        </p:nvSpPr>
        <p:spPr bwMode="auto">
          <a:xfrm>
            <a:off x="6964363" y="3581400"/>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8" name="Rectangle 7"/>
          <p:cNvSpPr>
            <a:spLocks noChangeArrowheads="1"/>
          </p:cNvSpPr>
          <p:nvPr/>
        </p:nvSpPr>
        <p:spPr bwMode="auto">
          <a:xfrm>
            <a:off x="6964363" y="3224214"/>
            <a:ext cx="19050"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9" name="Rectangle 8"/>
          <p:cNvSpPr>
            <a:spLocks noChangeArrowheads="1"/>
          </p:cNvSpPr>
          <p:nvPr/>
        </p:nvSpPr>
        <p:spPr bwMode="auto">
          <a:xfrm>
            <a:off x="6964363" y="1085850"/>
            <a:ext cx="1420812"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0" name="Rectangle 9"/>
          <p:cNvSpPr>
            <a:spLocks noChangeArrowheads="1"/>
          </p:cNvSpPr>
          <p:nvPr/>
        </p:nvSpPr>
        <p:spPr bwMode="auto">
          <a:xfrm>
            <a:off x="6964363" y="1085850"/>
            <a:ext cx="143986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1" name="Rectangle 10"/>
          <p:cNvSpPr>
            <a:spLocks noChangeArrowheads="1"/>
          </p:cNvSpPr>
          <p:nvPr/>
        </p:nvSpPr>
        <p:spPr bwMode="auto">
          <a:xfrm>
            <a:off x="8385175" y="1085850"/>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2" name="Rectangle 11"/>
          <p:cNvSpPr>
            <a:spLocks noChangeArrowheads="1"/>
          </p:cNvSpPr>
          <p:nvPr/>
        </p:nvSpPr>
        <p:spPr bwMode="auto">
          <a:xfrm>
            <a:off x="6964363" y="1443038"/>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3" name="Rectangle 12"/>
          <p:cNvSpPr>
            <a:spLocks noChangeArrowheads="1"/>
          </p:cNvSpPr>
          <p:nvPr/>
        </p:nvSpPr>
        <p:spPr bwMode="auto">
          <a:xfrm>
            <a:off x="6964363" y="1085850"/>
            <a:ext cx="19050"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4" name="Rectangle 13"/>
          <p:cNvSpPr>
            <a:spLocks noChangeArrowheads="1"/>
          </p:cNvSpPr>
          <p:nvPr/>
        </p:nvSpPr>
        <p:spPr bwMode="auto">
          <a:xfrm>
            <a:off x="6964363" y="1443038"/>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5" name="Rectangle 14"/>
          <p:cNvSpPr>
            <a:spLocks noChangeArrowheads="1"/>
          </p:cNvSpPr>
          <p:nvPr/>
        </p:nvSpPr>
        <p:spPr bwMode="auto">
          <a:xfrm>
            <a:off x="6964363" y="1443038"/>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6" name="Rectangle 15"/>
          <p:cNvSpPr>
            <a:spLocks noChangeArrowheads="1"/>
          </p:cNvSpPr>
          <p:nvPr/>
        </p:nvSpPr>
        <p:spPr bwMode="auto">
          <a:xfrm>
            <a:off x="8385175" y="1443039"/>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7" name="Rectangle 16"/>
          <p:cNvSpPr>
            <a:spLocks noChangeArrowheads="1"/>
          </p:cNvSpPr>
          <p:nvPr/>
        </p:nvSpPr>
        <p:spPr bwMode="auto">
          <a:xfrm>
            <a:off x="6964363" y="1798639"/>
            <a:ext cx="142081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8" name="Rectangle 17"/>
          <p:cNvSpPr>
            <a:spLocks noChangeArrowheads="1"/>
          </p:cNvSpPr>
          <p:nvPr/>
        </p:nvSpPr>
        <p:spPr bwMode="auto">
          <a:xfrm>
            <a:off x="6964363" y="1443038"/>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9" name="Rectangle 18"/>
          <p:cNvSpPr>
            <a:spLocks noChangeArrowheads="1"/>
          </p:cNvSpPr>
          <p:nvPr/>
        </p:nvSpPr>
        <p:spPr bwMode="auto">
          <a:xfrm>
            <a:off x="6964363" y="1798639"/>
            <a:ext cx="1420812"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0" name="Rectangle 19"/>
          <p:cNvSpPr>
            <a:spLocks noChangeArrowheads="1"/>
          </p:cNvSpPr>
          <p:nvPr/>
        </p:nvSpPr>
        <p:spPr bwMode="auto">
          <a:xfrm>
            <a:off x="6964363" y="1798639"/>
            <a:ext cx="143986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1" name="Rectangle 20"/>
          <p:cNvSpPr>
            <a:spLocks noChangeArrowheads="1"/>
          </p:cNvSpPr>
          <p:nvPr/>
        </p:nvSpPr>
        <p:spPr bwMode="auto">
          <a:xfrm>
            <a:off x="8385175" y="1798639"/>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2" name="Rectangle 21"/>
          <p:cNvSpPr>
            <a:spLocks noChangeArrowheads="1"/>
          </p:cNvSpPr>
          <p:nvPr/>
        </p:nvSpPr>
        <p:spPr bwMode="auto">
          <a:xfrm>
            <a:off x="6964363" y="2155825"/>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3" name="Rectangle 22"/>
          <p:cNvSpPr>
            <a:spLocks noChangeArrowheads="1"/>
          </p:cNvSpPr>
          <p:nvPr/>
        </p:nvSpPr>
        <p:spPr bwMode="auto">
          <a:xfrm>
            <a:off x="6964363" y="1798639"/>
            <a:ext cx="19050"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4" name="Rectangle 23"/>
          <p:cNvSpPr>
            <a:spLocks noChangeArrowheads="1"/>
          </p:cNvSpPr>
          <p:nvPr/>
        </p:nvSpPr>
        <p:spPr bwMode="auto">
          <a:xfrm>
            <a:off x="6964363" y="2155825"/>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5" name="Rectangle 24"/>
          <p:cNvSpPr>
            <a:spLocks noChangeArrowheads="1"/>
          </p:cNvSpPr>
          <p:nvPr/>
        </p:nvSpPr>
        <p:spPr bwMode="auto">
          <a:xfrm>
            <a:off x="6964363" y="2155825"/>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6" name="Rectangle 25"/>
          <p:cNvSpPr>
            <a:spLocks noChangeArrowheads="1"/>
          </p:cNvSpPr>
          <p:nvPr/>
        </p:nvSpPr>
        <p:spPr bwMode="auto">
          <a:xfrm>
            <a:off x="8385175" y="2155825"/>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7" name="Rectangle 26"/>
          <p:cNvSpPr>
            <a:spLocks noChangeArrowheads="1"/>
          </p:cNvSpPr>
          <p:nvPr/>
        </p:nvSpPr>
        <p:spPr bwMode="auto">
          <a:xfrm>
            <a:off x="6964363" y="2511425"/>
            <a:ext cx="142081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8" name="Rectangle 27"/>
          <p:cNvSpPr>
            <a:spLocks noChangeArrowheads="1"/>
          </p:cNvSpPr>
          <p:nvPr/>
        </p:nvSpPr>
        <p:spPr bwMode="auto">
          <a:xfrm>
            <a:off x="6964363" y="2155825"/>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9" name="Rectangle 28"/>
          <p:cNvSpPr>
            <a:spLocks noChangeArrowheads="1"/>
          </p:cNvSpPr>
          <p:nvPr/>
        </p:nvSpPr>
        <p:spPr bwMode="auto">
          <a:xfrm>
            <a:off x="6964363" y="2511425"/>
            <a:ext cx="1420812"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0" name="Rectangle 29"/>
          <p:cNvSpPr>
            <a:spLocks noChangeArrowheads="1"/>
          </p:cNvSpPr>
          <p:nvPr/>
        </p:nvSpPr>
        <p:spPr bwMode="auto">
          <a:xfrm>
            <a:off x="6964363" y="2511425"/>
            <a:ext cx="143986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1" name="Rectangle 30"/>
          <p:cNvSpPr>
            <a:spLocks noChangeArrowheads="1"/>
          </p:cNvSpPr>
          <p:nvPr/>
        </p:nvSpPr>
        <p:spPr bwMode="auto">
          <a:xfrm>
            <a:off x="8385175" y="2511425"/>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2" name="Rectangle 31"/>
          <p:cNvSpPr>
            <a:spLocks noChangeArrowheads="1"/>
          </p:cNvSpPr>
          <p:nvPr/>
        </p:nvSpPr>
        <p:spPr bwMode="auto">
          <a:xfrm>
            <a:off x="6964363" y="2868613"/>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3" name="Rectangle 32"/>
          <p:cNvSpPr>
            <a:spLocks noChangeArrowheads="1"/>
          </p:cNvSpPr>
          <p:nvPr/>
        </p:nvSpPr>
        <p:spPr bwMode="auto">
          <a:xfrm>
            <a:off x="6964363" y="2511425"/>
            <a:ext cx="19050"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4" name="Rectangle 33"/>
          <p:cNvSpPr>
            <a:spLocks noChangeArrowheads="1"/>
          </p:cNvSpPr>
          <p:nvPr/>
        </p:nvSpPr>
        <p:spPr bwMode="auto">
          <a:xfrm>
            <a:off x="6964363" y="2868613"/>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5" name="Rectangle 34"/>
          <p:cNvSpPr>
            <a:spLocks noChangeArrowheads="1"/>
          </p:cNvSpPr>
          <p:nvPr/>
        </p:nvSpPr>
        <p:spPr bwMode="auto">
          <a:xfrm>
            <a:off x="6964363" y="2868613"/>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6" name="Rectangle 35"/>
          <p:cNvSpPr>
            <a:spLocks noChangeArrowheads="1"/>
          </p:cNvSpPr>
          <p:nvPr/>
        </p:nvSpPr>
        <p:spPr bwMode="auto">
          <a:xfrm>
            <a:off x="8385175" y="2868614"/>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7" name="Rectangle 36"/>
          <p:cNvSpPr>
            <a:spLocks noChangeArrowheads="1"/>
          </p:cNvSpPr>
          <p:nvPr/>
        </p:nvSpPr>
        <p:spPr bwMode="auto">
          <a:xfrm>
            <a:off x="6964363" y="3224214"/>
            <a:ext cx="142081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8" name="Rectangle 37"/>
          <p:cNvSpPr>
            <a:spLocks noChangeArrowheads="1"/>
          </p:cNvSpPr>
          <p:nvPr/>
        </p:nvSpPr>
        <p:spPr bwMode="auto">
          <a:xfrm>
            <a:off x="6964363" y="2868613"/>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9" name="Rectangle 38"/>
          <p:cNvSpPr>
            <a:spLocks noChangeArrowheads="1"/>
          </p:cNvSpPr>
          <p:nvPr/>
        </p:nvSpPr>
        <p:spPr bwMode="auto">
          <a:xfrm>
            <a:off x="6964363" y="3581400"/>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0" name="Rectangle 39"/>
          <p:cNvSpPr>
            <a:spLocks noChangeArrowheads="1"/>
          </p:cNvSpPr>
          <p:nvPr/>
        </p:nvSpPr>
        <p:spPr bwMode="auto">
          <a:xfrm>
            <a:off x="6964363" y="3581400"/>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1" name="Rectangle 40"/>
          <p:cNvSpPr>
            <a:spLocks noChangeArrowheads="1"/>
          </p:cNvSpPr>
          <p:nvPr/>
        </p:nvSpPr>
        <p:spPr bwMode="auto">
          <a:xfrm>
            <a:off x="8385175" y="3581400"/>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2" name="Rectangle 41"/>
          <p:cNvSpPr>
            <a:spLocks noChangeArrowheads="1"/>
          </p:cNvSpPr>
          <p:nvPr/>
        </p:nvSpPr>
        <p:spPr bwMode="auto">
          <a:xfrm>
            <a:off x="6964363" y="3937000"/>
            <a:ext cx="142081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3" name="Rectangle 42"/>
          <p:cNvSpPr>
            <a:spLocks noChangeArrowheads="1"/>
          </p:cNvSpPr>
          <p:nvPr/>
        </p:nvSpPr>
        <p:spPr bwMode="auto">
          <a:xfrm>
            <a:off x="6964363" y="3581400"/>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4" name="Rectangle 43"/>
          <p:cNvSpPr>
            <a:spLocks noChangeArrowheads="1"/>
          </p:cNvSpPr>
          <p:nvPr/>
        </p:nvSpPr>
        <p:spPr bwMode="auto">
          <a:xfrm>
            <a:off x="6964363" y="3937000"/>
            <a:ext cx="1420812"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5" name="Rectangle 44"/>
          <p:cNvSpPr>
            <a:spLocks noChangeArrowheads="1"/>
          </p:cNvSpPr>
          <p:nvPr/>
        </p:nvSpPr>
        <p:spPr bwMode="auto">
          <a:xfrm>
            <a:off x="6964363" y="3937000"/>
            <a:ext cx="143986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6" name="Rectangle 45"/>
          <p:cNvSpPr>
            <a:spLocks noChangeArrowheads="1"/>
          </p:cNvSpPr>
          <p:nvPr/>
        </p:nvSpPr>
        <p:spPr bwMode="auto">
          <a:xfrm>
            <a:off x="8385175" y="3937000"/>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7" name="Rectangle 46"/>
          <p:cNvSpPr>
            <a:spLocks noChangeArrowheads="1"/>
          </p:cNvSpPr>
          <p:nvPr/>
        </p:nvSpPr>
        <p:spPr bwMode="auto">
          <a:xfrm>
            <a:off x="6964363" y="4294188"/>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8" name="Rectangle 47"/>
          <p:cNvSpPr>
            <a:spLocks noChangeArrowheads="1"/>
          </p:cNvSpPr>
          <p:nvPr/>
        </p:nvSpPr>
        <p:spPr bwMode="auto">
          <a:xfrm>
            <a:off x="6964363" y="3937000"/>
            <a:ext cx="19050"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9" name="Rectangle 48"/>
          <p:cNvSpPr>
            <a:spLocks noChangeArrowheads="1"/>
          </p:cNvSpPr>
          <p:nvPr/>
        </p:nvSpPr>
        <p:spPr bwMode="auto">
          <a:xfrm>
            <a:off x="6964363" y="4294188"/>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0" name="Rectangle 49"/>
          <p:cNvSpPr>
            <a:spLocks noChangeArrowheads="1"/>
          </p:cNvSpPr>
          <p:nvPr/>
        </p:nvSpPr>
        <p:spPr bwMode="auto">
          <a:xfrm>
            <a:off x="6964363" y="4294188"/>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1" name="Rectangle 50"/>
          <p:cNvSpPr>
            <a:spLocks noChangeArrowheads="1"/>
          </p:cNvSpPr>
          <p:nvPr/>
        </p:nvSpPr>
        <p:spPr bwMode="auto">
          <a:xfrm>
            <a:off x="8385175" y="4294189"/>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2" name="Rectangle 51"/>
          <p:cNvSpPr>
            <a:spLocks noChangeArrowheads="1"/>
          </p:cNvSpPr>
          <p:nvPr/>
        </p:nvSpPr>
        <p:spPr bwMode="auto">
          <a:xfrm>
            <a:off x="6964363" y="4649789"/>
            <a:ext cx="142081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3" name="Rectangle 52"/>
          <p:cNvSpPr>
            <a:spLocks noChangeArrowheads="1"/>
          </p:cNvSpPr>
          <p:nvPr/>
        </p:nvSpPr>
        <p:spPr bwMode="auto">
          <a:xfrm>
            <a:off x="6964363" y="4294188"/>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4" name="Rectangle 53"/>
          <p:cNvSpPr>
            <a:spLocks noChangeArrowheads="1"/>
          </p:cNvSpPr>
          <p:nvPr/>
        </p:nvSpPr>
        <p:spPr bwMode="auto">
          <a:xfrm>
            <a:off x="6964363" y="4649789"/>
            <a:ext cx="1420812"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5" name="Rectangle 54"/>
          <p:cNvSpPr>
            <a:spLocks noChangeArrowheads="1"/>
          </p:cNvSpPr>
          <p:nvPr/>
        </p:nvSpPr>
        <p:spPr bwMode="auto">
          <a:xfrm>
            <a:off x="6964363" y="4649789"/>
            <a:ext cx="143986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6" name="Rectangle 55"/>
          <p:cNvSpPr>
            <a:spLocks noChangeArrowheads="1"/>
          </p:cNvSpPr>
          <p:nvPr/>
        </p:nvSpPr>
        <p:spPr bwMode="auto">
          <a:xfrm>
            <a:off x="8385175" y="4649789"/>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7" name="Rectangle 56"/>
          <p:cNvSpPr>
            <a:spLocks noChangeArrowheads="1"/>
          </p:cNvSpPr>
          <p:nvPr/>
        </p:nvSpPr>
        <p:spPr bwMode="auto">
          <a:xfrm>
            <a:off x="6964363" y="5006975"/>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8" name="Rectangle 57"/>
          <p:cNvSpPr>
            <a:spLocks noChangeArrowheads="1"/>
          </p:cNvSpPr>
          <p:nvPr/>
        </p:nvSpPr>
        <p:spPr bwMode="auto">
          <a:xfrm>
            <a:off x="6964363" y="4649789"/>
            <a:ext cx="19050"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9" name="Rectangle 58"/>
          <p:cNvSpPr>
            <a:spLocks noChangeArrowheads="1"/>
          </p:cNvSpPr>
          <p:nvPr/>
        </p:nvSpPr>
        <p:spPr bwMode="auto">
          <a:xfrm>
            <a:off x="6964363" y="5006975"/>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0" name="Rectangle 59"/>
          <p:cNvSpPr>
            <a:spLocks noChangeArrowheads="1"/>
          </p:cNvSpPr>
          <p:nvPr/>
        </p:nvSpPr>
        <p:spPr bwMode="auto">
          <a:xfrm>
            <a:off x="6964363" y="5006975"/>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1" name="Rectangle 60"/>
          <p:cNvSpPr>
            <a:spLocks noChangeArrowheads="1"/>
          </p:cNvSpPr>
          <p:nvPr/>
        </p:nvSpPr>
        <p:spPr bwMode="auto">
          <a:xfrm>
            <a:off x="8385175" y="5006975"/>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2" name="Rectangle 61"/>
          <p:cNvSpPr>
            <a:spLocks noChangeArrowheads="1"/>
          </p:cNvSpPr>
          <p:nvPr/>
        </p:nvSpPr>
        <p:spPr bwMode="auto">
          <a:xfrm>
            <a:off x="6964363" y="5362575"/>
            <a:ext cx="142081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3" name="Rectangle 62"/>
          <p:cNvSpPr>
            <a:spLocks noChangeArrowheads="1"/>
          </p:cNvSpPr>
          <p:nvPr/>
        </p:nvSpPr>
        <p:spPr bwMode="auto">
          <a:xfrm>
            <a:off x="6964363" y="5006975"/>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4" name="Rectangle 63"/>
          <p:cNvSpPr>
            <a:spLocks noChangeArrowheads="1"/>
          </p:cNvSpPr>
          <p:nvPr/>
        </p:nvSpPr>
        <p:spPr bwMode="auto">
          <a:xfrm>
            <a:off x="6964363" y="3224214"/>
            <a:ext cx="143986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5" name="Rectangle 64"/>
          <p:cNvSpPr>
            <a:spLocks noChangeArrowheads="1"/>
          </p:cNvSpPr>
          <p:nvPr/>
        </p:nvSpPr>
        <p:spPr bwMode="auto">
          <a:xfrm>
            <a:off x="8385175" y="3224214"/>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6" name="Rectangle 65"/>
          <p:cNvSpPr>
            <a:spLocks noChangeArrowheads="1"/>
          </p:cNvSpPr>
          <p:nvPr/>
        </p:nvSpPr>
        <p:spPr bwMode="auto">
          <a:xfrm>
            <a:off x="6964363" y="3581400"/>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7" name="Rectangle 66"/>
          <p:cNvSpPr>
            <a:spLocks noChangeArrowheads="1"/>
          </p:cNvSpPr>
          <p:nvPr/>
        </p:nvSpPr>
        <p:spPr bwMode="auto">
          <a:xfrm>
            <a:off x="6964363" y="3224214"/>
            <a:ext cx="19050"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8" name="Rectangle 67"/>
          <p:cNvSpPr>
            <a:spLocks noChangeArrowheads="1"/>
          </p:cNvSpPr>
          <p:nvPr/>
        </p:nvSpPr>
        <p:spPr bwMode="auto">
          <a:xfrm>
            <a:off x="6234114" y="3324225"/>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c[ 6 ]</a:t>
            </a:r>
            <a:endParaRPr lang="en-US" altLang="en-US" sz="1600">
              <a:latin typeface="Lucida Console" panose="020B0609040504020204" pitchFamily="49" charset="0"/>
              <a:cs typeface="Times New Roman" panose="02020603050405020304" pitchFamily="18" charset="0"/>
            </a:endParaRPr>
          </a:p>
        </p:txBody>
      </p:sp>
      <p:sp>
        <p:nvSpPr>
          <p:cNvPr id="13379" name="Rectangle 68"/>
          <p:cNvSpPr>
            <a:spLocks noChangeArrowheads="1"/>
          </p:cNvSpPr>
          <p:nvPr/>
        </p:nvSpPr>
        <p:spPr bwMode="auto">
          <a:xfrm>
            <a:off x="6964363" y="1085850"/>
            <a:ext cx="143986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0" name="Rectangle 69"/>
          <p:cNvSpPr>
            <a:spLocks noChangeArrowheads="1"/>
          </p:cNvSpPr>
          <p:nvPr/>
        </p:nvSpPr>
        <p:spPr bwMode="auto">
          <a:xfrm>
            <a:off x="8385175" y="1085850"/>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1" name="Rectangle 70"/>
          <p:cNvSpPr>
            <a:spLocks noChangeArrowheads="1"/>
          </p:cNvSpPr>
          <p:nvPr/>
        </p:nvSpPr>
        <p:spPr bwMode="auto">
          <a:xfrm>
            <a:off x="6964363" y="1443038"/>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2" name="Rectangle 71"/>
          <p:cNvSpPr>
            <a:spLocks noChangeArrowheads="1"/>
          </p:cNvSpPr>
          <p:nvPr/>
        </p:nvSpPr>
        <p:spPr bwMode="auto">
          <a:xfrm>
            <a:off x="6964363" y="1085850"/>
            <a:ext cx="19050"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3" name="Rectangle 72"/>
          <p:cNvSpPr>
            <a:spLocks noChangeArrowheads="1"/>
          </p:cNvSpPr>
          <p:nvPr/>
        </p:nvSpPr>
        <p:spPr bwMode="auto">
          <a:xfrm>
            <a:off x="6964363" y="1443038"/>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4" name="Rectangle 73"/>
          <p:cNvSpPr>
            <a:spLocks noChangeArrowheads="1"/>
          </p:cNvSpPr>
          <p:nvPr/>
        </p:nvSpPr>
        <p:spPr bwMode="auto">
          <a:xfrm>
            <a:off x="8385175" y="144303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5" name="Rectangle 74"/>
          <p:cNvSpPr>
            <a:spLocks noChangeArrowheads="1"/>
          </p:cNvSpPr>
          <p:nvPr/>
        </p:nvSpPr>
        <p:spPr bwMode="auto">
          <a:xfrm>
            <a:off x="6964363" y="1798639"/>
            <a:ext cx="142081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6" name="Rectangle 75"/>
          <p:cNvSpPr>
            <a:spLocks noChangeArrowheads="1"/>
          </p:cNvSpPr>
          <p:nvPr/>
        </p:nvSpPr>
        <p:spPr bwMode="auto">
          <a:xfrm>
            <a:off x="6964363" y="1443038"/>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7" name="Rectangle 76"/>
          <p:cNvSpPr>
            <a:spLocks noChangeArrowheads="1"/>
          </p:cNvSpPr>
          <p:nvPr/>
        </p:nvSpPr>
        <p:spPr bwMode="auto">
          <a:xfrm>
            <a:off x="6964363" y="1798639"/>
            <a:ext cx="143986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8" name="Rectangle 77"/>
          <p:cNvSpPr>
            <a:spLocks noChangeArrowheads="1"/>
          </p:cNvSpPr>
          <p:nvPr/>
        </p:nvSpPr>
        <p:spPr bwMode="auto">
          <a:xfrm>
            <a:off x="8385175" y="179863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9" name="Rectangle 78"/>
          <p:cNvSpPr>
            <a:spLocks noChangeArrowheads="1"/>
          </p:cNvSpPr>
          <p:nvPr/>
        </p:nvSpPr>
        <p:spPr bwMode="auto">
          <a:xfrm>
            <a:off x="6964363" y="2155825"/>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0" name="Rectangle 79"/>
          <p:cNvSpPr>
            <a:spLocks noChangeArrowheads="1"/>
          </p:cNvSpPr>
          <p:nvPr/>
        </p:nvSpPr>
        <p:spPr bwMode="auto">
          <a:xfrm>
            <a:off x="6964363" y="1798639"/>
            <a:ext cx="19050"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1" name="Rectangle 80"/>
          <p:cNvSpPr>
            <a:spLocks noChangeArrowheads="1"/>
          </p:cNvSpPr>
          <p:nvPr/>
        </p:nvSpPr>
        <p:spPr bwMode="auto">
          <a:xfrm>
            <a:off x="6964363" y="2155825"/>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2" name="Rectangle 81"/>
          <p:cNvSpPr>
            <a:spLocks noChangeArrowheads="1"/>
          </p:cNvSpPr>
          <p:nvPr/>
        </p:nvSpPr>
        <p:spPr bwMode="auto">
          <a:xfrm>
            <a:off x="8385175" y="2155825"/>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3" name="Rectangle 82"/>
          <p:cNvSpPr>
            <a:spLocks noChangeArrowheads="1"/>
          </p:cNvSpPr>
          <p:nvPr/>
        </p:nvSpPr>
        <p:spPr bwMode="auto">
          <a:xfrm>
            <a:off x="6964363" y="2511425"/>
            <a:ext cx="142081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4" name="Rectangle 83"/>
          <p:cNvSpPr>
            <a:spLocks noChangeArrowheads="1"/>
          </p:cNvSpPr>
          <p:nvPr/>
        </p:nvSpPr>
        <p:spPr bwMode="auto">
          <a:xfrm>
            <a:off x="6964363" y="2155825"/>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5" name="Rectangle 84"/>
          <p:cNvSpPr>
            <a:spLocks noChangeArrowheads="1"/>
          </p:cNvSpPr>
          <p:nvPr/>
        </p:nvSpPr>
        <p:spPr bwMode="auto">
          <a:xfrm>
            <a:off x="6964363" y="2511425"/>
            <a:ext cx="143986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6" name="Rectangle 85"/>
          <p:cNvSpPr>
            <a:spLocks noChangeArrowheads="1"/>
          </p:cNvSpPr>
          <p:nvPr/>
        </p:nvSpPr>
        <p:spPr bwMode="auto">
          <a:xfrm>
            <a:off x="8385175" y="2511425"/>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7" name="Rectangle 86"/>
          <p:cNvSpPr>
            <a:spLocks noChangeArrowheads="1"/>
          </p:cNvSpPr>
          <p:nvPr/>
        </p:nvSpPr>
        <p:spPr bwMode="auto">
          <a:xfrm>
            <a:off x="6964363" y="2868613"/>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8" name="Rectangle 87"/>
          <p:cNvSpPr>
            <a:spLocks noChangeArrowheads="1"/>
          </p:cNvSpPr>
          <p:nvPr/>
        </p:nvSpPr>
        <p:spPr bwMode="auto">
          <a:xfrm>
            <a:off x="6964363" y="2511425"/>
            <a:ext cx="19050"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9" name="Rectangle 88"/>
          <p:cNvSpPr>
            <a:spLocks noChangeArrowheads="1"/>
          </p:cNvSpPr>
          <p:nvPr/>
        </p:nvSpPr>
        <p:spPr bwMode="auto">
          <a:xfrm>
            <a:off x="6964363" y="2868613"/>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0" name="Rectangle 89"/>
          <p:cNvSpPr>
            <a:spLocks noChangeArrowheads="1"/>
          </p:cNvSpPr>
          <p:nvPr/>
        </p:nvSpPr>
        <p:spPr bwMode="auto">
          <a:xfrm>
            <a:off x="8385175" y="2868614"/>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1" name="Rectangle 90"/>
          <p:cNvSpPr>
            <a:spLocks noChangeArrowheads="1"/>
          </p:cNvSpPr>
          <p:nvPr/>
        </p:nvSpPr>
        <p:spPr bwMode="auto">
          <a:xfrm>
            <a:off x="6964363" y="3224214"/>
            <a:ext cx="142081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2" name="Rectangle 91"/>
          <p:cNvSpPr>
            <a:spLocks noChangeArrowheads="1"/>
          </p:cNvSpPr>
          <p:nvPr/>
        </p:nvSpPr>
        <p:spPr bwMode="auto">
          <a:xfrm>
            <a:off x="6964363" y="2868613"/>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3" name="Rectangle 92"/>
          <p:cNvSpPr>
            <a:spLocks noChangeArrowheads="1"/>
          </p:cNvSpPr>
          <p:nvPr/>
        </p:nvSpPr>
        <p:spPr bwMode="auto">
          <a:xfrm>
            <a:off x="6964363" y="3581400"/>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4" name="Rectangle 93"/>
          <p:cNvSpPr>
            <a:spLocks noChangeArrowheads="1"/>
          </p:cNvSpPr>
          <p:nvPr/>
        </p:nvSpPr>
        <p:spPr bwMode="auto">
          <a:xfrm>
            <a:off x="8385175" y="3581400"/>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5" name="Rectangle 94"/>
          <p:cNvSpPr>
            <a:spLocks noChangeArrowheads="1"/>
          </p:cNvSpPr>
          <p:nvPr/>
        </p:nvSpPr>
        <p:spPr bwMode="auto">
          <a:xfrm>
            <a:off x="6964363" y="3937000"/>
            <a:ext cx="142081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6" name="Rectangle 95"/>
          <p:cNvSpPr>
            <a:spLocks noChangeArrowheads="1"/>
          </p:cNvSpPr>
          <p:nvPr/>
        </p:nvSpPr>
        <p:spPr bwMode="auto">
          <a:xfrm>
            <a:off x="6964363" y="3581400"/>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7" name="Rectangle 96"/>
          <p:cNvSpPr>
            <a:spLocks noChangeArrowheads="1"/>
          </p:cNvSpPr>
          <p:nvPr/>
        </p:nvSpPr>
        <p:spPr bwMode="auto">
          <a:xfrm>
            <a:off x="6964363" y="3937000"/>
            <a:ext cx="143986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8" name="Rectangle 97"/>
          <p:cNvSpPr>
            <a:spLocks noChangeArrowheads="1"/>
          </p:cNvSpPr>
          <p:nvPr/>
        </p:nvSpPr>
        <p:spPr bwMode="auto">
          <a:xfrm>
            <a:off x="8385175" y="3937000"/>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9" name="Rectangle 98"/>
          <p:cNvSpPr>
            <a:spLocks noChangeArrowheads="1"/>
          </p:cNvSpPr>
          <p:nvPr/>
        </p:nvSpPr>
        <p:spPr bwMode="auto">
          <a:xfrm>
            <a:off x="6964363" y="4294188"/>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0" name="Rectangle 99"/>
          <p:cNvSpPr>
            <a:spLocks noChangeArrowheads="1"/>
          </p:cNvSpPr>
          <p:nvPr/>
        </p:nvSpPr>
        <p:spPr bwMode="auto">
          <a:xfrm>
            <a:off x="6964363" y="3937000"/>
            <a:ext cx="19050"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1" name="Rectangle 100"/>
          <p:cNvSpPr>
            <a:spLocks noChangeArrowheads="1"/>
          </p:cNvSpPr>
          <p:nvPr/>
        </p:nvSpPr>
        <p:spPr bwMode="auto">
          <a:xfrm>
            <a:off x="6964363" y="4294188"/>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2" name="Rectangle 101"/>
          <p:cNvSpPr>
            <a:spLocks noChangeArrowheads="1"/>
          </p:cNvSpPr>
          <p:nvPr/>
        </p:nvSpPr>
        <p:spPr bwMode="auto">
          <a:xfrm>
            <a:off x="8385175" y="429418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3" name="Rectangle 102"/>
          <p:cNvSpPr>
            <a:spLocks noChangeArrowheads="1"/>
          </p:cNvSpPr>
          <p:nvPr/>
        </p:nvSpPr>
        <p:spPr bwMode="auto">
          <a:xfrm>
            <a:off x="6964363" y="4649789"/>
            <a:ext cx="142081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4" name="Rectangle 103"/>
          <p:cNvSpPr>
            <a:spLocks noChangeArrowheads="1"/>
          </p:cNvSpPr>
          <p:nvPr/>
        </p:nvSpPr>
        <p:spPr bwMode="auto">
          <a:xfrm>
            <a:off x="6964363" y="4294188"/>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5" name="Rectangle 104"/>
          <p:cNvSpPr>
            <a:spLocks noChangeArrowheads="1"/>
          </p:cNvSpPr>
          <p:nvPr/>
        </p:nvSpPr>
        <p:spPr bwMode="auto">
          <a:xfrm>
            <a:off x="6964363" y="4649789"/>
            <a:ext cx="143986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6" name="Rectangle 105"/>
          <p:cNvSpPr>
            <a:spLocks noChangeArrowheads="1"/>
          </p:cNvSpPr>
          <p:nvPr/>
        </p:nvSpPr>
        <p:spPr bwMode="auto">
          <a:xfrm>
            <a:off x="8385175" y="464978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7" name="Rectangle 106"/>
          <p:cNvSpPr>
            <a:spLocks noChangeArrowheads="1"/>
          </p:cNvSpPr>
          <p:nvPr/>
        </p:nvSpPr>
        <p:spPr bwMode="auto">
          <a:xfrm>
            <a:off x="6964363" y="5006975"/>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8" name="Rectangle 107"/>
          <p:cNvSpPr>
            <a:spLocks noChangeArrowheads="1"/>
          </p:cNvSpPr>
          <p:nvPr/>
        </p:nvSpPr>
        <p:spPr bwMode="auto">
          <a:xfrm>
            <a:off x="6964363" y="4649789"/>
            <a:ext cx="19050"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9" name="Rectangle 108"/>
          <p:cNvSpPr>
            <a:spLocks noChangeArrowheads="1"/>
          </p:cNvSpPr>
          <p:nvPr/>
        </p:nvSpPr>
        <p:spPr bwMode="auto">
          <a:xfrm>
            <a:off x="6964363" y="5006975"/>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20" name="Rectangle 109"/>
          <p:cNvSpPr>
            <a:spLocks noChangeArrowheads="1"/>
          </p:cNvSpPr>
          <p:nvPr/>
        </p:nvSpPr>
        <p:spPr bwMode="auto">
          <a:xfrm>
            <a:off x="8385175" y="5006975"/>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21" name="Rectangle 110"/>
          <p:cNvSpPr>
            <a:spLocks noChangeArrowheads="1"/>
          </p:cNvSpPr>
          <p:nvPr/>
        </p:nvSpPr>
        <p:spPr bwMode="auto">
          <a:xfrm>
            <a:off x="6964363" y="5362575"/>
            <a:ext cx="142081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22" name="Rectangle 111"/>
          <p:cNvSpPr>
            <a:spLocks noChangeArrowheads="1"/>
          </p:cNvSpPr>
          <p:nvPr/>
        </p:nvSpPr>
        <p:spPr bwMode="auto">
          <a:xfrm>
            <a:off x="6964363" y="5006975"/>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23" name="Rectangle 112"/>
          <p:cNvSpPr>
            <a:spLocks noChangeArrowheads="1"/>
          </p:cNvSpPr>
          <p:nvPr/>
        </p:nvSpPr>
        <p:spPr bwMode="auto">
          <a:xfrm>
            <a:off x="7516813" y="1185863"/>
            <a:ext cx="3222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-45</a:t>
            </a:r>
            <a:endParaRPr lang="en-US" altLang="en-US" sz="1600">
              <a:latin typeface="Lucida Console" panose="020B0609040504020204" pitchFamily="49" charset="0"/>
              <a:cs typeface="Times New Roman" panose="02020603050405020304" pitchFamily="18" charset="0"/>
            </a:endParaRPr>
          </a:p>
        </p:txBody>
      </p:sp>
      <p:sp>
        <p:nvSpPr>
          <p:cNvPr id="13424" name="Rectangle 113"/>
          <p:cNvSpPr>
            <a:spLocks noChangeArrowheads="1"/>
          </p:cNvSpPr>
          <p:nvPr/>
        </p:nvSpPr>
        <p:spPr bwMode="auto">
          <a:xfrm>
            <a:off x="7713663" y="1541463"/>
            <a:ext cx="10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6</a:t>
            </a:r>
            <a:endParaRPr lang="en-US" altLang="en-US" sz="1600">
              <a:latin typeface="Lucida Console" panose="020B0609040504020204" pitchFamily="49" charset="0"/>
              <a:cs typeface="Times New Roman" panose="02020603050405020304" pitchFamily="18" charset="0"/>
            </a:endParaRPr>
          </a:p>
        </p:txBody>
      </p:sp>
      <p:sp>
        <p:nvSpPr>
          <p:cNvPr id="13425" name="Rectangle 114"/>
          <p:cNvSpPr>
            <a:spLocks noChangeArrowheads="1"/>
          </p:cNvSpPr>
          <p:nvPr/>
        </p:nvSpPr>
        <p:spPr bwMode="auto">
          <a:xfrm>
            <a:off x="7713663" y="1898650"/>
            <a:ext cx="10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0</a:t>
            </a:r>
            <a:endParaRPr lang="en-US" altLang="en-US" sz="1600">
              <a:latin typeface="Lucida Console" panose="020B0609040504020204" pitchFamily="49" charset="0"/>
              <a:cs typeface="Times New Roman" panose="02020603050405020304" pitchFamily="18" charset="0"/>
            </a:endParaRPr>
          </a:p>
        </p:txBody>
      </p:sp>
      <p:sp>
        <p:nvSpPr>
          <p:cNvPr id="13426" name="Rectangle 115"/>
          <p:cNvSpPr>
            <a:spLocks noChangeArrowheads="1"/>
          </p:cNvSpPr>
          <p:nvPr/>
        </p:nvSpPr>
        <p:spPr bwMode="auto">
          <a:xfrm>
            <a:off x="7615238" y="2254250"/>
            <a:ext cx="2148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72</a:t>
            </a:r>
            <a:endParaRPr lang="en-US" altLang="en-US" sz="1600">
              <a:latin typeface="Lucida Console" panose="020B0609040504020204" pitchFamily="49" charset="0"/>
              <a:cs typeface="Times New Roman" panose="02020603050405020304" pitchFamily="18" charset="0"/>
            </a:endParaRPr>
          </a:p>
        </p:txBody>
      </p:sp>
      <p:sp>
        <p:nvSpPr>
          <p:cNvPr id="13427" name="Rectangle 116"/>
          <p:cNvSpPr>
            <a:spLocks noChangeArrowheads="1"/>
          </p:cNvSpPr>
          <p:nvPr/>
        </p:nvSpPr>
        <p:spPr bwMode="auto">
          <a:xfrm>
            <a:off x="7397751" y="2611438"/>
            <a:ext cx="4296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1543</a:t>
            </a:r>
            <a:endParaRPr lang="en-US" altLang="en-US" sz="1600">
              <a:latin typeface="Lucida Console" panose="020B0609040504020204" pitchFamily="49" charset="0"/>
              <a:cs typeface="Times New Roman" panose="02020603050405020304" pitchFamily="18" charset="0"/>
            </a:endParaRPr>
          </a:p>
        </p:txBody>
      </p:sp>
      <p:sp>
        <p:nvSpPr>
          <p:cNvPr id="13428" name="Rectangle 117"/>
          <p:cNvSpPr>
            <a:spLocks noChangeArrowheads="1"/>
          </p:cNvSpPr>
          <p:nvPr/>
        </p:nvSpPr>
        <p:spPr bwMode="auto">
          <a:xfrm>
            <a:off x="7516813" y="2967038"/>
            <a:ext cx="3222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-89</a:t>
            </a:r>
            <a:endParaRPr lang="en-US" altLang="en-US" sz="1600">
              <a:latin typeface="Lucida Console" panose="020B0609040504020204" pitchFamily="49" charset="0"/>
              <a:cs typeface="Times New Roman" panose="02020603050405020304" pitchFamily="18" charset="0"/>
            </a:endParaRPr>
          </a:p>
        </p:txBody>
      </p:sp>
      <p:sp>
        <p:nvSpPr>
          <p:cNvPr id="13429" name="Rectangle 118"/>
          <p:cNvSpPr>
            <a:spLocks noChangeArrowheads="1"/>
          </p:cNvSpPr>
          <p:nvPr/>
        </p:nvSpPr>
        <p:spPr bwMode="auto">
          <a:xfrm>
            <a:off x="7713663" y="3324225"/>
            <a:ext cx="10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0</a:t>
            </a:r>
            <a:endParaRPr lang="en-US" altLang="en-US" sz="1600">
              <a:latin typeface="Lucida Console" panose="020B0609040504020204" pitchFamily="49" charset="0"/>
              <a:cs typeface="Times New Roman" panose="02020603050405020304" pitchFamily="18" charset="0"/>
            </a:endParaRPr>
          </a:p>
        </p:txBody>
      </p:sp>
      <p:sp>
        <p:nvSpPr>
          <p:cNvPr id="13430" name="Rectangle 119"/>
          <p:cNvSpPr>
            <a:spLocks noChangeArrowheads="1"/>
          </p:cNvSpPr>
          <p:nvPr/>
        </p:nvSpPr>
        <p:spPr bwMode="auto">
          <a:xfrm>
            <a:off x="7615238" y="3679825"/>
            <a:ext cx="2148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62</a:t>
            </a:r>
            <a:endParaRPr lang="en-US" altLang="en-US" sz="1600">
              <a:latin typeface="Lucida Console" panose="020B0609040504020204" pitchFamily="49" charset="0"/>
              <a:cs typeface="Times New Roman" panose="02020603050405020304" pitchFamily="18" charset="0"/>
            </a:endParaRPr>
          </a:p>
        </p:txBody>
      </p:sp>
      <p:sp>
        <p:nvSpPr>
          <p:cNvPr id="13431" name="Rectangle 120"/>
          <p:cNvSpPr>
            <a:spLocks noChangeArrowheads="1"/>
          </p:cNvSpPr>
          <p:nvPr/>
        </p:nvSpPr>
        <p:spPr bwMode="auto">
          <a:xfrm>
            <a:off x="7615238" y="4037013"/>
            <a:ext cx="2148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-3</a:t>
            </a:r>
            <a:endParaRPr lang="en-US" altLang="en-US" sz="1600">
              <a:latin typeface="Lucida Console" panose="020B0609040504020204" pitchFamily="49" charset="0"/>
              <a:cs typeface="Times New Roman" panose="02020603050405020304" pitchFamily="18" charset="0"/>
            </a:endParaRPr>
          </a:p>
        </p:txBody>
      </p:sp>
      <p:sp>
        <p:nvSpPr>
          <p:cNvPr id="13432" name="Rectangle 121"/>
          <p:cNvSpPr>
            <a:spLocks noChangeArrowheads="1"/>
          </p:cNvSpPr>
          <p:nvPr/>
        </p:nvSpPr>
        <p:spPr bwMode="auto">
          <a:xfrm>
            <a:off x="7713663" y="4392613"/>
            <a:ext cx="10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1</a:t>
            </a:r>
            <a:endParaRPr lang="en-US" altLang="en-US" sz="1600">
              <a:latin typeface="Lucida Console" panose="020B0609040504020204" pitchFamily="49" charset="0"/>
              <a:cs typeface="Times New Roman" panose="02020603050405020304" pitchFamily="18" charset="0"/>
            </a:endParaRPr>
          </a:p>
        </p:txBody>
      </p:sp>
      <p:sp>
        <p:nvSpPr>
          <p:cNvPr id="13433" name="Rectangle 122"/>
          <p:cNvSpPr>
            <a:spLocks noChangeArrowheads="1"/>
          </p:cNvSpPr>
          <p:nvPr/>
        </p:nvSpPr>
        <p:spPr bwMode="auto">
          <a:xfrm>
            <a:off x="7397751" y="4749800"/>
            <a:ext cx="4296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6453</a:t>
            </a:r>
            <a:endParaRPr lang="en-US" altLang="en-US" sz="1600">
              <a:latin typeface="Lucida Console" panose="020B0609040504020204" pitchFamily="49" charset="0"/>
              <a:cs typeface="Times New Roman" panose="02020603050405020304" pitchFamily="18" charset="0"/>
            </a:endParaRPr>
          </a:p>
        </p:txBody>
      </p:sp>
      <p:sp>
        <p:nvSpPr>
          <p:cNvPr id="13434" name="Rectangle 123"/>
          <p:cNvSpPr>
            <a:spLocks noChangeArrowheads="1"/>
          </p:cNvSpPr>
          <p:nvPr/>
        </p:nvSpPr>
        <p:spPr bwMode="auto">
          <a:xfrm>
            <a:off x="7615238" y="5105400"/>
            <a:ext cx="2148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78</a:t>
            </a:r>
            <a:endParaRPr lang="en-US" altLang="en-US" sz="1600">
              <a:latin typeface="Lucida Console" panose="020B0609040504020204" pitchFamily="49" charset="0"/>
              <a:cs typeface="Times New Roman" panose="02020603050405020304" pitchFamily="18" charset="0"/>
            </a:endParaRPr>
          </a:p>
        </p:txBody>
      </p:sp>
      <p:sp>
        <p:nvSpPr>
          <p:cNvPr id="13435" name="Rectangle 124"/>
          <p:cNvSpPr>
            <a:spLocks noChangeArrowheads="1"/>
          </p:cNvSpPr>
          <p:nvPr/>
        </p:nvSpPr>
        <p:spPr bwMode="auto">
          <a:xfrm>
            <a:off x="3684588" y="1258889"/>
            <a:ext cx="1289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solidFill>
                  <a:srgbClr val="000000"/>
                </a:solidFill>
                <a:cs typeface="Times New Roman" panose="02020603050405020304" pitchFamily="18" charset="0"/>
              </a:rPr>
              <a:t>Name of array</a:t>
            </a:r>
            <a:endParaRPr lang="en-US" altLang="en-US" sz="1600">
              <a:cs typeface="Times New Roman" panose="02020603050405020304" pitchFamily="18" charset="0"/>
            </a:endParaRPr>
          </a:p>
        </p:txBody>
      </p:sp>
      <p:sp>
        <p:nvSpPr>
          <p:cNvPr id="13436" name="Rectangle 125"/>
          <p:cNvSpPr>
            <a:spLocks noChangeArrowheads="1"/>
          </p:cNvSpPr>
          <p:nvPr/>
        </p:nvSpPr>
        <p:spPr bwMode="auto">
          <a:xfrm>
            <a:off x="6234114" y="1185863"/>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c[ 0 ]</a:t>
            </a:r>
            <a:endParaRPr lang="en-US" altLang="en-US" sz="1600">
              <a:latin typeface="Lucida Console" panose="020B0609040504020204" pitchFamily="49" charset="0"/>
              <a:cs typeface="Times New Roman" panose="02020603050405020304" pitchFamily="18" charset="0"/>
            </a:endParaRPr>
          </a:p>
        </p:txBody>
      </p:sp>
      <p:sp>
        <p:nvSpPr>
          <p:cNvPr id="13437" name="Rectangle 126"/>
          <p:cNvSpPr>
            <a:spLocks noChangeArrowheads="1"/>
          </p:cNvSpPr>
          <p:nvPr/>
        </p:nvSpPr>
        <p:spPr bwMode="auto">
          <a:xfrm>
            <a:off x="6234114" y="1541463"/>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c[ 1 ]</a:t>
            </a:r>
            <a:endParaRPr lang="en-US" altLang="en-US" sz="1600">
              <a:latin typeface="Lucida Console" panose="020B0609040504020204" pitchFamily="49" charset="0"/>
              <a:cs typeface="Times New Roman" panose="02020603050405020304" pitchFamily="18" charset="0"/>
            </a:endParaRPr>
          </a:p>
        </p:txBody>
      </p:sp>
      <p:sp>
        <p:nvSpPr>
          <p:cNvPr id="13438" name="Rectangle 127"/>
          <p:cNvSpPr>
            <a:spLocks noChangeArrowheads="1"/>
          </p:cNvSpPr>
          <p:nvPr/>
        </p:nvSpPr>
        <p:spPr bwMode="auto">
          <a:xfrm>
            <a:off x="6234114" y="1898650"/>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c[ 2 ]</a:t>
            </a:r>
            <a:endParaRPr lang="en-US" altLang="en-US" sz="1600">
              <a:latin typeface="Lucida Console" panose="020B0609040504020204" pitchFamily="49" charset="0"/>
              <a:cs typeface="Times New Roman" panose="02020603050405020304" pitchFamily="18" charset="0"/>
            </a:endParaRPr>
          </a:p>
        </p:txBody>
      </p:sp>
      <p:sp>
        <p:nvSpPr>
          <p:cNvPr id="13439" name="Rectangle 128"/>
          <p:cNvSpPr>
            <a:spLocks noChangeArrowheads="1"/>
          </p:cNvSpPr>
          <p:nvPr/>
        </p:nvSpPr>
        <p:spPr bwMode="auto">
          <a:xfrm>
            <a:off x="6234114" y="2254250"/>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c[ 3 ]</a:t>
            </a:r>
            <a:endParaRPr lang="en-US" altLang="en-US" sz="1600">
              <a:latin typeface="Lucida Console" panose="020B0609040504020204" pitchFamily="49" charset="0"/>
              <a:cs typeface="Times New Roman" panose="02020603050405020304" pitchFamily="18" charset="0"/>
            </a:endParaRPr>
          </a:p>
        </p:txBody>
      </p:sp>
      <p:sp>
        <p:nvSpPr>
          <p:cNvPr id="13440" name="Rectangle 129"/>
          <p:cNvSpPr>
            <a:spLocks noChangeArrowheads="1"/>
          </p:cNvSpPr>
          <p:nvPr/>
        </p:nvSpPr>
        <p:spPr bwMode="auto">
          <a:xfrm>
            <a:off x="6135689" y="5105400"/>
            <a:ext cx="751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c[ 11 ]</a:t>
            </a:r>
            <a:endParaRPr lang="en-US" altLang="en-US" sz="1600">
              <a:latin typeface="Lucida Console" panose="020B0609040504020204" pitchFamily="49" charset="0"/>
              <a:cs typeface="Times New Roman" panose="02020603050405020304" pitchFamily="18" charset="0"/>
            </a:endParaRPr>
          </a:p>
        </p:txBody>
      </p:sp>
      <p:sp>
        <p:nvSpPr>
          <p:cNvPr id="13441" name="Rectangle 130"/>
          <p:cNvSpPr>
            <a:spLocks noChangeArrowheads="1"/>
          </p:cNvSpPr>
          <p:nvPr/>
        </p:nvSpPr>
        <p:spPr bwMode="auto">
          <a:xfrm>
            <a:off x="6135689" y="4749800"/>
            <a:ext cx="751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c[ 10 ]</a:t>
            </a:r>
            <a:endParaRPr lang="en-US" altLang="en-US" sz="1600">
              <a:latin typeface="Lucida Console" panose="020B0609040504020204" pitchFamily="49" charset="0"/>
              <a:cs typeface="Times New Roman" panose="02020603050405020304" pitchFamily="18" charset="0"/>
            </a:endParaRPr>
          </a:p>
        </p:txBody>
      </p:sp>
      <p:sp>
        <p:nvSpPr>
          <p:cNvPr id="13442" name="Rectangle 131"/>
          <p:cNvSpPr>
            <a:spLocks noChangeArrowheads="1"/>
          </p:cNvSpPr>
          <p:nvPr/>
        </p:nvSpPr>
        <p:spPr bwMode="auto">
          <a:xfrm>
            <a:off x="6234114" y="4392613"/>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c[ 9 ]</a:t>
            </a:r>
            <a:endParaRPr lang="en-US" altLang="en-US" sz="1600">
              <a:latin typeface="Lucida Console" panose="020B0609040504020204" pitchFamily="49" charset="0"/>
              <a:cs typeface="Times New Roman" panose="02020603050405020304" pitchFamily="18" charset="0"/>
            </a:endParaRPr>
          </a:p>
        </p:txBody>
      </p:sp>
      <p:sp>
        <p:nvSpPr>
          <p:cNvPr id="13443" name="Rectangle 132"/>
          <p:cNvSpPr>
            <a:spLocks noChangeArrowheads="1"/>
          </p:cNvSpPr>
          <p:nvPr/>
        </p:nvSpPr>
        <p:spPr bwMode="auto">
          <a:xfrm>
            <a:off x="6234114" y="4037013"/>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c[ 8 ]</a:t>
            </a:r>
            <a:endParaRPr lang="en-US" altLang="en-US" sz="1600">
              <a:latin typeface="Lucida Console" panose="020B0609040504020204" pitchFamily="49" charset="0"/>
              <a:cs typeface="Times New Roman" panose="02020603050405020304" pitchFamily="18" charset="0"/>
            </a:endParaRPr>
          </a:p>
        </p:txBody>
      </p:sp>
      <p:sp>
        <p:nvSpPr>
          <p:cNvPr id="13444" name="Rectangle 133"/>
          <p:cNvSpPr>
            <a:spLocks noChangeArrowheads="1"/>
          </p:cNvSpPr>
          <p:nvPr/>
        </p:nvSpPr>
        <p:spPr bwMode="auto">
          <a:xfrm>
            <a:off x="6234114" y="3679825"/>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c[ 7 ]</a:t>
            </a:r>
            <a:endParaRPr lang="en-US" altLang="en-US" sz="1600">
              <a:latin typeface="Lucida Console" panose="020B0609040504020204" pitchFamily="49" charset="0"/>
              <a:cs typeface="Times New Roman" panose="02020603050405020304" pitchFamily="18" charset="0"/>
            </a:endParaRPr>
          </a:p>
        </p:txBody>
      </p:sp>
      <p:sp>
        <p:nvSpPr>
          <p:cNvPr id="13445" name="Rectangle 134"/>
          <p:cNvSpPr>
            <a:spLocks noChangeArrowheads="1"/>
          </p:cNvSpPr>
          <p:nvPr/>
        </p:nvSpPr>
        <p:spPr bwMode="auto">
          <a:xfrm>
            <a:off x="6234114" y="2967038"/>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c[ 5 ]</a:t>
            </a:r>
            <a:endParaRPr lang="en-US" altLang="en-US" sz="1600">
              <a:latin typeface="Lucida Console" panose="020B0609040504020204" pitchFamily="49" charset="0"/>
              <a:cs typeface="Times New Roman" panose="02020603050405020304" pitchFamily="18" charset="0"/>
            </a:endParaRPr>
          </a:p>
        </p:txBody>
      </p:sp>
      <p:sp>
        <p:nvSpPr>
          <p:cNvPr id="13446" name="Rectangle 135"/>
          <p:cNvSpPr>
            <a:spLocks noChangeArrowheads="1"/>
          </p:cNvSpPr>
          <p:nvPr/>
        </p:nvSpPr>
        <p:spPr bwMode="auto">
          <a:xfrm>
            <a:off x="6234114" y="2611438"/>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c[ 4 ]</a:t>
            </a:r>
            <a:endParaRPr lang="en-US" altLang="en-US" sz="1600">
              <a:latin typeface="Lucida Console" panose="020B0609040504020204" pitchFamily="49" charset="0"/>
              <a:cs typeface="Times New Roman" panose="02020603050405020304" pitchFamily="18" charset="0"/>
            </a:endParaRPr>
          </a:p>
        </p:txBody>
      </p:sp>
      <p:sp>
        <p:nvSpPr>
          <p:cNvPr id="13447" name="Rectangle 136"/>
          <p:cNvSpPr>
            <a:spLocks noChangeArrowheads="1"/>
          </p:cNvSpPr>
          <p:nvPr/>
        </p:nvSpPr>
        <p:spPr bwMode="auto">
          <a:xfrm>
            <a:off x="3570288" y="4532314"/>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solidFill>
                  <a:srgbClr val="000000"/>
                </a:solidFill>
                <a:cs typeface="Times New Roman" panose="02020603050405020304" pitchFamily="18" charset="0"/>
              </a:rPr>
              <a:t>Position number (index </a:t>
            </a:r>
            <a:endParaRPr lang="en-US" altLang="en-US" sz="1600">
              <a:cs typeface="Times New Roman" panose="02020603050405020304" pitchFamily="18" charset="0"/>
            </a:endParaRPr>
          </a:p>
        </p:txBody>
      </p:sp>
      <p:sp>
        <p:nvSpPr>
          <p:cNvPr id="13448" name="Rectangle 137"/>
          <p:cNvSpPr>
            <a:spLocks noChangeArrowheads="1"/>
          </p:cNvSpPr>
          <p:nvPr/>
        </p:nvSpPr>
        <p:spPr bwMode="auto">
          <a:xfrm>
            <a:off x="3570289" y="4729164"/>
            <a:ext cx="1743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solidFill>
                  <a:srgbClr val="000000"/>
                </a:solidFill>
                <a:cs typeface="Times New Roman" panose="02020603050405020304" pitchFamily="18" charset="0"/>
              </a:rPr>
              <a:t>or subscript) of the </a:t>
            </a:r>
            <a:endParaRPr lang="en-US" altLang="en-US" sz="1600">
              <a:cs typeface="Times New Roman" panose="02020603050405020304" pitchFamily="18" charset="0"/>
            </a:endParaRPr>
          </a:p>
        </p:txBody>
      </p:sp>
      <p:sp>
        <p:nvSpPr>
          <p:cNvPr id="13449" name="Rectangle 138"/>
          <p:cNvSpPr>
            <a:spLocks noChangeArrowheads="1"/>
          </p:cNvSpPr>
          <p:nvPr/>
        </p:nvSpPr>
        <p:spPr bwMode="auto">
          <a:xfrm>
            <a:off x="3570289" y="4927601"/>
            <a:ext cx="1976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dirty="0">
                <a:solidFill>
                  <a:srgbClr val="000000"/>
                </a:solidFill>
                <a:cs typeface="Times New Roman" panose="02020603050405020304" pitchFamily="18" charset="0"/>
              </a:rPr>
              <a:t>element within array </a:t>
            </a:r>
            <a:endParaRPr lang="en-US" altLang="en-US" sz="1600" dirty="0">
              <a:cs typeface="Times New Roman" panose="02020603050405020304" pitchFamily="18" charset="0"/>
            </a:endParaRPr>
          </a:p>
        </p:txBody>
      </p:sp>
      <p:sp>
        <p:nvSpPr>
          <p:cNvPr id="13450" name="Rectangle 139"/>
          <p:cNvSpPr>
            <a:spLocks noChangeArrowheads="1"/>
          </p:cNvSpPr>
          <p:nvPr/>
        </p:nvSpPr>
        <p:spPr bwMode="auto">
          <a:xfrm>
            <a:off x="5435600" y="4914901"/>
            <a:ext cx="122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solidFill>
                  <a:srgbClr val="000000"/>
                </a:solidFill>
                <a:latin typeface="Lucida Console" panose="020B0609040504020204" pitchFamily="49" charset="0"/>
                <a:cs typeface="Times New Roman" panose="02020603050405020304" pitchFamily="18" charset="0"/>
              </a:rPr>
              <a:t>c</a:t>
            </a:r>
            <a:endParaRPr lang="en-US" altLang="en-US" sz="1600">
              <a:latin typeface="Lucida Console" panose="020B0609040504020204" pitchFamily="49" charset="0"/>
              <a:cs typeface="Times New Roman" panose="02020603050405020304" pitchFamily="18" charset="0"/>
            </a:endParaRPr>
          </a:p>
        </p:txBody>
      </p:sp>
      <p:sp>
        <p:nvSpPr>
          <p:cNvPr id="13451" name="Rectangle 140"/>
          <p:cNvSpPr>
            <a:spLocks noChangeArrowheads="1"/>
          </p:cNvSpPr>
          <p:nvPr/>
        </p:nvSpPr>
        <p:spPr bwMode="auto">
          <a:xfrm>
            <a:off x="5195889" y="1601788"/>
            <a:ext cx="1587"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52" name="Rectangle 141"/>
          <p:cNvSpPr>
            <a:spLocks noChangeArrowheads="1"/>
          </p:cNvSpPr>
          <p:nvPr/>
        </p:nvSpPr>
        <p:spPr bwMode="auto">
          <a:xfrm>
            <a:off x="4478339" y="5521325"/>
            <a:ext cx="2090737"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53" name="Rectangle 142"/>
          <p:cNvSpPr>
            <a:spLocks noChangeArrowheads="1"/>
          </p:cNvSpPr>
          <p:nvPr/>
        </p:nvSpPr>
        <p:spPr bwMode="auto">
          <a:xfrm>
            <a:off x="4478338" y="5165725"/>
            <a:ext cx="19050" cy="1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54" name="Rectangle 143"/>
          <p:cNvSpPr>
            <a:spLocks noChangeArrowheads="1"/>
          </p:cNvSpPr>
          <p:nvPr/>
        </p:nvSpPr>
        <p:spPr bwMode="auto">
          <a:xfrm>
            <a:off x="4478338" y="5165725"/>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55" name="Rectangle 144"/>
          <p:cNvSpPr>
            <a:spLocks noChangeArrowheads="1"/>
          </p:cNvSpPr>
          <p:nvPr/>
        </p:nvSpPr>
        <p:spPr bwMode="auto">
          <a:xfrm>
            <a:off x="4724400" y="5915025"/>
            <a:ext cx="2433638" cy="2746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a:cs typeface="Times New Roman" panose="02020603050405020304" pitchFamily="18" charset="0"/>
              </a:rPr>
              <a:t>Fig. 11.1	A 12-element array.</a:t>
            </a:r>
          </a:p>
        </p:txBody>
      </p:sp>
      <p:sp>
        <p:nvSpPr>
          <p:cNvPr id="13456" name="Line 145"/>
          <p:cNvSpPr>
            <a:spLocks noChangeShapeType="1"/>
          </p:cNvSpPr>
          <p:nvPr/>
        </p:nvSpPr>
        <p:spPr bwMode="auto">
          <a:xfrm flipV="1">
            <a:off x="5016500" y="1371600"/>
            <a:ext cx="1181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457" name="Line 146"/>
          <p:cNvSpPr>
            <a:spLocks noChangeShapeType="1"/>
          </p:cNvSpPr>
          <p:nvPr/>
        </p:nvSpPr>
        <p:spPr bwMode="auto">
          <a:xfrm flipV="1">
            <a:off x="6553200" y="5334000"/>
            <a:ext cx="0" cy="17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1769254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AutoShape 2"/>
          <p:cNvSpPr>
            <a:spLocks noGrp="1" noChangeArrowheads="1"/>
          </p:cNvSpPr>
          <p:nvPr>
            <p:ph type="title"/>
          </p:nvPr>
        </p:nvSpPr>
        <p:spPr/>
        <p:txBody>
          <a:bodyPr/>
          <a:lstStyle/>
          <a:p>
            <a:pPr>
              <a:defRPr/>
            </a:pPr>
            <a:r>
              <a:rPr lang="en-US" altLang="en-US">
                <a:solidFill>
                  <a:schemeClr val="tx1">
                    <a:lumMod val="75000"/>
                    <a:lumOff val="25000"/>
                  </a:schemeClr>
                </a:solidFill>
              </a:rPr>
              <a:t>Declaring and Allocating Arrays</a:t>
            </a:r>
          </a:p>
        </p:txBody>
      </p:sp>
      <p:sp>
        <p:nvSpPr>
          <p:cNvPr id="14339" name="Rectangle 3"/>
          <p:cNvSpPr>
            <a:spLocks noGrp="1" noChangeArrowheads="1"/>
          </p:cNvSpPr>
          <p:nvPr>
            <p:ph idx="1"/>
          </p:nvPr>
        </p:nvSpPr>
        <p:spPr/>
        <p:txBody>
          <a:bodyPr>
            <a:normAutofit fontScale="92500" lnSpcReduction="10000"/>
          </a:bodyPr>
          <a:lstStyle/>
          <a:p>
            <a:r>
              <a:rPr lang="en-US" altLang="en-US" dirty="0"/>
              <a:t>Arrays in memory</a:t>
            </a:r>
          </a:p>
          <a:p>
            <a:pPr lvl="1"/>
            <a:r>
              <a:rPr lang="en-US" altLang="en-US" dirty="0"/>
              <a:t>Objects</a:t>
            </a:r>
          </a:p>
          <a:p>
            <a:pPr lvl="1"/>
            <a:r>
              <a:rPr lang="en-US" altLang="en-US" dirty="0"/>
              <a:t>Operator </a:t>
            </a:r>
            <a:r>
              <a:rPr lang="en-US" altLang="en-US" sz="2200" dirty="0">
                <a:latin typeface="Lucida Console" panose="020B0609040504020204" pitchFamily="49" charset="0"/>
              </a:rPr>
              <a:t>new</a:t>
            </a:r>
          </a:p>
          <a:p>
            <a:pPr lvl="2"/>
            <a:r>
              <a:rPr lang="en-US" altLang="en-US" dirty="0"/>
              <a:t>Allocates memory for objects</a:t>
            </a:r>
          </a:p>
          <a:p>
            <a:pPr lvl="2"/>
            <a:r>
              <a:rPr lang="en-US" altLang="en-US" dirty="0"/>
              <a:t>Dynamic memory allocation operator</a:t>
            </a:r>
          </a:p>
          <a:p>
            <a:pPr lvl="2">
              <a:spcBef>
                <a:spcPts val="900"/>
              </a:spcBef>
              <a:spcAft>
                <a:spcPts val="900"/>
              </a:spcAft>
              <a:buNone/>
            </a:pPr>
            <a:r>
              <a:rPr lang="en-US" altLang="en-US" dirty="0">
                <a:solidFill>
                  <a:srgbClr val="275AFF"/>
                </a:solidFill>
                <a:latin typeface="Lucida Console" panose="020B0609040504020204" pitchFamily="49" charset="0"/>
              </a:rPr>
              <a:t>	</a:t>
            </a:r>
            <a:br>
              <a:rPr lang="en-US" altLang="en-US" dirty="0">
                <a:solidFill>
                  <a:srgbClr val="275AFF"/>
                </a:solidFill>
                <a:latin typeface="Lucida Console" panose="020B0609040504020204" pitchFamily="49" charset="0"/>
              </a:rPr>
            </a:br>
            <a:r>
              <a:rPr lang="en-US" altLang="en-US" sz="2200" dirty="0" err="1">
                <a:solidFill>
                  <a:srgbClr val="275AFF"/>
                </a:solidFill>
                <a:latin typeface="Lucida Console" panose="020B0609040504020204" pitchFamily="49" charset="0"/>
              </a:rPr>
              <a:t>var</a:t>
            </a:r>
            <a:r>
              <a:rPr lang="en-US" altLang="en-US" sz="2200" dirty="0">
                <a:solidFill>
                  <a:srgbClr val="000000"/>
                </a:solidFill>
                <a:latin typeface="Lucida Console" panose="020B0609040504020204" pitchFamily="49" charset="0"/>
              </a:rPr>
              <a:t> c;                </a:t>
            </a:r>
            <a:r>
              <a:rPr lang="en-US" altLang="en-US" sz="2200" dirty="0">
                <a:solidFill>
                  <a:srgbClr val="000000"/>
                </a:solidFill>
                <a:sym typeface="Wingdings" panose="05000000000000000000" pitchFamily="2" charset="2"/>
              </a:rPr>
              <a:t> array declaration</a:t>
            </a:r>
            <a:br>
              <a:rPr lang="en-US" altLang="en-US" sz="2200" dirty="0">
                <a:solidFill>
                  <a:srgbClr val="000000"/>
                </a:solidFill>
              </a:rPr>
            </a:br>
            <a:r>
              <a:rPr lang="en-US" altLang="en-US" sz="2200" dirty="0">
                <a:solidFill>
                  <a:srgbClr val="000000"/>
                </a:solidFill>
                <a:latin typeface="Lucida Console" panose="020B0609040504020204" pitchFamily="49" charset="0"/>
              </a:rPr>
              <a:t>c = </a:t>
            </a:r>
            <a:r>
              <a:rPr lang="en-US" altLang="en-US" sz="2200" dirty="0">
                <a:solidFill>
                  <a:srgbClr val="275AFF"/>
                </a:solidFill>
                <a:latin typeface="Lucida Console" panose="020B0609040504020204" pitchFamily="49" charset="0"/>
              </a:rPr>
              <a:t>new</a:t>
            </a:r>
            <a:r>
              <a:rPr lang="en-US" altLang="en-US" sz="2200" dirty="0">
                <a:solidFill>
                  <a:srgbClr val="000000"/>
                </a:solidFill>
                <a:latin typeface="Lucida Console" panose="020B0609040504020204" pitchFamily="49" charset="0"/>
              </a:rPr>
              <a:t> Array( </a:t>
            </a:r>
            <a:r>
              <a:rPr lang="en-US" altLang="en-US" sz="2200" dirty="0">
                <a:solidFill>
                  <a:srgbClr val="0099FF"/>
                </a:solidFill>
                <a:latin typeface="Lucida Console" panose="020B0609040504020204" pitchFamily="49" charset="0"/>
              </a:rPr>
              <a:t>12</a:t>
            </a:r>
            <a:r>
              <a:rPr lang="en-US" altLang="en-US" sz="2200" dirty="0">
                <a:solidFill>
                  <a:srgbClr val="000000"/>
                </a:solidFill>
                <a:latin typeface="Lucida Console" panose="020B0609040504020204" pitchFamily="49" charset="0"/>
              </a:rPr>
              <a:t> );  </a:t>
            </a:r>
            <a:r>
              <a:rPr lang="en-US" altLang="en-US" sz="2200" dirty="0">
                <a:solidFill>
                  <a:srgbClr val="000000"/>
                </a:solidFill>
                <a:sym typeface="Wingdings" panose="05000000000000000000" pitchFamily="2" charset="2"/>
              </a:rPr>
              <a:t> memory allocation</a:t>
            </a:r>
          </a:p>
          <a:p>
            <a:pPr lvl="2">
              <a:spcBef>
                <a:spcPts val="900"/>
              </a:spcBef>
              <a:spcAft>
                <a:spcPts val="900"/>
              </a:spcAft>
              <a:buNone/>
            </a:pPr>
            <a:r>
              <a:rPr lang="en-US" altLang="en-US" sz="2200" dirty="0">
                <a:solidFill>
                  <a:srgbClr val="000000"/>
                </a:solidFill>
                <a:sym typeface="Wingdings" panose="05000000000000000000" pitchFamily="2" charset="2"/>
              </a:rPr>
              <a:t>Or</a:t>
            </a:r>
          </a:p>
          <a:p>
            <a:pPr marL="0" indent="0">
              <a:buNone/>
            </a:pPr>
            <a:r>
              <a:rPr lang="en-US" dirty="0"/>
              <a:t>	</a:t>
            </a:r>
            <a:r>
              <a:rPr lang="en-US" dirty="0" err="1">
                <a:solidFill>
                  <a:srgbClr val="C00000"/>
                </a:solidFill>
              </a:rPr>
              <a:t>const</a:t>
            </a:r>
            <a:r>
              <a:rPr lang="en-US" dirty="0"/>
              <a:t> </a:t>
            </a:r>
            <a:r>
              <a:rPr lang="en-US" i="1" dirty="0" err="1">
                <a:solidFill>
                  <a:srgbClr val="0070C0"/>
                </a:solidFill>
              </a:rPr>
              <a:t>array_name</a:t>
            </a:r>
            <a:r>
              <a:rPr lang="en-US" dirty="0"/>
              <a:t> = [</a:t>
            </a:r>
            <a:r>
              <a:rPr lang="en-US" i="1" dirty="0">
                <a:solidFill>
                  <a:srgbClr val="0070C0"/>
                </a:solidFill>
              </a:rPr>
              <a:t>item1</a:t>
            </a:r>
            <a:r>
              <a:rPr lang="en-US" dirty="0"/>
              <a:t>, </a:t>
            </a:r>
            <a:r>
              <a:rPr lang="en-US" i="1" dirty="0">
                <a:solidFill>
                  <a:srgbClr val="0070C0"/>
                </a:solidFill>
              </a:rPr>
              <a:t>item2</a:t>
            </a:r>
            <a:r>
              <a:rPr lang="en-US" dirty="0"/>
              <a:t>, ...];      </a:t>
            </a:r>
            <a:br>
              <a:rPr lang="en-US" dirty="0"/>
            </a:br>
            <a:br>
              <a:rPr lang="en-US" dirty="0"/>
            </a:br>
            <a:endParaRPr lang="en-US" altLang="en-US" sz="2200" dirty="0">
              <a:solidFill>
                <a:srgbClr val="008000"/>
              </a:solidFill>
            </a:endParaRPr>
          </a:p>
        </p:txBody>
      </p:sp>
    </p:spTree>
    <p:extLst>
      <p:ext uri="{BB962C8B-B14F-4D97-AF65-F5344CB8AC3E}">
        <p14:creationId xmlns:p14="http://schemas.microsoft.com/office/powerpoint/2010/main" val="2373735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AutoShape 2"/>
          <p:cNvSpPr>
            <a:spLocks noGrp="1" noChangeArrowheads="1"/>
          </p:cNvSpPr>
          <p:nvPr>
            <p:ph type="title"/>
          </p:nvPr>
        </p:nvSpPr>
        <p:spPr/>
        <p:txBody>
          <a:bodyPr/>
          <a:lstStyle/>
          <a:p>
            <a:pPr>
              <a:defRPr/>
            </a:pPr>
            <a:r>
              <a:rPr lang="en-US" altLang="en-US">
                <a:solidFill>
                  <a:schemeClr val="tx1">
                    <a:lumMod val="75000"/>
                    <a:lumOff val="25000"/>
                  </a:schemeClr>
                </a:solidFill>
              </a:rPr>
              <a:t>Using Arrays</a:t>
            </a:r>
          </a:p>
        </p:txBody>
      </p:sp>
      <p:sp>
        <p:nvSpPr>
          <p:cNvPr id="15363" name="Rectangle 3"/>
          <p:cNvSpPr>
            <a:spLocks noGrp="1" noChangeArrowheads="1"/>
          </p:cNvSpPr>
          <p:nvPr>
            <p:ph idx="1"/>
          </p:nvPr>
        </p:nvSpPr>
        <p:spPr/>
        <p:txBody>
          <a:bodyPr/>
          <a:lstStyle/>
          <a:p>
            <a:r>
              <a:rPr lang="en-US" altLang="en-US"/>
              <a:t>Arrays can grow dynamically</a:t>
            </a:r>
          </a:p>
          <a:p>
            <a:pPr lvl="1"/>
            <a:r>
              <a:rPr lang="en-US" altLang="en-US"/>
              <a:t>Allocate more space as more items are added than originally planned for</a:t>
            </a:r>
          </a:p>
          <a:p>
            <a:r>
              <a:rPr lang="en-US" altLang="en-US"/>
              <a:t>Array elements must be initialized explicitly</a:t>
            </a:r>
          </a:p>
          <a:p>
            <a:pPr lvl="1"/>
            <a:r>
              <a:rPr lang="en-US" altLang="en-US"/>
              <a:t>Default value is “undefined”</a:t>
            </a:r>
          </a:p>
          <a:p>
            <a:pPr lvl="1"/>
            <a:r>
              <a:rPr lang="en-US" altLang="en-US" sz="2200">
                <a:latin typeface="Lucida Console" panose="020B0609040504020204" pitchFamily="49" charset="0"/>
              </a:rPr>
              <a:t>for</a:t>
            </a:r>
            <a:r>
              <a:rPr lang="en-US" altLang="en-US"/>
              <a:t> loops convenient fro initialization</a:t>
            </a:r>
          </a:p>
          <a:p>
            <a:pPr lvl="1"/>
            <a:r>
              <a:rPr lang="en-US" altLang="en-US"/>
              <a:t>Referring to uninitialized elements or elements outside array bounds is an error</a:t>
            </a:r>
          </a:p>
        </p:txBody>
      </p:sp>
    </p:spTree>
    <p:extLst>
      <p:ext uri="{BB962C8B-B14F-4D97-AF65-F5344CB8AC3E}">
        <p14:creationId xmlns:p14="http://schemas.microsoft.com/office/powerpoint/2010/main" val="330479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p:cNvGraphicFramePr>
          <p:nvPr/>
        </p:nvGraphicFramePr>
        <p:xfrm>
          <a:off x="1524001" y="0"/>
          <a:ext cx="6919913" cy="5727700"/>
        </p:xfrm>
        <a:graphic>
          <a:graphicData uri="http://schemas.openxmlformats.org/presentationml/2006/ole">
            <mc:AlternateContent xmlns:mc="http://schemas.openxmlformats.org/markup-compatibility/2006">
              <mc:Choice xmlns:v="urn:schemas-microsoft-com:vml" Requires="v">
                <p:oleObj spid="_x0000_s1663" name="Document" r:id="rId3" imgW="7094220" imgH="5730240" progId="Word.Document.8">
                  <p:embed/>
                </p:oleObj>
              </mc:Choice>
              <mc:Fallback>
                <p:oleObj name="Document" r:id="rId3" imgW="7094220" imgH="573024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6919913" cy="5727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9540" name="Group 4"/>
          <p:cNvGrpSpPr>
            <a:grpSpLocks/>
          </p:cNvGrpSpPr>
          <p:nvPr/>
        </p:nvGrpSpPr>
        <p:grpSpPr bwMode="auto">
          <a:xfrm>
            <a:off x="4479925" y="2463801"/>
            <a:ext cx="5257800" cy="1579563"/>
            <a:chOff x="1444" y="1165"/>
            <a:chExt cx="3312" cy="995"/>
          </a:xfrm>
        </p:grpSpPr>
        <p:sp>
          <p:nvSpPr>
            <p:cNvPr id="16394" name="Text Box 5"/>
            <p:cNvSpPr txBox="1">
              <a:spLocks noChangeArrowheads="1"/>
            </p:cNvSpPr>
            <p:nvPr/>
          </p:nvSpPr>
          <p:spPr bwMode="auto">
            <a:xfrm>
              <a:off x="2757" y="1165"/>
              <a:ext cx="1999" cy="21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latin typeface="Lucida Console" panose="020B0609040504020204" pitchFamily="49" charset="0"/>
                  <a:cs typeface="Times New Roman" panose="02020603050405020304" pitchFamily="18" charset="0"/>
                </a:rPr>
                <a:t>Array</a:t>
              </a:r>
              <a:r>
                <a:rPr lang="en-US" altLang="en-US" sz="1400">
                  <a:cs typeface="Times New Roman" panose="02020603050405020304" pitchFamily="18" charset="0"/>
                </a:rPr>
                <a:t> </a:t>
              </a:r>
              <a:r>
                <a:rPr lang="en-US" altLang="en-US" sz="1400">
                  <a:latin typeface="Lucida Console" panose="020B0609040504020204" pitchFamily="49" charset="0"/>
                  <a:cs typeface="Times New Roman" panose="02020603050405020304" pitchFamily="18" charset="0"/>
                </a:rPr>
                <a:t>n1</a:t>
              </a:r>
              <a:r>
                <a:rPr lang="en-US" altLang="en-US" sz="1600">
                  <a:latin typeface="Times New Roman" panose="02020603050405020304" pitchFamily="18" charset="0"/>
                  <a:cs typeface="Times New Roman" panose="02020603050405020304" pitchFamily="18" charset="0"/>
                </a:rPr>
                <a:t> has five elements.</a:t>
              </a:r>
            </a:p>
          </p:txBody>
        </p:sp>
        <p:sp>
          <p:nvSpPr>
            <p:cNvPr id="16395" name="Line 6"/>
            <p:cNvSpPr>
              <a:spLocks noChangeShapeType="1"/>
            </p:cNvSpPr>
            <p:nvPr/>
          </p:nvSpPr>
          <p:spPr bwMode="auto">
            <a:xfrm flipH="1">
              <a:off x="1444" y="1279"/>
              <a:ext cx="1309" cy="8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49543" name="Group 7"/>
          <p:cNvGrpSpPr>
            <a:grpSpLocks/>
          </p:cNvGrpSpPr>
          <p:nvPr/>
        </p:nvGrpSpPr>
        <p:grpSpPr bwMode="auto">
          <a:xfrm>
            <a:off x="3487739" y="4141788"/>
            <a:ext cx="6415087" cy="1103312"/>
            <a:chOff x="1283" y="1914"/>
            <a:chExt cx="4041" cy="695"/>
          </a:xfrm>
        </p:grpSpPr>
        <p:sp>
          <p:nvSpPr>
            <p:cNvPr id="16392" name="Text Box 8"/>
            <p:cNvSpPr txBox="1">
              <a:spLocks noChangeArrowheads="1"/>
            </p:cNvSpPr>
            <p:nvPr/>
          </p:nvSpPr>
          <p:spPr bwMode="auto">
            <a:xfrm>
              <a:off x="2634" y="1914"/>
              <a:ext cx="2690"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The </a:t>
              </a:r>
              <a:r>
                <a:rPr lang="en-US" altLang="en-US" sz="1400">
                  <a:latin typeface="Lucida Console" panose="020B0609040504020204" pitchFamily="49" charset="0"/>
                  <a:cs typeface="Times New Roman" panose="02020603050405020304" pitchFamily="18" charset="0"/>
                </a:rPr>
                <a:t>for</a:t>
              </a:r>
              <a:r>
                <a:rPr lang="en-US" altLang="en-US" sz="1600">
                  <a:latin typeface="Times New Roman" panose="02020603050405020304" pitchFamily="18" charset="0"/>
                  <a:cs typeface="Times New Roman" panose="02020603050405020304" pitchFamily="18" charset="0"/>
                </a:rPr>
                <a:t> loop initializes the elements in </a:t>
              </a:r>
              <a:r>
                <a:rPr lang="en-US" altLang="en-US" sz="1400">
                  <a:latin typeface="Lucida Console" panose="020B0609040504020204" pitchFamily="49" charset="0"/>
                  <a:cs typeface="Times New Roman" panose="02020603050405020304" pitchFamily="18" charset="0"/>
                </a:rPr>
                <a:t>n1</a:t>
              </a:r>
              <a:r>
                <a:rPr lang="en-US" altLang="en-US" sz="1600">
                  <a:latin typeface="Times New Roman" panose="02020603050405020304" pitchFamily="18" charset="0"/>
                  <a:cs typeface="Times New Roman" panose="02020603050405020304" pitchFamily="18" charset="0"/>
                </a:rPr>
                <a:t> to their subscript numbers (0 to 4).</a:t>
              </a:r>
            </a:p>
          </p:txBody>
        </p:sp>
        <p:sp>
          <p:nvSpPr>
            <p:cNvPr id="16393" name="Line 9"/>
            <p:cNvSpPr>
              <a:spLocks noChangeShapeType="1"/>
            </p:cNvSpPr>
            <p:nvPr/>
          </p:nvSpPr>
          <p:spPr bwMode="auto">
            <a:xfrm flipH="1">
              <a:off x="1283" y="2101"/>
              <a:ext cx="1339" cy="5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49546" name="Group 10"/>
          <p:cNvGrpSpPr>
            <a:grpSpLocks/>
          </p:cNvGrpSpPr>
          <p:nvPr/>
        </p:nvGrpSpPr>
        <p:grpSpPr bwMode="auto">
          <a:xfrm>
            <a:off x="4392613" y="3167064"/>
            <a:ext cx="5332412" cy="1177925"/>
            <a:chOff x="1444" y="1537"/>
            <a:chExt cx="3359" cy="742"/>
          </a:xfrm>
        </p:grpSpPr>
        <p:sp>
          <p:nvSpPr>
            <p:cNvPr id="16390" name="Text Box 11"/>
            <p:cNvSpPr txBox="1">
              <a:spLocks noChangeArrowheads="1"/>
            </p:cNvSpPr>
            <p:nvPr/>
          </p:nvSpPr>
          <p:spPr bwMode="auto">
            <a:xfrm>
              <a:off x="2694" y="1537"/>
              <a:ext cx="2109" cy="21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latin typeface="Lucida Console" panose="020B0609040504020204" pitchFamily="49" charset="0"/>
                  <a:cs typeface="Times New Roman" panose="02020603050405020304" pitchFamily="18" charset="0"/>
                </a:rPr>
                <a:t>Array</a:t>
              </a:r>
              <a:r>
                <a:rPr lang="en-US" altLang="en-US" sz="1400">
                  <a:cs typeface="Times New Roman" panose="02020603050405020304" pitchFamily="18" charset="0"/>
                </a:rPr>
                <a:t> </a:t>
              </a:r>
              <a:r>
                <a:rPr lang="en-US" altLang="en-US" sz="1400">
                  <a:latin typeface="Lucida Console" panose="020B0609040504020204" pitchFamily="49" charset="0"/>
                  <a:cs typeface="Times New Roman" panose="02020603050405020304" pitchFamily="18" charset="0"/>
                </a:rPr>
                <a:t>n2</a:t>
              </a:r>
              <a:r>
                <a:rPr lang="en-US" altLang="en-US" sz="1600">
                  <a:latin typeface="Times New Roman" panose="02020603050405020304" pitchFamily="18" charset="0"/>
                  <a:cs typeface="Times New Roman" panose="02020603050405020304" pitchFamily="18" charset="0"/>
                </a:rPr>
                <a:t> is an empty array.</a:t>
              </a:r>
            </a:p>
          </p:txBody>
        </p:sp>
        <p:sp>
          <p:nvSpPr>
            <p:cNvPr id="16391" name="Line 12"/>
            <p:cNvSpPr>
              <a:spLocks noChangeShapeType="1"/>
            </p:cNvSpPr>
            <p:nvPr/>
          </p:nvSpPr>
          <p:spPr bwMode="auto">
            <a:xfrm flipH="1">
              <a:off x="1444" y="1652"/>
              <a:ext cx="1245" cy="6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910851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9540"/>
                                        </p:tgtEl>
                                        <p:attrNameLst>
                                          <p:attrName>style.visibility</p:attrName>
                                        </p:attrNameLst>
                                      </p:cBhvr>
                                      <p:to>
                                        <p:strVal val="visible"/>
                                      </p:to>
                                    </p:set>
                                  </p:childTnLst>
                                  <p:subTnLst>
                                    <p:set>
                                      <p:cBhvr override="childStyle">
                                        <p:cTn dur="1" fill="hold" display="0" masterRel="nextClick" afterEffect="1"/>
                                        <p:tgtEl>
                                          <p:spTgt spid="44954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49546"/>
                                        </p:tgtEl>
                                        <p:attrNameLst>
                                          <p:attrName>style.visibility</p:attrName>
                                        </p:attrNameLst>
                                      </p:cBhvr>
                                      <p:to>
                                        <p:strVal val="visible"/>
                                      </p:to>
                                    </p:set>
                                  </p:childTnLst>
                                  <p:subTnLst>
                                    <p:set>
                                      <p:cBhvr override="childStyle">
                                        <p:cTn dur="1" fill="hold" display="0" masterRel="nextClick" afterEffect="1"/>
                                        <p:tgtEl>
                                          <p:spTgt spid="44954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49543"/>
                                        </p:tgtEl>
                                        <p:attrNameLst>
                                          <p:attrName>style.visibility</p:attrName>
                                        </p:attrNameLst>
                                      </p:cBhvr>
                                      <p:to>
                                        <p:strVal val="visible"/>
                                      </p:to>
                                    </p:set>
                                  </p:childTnLst>
                                  <p:subTnLst>
                                    <p:set>
                                      <p:cBhvr override="childStyle">
                                        <p:cTn dur="1" fill="hold" display="0" masterRel="nextClick" afterEffect="1"/>
                                        <p:tgtEl>
                                          <p:spTgt spid="44954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p:cNvGraphicFramePr>
          <p:nvPr/>
        </p:nvGraphicFramePr>
        <p:xfrm>
          <a:off x="1524001" y="0"/>
          <a:ext cx="6919913" cy="4984750"/>
        </p:xfrm>
        <a:graphic>
          <a:graphicData uri="http://schemas.openxmlformats.org/presentationml/2006/ole">
            <mc:AlternateContent xmlns:mc="http://schemas.openxmlformats.org/markup-compatibility/2006">
              <mc:Choice xmlns:v="urn:schemas-microsoft-com:vml" Requires="v">
                <p:oleObj spid="_x0000_s2687" name="Document" r:id="rId3" imgW="7098792" imgH="4994148" progId="Word.Document.8">
                  <p:embed/>
                </p:oleObj>
              </mc:Choice>
              <mc:Fallback>
                <p:oleObj name="Document" r:id="rId3" imgW="7098792" imgH="4994148"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6919913" cy="49847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564" name="Group 4"/>
          <p:cNvGrpSpPr>
            <a:grpSpLocks/>
          </p:cNvGrpSpPr>
          <p:nvPr/>
        </p:nvGrpSpPr>
        <p:grpSpPr bwMode="auto">
          <a:xfrm>
            <a:off x="4127501" y="522288"/>
            <a:ext cx="6226175" cy="590550"/>
            <a:chOff x="1640" y="329"/>
            <a:chExt cx="3922" cy="372"/>
          </a:xfrm>
        </p:grpSpPr>
        <p:sp>
          <p:nvSpPr>
            <p:cNvPr id="17424" name="Text Box 5"/>
            <p:cNvSpPr txBox="1">
              <a:spLocks noChangeArrowheads="1"/>
            </p:cNvSpPr>
            <p:nvPr/>
          </p:nvSpPr>
          <p:spPr bwMode="auto">
            <a:xfrm>
              <a:off x="2406" y="329"/>
              <a:ext cx="3156"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The </a:t>
              </a:r>
              <a:r>
                <a:rPr lang="en-US" altLang="en-US" sz="1400">
                  <a:latin typeface="Lucida Console" panose="020B0609040504020204" pitchFamily="49" charset="0"/>
                  <a:cs typeface="Times New Roman" panose="02020603050405020304" pitchFamily="18" charset="0"/>
                </a:rPr>
                <a:t>for</a:t>
              </a:r>
              <a:r>
                <a:rPr lang="en-US" altLang="en-US" sz="1600">
                  <a:latin typeface="Times New Roman" panose="02020603050405020304" pitchFamily="18" charset="0"/>
                  <a:cs typeface="Times New Roman" panose="02020603050405020304" pitchFamily="18" charset="0"/>
                </a:rPr>
                <a:t> loop adds five elements to </a:t>
              </a:r>
              <a:r>
                <a:rPr lang="en-US" altLang="en-US" sz="1400">
                  <a:latin typeface="Lucida Console" panose="020B0609040504020204" pitchFamily="49" charset="0"/>
                  <a:cs typeface="Times New Roman" panose="02020603050405020304" pitchFamily="18" charset="0"/>
                </a:rPr>
                <a:t>Array</a:t>
              </a:r>
              <a:r>
                <a:rPr lang="en-US" altLang="en-US" sz="1400">
                  <a:cs typeface="Times New Roman" panose="02020603050405020304" pitchFamily="18" charset="0"/>
                </a:rPr>
                <a:t> </a:t>
              </a:r>
              <a:r>
                <a:rPr lang="en-US" altLang="en-US" sz="1400">
                  <a:latin typeface="Lucida Console" panose="020B0609040504020204" pitchFamily="49" charset="0"/>
                  <a:cs typeface="Times New Roman" panose="02020603050405020304" pitchFamily="18" charset="0"/>
                </a:rPr>
                <a:t>n2</a:t>
              </a:r>
              <a:r>
                <a:rPr lang="en-US" altLang="en-US" sz="1600">
                  <a:latin typeface="Times New Roman" panose="02020603050405020304" pitchFamily="18" charset="0"/>
                  <a:cs typeface="Times New Roman" panose="02020603050405020304" pitchFamily="18" charset="0"/>
                </a:rPr>
                <a:t> and initialize each element to its subscript number (0 to 4).</a:t>
              </a:r>
            </a:p>
          </p:txBody>
        </p:sp>
        <p:sp>
          <p:nvSpPr>
            <p:cNvPr id="17425" name="Line 6"/>
            <p:cNvSpPr>
              <a:spLocks noChangeShapeType="1"/>
            </p:cNvSpPr>
            <p:nvPr/>
          </p:nvSpPr>
          <p:spPr bwMode="auto">
            <a:xfrm flipH="1" flipV="1">
              <a:off x="1640" y="511"/>
              <a:ext cx="768"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50567" name="Group 7"/>
          <p:cNvGrpSpPr>
            <a:grpSpLocks/>
          </p:cNvGrpSpPr>
          <p:nvPr/>
        </p:nvGrpSpPr>
        <p:grpSpPr bwMode="auto">
          <a:xfrm>
            <a:off x="6099176" y="554039"/>
            <a:ext cx="3870325" cy="954087"/>
            <a:chOff x="1753" y="2952"/>
            <a:chExt cx="3448" cy="601"/>
          </a:xfrm>
        </p:grpSpPr>
        <p:sp>
          <p:nvSpPr>
            <p:cNvPr id="17421" name="Text Box 8"/>
            <p:cNvSpPr txBox="1">
              <a:spLocks noChangeArrowheads="1"/>
            </p:cNvSpPr>
            <p:nvPr/>
          </p:nvSpPr>
          <p:spPr bwMode="auto">
            <a:xfrm>
              <a:off x="2596" y="2952"/>
              <a:ext cx="2605" cy="52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Each function displays the contents of its respective Array in an XHTML table.</a:t>
              </a:r>
            </a:p>
          </p:txBody>
        </p:sp>
        <p:sp>
          <p:nvSpPr>
            <p:cNvPr id="17422" name="Line 9"/>
            <p:cNvSpPr>
              <a:spLocks noChangeShapeType="1"/>
            </p:cNvSpPr>
            <p:nvPr/>
          </p:nvSpPr>
          <p:spPr bwMode="auto">
            <a:xfrm flipH="1">
              <a:off x="1753" y="3143"/>
              <a:ext cx="831"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23" name="Line 10"/>
            <p:cNvSpPr>
              <a:spLocks noChangeShapeType="1"/>
            </p:cNvSpPr>
            <p:nvPr/>
          </p:nvSpPr>
          <p:spPr bwMode="auto">
            <a:xfrm flipH="1">
              <a:off x="1758" y="3151"/>
              <a:ext cx="838" cy="4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50571" name="Group 11"/>
          <p:cNvGrpSpPr>
            <a:grpSpLocks/>
          </p:cNvGrpSpPr>
          <p:nvPr/>
        </p:nvGrpSpPr>
        <p:grpSpPr bwMode="auto">
          <a:xfrm>
            <a:off x="3086101" y="2824163"/>
            <a:ext cx="4049713" cy="1604962"/>
            <a:chOff x="1410" y="508"/>
            <a:chExt cx="2583" cy="1034"/>
          </a:xfrm>
        </p:grpSpPr>
        <p:sp>
          <p:nvSpPr>
            <p:cNvPr id="17418" name="Text Box 12"/>
            <p:cNvSpPr txBox="1">
              <a:spLocks noChangeArrowheads="1"/>
            </p:cNvSpPr>
            <p:nvPr/>
          </p:nvSpPr>
          <p:spPr bwMode="auto">
            <a:xfrm>
              <a:off x="1410" y="847"/>
              <a:ext cx="2583" cy="695"/>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The first time function </a:t>
              </a:r>
              <a:r>
                <a:rPr lang="en-US" altLang="en-US" sz="1400">
                  <a:latin typeface="Lucida Console" panose="020B0609040504020204" pitchFamily="49" charset="0"/>
                  <a:cs typeface="Times New Roman" panose="02020603050405020304" pitchFamily="18" charset="0"/>
                </a:rPr>
                <a:t>ouputArray</a:t>
              </a:r>
              <a:r>
                <a:rPr lang="en-US" altLang="en-US" sz="1600">
                  <a:latin typeface="Times New Roman" panose="02020603050405020304" pitchFamily="18" charset="0"/>
                  <a:cs typeface="Times New Roman" panose="02020603050405020304" pitchFamily="18" charset="0"/>
                </a:rPr>
                <a:t> is called, variable </a:t>
              </a:r>
              <a:r>
                <a:rPr lang="en-US" altLang="en-US" sz="1400">
                  <a:latin typeface="Lucida Console" panose="020B0609040504020204" pitchFamily="49" charset="0"/>
                  <a:cs typeface="Times New Roman" panose="02020603050405020304" pitchFamily="18" charset="0"/>
                </a:rPr>
                <a:t>header</a:t>
              </a:r>
              <a:r>
                <a:rPr lang="en-US" altLang="en-US" sz="1600">
                  <a:latin typeface="Times New Roman" panose="02020603050405020304" pitchFamily="18" charset="0"/>
                  <a:cs typeface="Times New Roman" panose="02020603050405020304" pitchFamily="18" charset="0"/>
                </a:rPr>
                <a:t> gets the value of </a:t>
              </a:r>
              <a:r>
                <a:rPr lang="en-US" altLang="en-US" sz="1400">
                  <a:latin typeface="Lucida Console" panose="020B0609040504020204" pitchFamily="49" charset="0"/>
                  <a:cs typeface="Times New Roman" panose="02020603050405020304" pitchFamily="18" charset="0"/>
                </a:rPr>
                <a:t>“Array n1 contains”</a:t>
              </a:r>
              <a:r>
                <a:rPr lang="en-US" altLang="en-US" sz="1600" b="1">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and variable </a:t>
              </a:r>
              <a:r>
                <a:rPr lang="en-US" altLang="en-US" sz="1400">
                  <a:latin typeface="Lucida Console" panose="020B0609040504020204" pitchFamily="49" charset="0"/>
                  <a:cs typeface="Times New Roman" panose="02020603050405020304" pitchFamily="18" charset="0"/>
                </a:rPr>
                <a:t>theArray</a:t>
              </a:r>
              <a:r>
                <a:rPr lang="en-US" altLang="en-US" sz="1600">
                  <a:latin typeface="Times New Roman" panose="02020603050405020304" pitchFamily="18" charset="0"/>
                  <a:cs typeface="Times New Roman" panose="02020603050405020304" pitchFamily="18" charset="0"/>
                </a:rPr>
                <a:t> gets the value of </a:t>
              </a:r>
              <a:r>
                <a:rPr lang="en-US" altLang="en-US" sz="1400">
                  <a:latin typeface="Lucida Console" panose="020B0609040504020204" pitchFamily="49" charset="0"/>
                  <a:cs typeface="Times New Roman" panose="02020603050405020304" pitchFamily="18" charset="0"/>
                </a:rPr>
                <a:t>n1</a:t>
              </a:r>
              <a:r>
                <a:rPr lang="en-US" altLang="en-US" sz="1600">
                  <a:latin typeface="Times New Roman" panose="02020603050405020304" pitchFamily="18" charset="0"/>
                  <a:cs typeface="Times New Roman" panose="02020603050405020304" pitchFamily="18" charset="0"/>
                </a:rPr>
                <a:t>.</a:t>
              </a:r>
            </a:p>
          </p:txBody>
        </p:sp>
        <p:sp>
          <p:nvSpPr>
            <p:cNvPr id="17419" name="Line 13"/>
            <p:cNvSpPr>
              <a:spLocks noChangeShapeType="1"/>
            </p:cNvSpPr>
            <p:nvPr/>
          </p:nvSpPr>
          <p:spPr bwMode="auto">
            <a:xfrm flipH="1" flipV="1">
              <a:off x="2406" y="508"/>
              <a:ext cx="283" cy="3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20" name="Line 14"/>
            <p:cNvSpPr>
              <a:spLocks noChangeShapeType="1"/>
            </p:cNvSpPr>
            <p:nvPr/>
          </p:nvSpPr>
          <p:spPr bwMode="auto">
            <a:xfrm flipV="1">
              <a:off x="2685" y="512"/>
              <a:ext cx="165" cy="3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50575" name="Group 15"/>
          <p:cNvGrpSpPr>
            <a:grpSpLocks/>
          </p:cNvGrpSpPr>
          <p:nvPr/>
        </p:nvGrpSpPr>
        <p:grpSpPr bwMode="auto">
          <a:xfrm>
            <a:off x="3082926" y="2825750"/>
            <a:ext cx="4049713" cy="1581150"/>
            <a:chOff x="1432" y="525"/>
            <a:chExt cx="2553" cy="994"/>
          </a:xfrm>
        </p:grpSpPr>
        <p:sp>
          <p:nvSpPr>
            <p:cNvPr id="17415" name="Text Box 16"/>
            <p:cNvSpPr txBox="1">
              <a:spLocks noChangeArrowheads="1"/>
            </p:cNvSpPr>
            <p:nvPr/>
          </p:nvSpPr>
          <p:spPr bwMode="auto">
            <a:xfrm>
              <a:off x="1432" y="839"/>
              <a:ext cx="2553" cy="68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The second time function </a:t>
              </a:r>
              <a:r>
                <a:rPr lang="en-US" altLang="en-US" sz="1400">
                  <a:latin typeface="Lucida Console" panose="020B0609040504020204" pitchFamily="49" charset="0"/>
                  <a:cs typeface="Times New Roman" panose="02020603050405020304" pitchFamily="18" charset="0"/>
                </a:rPr>
                <a:t>ouputArray</a:t>
              </a:r>
              <a:r>
                <a:rPr lang="en-US" altLang="en-US" sz="1600">
                  <a:latin typeface="Times New Roman" panose="02020603050405020304" pitchFamily="18" charset="0"/>
                  <a:cs typeface="Times New Roman" panose="02020603050405020304" pitchFamily="18" charset="0"/>
                </a:rPr>
                <a:t> is called, variable </a:t>
              </a:r>
              <a:r>
                <a:rPr lang="en-US" altLang="en-US" sz="1400">
                  <a:latin typeface="Lucida Console" panose="020B0609040504020204" pitchFamily="49" charset="0"/>
                  <a:cs typeface="Times New Roman" panose="02020603050405020304" pitchFamily="18" charset="0"/>
                </a:rPr>
                <a:t>header</a:t>
              </a:r>
              <a:r>
                <a:rPr lang="en-US" altLang="en-US" sz="1600">
                  <a:latin typeface="Times New Roman" panose="02020603050405020304" pitchFamily="18" charset="0"/>
                  <a:cs typeface="Times New Roman" panose="02020603050405020304" pitchFamily="18" charset="0"/>
                </a:rPr>
                <a:t> gets the value of </a:t>
              </a:r>
              <a:r>
                <a:rPr lang="en-US" altLang="en-US" sz="1400">
                  <a:latin typeface="Lucida Console" panose="020B0609040504020204" pitchFamily="49" charset="0"/>
                  <a:cs typeface="Times New Roman" panose="02020603050405020304" pitchFamily="18" charset="0"/>
                </a:rPr>
                <a:t>“Array n2 contains”</a:t>
              </a:r>
              <a:r>
                <a:rPr lang="en-US" altLang="en-US" sz="1600" b="1">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and variable </a:t>
              </a:r>
              <a:r>
                <a:rPr lang="en-US" altLang="en-US" sz="1400">
                  <a:latin typeface="Lucida Console" panose="020B0609040504020204" pitchFamily="49" charset="0"/>
                  <a:cs typeface="Times New Roman" panose="02020603050405020304" pitchFamily="18" charset="0"/>
                </a:rPr>
                <a:t>theArray</a:t>
              </a:r>
              <a:r>
                <a:rPr lang="en-US" altLang="en-US" sz="1600">
                  <a:latin typeface="Times New Roman" panose="02020603050405020304" pitchFamily="18" charset="0"/>
                  <a:cs typeface="Times New Roman" panose="02020603050405020304" pitchFamily="18" charset="0"/>
                </a:rPr>
                <a:t> gets the value of </a:t>
              </a:r>
              <a:r>
                <a:rPr lang="en-US" altLang="en-US" sz="1400">
                  <a:latin typeface="Lucida Console" panose="020B0609040504020204" pitchFamily="49" charset="0"/>
                  <a:cs typeface="Times New Roman" panose="02020603050405020304" pitchFamily="18" charset="0"/>
                </a:rPr>
                <a:t>n2</a:t>
              </a:r>
              <a:r>
                <a:rPr lang="en-US" altLang="en-US" sz="1600">
                  <a:latin typeface="Times New Roman" panose="02020603050405020304" pitchFamily="18" charset="0"/>
                  <a:cs typeface="Times New Roman" panose="02020603050405020304" pitchFamily="18" charset="0"/>
                </a:rPr>
                <a:t>.</a:t>
              </a:r>
            </a:p>
          </p:txBody>
        </p:sp>
        <p:sp>
          <p:nvSpPr>
            <p:cNvPr id="17416" name="Line 17"/>
            <p:cNvSpPr>
              <a:spLocks noChangeShapeType="1"/>
            </p:cNvSpPr>
            <p:nvPr/>
          </p:nvSpPr>
          <p:spPr bwMode="auto">
            <a:xfrm flipH="1" flipV="1">
              <a:off x="2452" y="525"/>
              <a:ext cx="259" cy="3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17" name="Line 18"/>
            <p:cNvSpPr>
              <a:spLocks noChangeShapeType="1"/>
            </p:cNvSpPr>
            <p:nvPr/>
          </p:nvSpPr>
          <p:spPr bwMode="auto">
            <a:xfrm flipV="1">
              <a:off x="2706" y="534"/>
              <a:ext cx="174" cy="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2139001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0564"/>
                                        </p:tgtEl>
                                        <p:attrNameLst>
                                          <p:attrName>style.visibility</p:attrName>
                                        </p:attrNameLst>
                                      </p:cBhvr>
                                      <p:to>
                                        <p:strVal val="visible"/>
                                      </p:to>
                                    </p:set>
                                  </p:childTnLst>
                                  <p:subTnLst>
                                    <p:set>
                                      <p:cBhvr override="childStyle">
                                        <p:cTn dur="1" fill="hold" display="0" masterRel="nextClick" afterEffect="1"/>
                                        <p:tgtEl>
                                          <p:spTgt spid="45056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50567"/>
                                        </p:tgtEl>
                                        <p:attrNameLst>
                                          <p:attrName>style.visibility</p:attrName>
                                        </p:attrNameLst>
                                      </p:cBhvr>
                                      <p:to>
                                        <p:strVal val="visible"/>
                                      </p:to>
                                    </p:set>
                                  </p:childTnLst>
                                  <p:subTnLst>
                                    <p:set>
                                      <p:cBhvr override="childStyle">
                                        <p:cTn dur="1" fill="hold" display="0" masterRel="nextClick" afterEffect="1"/>
                                        <p:tgtEl>
                                          <p:spTgt spid="45056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50571"/>
                                        </p:tgtEl>
                                        <p:attrNameLst>
                                          <p:attrName>style.visibility</p:attrName>
                                        </p:attrNameLst>
                                      </p:cBhvr>
                                      <p:to>
                                        <p:strVal val="visible"/>
                                      </p:to>
                                    </p:set>
                                  </p:childTnLst>
                                  <p:subTnLst>
                                    <p:set>
                                      <p:cBhvr override="childStyle">
                                        <p:cTn dur="1" fill="hold" display="0" masterRel="nextClick" afterEffect="1"/>
                                        <p:tgtEl>
                                          <p:spTgt spid="45057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50575"/>
                                        </p:tgtEl>
                                        <p:attrNameLst>
                                          <p:attrName>style.visibility</p:attrName>
                                        </p:attrNameLst>
                                      </p:cBhvr>
                                      <p:to>
                                        <p:strVal val="visible"/>
                                      </p:to>
                                    </p:set>
                                  </p:childTnLst>
                                  <p:subTnLst>
                                    <p:set>
                                      <p:cBhvr override="childStyle">
                                        <p:cTn dur="1" fill="hold" display="0" masterRel="nextClick" afterEffect="1"/>
                                        <p:tgtEl>
                                          <p:spTgt spid="4505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p:cNvGraphicFramePr>
          <p:nvPr/>
        </p:nvGraphicFramePr>
        <p:xfrm>
          <a:off x="1524000" y="1"/>
          <a:ext cx="6827838" cy="2968625"/>
        </p:xfrm>
        <a:graphic>
          <a:graphicData uri="http://schemas.openxmlformats.org/presentationml/2006/ole">
            <mc:AlternateContent xmlns:mc="http://schemas.openxmlformats.org/markup-compatibility/2006">
              <mc:Choice xmlns:v="urn:schemas-microsoft-com:vml" Requires="v">
                <p:oleObj spid="_x0000_s3711" name="Document" r:id="rId3" imgW="7110984" imgH="3095244" progId="Word.Document.8">
                  <p:embed/>
                </p:oleObj>
              </mc:Choice>
              <mc:Fallback>
                <p:oleObj name="Document" r:id="rId3" imgW="7110984" imgH="3095244"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6827838" cy="29686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72113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AutoShape 2"/>
          <p:cNvSpPr>
            <a:spLocks noGrp="1" noChangeArrowheads="1"/>
          </p:cNvSpPr>
          <p:nvPr>
            <p:ph type="title"/>
          </p:nvPr>
        </p:nvSpPr>
        <p:spPr/>
        <p:txBody>
          <a:bodyPr/>
          <a:lstStyle/>
          <a:p>
            <a:pPr>
              <a:defRPr/>
            </a:pPr>
            <a:r>
              <a:rPr lang="en-US" altLang="en-US">
                <a:solidFill>
                  <a:schemeClr val="tx1">
                    <a:lumMod val="75000"/>
                    <a:lumOff val="25000"/>
                  </a:schemeClr>
                </a:solidFill>
              </a:rPr>
              <a:t>Examples Using Arrays</a:t>
            </a:r>
          </a:p>
        </p:txBody>
      </p:sp>
      <p:pic>
        <p:nvPicPr>
          <p:cNvPr id="19459" name="Picture 3" descr="11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1514476"/>
            <a:ext cx="426085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535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AutoShape 2"/>
          <p:cNvSpPr>
            <a:spLocks noGrp="1" noChangeArrowheads="1"/>
          </p:cNvSpPr>
          <p:nvPr>
            <p:ph type="title"/>
          </p:nvPr>
        </p:nvSpPr>
        <p:spPr/>
        <p:txBody>
          <a:bodyPr/>
          <a:lstStyle/>
          <a:p>
            <a:pPr>
              <a:defRPr/>
            </a:pPr>
            <a:r>
              <a:rPr lang="en-US" altLang="en-US">
                <a:solidFill>
                  <a:schemeClr val="tx1">
                    <a:lumMod val="75000"/>
                    <a:lumOff val="25000"/>
                  </a:schemeClr>
                </a:solidFill>
              </a:rPr>
              <a:t>Examples Using Arrays</a:t>
            </a:r>
          </a:p>
        </p:txBody>
      </p:sp>
      <p:sp>
        <p:nvSpPr>
          <p:cNvPr id="20483" name="Rectangle 3"/>
          <p:cNvSpPr>
            <a:spLocks noGrp="1" noChangeArrowheads="1"/>
          </p:cNvSpPr>
          <p:nvPr>
            <p:ph idx="1"/>
          </p:nvPr>
        </p:nvSpPr>
        <p:spPr/>
        <p:txBody>
          <a:bodyPr/>
          <a:lstStyle/>
          <a:p>
            <a:r>
              <a:rPr lang="en-US" altLang="en-US" sz="2400">
                <a:latin typeface="Lucida Console" panose="020B0609040504020204" pitchFamily="49" charset="0"/>
              </a:rPr>
              <a:t>for</a:t>
            </a:r>
            <a:r>
              <a:rPr lang="en-US" altLang="en-US"/>
              <a:t>…</a:t>
            </a:r>
            <a:r>
              <a:rPr lang="en-US" altLang="en-US" sz="2400">
                <a:latin typeface="Lucida Console" panose="020B0609040504020204" pitchFamily="49" charset="0"/>
              </a:rPr>
              <a:t>in</a:t>
            </a:r>
            <a:r>
              <a:rPr lang="en-US" altLang="en-US"/>
              <a:t> statement</a:t>
            </a:r>
          </a:p>
          <a:p>
            <a:pPr lvl="1"/>
            <a:r>
              <a:rPr lang="en-US" altLang="en-US">
                <a:solidFill>
                  <a:srgbClr val="000000"/>
                </a:solidFill>
              </a:rPr>
              <a:t>Perform an action for each element in an array</a:t>
            </a:r>
          </a:p>
          <a:p>
            <a:pPr lvl="1"/>
            <a:r>
              <a:rPr lang="en-US" altLang="en-US">
                <a:solidFill>
                  <a:srgbClr val="000000"/>
                </a:solidFill>
              </a:rPr>
              <a:t>Iterates over array elements</a:t>
            </a:r>
          </a:p>
          <a:p>
            <a:pPr lvl="2"/>
            <a:r>
              <a:rPr lang="en-US" altLang="en-US">
                <a:solidFill>
                  <a:srgbClr val="000000"/>
                </a:solidFill>
              </a:rPr>
              <a:t>Assigns each element to specified variable one at a time</a:t>
            </a:r>
          </a:p>
          <a:p>
            <a:pPr lvl="1"/>
            <a:r>
              <a:rPr lang="en-US" altLang="en-US">
                <a:solidFill>
                  <a:srgbClr val="000000"/>
                </a:solidFill>
              </a:rPr>
              <a:t>Ignores non-existent elements</a:t>
            </a:r>
          </a:p>
          <a:p>
            <a:pPr lvl="1">
              <a:spcBef>
                <a:spcPts val="900"/>
              </a:spcBef>
              <a:spcAft>
                <a:spcPts val="900"/>
              </a:spcAft>
              <a:buNone/>
            </a:pPr>
            <a:endParaRPr lang="en-US" altLang="en-US">
              <a:solidFill>
                <a:srgbClr val="000000"/>
              </a:solidFill>
              <a:latin typeface="LucidaSansTypewriter" pitchFamily="49" charset="0"/>
            </a:endParaRPr>
          </a:p>
          <a:p>
            <a:pPr lvl="1">
              <a:buFontTx/>
              <a:buNone/>
            </a:pPr>
            <a:endParaRPr lang="en-US" altLang="en-US"/>
          </a:p>
        </p:txBody>
      </p:sp>
    </p:spTree>
    <p:extLst>
      <p:ext uri="{BB962C8B-B14F-4D97-AF65-F5344CB8AC3E}">
        <p14:creationId xmlns:p14="http://schemas.microsoft.com/office/powerpoint/2010/main" val="102307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AutoShape 2"/>
          <p:cNvSpPr>
            <a:spLocks noGrp="1" noChangeArrowheads="1"/>
          </p:cNvSpPr>
          <p:nvPr>
            <p:ph type="ctrTitle"/>
          </p:nvPr>
        </p:nvSpPr>
        <p:spPr>
          <a:xfrm>
            <a:off x="2346325" y="758826"/>
            <a:ext cx="7543800" cy="3565525"/>
          </a:xfrm>
        </p:spPr>
        <p:txBody>
          <a:bodyPr/>
          <a:lstStyle/>
          <a:p>
            <a:pPr>
              <a:defRPr/>
            </a:pPr>
            <a:r>
              <a:rPr lang="en-US" altLang="en-US"/>
              <a:t>SumArray.html</a:t>
            </a:r>
            <a:br>
              <a:rPr lang="en-US" altLang="en-US"/>
            </a:br>
            <a:r>
              <a:rPr lang="en-US" altLang="en-US"/>
              <a:t>(1 of 2)</a:t>
            </a:r>
          </a:p>
        </p:txBody>
      </p:sp>
      <p:graphicFrame>
        <p:nvGraphicFramePr>
          <p:cNvPr id="21507" name="Object 3"/>
          <p:cNvGraphicFramePr>
            <a:graphicFrameLocks/>
          </p:cNvGraphicFramePr>
          <p:nvPr/>
        </p:nvGraphicFramePr>
        <p:xfrm>
          <a:off x="1524001" y="0"/>
          <a:ext cx="6919913" cy="5727700"/>
        </p:xfrm>
        <a:graphic>
          <a:graphicData uri="http://schemas.openxmlformats.org/presentationml/2006/ole">
            <mc:AlternateContent xmlns:mc="http://schemas.openxmlformats.org/markup-compatibility/2006">
              <mc:Choice xmlns:v="urn:schemas-microsoft-com:vml" Requires="v">
                <p:oleObj spid="_x0000_s4735" name="Document" r:id="rId3" imgW="7104888" imgH="5730240" progId="Word.Document.8">
                  <p:embed/>
                </p:oleObj>
              </mc:Choice>
              <mc:Fallback>
                <p:oleObj name="Document" r:id="rId3" imgW="7104888" imgH="573024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6919913" cy="5727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8756" name="Group 4"/>
          <p:cNvGrpSpPr>
            <a:grpSpLocks/>
          </p:cNvGrpSpPr>
          <p:nvPr/>
        </p:nvGrpSpPr>
        <p:grpSpPr bwMode="auto">
          <a:xfrm>
            <a:off x="3890963" y="2811463"/>
            <a:ext cx="5916612" cy="1789112"/>
            <a:chOff x="1262" y="1139"/>
            <a:chExt cx="3727" cy="1127"/>
          </a:xfrm>
        </p:grpSpPr>
        <p:sp>
          <p:nvSpPr>
            <p:cNvPr id="21509" name="Text Box 5"/>
            <p:cNvSpPr txBox="1">
              <a:spLocks noChangeArrowheads="1"/>
            </p:cNvSpPr>
            <p:nvPr/>
          </p:nvSpPr>
          <p:spPr bwMode="auto">
            <a:xfrm>
              <a:off x="2194" y="1139"/>
              <a:ext cx="2795"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The </a:t>
              </a:r>
              <a:r>
                <a:rPr lang="en-US" altLang="en-US" sz="1400">
                  <a:latin typeface="Lucida Console" panose="020B0609040504020204" pitchFamily="49" charset="0"/>
                  <a:cs typeface="Times New Roman" panose="02020603050405020304" pitchFamily="18" charset="0"/>
                </a:rPr>
                <a:t>for</a:t>
              </a:r>
              <a:r>
                <a:rPr lang="en-US" altLang="en-US" sz="1600">
                  <a:latin typeface="Times New Roman" panose="02020603050405020304" pitchFamily="18" charset="0"/>
                  <a:cs typeface="Times New Roman" panose="02020603050405020304" pitchFamily="18" charset="0"/>
                </a:rPr>
                <a:t> loop sums the values contained in the 10-element integer array called </a:t>
              </a:r>
              <a:r>
                <a:rPr lang="en-US" altLang="en-US" sz="1400">
                  <a:latin typeface="Lucida Console" panose="020B0609040504020204" pitchFamily="49" charset="0"/>
                  <a:cs typeface="Times New Roman" panose="02020603050405020304" pitchFamily="18" charset="0"/>
                </a:rPr>
                <a:t>theArray</a:t>
              </a:r>
              <a:r>
                <a:rPr lang="en-US" altLang="en-US" sz="1600">
                  <a:latin typeface="Times New Roman" panose="02020603050405020304" pitchFamily="18" charset="0"/>
                  <a:cs typeface="Times New Roman" panose="02020603050405020304" pitchFamily="18" charset="0"/>
                </a:rPr>
                <a:t>.</a:t>
              </a:r>
            </a:p>
          </p:txBody>
        </p:sp>
        <p:sp>
          <p:nvSpPr>
            <p:cNvPr id="21510" name="Line 6"/>
            <p:cNvSpPr>
              <a:spLocks noChangeShapeType="1"/>
            </p:cNvSpPr>
            <p:nvPr/>
          </p:nvSpPr>
          <p:spPr bwMode="auto">
            <a:xfrm flipH="1">
              <a:off x="1262" y="1326"/>
              <a:ext cx="932" cy="9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929706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8756"/>
                                        </p:tgtEl>
                                        <p:attrNameLst>
                                          <p:attrName>style.visibility</p:attrName>
                                        </p:attrNameLst>
                                      </p:cBhvr>
                                      <p:to>
                                        <p:strVal val="visible"/>
                                      </p:to>
                                    </p:set>
                                  </p:childTnLst>
                                  <p:subTnLst>
                                    <p:set>
                                      <p:cBhvr override="childStyle">
                                        <p:cTn dur="1" fill="hold" display="0" masterRel="nextClick" afterEffect="1"/>
                                        <p:tgtEl>
                                          <p:spTgt spid="4587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File (&lt;script&gt; tag)</a:t>
            </a:r>
          </a:p>
        </p:txBody>
      </p:sp>
      <p:sp>
        <p:nvSpPr>
          <p:cNvPr id="3" name="Content Placeholder 2"/>
          <p:cNvSpPr>
            <a:spLocks noGrp="1"/>
          </p:cNvSpPr>
          <p:nvPr>
            <p:ph idx="1"/>
          </p:nvPr>
        </p:nvSpPr>
        <p:spPr/>
        <p:txBody>
          <a:bodyPr>
            <a:normAutofit/>
          </a:bodyPr>
          <a:lstStyle/>
          <a:p>
            <a:r>
              <a:rPr lang="en-US" dirty="0"/>
              <a:t>You can place any number of scripts in an HTML document.</a:t>
            </a:r>
          </a:p>
          <a:p>
            <a:r>
              <a:rPr lang="en-US" dirty="0"/>
              <a:t>Scripts can be placed in the </a:t>
            </a:r>
            <a:r>
              <a:rPr lang="en-US" dirty="0">
                <a:solidFill>
                  <a:srgbClr val="FF0000"/>
                </a:solidFill>
              </a:rPr>
              <a:t>&lt;body&gt;</a:t>
            </a:r>
            <a:r>
              <a:rPr lang="en-US" dirty="0"/>
              <a:t>, or in the </a:t>
            </a:r>
            <a:r>
              <a:rPr lang="en-US" dirty="0">
                <a:solidFill>
                  <a:srgbClr val="FF0000"/>
                </a:solidFill>
              </a:rPr>
              <a:t>&lt;head&gt;</a:t>
            </a:r>
            <a:r>
              <a:rPr lang="en-US" dirty="0"/>
              <a:t> section of an HTML page, or in both.</a:t>
            </a:r>
          </a:p>
          <a:p>
            <a:endParaRPr lang="en-US" dirty="0"/>
          </a:p>
        </p:txBody>
      </p:sp>
      <p:sp>
        <p:nvSpPr>
          <p:cNvPr id="4" name="Rectangle 3"/>
          <p:cNvSpPr/>
          <p:nvPr/>
        </p:nvSpPr>
        <p:spPr>
          <a:xfrm>
            <a:off x="922867" y="4792133"/>
            <a:ext cx="10329333" cy="11938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Note: </a:t>
            </a:r>
            <a:r>
              <a:rPr lang="en-US" sz="2400" b="1" u="sng" dirty="0"/>
              <a:t>Make sure the element which is used in the script, must be available at the time when it is called. You cannot call an element which is not initialized at the time when the script is used</a:t>
            </a:r>
            <a:endParaRPr lang="en-US" sz="2400" dirty="0"/>
          </a:p>
        </p:txBody>
      </p:sp>
      <p:sp>
        <p:nvSpPr>
          <p:cNvPr id="5" name="Rectangle 4"/>
          <p:cNvSpPr/>
          <p:nvPr/>
        </p:nvSpPr>
        <p:spPr>
          <a:xfrm>
            <a:off x="922867" y="6273800"/>
            <a:ext cx="10329333" cy="37253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Reference : </a:t>
            </a:r>
            <a:r>
              <a:rPr lang="en-US" dirty="0">
                <a:hlinkClick r:id="rId2"/>
              </a:rPr>
              <a:t>Read the DOM Elements</a:t>
            </a:r>
            <a:endParaRPr lang="en-US" dirty="0"/>
          </a:p>
        </p:txBody>
      </p:sp>
    </p:spTree>
    <p:extLst>
      <p:ext uri="{BB962C8B-B14F-4D97-AF65-F5344CB8AC3E}">
        <p14:creationId xmlns:p14="http://schemas.microsoft.com/office/powerpoint/2010/main" val="4157036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AutoShape 2"/>
          <p:cNvSpPr>
            <a:spLocks noGrp="1" noChangeArrowheads="1"/>
          </p:cNvSpPr>
          <p:nvPr>
            <p:ph type="ctrTitle"/>
          </p:nvPr>
        </p:nvSpPr>
        <p:spPr>
          <a:xfrm>
            <a:off x="2346325" y="758826"/>
            <a:ext cx="7543800" cy="3565525"/>
          </a:xfrm>
        </p:spPr>
        <p:txBody>
          <a:bodyPr/>
          <a:lstStyle/>
          <a:p>
            <a:pPr>
              <a:defRPr/>
            </a:pPr>
            <a:r>
              <a:rPr lang="en-US" altLang="en-US"/>
              <a:t>SumArray.html</a:t>
            </a:r>
            <a:br>
              <a:rPr lang="en-US" altLang="en-US"/>
            </a:br>
            <a:r>
              <a:rPr lang="en-US" altLang="en-US"/>
              <a:t>(2 of 2)</a:t>
            </a:r>
          </a:p>
        </p:txBody>
      </p:sp>
      <p:graphicFrame>
        <p:nvGraphicFramePr>
          <p:cNvPr id="22531" name="Object 3"/>
          <p:cNvGraphicFramePr>
            <a:graphicFrameLocks/>
          </p:cNvGraphicFramePr>
          <p:nvPr/>
        </p:nvGraphicFramePr>
        <p:xfrm>
          <a:off x="1524001" y="0"/>
          <a:ext cx="6919913" cy="2820988"/>
        </p:xfrm>
        <a:graphic>
          <a:graphicData uri="http://schemas.openxmlformats.org/presentationml/2006/ole">
            <mc:AlternateContent xmlns:mc="http://schemas.openxmlformats.org/markup-compatibility/2006">
              <mc:Choice xmlns:v="urn:schemas-microsoft-com:vml" Requires="v">
                <p:oleObj spid="_x0000_s5759" name="Document" r:id="rId3" imgW="7080504" imgH="2839212" progId="Word.Document.8">
                  <p:embed/>
                </p:oleObj>
              </mc:Choice>
              <mc:Fallback>
                <p:oleObj name="Document" r:id="rId3" imgW="7080504" imgH="2839212"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6919913" cy="28209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9780" name="Group 4"/>
          <p:cNvGrpSpPr>
            <a:grpSpLocks/>
          </p:cNvGrpSpPr>
          <p:nvPr/>
        </p:nvGrpSpPr>
        <p:grpSpPr bwMode="auto">
          <a:xfrm>
            <a:off x="5716589" y="304801"/>
            <a:ext cx="4497387" cy="938213"/>
            <a:chOff x="2641" y="192"/>
            <a:chExt cx="2833" cy="591"/>
          </a:xfrm>
        </p:grpSpPr>
        <p:sp>
          <p:nvSpPr>
            <p:cNvPr id="22533" name="Text Box 5"/>
            <p:cNvSpPr txBox="1">
              <a:spLocks noChangeArrowheads="1"/>
            </p:cNvSpPr>
            <p:nvPr/>
          </p:nvSpPr>
          <p:spPr bwMode="auto">
            <a:xfrm>
              <a:off x="3140" y="257"/>
              <a:ext cx="2334" cy="52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Variable </a:t>
              </a:r>
              <a:r>
                <a:rPr lang="en-US" altLang="en-US" sz="1400">
                  <a:latin typeface="Lucida Console" panose="020B0609040504020204" pitchFamily="49" charset="0"/>
                  <a:cs typeface="Times New Roman" panose="02020603050405020304" pitchFamily="18" charset="0"/>
                </a:rPr>
                <a:t>element</a:t>
              </a:r>
              <a:r>
                <a:rPr lang="en-US" altLang="en-US" sz="1600">
                  <a:latin typeface="Times New Roman" panose="02020603050405020304" pitchFamily="18" charset="0"/>
                  <a:cs typeface="Times New Roman" panose="02020603050405020304" pitchFamily="18" charset="0"/>
                </a:rPr>
                <a:t> is assigned a subscript in the range of 0 up to, but not including, </a:t>
              </a:r>
              <a:r>
                <a:rPr lang="en-US" altLang="en-US" sz="1400">
                  <a:latin typeface="Lucida Console" panose="020B0609040504020204" pitchFamily="49" charset="0"/>
                  <a:cs typeface="Times New Roman" panose="02020603050405020304" pitchFamily="18" charset="0"/>
                </a:rPr>
                <a:t>theArray.length</a:t>
              </a:r>
              <a:r>
                <a:rPr lang="en-US" altLang="en-US" sz="1600">
                  <a:latin typeface="Times New Roman" panose="02020603050405020304" pitchFamily="18" charset="0"/>
                  <a:cs typeface="Times New Roman" panose="02020603050405020304" pitchFamily="18" charset="0"/>
                </a:rPr>
                <a:t>.</a:t>
              </a:r>
            </a:p>
          </p:txBody>
        </p:sp>
        <p:sp>
          <p:nvSpPr>
            <p:cNvPr id="22534" name="Line 6"/>
            <p:cNvSpPr>
              <a:spLocks noChangeShapeType="1"/>
            </p:cNvSpPr>
            <p:nvPr/>
          </p:nvSpPr>
          <p:spPr bwMode="auto">
            <a:xfrm flipH="1" flipV="1">
              <a:off x="2641" y="192"/>
              <a:ext cx="507" cy="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195917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9780"/>
                                        </p:tgtEl>
                                        <p:attrNameLst>
                                          <p:attrName>style.visibility</p:attrName>
                                        </p:attrNameLst>
                                      </p:cBhvr>
                                      <p:to>
                                        <p:strVal val="visible"/>
                                      </p:to>
                                    </p:set>
                                  </p:childTnLst>
                                  <p:subTnLst>
                                    <p:set>
                                      <p:cBhvr override="childStyle">
                                        <p:cTn dur="1" fill="hold" display="0" masterRel="nextClick" afterEffect="1"/>
                                        <p:tgtEl>
                                          <p:spTgt spid="4597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AutoShape 2"/>
          <p:cNvSpPr>
            <a:spLocks noGrp="1" noChangeArrowheads="1"/>
          </p:cNvSpPr>
          <p:nvPr>
            <p:ph type="title"/>
          </p:nvPr>
        </p:nvSpPr>
        <p:spPr/>
        <p:txBody>
          <a:bodyPr/>
          <a:lstStyle/>
          <a:p>
            <a:pPr>
              <a:defRPr/>
            </a:pPr>
            <a:r>
              <a:rPr lang="en-US" altLang="en-US">
                <a:solidFill>
                  <a:schemeClr val="tx1">
                    <a:lumMod val="75000"/>
                    <a:lumOff val="25000"/>
                  </a:schemeClr>
                </a:solidFill>
              </a:rPr>
              <a:t>Multidimensional Arrays</a:t>
            </a:r>
          </a:p>
        </p:txBody>
      </p:sp>
      <p:sp>
        <p:nvSpPr>
          <p:cNvPr id="23555" name="Rectangle 3"/>
          <p:cNvSpPr>
            <a:spLocks noGrp="1" noChangeArrowheads="1"/>
          </p:cNvSpPr>
          <p:nvPr>
            <p:ph idx="1"/>
          </p:nvPr>
        </p:nvSpPr>
        <p:spPr/>
        <p:txBody>
          <a:bodyPr/>
          <a:lstStyle/>
          <a:p>
            <a:r>
              <a:rPr lang="en-US" altLang="en-US"/>
              <a:t>Two-dimensional arrays analogous to tables</a:t>
            </a:r>
          </a:p>
          <a:p>
            <a:pPr lvl="1"/>
            <a:r>
              <a:rPr lang="en-US" altLang="en-US"/>
              <a:t>Rows and columns</a:t>
            </a:r>
          </a:p>
          <a:p>
            <a:pPr lvl="2"/>
            <a:r>
              <a:rPr lang="en-US" altLang="en-US"/>
              <a:t>Specify row first, then column</a:t>
            </a:r>
          </a:p>
          <a:p>
            <a:pPr lvl="1"/>
            <a:r>
              <a:rPr lang="en-US" altLang="en-US"/>
              <a:t>Two subscripts</a:t>
            </a:r>
          </a:p>
          <a:p>
            <a:pPr lvl="1"/>
            <a:endParaRPr lang="en-US" altLang="en-US"/>
          </a:p>
        </p:txBody>
      </p:sp>
    </p:spTree>
    <p:extLst>
      <p:ext uri="{BB962C8B-B14F-4D97-AF65-F5344CB8AC3E}">
        <p14:creationId xmlns:p14="http://schemas.microsoft.com/office/powerpoint/2010/main" val="958882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AutoShape 2"/>
          <p:cNvSpPr>
            <a:spLocks noGrp="1" noChangeArrowheads="1"/>
          </p:cNvSpPr>
          <p:nvPr>
            <p:ph type="title"/>
          </p:nvPr>
        </p:nvSpPr>
        <p:spPr/>
        <p:txBody>
          <a:bodyPr/>
          <a:lstStyle/>
          <a:p>
            <a:pPr>
              <a:defRPr/>
            </a:pPr>
            <a:r>
              <a:rPr lang="en-US" altLang="en-US">
                <a:solidFill>
                  <a:schemeClr val="tx1">
                    <a:lumMod val="75000"/>
                    <a:lumOff val="25000"/>
                  </a:schemeClr>
                </a:solidFill>
              </a:rPr>
              <a:t>Multidimensional Arrays</a:t>
            </a:r>
          </a:p>
        </p:txBody>
      </p:sp>
      <p:sp>
        <p:nvSpPr>
          <p:cNvPr id="24579" name="Rectangle 3"/>
          <p:cNvSpPr>
            <a:spLocks noChangeArrowheads="1"/>
          </p:cNvSpPr>
          <p:nvPr/>
        </p:nvSpPr>
        <p:spPr bwMode="auto">
          <a:xfrm>
            <a:off x="3892551" y="2147889"/>
            <a:ext cx="5000625" cy="10699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0" name="Rectangle 4"/>
          <p:cNvSpPr>
            <a:spLocks noChangeArrowheads="1"/>
          </p:cNvSpPr>
          <p:nvPr/>
        </p:nvSpPr>
        <p:spPr bwMode="auto">
          <a:xfrm>
            <a:off x="3892551" y="2147889"/>
            <a:ext cx="5019675"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1" name="Rectangle 5"/>
          <p:cNvSpPr>
            <a:spLocks noChangeArrowheads="1"/>
          </p:cNvSpPr>
          <p:nvPr/>
        </p:nvSpPr>
        <p:spPr bwMode="auto">
          <a:xfrm>
            <a:off x="8893175" y="2147888"/>
            <a:ext cx="19050" cy="109061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2" name="Rectangle 6"/>
          <p:cNvSpPr>
            <a:spLocks noChangeArrowheads="1"/>
          </p:cNvSpPr>
          <p:nvPr/>
        </p:nvSpPr>
        <p:spPr bwMode="auto">
          <a:xfrm>
            <a:off x="3892551" y="3217864"/>
            <a:ext cx="5000625"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3" name="Rectangle 7"/>
          <p:cNvSpPr>
            <a:spLocks noChangeArrowheads="1"/>
          </p:cNvSpPr>
          <p:nvPr/>
        </p:nvSpPr>
        <p:spPr bwMode="auto">
          <a:xfrm>
            <a:off x="3892550" y="2147889"/>
            <a:ext cx="19050" cy="10699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4" name="Rectangle 8"/>
          <p:cNvSpPr>
            <a:spLocks noChangeArrowheads="1"/>
          </p:cNvSpPr>
          <p:nvPr/>
        </p:nvSpPr>
        <p:spPr bwMode="auto">
          <a:xfrm>
            <a:off x="3892550" y="2505075"/>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5" name="Rectangle 9"/>
          <p:cNvSpPr>
            <a:spLocks noChangeArrowheads="1"/>
          </p:cNvSpPr>
          <p:nvPr/>
        </p:nvSpPr>
        <p:spPr bwMode="auto">
          <a:xfrm>
            <a:off x="5141914" y="2505075"/>
            <a:ext cx="20637"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6" name="Rectangle 10"/>
          <p:cNvSpPr>
            <a:spLocks noChangeArrowheads="1"/>
          </p:cNvSpPr>
          <p:nvPr/>
        </p:nvSpPr>
        <p:spPr bwMode="auto">
          <a:xfrm>
            <a:off x="3892551" y="2862263"/>
            <a:ext cx="1249363"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7" name="Rectangle 11"/>
          <p:cNvSpPr>
            <a:spLocks noChangeArrowheads="1"/>
          </p:cNvSpPr>
          <p:nvPr/>
        </p:nvSpPr>
        <p:spPr bwMode="auto">
          <a:xfrm>
            <a:off x="3892550" y="2505075"/>
            <a:ext cx="19050"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8" name="Rectangle 12"/>
          <p:cNvSpPr>
            <a:spLocks noChangeArrowheads="1"/>
          </p:cNvSpPr>
          <p:nvPr/>
        </p:nvSpPr>
        <p:spPr bwMode="auto">
          <a:xfrm>
            <a:off x="3971925" y="2584450"/>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a[ 1 ][ 0 ]</a:t>
            </a:r>
            <a:endParaRPr lang="en-US" altLang="en-US" sz="1400">
              <a:latin typeface="Lucida Console" panose="020B0609040504020204" pitchFamily="49" charset="0"/>
              <a:cs typeface="Times New Roman" panose="02020603050405020304" pitchFamily="18" charset="0"/>
            </a:endParaRPr>
          </a:p>
        </p:txBody>
      </p:sp>
      <p:sp>
        <p:nvSpPr>
          <p:cNvPr id="24589" name="Rectangle 13"/>
          <p:cNvSpPr>
            <a:spLocks noChangeArrowheads="1"/>
          </p:cNvSpPr>
          <p:nvPr/>
        </p:nvSpPr>
        <p:spPr bwMode="auto">
          <a:xfrm>
            <a:off x="5141913" y="2505075"/>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0" name="Rectangle 14"/>
          <p:cNvSpPr>
            <a:spLocks noChangeArrowheads="1"/>
          </p:cNvSpPr>
          <p:nvPr/>
        </p:nvSpPr>
        <p:spPr bwMode="auto">
          <a:xfrm>
            <a:off x="6392863" y="2505075"/>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1" name="Rectangle 15"/>
          <p:cNvSpPr>
            <a:spLocks noChangeArrowheads="1"/>
          </p:cNvSpPr>
          <p:nvPr/>
        </p:nvSpPr>
        <p:spPr bwMode="auto">
          <a:xfrm>
            <a:off x="5141913" y="2862263"/>
            <a:ext cx="125095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2" name="Rectangle 16"/>
          <p:cNvSpPr>
            <a:spLocks noChangeArrowheads="1"/>
          </p:cNvSpPr>
          <p:nvPr/>
        </p:nvSpPr>
        <p:spPr bwMode="auto">
          <a:xfrm>
            <a:off x="5141914" y="2505075"/>
            <a:ext cx="20637"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3" name="Rectangle 17"/>
          <p:cNvSpPr>
            <a:spLocks noChangeArrowheads="1"/>
          </p:cNvSpPr>
          <p:nvPr/>
        </p:nvSpPr>
        <p:spPr bwMode="auto">
          <a:xfrm>
            <a:off x="5221288" y="2584450"/>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a[ 1 ][ 1 ]</a:t>
            </a:r>
            <a:endParaRPr lang="en-US" altLang="en-US" sz="1400">
              <a:latin typeface="Lucida Console" panose="020B0609040504020204" pitchFamily="49" charset="0"/>
              <a:cs typeface="Times New Roman" panose="02020603050405020304" pitchFamily="18" charset="0"/>
            </a:endParaRPr>
          </a:p>
        </p:txBody>
      </p:sp>
      <p:sp>
        <p:nvSpPr>
          <p:cNvPr id="24594" name="Rectangle 18"/>
          <p:cNvSpPr>
            <a:spLocks noChangeArrowheads="1"/>
          </p:cNvSpPr>
          <p:nvPr/>
        </p:nvSpPr>
        <p:spPr bwMode="auto">
          <a:xfrm>
            <a:off x="6392863" y="2505075"/>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5" name="Rectangle 19"/>
          <p:cNvSpPr>
            <a:spLocks noChangeArrowheads="1"/>
          </p:cNvSpPr>
          <p:nvPr/>
        </p:nvSpPr>
        <p:spPr bwMode="auto">
          <a:xfrm>
            <a:off x="7642225" y="2505075"/>
            <a:ext cx="20638"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6" name="Rectangle 20"/>
          <p:cNvSpPr>
            <a:spLocks noChangeArrowheads="1"/>
          </p:cNvSpPr>
          <p:nvPr/>
        </p:nvSpPr>
        <p:spPr bwMode="auto">
          <a:xfrm>
            <a:off x="6392863" y="2862263"/>
            <a:ext cx="12493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7" name="Rectangle 21"/>
          <p:cNvSpPr>
            <a:spLocks noChangeArrowheads="1"/>
          </p:cNvSpPr>
          <p:nvPr/>
        </p:nvSpPr>
        <p:spPr bwMode="auto">
          <a:xfrm>
            <a:off x="6392863" y="2505075"/>
            <a:ext cx="19050"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8" name="Rectangle 22"/>
          <p:cNvSpPr>
            <a:spLocks noChangeArrowheads="1"/>
          </p:cNvSpPr>
          <p:nvPr/>
        </p:nvSpPr>
        <p:spPr bwMode="auto">
          <a:xfrm>
            <a:off x="6472238" y="2584450"/>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a[ 1 ][ 2 ]</a:t>
            </a:r>
            <a:endParaRPr lang="en-US" altLang="en-US" sz="1400">
              <a:latin typeface="Lucida Console" panose="020B0609040504020204" pitchFamily="49" charset="0"/>
              <a:cs typeface="Times New Roman" panose="02020603050405020304" pitchFamily="18" charset="0"/>
            </a:endParaRPr>
          </a:p>
        </p:txBody>
      </p:sp>
      <p:sp>
        <p:nvSpPr>
          <p:cNvPr id="24599" name="Rectangle 23"/>
          <p:cNvSpPr>
            <a:spLocks noChangeArrowheads="1"/>
          </p:cNvSpPr>
          <p:nvPr/>
        </p:nvSpPr>
        <p:spPr bwMode="auto">
          <a:xfrm>
            <a:off x="7642225" y="2505075"/>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0" name="Rectangle 24"/>
          <p:cNvSpPr>
            <a:spLocks noChangeArrowheads="1"/>
          </p:cNvSpPr>
          <p:nvPr/>
        </p:nvSpPr>
        <p:spPr bwMode="auto">
          <a:xfrm>
            <a:off x="8893175" y="2505075"/>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1" name="Rectangle 25"/>
          <p:cNvSpPr>
            <a:spLocks noChangeArrowheads="1"/>
          </p:cNvSpPr>
          <p:nvPr/>
        </p:nvSpPr>
        <p:spPr bwMode="auto">
          <a:xfrm>
            <a:off x="7642225" y="2862263"/>
            <a:ext cx="125095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2" name="Rectangle 26"/>
          <p:cNvSpPr>
            <a:spLocks noChangeArrowheads="1"/>
          </p:cNvSpPr>
          <p:nvPr/>
        </p:nvSpPr>
        <p:spPr bwMode="auto">
          <a:xfrm>
            <a:off x="7642225" y="2505075"/>
            <a:ext cx="20638"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3" name="Rectangle 27"/>
          <p:cNvSpPr>
            <a:spLocks noChangeArrowheads="1"/>
          </p:cNvSpPr>
          <p:nvPr/>
        </p:nvSpPr>
        <p:spPr bwMode="auto">
          <a:xfrm>
            <a:off x="7721600" y="2584450"/>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a[ 1 ][ 3 ]</a:t>
            </a:r>
            <a:endParaRPr lang="en-US" altLang="en-US" sz="1400">
              <a:latin typeface="Lucida Console" panose="020B0609040504020204" pitchFamily="49" charset="0"/>
              <a:cs typeface="Times New Roman" panose="02020603050405020304" pitchFamily="18" charset="0"/>
            </a:endParaRPr>
          </a:p>
        </p:txBody>
      </p:sp>
      <p:sp>
        <p:nvSpPr>
          <p:cNvPr id="24604" name="Rectangle 28"/>
          <p:cNvSpPr>
            <a:spLocks noChangeArrowheads="1"/>
          </p:cNvSpPr>
          <p:nvPr/>
        </p:nvSpPr>
        <p:spPr bwMode="auto">
          <a:xfrm>
            <a:off x="3892550" y="2147889"/>
            <a:ext cx="127000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5" name="Rectangle 29"/>
          <p:cNvSpPr>
            <a:spLocks noChangeArrowheads="1"/>
          </p:cNvSpPr>
          <p:nvPr/>
        </p:nvSpPr>
        <p:spPr bwMode="auto">
          <a:xfrm>
            <a:off x="5141914" y="2147889"/>
            <a:ext cx="20637"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6" name="Rectangle 30"/>
          <p:cNvSpPr>
            <a:spLocks noChangeArrowheads="1"/>
          </p:cNvSpPr>
          <p:nvPr/>
        </p:nvSpPr>
        <p:spPr bwMode="auto">
          <a:xfrm>
            <a:off x="3892551" y="2505075"/>
            <a:ext cx="1249363"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7" name="Rectangle 31"/>
          <p:cNvSpPr>
            <a:spLocks noChangeArrowheads="1"/>
          </p:cNvSpPr>
          <p:nvPr/>
        </p:nvSpPr>
        <p:spPr bwMode="auto">
          <a:xfrm>
            <a:off x="3892550" y="2147889"/>
            <a:ext cx="19050"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8" name="Rectangle 32"/>
          <p:cNvSpPr>
            <a:spLocks noChangeArrowheads="1"/>
          </p:cNvSpPr>
          <p:nvPr/>
        </p:nvSpPr>
        <p:spPr bwMode="auto">
          <a:xfrm>
            <a:off x="3297238" y="2247901"/>
            <a:ext cx="47288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Row 0</a:t>
            </a:r>
            <a:endParaRPr lang="en-US" altLang="en-US" sz="1600" b="1">
              <a:cs typeface="Times New Roman" panose="02020603050405020304" pitchFamily="18" charset="0"/>
            </a:endParaRPr>
          </a:p>
        </p:txBody>
      </p:sp>
      <p:sp>
        <p:nvSpPr>
          <p:cNvPr id="24609" name="Rectangle 33"/>
          <p:cNvSpPr>
            <a:spLocks noChangeArrowheads="1"/>
          </p:cNvSpPr>
          <p:nvPr/>
        </p:nvSpPr>
        <p:spPr bwMode="auto">
          <a:xfrm>
            <a:off x="3297238" y="2603501"/>
            <a:ext cx="47288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Row 1</a:t>
            </a:r>
            <a:endParaRPr lang="en-US" altLang="en-US" sz="1600" b="1">
              <a:cs typeface="Times New Roman" panose="02020603050405020304" pitchFamily="18" charset="0"/>
            </a:endParaRPr>
          </a:p>
        </p:txBody>
      </p:sp>
      <p:sp>
        <p:nvSpPr>
          <p:cNvPr id="24610" name="Rectangle 34"/>
          <p:cNvSpPr>
            <a:spLocks noChangeArrowheads="1"/>
          </p:cNvSpPr>
          <p:nvPr/>
        </p:nvSpPr>
        <p:spPr bwMode="auto">
          <a:xfrm>
            <a:off x="3297238" y="2960689"/>
            <a:ext cx="47288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Row 2</a:t>
            </a:r>
            <a:endParaRPr lang="en-US" altLang="en-US" sz="1600" b="1">
              <a:cs typeface="Times New Roman" panose="02020603050405020304" pitchFamily="18" charset="0"/>
            </a:endParaRPr>
          </a:p>
        </p:txBody>
      </p:sp>
      <p:sp>
        <p:nvSpPr>
          <p:cNvPr id="24611" name="Rectangle 35"/>
          <p:cNvSpPr>
            <a:spLocks noChangeArrowheads="1"/>
          </p:cNvSpPr>
          <p:nvPr/>
        </p:nvSpPr>
        <p:spPr bwMode="auto">
          <a:xfrm>
            <a:off x="4149726" y="1909764"/>
            <a:ext cx="7080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Column 0</a:t>
            </a:r>
            <a:endParaRPr lang="en-US" altLang="en-US" sz="1600" b="1">
              <a:cs typeface="Times New Roman" panose="02020603050405020304" pitchFamily="18" charset="0"/>
            </a:endParaRPr>
          </a:p>
        </p:txBody>
      </p:sp>
      <p:sp>
        <p:nvSpPr>
          <p:cNvPr id="24612" name="Rectangle 36"/>
          <p:cNvSpPr>
            <a:spLocks noChangeArrowheads="1"/>
          </p:cNvSpPr>
          <p:nvPr/>
        </p:nvSpPr>
        <p:spPr bwMode="auto">
          <a:xfrm>
            <a:off x="5400676" y="1909764"/>
            <a:ext cx="7080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Column 1</a:t>
            </a:r>
            <a:endParaRPr lang="en-US" altLang="en-US" sz="1600" b="1">
              <a:cs typeface="Times New Roman" panose="02020603050405020304" pitchFamily="18" charset="0"/>
            </a:endParaRPr>
          </a:p>
        </p:txBody>
      </p:sp>
      <p:sp>
        <p:nvSpPr>
          <p:cNvPr id="24613" name="Rectangle 37"/>
          <p:cNvSpPr>
            <a:spLocks noChangeArrowheads="1"/>
          </p:cNvSpPr>
          <p:nvPr/>
        </p:nvSpPr>
        <p:spPr bwMode="auto">
          <a:xfrm>
            <a:off x="6650039" y="1909764"/>
            <a:ext cx="7080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Column 2</a:t>
            </a:r>
            <a:endParaRPr lang="en-US" altLang="en-US" sz="1600" b="1">
              <a:cs typeface="Times New Roman" panose="02020603050405020304" pitchFamily="18" charset="0"/>
            </a:endParaRPr>
          </a:p>
        </p:txBody>
      </p:sp>
      <p:sp>
        <p:nvSpPr>
          <p:cNvPr id="24614" name="Rectangle 38"/>
          <p:cNvSpPr>
            <a:spLocks noChangeArrowheads="1"/>
          </p:cNvSpPr>
          <p:nvPr/>
        </p:nvSpPr>
        <p:spPr bwMode="auto">
          <a:xfrm>
            <a:off x="7900989" y="1909764"/>
            <a:ext cx="7080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Column 3</a:t>
            </a:r>
            <a:endParaRPr lang="en-US" altLang="en-US" sz="1600" b="1">
              <a:cs typeface="Times New Roman" panose="02020603050405020304" pitchFamily="18" charset="0"/>
            </a:endParaRPr>
          </a:p>
        </p:txBody>
      </p:sp>
      <p:sp>
        <p:nvSpPr>
          <p:cNvPr id="24615" name="Rectangle 39"/>
          <p:cNvSpPr>
            <a:spLocks noChangeArrowheads="1"/>
          </p:cNvSpPr>
          <p:nvPr/>
        </p:nvSpPr>
        <p:spPr bwMode="auto">
          <a:xfrm>
            <a:off x="6432550" y="3932239"/>
            <a:ext cx="17843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Row subscript (or index)</a:t>
            </a:r>
            <a:endParaRPr lang="en-US" altLang="en-US" sz="1600" b="1">
              <a:cs typeface="Times New Roman" panose="02020603050405020304" pitchFamily="18" charset="0"/>
            </a:endParaRPr>
          </a:p>
        </p:txBody>
      </p:sp>
      <p:sp>
        <p:nvSpPr>
          <p:cNvPr id="24616" name="Rectangle 40"/>
          <p:cNvSpPr>
            <a:spLocks noChangeArrowheads="1"/>
          </p:cNvSpPr>
          <p:nvPr/>
        </p:nvSpPr>
        <p:spPr bwMode="auto">
          <a:xfrm>
            <a:off x="6432551" y="4327525"/>
            <a:ext cx="8556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Array name</a:t>
            </a:r>
            <a:endParaRPr lang="en-US" altLang="en-US" sz="1600" b="1">
              <a:cs typeface="Times New Roman" panose="02020603050405020304" pitchFamily="18" charset="0"/>
            </a:endParaRPr>
          </a:p>
        </p:txBody>
      </p:sp>
      <p:sp>
        <p:nvSpPr>
          <p:cNvPr id="24617" name="Rectangle 41"/>
          <p:cNvSpPr>
            <a:spLocks noChangeArrowheads="1"/>
          </p:cNvSpPr>
          <p:nvPr/>
        </p:nvSpPr>
        <p:spPr bwMode="auto">
          <a:xfrm>
            <a:off x="6432551" y="3575050"/>
            <a:ext cx="20240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Column subscript (or index)</a:t>
            </a:r>
            <a:endParaRPr lang="en-US" altLang="en-US" sz="1600" b="1">
              <a:cs typeface="Times New Roman" panose="02020603050405020304" pitchFamily="18" charset="0"/>
            </a:endParaRPr>
          </a:p>
        </p:txBody>
      </p:sp>
      <p:sp>
        <p:nvSpPr>
          <p:cNvPr id="24618" name="Rectangle 42"/>
          <p:cNvSpPr>
            <a:spLocks noChangeArrowheads="1"/>
          </p:cNvSpPr>
          <p:nvPr/>
        </p:nvSpPr>
        <p:spPr bwMode="auto">
          <a:xfrm>
            <a:off x="3971925" y="2227263"/>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a[ 0 ][ 0 ]</a:t>
            </a:r>
            <a:endParaRPr lang="en-US" altLang="en-US" sz="1400">
              <a:latin typeface="Lucida Console" panose="020B0609040504020204" pitchFamily="49" charset="0"/>
              <a:cs typeface="Times New Roman" panose="02020603050405020304" pitchFamily="18" charset="0"/>
            </a:endParaRPr>
          </a:p>
        </p:txBody>
      </p:sp>
      <p:sp>
        <p:nvSpPr>
          <p:cNvPr id="24619" name="Rectangle 43"/>
          <p:cNvSpPr>
            <a:spLocks noChangeArrowheads="1"/>
          </p:cNvSpPr>
          <p:nvPr/>
        </p:nvSpPr>
        <p:spPr bwMode="auto">
          <a:xfrm>
            <a:off x="5141913" y="2147889"/>
            <a:ext cx="127000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0" name="Rectangle 44"/>
          <p:cNvSpPr>
            <a:spLocks noChangeArrowheads="1"/>
          </p:cNvSpPr>
          <p:nvPr/>
        </p:nvSpPr>
        <p:spPr bwMode="auto">
          <a:xfrm>
            <a:off x="6392863" y="214788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1" name="Rectangle 45"/>
          <p:cNvSpPr>
            <a:spLocks noChangeArrowheads="1"/>
          </p:cNvSpPr>
          <p:nvPr/>
        </p:nvSpPr>
        <p:spPr bwMode="auto">
          <a:xfrm>
            <a:off x="5141913" y="2505075"/>
            <a:ext cx="125095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2" name="Rectangle 46"/>
          <p:cNvSpPr>
            <a:spLocks noChangeArrowheads="1"/>
          </p:cNvSpPr>
          <p:nvPr/>
        </p:nvSpPr>
        <p:spPr bwMode="auto">
          <a:xfrm>
            <a:off x="5141914" y="2147889"/>
            <a:ext cx="20637"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3" name="Rectangle 47"/>
          <p:cNvSpPr>
            <a:spLocks noChangeArrowheads="1"/>
          </p:cNvSpPr>
          <p:nvPr/>
        </p:nvSpPr>
        <p:spPr bwMode="auto">
          <a:xfrm>
            <a:off x="5221288" y="2227263"/>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a[ 0 ][ 1 ]</a:t>
            </a:r>
            <a:endParaRPr lang="en-US" altLang="en-US" sz="1400">
              <a:latin typeface="Lucida Console" panose="020B0609040504020204" pitchFamily="49" charset="0"/>
              <a:cs typeface="Times New Roman" panose="02020603050405020304" pitchFamily="18" charset="0"/>
            </a:endParaRPr>
          </a:p>
        </p:txBody>
      </p:sp>
      <p:sp>
        <p:nvSpPr>
          <p:cNvPr id="24624" name="Rectangle 48"/>
          <p:cNvSpPr>
            <a:spLocks noChangeArrowheads="1"/>
          </p:cNvSpPr>
          <p:nvPr/>
        </p:nvSpPr>
        <p:spPr bwMode="auto">
          <a:xfrm>
            <a:off x="6392863" y="2147889"/>
            <a:ext cx="127000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5" name="Rectangle 49"/>
          <p:cNvSpPr>
            <a:spLocks noChangeArrowheads="1"/>
          </p:cNvSpPr>
          <p:nvPr/>
        </p:nvSpPr>
        <p:spPr bwMode="auto">
          <a:xfrm>
            <a:off x="7642225" y="2147889"/>
            <a:ext cx="20638"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6" name="Rectangle 50"/>
          <p:cNvSpPr>
            <a:spLocks noChangeArrowheads="1"/>
          </p:cNvSpPr>
          <p:nvPr/>
        </p:nvSpPr>
        <p:spPr bwMode="auto">
          <a:xfrm>
            <a:off x="6392863" y="2505075"/>
            <a:ext cx="12493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7" name="Rectangle 51"/>
          <p:cNvSpPr>
            <a:spLocks noChangeArrowheads="1"/>
          </p:cNvSpPr>
          <p:nvPr/>
        </p:nvSpPr>
        <p:spPr bwMode="auto">
          <a:xfrm>
            <a:off x="6392863" y="2147889"/>
            <a:ext cx="19050"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8" name="Rectangle 52"/>
          <p:cNvSpPr>
            <a:spLocks noChangeArrowheads="1"/>
          </p:cNvSpPr>
          <p:nvPr/>
        </p:nvSpPr>
        <p:spPr bwMode="auto">
          <a:xfrm>
            <a:off x="6472238" y="2227263"/>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a[ 0 ][ 2 ]</a:t>
            </a:r>
            <a:endParaRPr lang="en-US" altLang="en-US" sz="1400">
              <a:latin typeface="Lucida Console" panose="020B0609040504020204" pitchFamily="49" charset="0"/>
              <a:cs typeface="Times New Roman" panose="02020603050405020304" pitchFamily="18" charset="0"/>
            </a:endParaRPr>
          </a:p>
        </p:txBody>
      </p:sp>
      <p:sp>
        <p:nvSpPr>
          <p:cNvPr id="24629" name="Rectangle 53"/>
          <p:cNvSpPr>
            <a:spLocks noChangeArrowheads="1"/>
          </p:cNvSpPr>
          <p:nvPr/>
        </p:nvSpPr>
        <p:spPr bwMode="auto">
          <a:xfrm>
            <a:off x="7642225" y="2147889"/>
            <a:ext cx="127000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0" name="Rectangle 54"/>
          <p:cNvSpPr>
            <a:spLocks noChangeArrowheads="1"/>
          </p:cNvSpPr>
          <p:nvPr/>
        </p:nvSpPr>
        <p:spPr bwMode="auto">
          <a:xfrm>
            <a:off x="8893175" y="214788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1" name="Rectangle 55"/>
          <p:cNvSpPr>
            <a:spLocks noChangeArrowheads="1"/>
          </p:cNvSpPr>
          <p:nvPr/>
        </p:nvSpPr>
        <p:spPr bwMode="auto">
          <a:xfrm>
            <a:off x="7642225" y="2505075"/>
            <a:ext cx="125095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2" name="Rectangle 56"/>
          <p:cNvSpPr>
            <a:spLocks noChangeArrowheads="1"/>
          </p:cNvSpPr>
          <p:nvPr/>
        </p:nvSpPr>
        <p:spPr bwMode="auto">
          <a:xfrm>
            <a:off x="7642225" y="2147889"/>
            <a:ext cx="20638"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3" name="Rectangle 57"/>
          <p:cNvSpPr>
            <a:spLocks noChangeArrowheads="1"/>
          </p:cNvSpPr>
          <p:nvPr/>
        </p:nvSpPr>
        <p:spPr bwMode="auto">
          <a:xfrm>
            <a:off x="7721600" y="2227263"/>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a[ 0 ][ 3 ]</a:t>
            </a:r>
            <a:endParaRPr lang="en-US" altLang="en-US" sz="1400">
              <a:latin typeface="Lucida Console" panose="020B0609040504020204" pitchFamily="49" charset="0"/>
              <a:cs typeface="Times New Roman" panose="02020603050405020304" pitchFamily="18" charset="0"/>
            </a:endParaRPr>
          </a:p>
        </p:txBody>
      </p:sp>
      <p:sp>
        <p:nvSpPr>
          <p:cNvPr id="24634" name="Rectangle 58"/>
          <p:cNvSpPr>
            <a:spLocks noChangeArrowheads="1"/>
          </p:cNvSpPr>
          <p:nvPr/>
        </p:nvSpPr>
        <p:spPr bwMode="auto">
          <a:xfrm>
            <a:off x="3892550" y="2862263"/>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5" name="Rectangle 59"/>
          <p:cNvSpPr>
            <a:spLocks noChangeArrowheads="1"/>
          </p:cNvSpPr>
          <p:nvPr/>
        </p:nvSpPr>
        <p:spPr bwMode="auto">
          <a:xfrm>
            <a:off x="5141914" y="2862264"/>
            <a:ext cx="20637"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6" name="Rectangle 60"/>
          <p:cNvSpPr>
            <a:spLocks noChangeArrowheads="1"/>
          </p:cNvSpPr>
          <p:nvPr/>
        </p:nvSpPr>
        <p:spPr bwMode="auto">
          <a:xfrm>
            <a:off x="3892551" y="3217864"/>
            <a:ext cx="1249363"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7" name="Rectangle 61"/>
          <p:cNvSpPr>
            <a:spLocks noChangeArrowheads="1"/>
          </p:cNvSpPr>
          <p:nvPr/>
        </p:nvSpPr>
        <p:spPr bwMode="auto">
          <a:xfrm>
            <a:off x="3892550" y="2862263"/>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8" name="Rectangle 62"/>
          <p:cNvSpPr>
            <a:spLocks noChangeArrowheads="1"/>
          </p:cNvSpPr>
          <p:nvPr/>
        </p:nvSpPr>
        <p:spPr bwMode="auto">
          <a:xfrm>
            <a:off x="3971925" y="2941638"/>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a[ 2 ][ 0 ]</a:t>
            </a:r>
            <a:endParaRPr lang="en-US" altLang="en-US" sz="1400">
              <a:latin typeface="Lucida Console" panose="020B0609040504020204" pitchFamily="49" charset="0"/>
              <a:cs typeface="Times New Roman" panose="02020603050405020304" pitchFamily="18" charset="0"/>
            </a:endParaRPr>
          </a:p>
        </p:txBody>
      </p:sp>
      <p:sp>
        <p:nvSpPr>
          <p:cNvPr id="24639" name="Rectangle 63"/>
          <p:cNvSpPr>
            <a:spLocks noChangeArrowheads="1"/>
          </p:cNvSpPr>
          <p:nvPr/>
        </p:nvSpPr>
        <p:spPr bwMode="auto">
          <a:xfrm>
            <a:off x="5141913" y="2862263"/>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0" name="Rectangle 64"/>
          <p:cNvSpPr>
            <a:spLocks noChangeArrowheads="1"/>
          </p:cNvSpPr>
          <p:nvPr/>
        </p:nvSpPr>
        <p:spPr bwMode="auto">
          <a:xfrm>
            <a:off x="6392863" y="2862264"/>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1" name="Rectangle 65"/>
          <p:cNvSpPr>
            <a:spLocks noChangeArrowheads="1"/>
          </p:cNvSpPr>
          <p:nvPr/>
        </p:nvSpPr>
        <p:spPr bwMode="auto">
          <a:xfrm>
            <a:off x="5141913" y="3217864"/>
            <a:ext cx="125095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2" name="Rectangle 66"/>
          <p:cNvSpPr>
            <a:spLocks noChangeArrowheads="1"/>
          </p:cNvSpPr>
          <p:nvPr/>
        </p:nvSpPr>
        <p:spPr bwMode="auto">
          <a:xfrm>
            <a:off x="5141914" y="2862263"/>
            <a:ext cx="20637"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3" name="Rectangle 67"/>
          <p:cNvSpPr>
            <a:spLocks noChangeArrowheads="1"/>
          </p:cNvSpPr>
          <p:nvPr/>
        </p:nvSpPr>
        <p:spPr bwMode="auto">
          <a:xfrm>
            <a:off x="5221288" y="2941638"/>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a[ 2 ][ 1 ]</a:t>
            </a:r>
            <a:endParaRPr lang="en-US" altLang="en-US" sz="1400">
              <a:latin typeface="Lucida Console" panose="020B0609040504020204" pitchFamily="49" charset="0"/>
              <a:cs typeface="Times New Roman" panose="02020603050405020304" pitchFamily="18" charset="0"/>
            </a:endParaRPr>
          </a:p>
        </p:txBody>
      </p:sp>
      <p:sp>
        <p:nvSpPr>
          <p:cNvPr id="24644" name="Rectangle 68"/>
          <p:cNvSpPr>
            <a:spLocks noChangeArrowheads="1"/>
          </p:cNvSpPr>
          <p:nvPr/>
        </p:nvSpPr>
        <p:spPr bwMode="auto">
          <a:xfrm>
            <a:off x="6392863" y="2862263"/>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5" name="Rectangle 69"/>
          <p:cNvSpPr>
            <a:spLocks noChangeArrowheads="1"/>
          </p:cNvSpPr>
          <p:nvPr/>
        </p:nvSpPr>
        <p:spPr bwMode="auto">
          <a:xfrm>
            <a:off x="7642225" y="2862264"/>
            <a:ext cx="20638"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6" name="Rectangle 70"/>
          <p:cNvSpPr>
            <a:spLocks noChangeArrowheads="1"/>
          </p:cNvSpPr>
          <p:nvPr/>
        </p:nvSpPr>
        <p:spPr bwMode="auto">
          <a:xfrm>
            <a:off x="6392863" y="3217864"/>
            <a:ext cx="124936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7" name="Rectangle 71"/>
          <p:cNvSpPr>
            <a:spLocks noChangeArrowheads="1"/>
          </p:cNvSpPr>
          <p:nvPr/>
        </p:nvSpPr>
        <p:spPr bwMode="auto">
          <a:xfrm>
            <a:off x="6392863" y="2862263"/>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8" name="Rectangle 72"/>
          <p:cNvSpPr>
            <a:spLocks noChangeArrowheads="1"/>
          </p:cNvSpPr>
          <p:nvPr/>
        </p:nvSpPr>
        <p:spPr bwMode="auto">
          <a:xfrm>
            <a:off x="6472238" y="2941638"/>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a[ 2 ][ 2 ]</a:t>
            </a:r>
            <a:endParaRPr lang="en-US" altLang="en-US" sz="1400">
              <a:latin typeface="Lucida Console" panose="020B0609040504020204" pitchFamily="49" charset="0"/>
              <a:cs typeface="Times New Roman" panose="02020603050405020304" pitchFamily="18" charset="0"/>
            </a:endParaRPr>
          </a:p>
        </p:txBody>
      </p:sp>
      <p:sp>
        <p:nvSpPr>
          <p:cNvPr id="24649" name="Rectangle 73"/>
          <p:cNvSpPr>
            <a:spLocks noChangeArrowheads="1"/>
          </p:cNvSpPr>
          <p:nvPr/>
        </p:nvSpPr>
        <p:spPr bwMode="auto">
          <a:xfrm>
            <a:off x="7642225" y="2862263"/>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0" name="Rectangle 74"/>
          <p:cNvSpPr>
            <a:spLocks noChangeArrowheads="1"/>
          </p:cNvSpPr>
          <p:nvPr/>
        </p:nvSpPr>
        <p:spPr bwMode="auto">
          <a:xfrm>
            <a:off x="8893175" y="2862264"/>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1" name="Rectangle 75"/>
          <p:cNvSpPr>
            <a:spLocks noChangeArrowheads="1"/>
          </p:cNvSpPr>
          <p:nvPr/>
        </p:nvSpPr>
        <p:spPr bwMode="auto">
          <a:xfrm>
            <a:off x="7642225" y="3217864"/>
            <a:ext cx="125095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2" name="Rectangle 76"/>
          <p:cNvSpPr>
            <a:spLocks noChangeArrowheads="1"/>
          </p:cNvSpPr>
          <p:nvPr/>
        </p:nvSpPr>
        <p:spPr bwMode="auto">
          <a:xfrm>
            <a:off x="7642225" y="2862263"/>
            <a:ext cx="20638"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3" name="Rectangle 77"/>
          <p:cNvSpPr>
            <a:spLocks noChangeArrowheads="1"/>
          </p:cNvSpPr>
          <p:nvPr/>
        </p:nvSpPr>
        <p:spPr bwMode="auto">
          <a:xfrm>
            <a:off x="7721600" y="2941638"/>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a[ 2 ][ 3 ]</a:t>
            </a:r>
            <a:endParaRPr lang="en-US" altLang="en-US" sz="1400">
              <a:latin typeface="Lucida Console" panose="020B0609040504020204" pitchFamily="49" charset="0"/>
              <a:cs typeface="Times New Roman" panose="02020603050405020304" pitchFamily="18" charset="0"/>
            </a:endParaRPr>
          </a:p>
        </p:txBody>
      </p:sp>
      <p:sp>
        <p:nvSpPr>
          <p:cNvPr id="24654" name="Freeform 78"/>
          <p:cNvSpPr>
            <a:spLocks/>
          </p:cNvSpPr>
          <p:nvPr/>
        </p:nvSpPr>
        <p:spPr bwMode="auto">
          <a:xfrm>
            <a:off x="6054726" y="3119438"/>
            <a:ext cx="60325" cy="119062"/>
          </a:xfrm>
          <a:custGeom>
            <a:avLst/>
            <a:gdLst>
              <a:gd name="T0" fmla="*/ 20638 w 38"/>
              <a:gd name="T1" fmla="*/ 119062 h 75"/>
              <a:gd name="T2" fmla="*/ 0 w 38"/>
              <a:gd name="T3" fmla="*/ 119062 h 75"/>
              <a:gd name="T4" fmla="*/ 0 w 38"/>
              <a:gd name="T5" fmla="*/ 119062 h 75"/>
              <a:gd name="T6" fmla="*/ 0 w 38"/>
              <a:gd name="T7" fmla="*/ 119062 h 75"/>
              <a:gd name="T8" fmla="*/ 20638 w 38"/>
              <a:gd name="T9" fmla="*/ 58737 h 75"/>
              <a:gd name="T10" fmla="*/ 20638 w 38"/>
              <a:gd name="T11" fmla="*/ 0 h 75"/>
              <a:gd name="T12" fmla="*/ 39688 w 38"/>
              <a:gd name="T13" fmla="*/ 58737 h 75"/>
              <a:gd name="T14" fmla="*/ 60325 w 38"/>
              <a:gd name="T15" fmla="*/ 119062 h 75"/>
              <a:gd name="T16" fmla="*/ 60325 w 38"/>
              <a:gd name="T17" fmla="*/ 119062 h 75"/>
              <a:gd name="T18" fmla="*/ 39688 w 38"/>
              <a:gd name="T19" fmla="*/ 119062 h 75"/>
              <a:gd name="T20" fmla="*/ 39688 w 38"/>
              <a:gd name="T21" fmla="*/ 119062 h 75"/>
              <a:gd name="T22" fmla="*/ 20638 w 38"/>
              <a:gd name="T23" fmla="*/ 58737 h 75"/>
              <a:gd name="T24" fmla="*/ 39688 w 38"/>
              <a:gd name="T25" fmla="*/ 58737 h 75"/>
              <a:gd name="T26" fmla="*/ 39688 w 38"/>
              <a:gd name="T27" fmla="*/ 58737 h 75"/>
              <a:gd name="T28" fmla="*/ 20638 w 38"/>
              <a:gd name="T29" fmla="*/ 119062 h 75"/>
              <a:gd name="T30" fmla="*/ 0 w 38"/>
              <a:gd name="T31" fmla="*/ 119062 h 75"/>
              <a:gd name="T32" fmla="*/ 0 w 38"/>
              <a:gd name="T33" fmla="*/ 98425 h 75"/>
              <a:gd name="T34" fmla="*/ 20638 w 38"/>
              <a:gd name="T35" fmla="*/ 98425 h 75"/>
              <a:gd name="T36" fmla="*/ 20638 w 38"/>
              <a:gd name="T37" fmla="*/ 119062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 h="75">
                <a:moveTo>
                  <a:pt x="13" y="75"/>
                </a:moveTo>
                <a:lnTo>
                  <a:pt x="0" y="75"/>
                </a:lnTo>
                <a:lnTo>
                  <a:pt x="13" y="37"/>
                </a:lnTo>
                <a:lnTo>
                  <a:pt x="13" y="0"/>
                </a:lnTo>
                <a:lnTo>
                  <a:pt x="25" y="37"/>
                </a:lnTo>
                <a:lnTo>
                  <a:pt x="38" y="75"/>
                </a:lnTo>
                <a:lnTo>
                  <a:pt x="25" y="75"/>
                </a:lnTo>
                <a:lnTo>
                  <a:pt x="13" y="37"/>
                </a:lnTo>
                <a:lnTo>
                  <a:pt x="25" y="37"/>
                </a:lnTo>
                <a:lnTo>
                  <a:pt x="13" y="75"/>
                </a:lnTo>
                <a:lnTo>
                  <a:pt x="0" y="75"/>
                </a:lnTo>
                <a:lnTo>
                  <a:pt x="0" y="62"/>
                </a:lnTo>
                <a:lnTo>
                  <a:pt x="13" y="62"/>
                </a:lnTo>
                <a:lnTo>
                  <a:pt x="13" y="7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5" name="Freeform 79"/>
          <p:cNvSpPr>
            <a:spLocks/>
          </p:cNvSpPr>
          <p:nvPr/>
        </p:nvSpPr>
        <p:spPr bwMode="auto">
          <a:xfrm>
            <a:off x="6075363" y="3217864"/>
            <a:ext cx="19050" cy="20637"/>
          </a:xfrm>
          <a:custGeom>
            <a:avLst/>
            <a:gdLst>
              <a:gd name="T0" fmla="*/ 19050 w 12"/>
              <a:gd name="T1" fmla="*/ 20637 h 13"/>
              <a:gd name="T2" fmla="*/ 0 w 12"/>
              <a:gd name="T3" fmla="*/ 20637 h 13"/>
              <a:gd name="T4" fmla="*/ 0 w 12"/>
              <a:gd name="T5" fmla="*/ 0 h 13"/>
              <a:gd name="T6" fmla="*/ 0 w 12"/>
              <a:gd name="T7" fmla="*/ 0 h 13"/>
              <a:gd name="T8" fmla="*/ 0 w 12"/>
              <a:gd name="T9" fmla="*/ 0 h 13"/>
              <a:gd name="T10" fmla="*/ 19050 w 12"/>
              <a:gd name="T11" fmla="*/ 0 h 13"/>
              <a:gd name="T12" fmla="*/ 19050 w 12"/>
              <a:gd name="T13" fmla="*/ 20637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13">
                <a:moveTo>
                  <a:pt x="12" y="13"/>
                </a:moveTo>
                <a:lnTo>
                  <a:pt x="0" y="13"/>
                </a:lnTo>
                <a:lnTo>
                  <a:pt x="0" y="0"/>
                </a:lnTo>
                <a:lnTo>
                  <a:pt x="12" y="0"/>
                </a:lnTo>
                <a:lnTo>
                  <a:pt x="12"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6" name="Freeform 80"/>
          <p:cNvSpPr>
            <a:spLocks/>
          </p:cNvSpPr>
          <p:nvPr/>
        </p:nvSpPr>
        <p:spPr bwMode="auto">
          <a:xfrm>
            <a:off x="6054725" y="3178176"/>
            <a:ext cx="39688" cy="60325"/>
          </a:xfrm>
          <a:custGeom>
            <a:avLst/>
            <a:gdLst>
              <a:gd name="T0" fmla="*/ 20638 w 25"/>
              <a:gd name="T1" fmla="*/ 60325 h 38"/>
              <a:gd name="T2" fmla="*/ 0 w 25"/>
              <a:gd name="T3" fmla="*/ 60325 h 38"/>
              <a:gd name="T4" fmla="*/ 20638 w 25"/>
              <a:gd name="T5" fmla="*/ 0 h 38"/>
              <a:gd name="T6" fmla="*/ 39688 w 25"/>
              <a:gd name="T7" fmla="*/ 60325 h 38"/>
              <a:gd name="T8" fmla="*/ 20638 w 25"/>
              <a:gd name="T9" fmla="*/ 60325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38">
                <a:moveTo>
                  <a:pt x="13" y="38"/>
                </a:moveTo>
                <a:lnTo>
                  <a:pt x="0" y="38"/>
                </a:lnTo>
                <a:lnTo>
                  <a:pt x="13" y="0"/>
                </a:lnTo>
                <a:lnTo>
                  <a:pt x="25" y="38"/>
                </a:lnTo>
                <a:lnTo>
                  <a:pt x="13"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7" name="Rectangle 81"/>
          <p:cNvSpPr>
            <a:spLocks noChangeArrowheads="1"/>
          </p:cNvSpPr>
          <p:nvPr/>
        </p:nvSpPr>
        <p:spPr bwMode="auto">
          <a:xfrm>
            <a:off x="6372225" y="3654425"/>
            <a:ext cx="1588"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8" name="Rectangle 82"/>
          <p:cNvSpPr>
            <a:spLocks noChangeArrowheads="1"/>
          </p:cNvSpPr>
          <p:nvPr/>
        </p:nvSpPr>
        <p:spPr bwMode="auto">
          <a:xfrm>
            <a:off x="6075363" y="3654425"/>
            <a:ext cx="296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9" name="Rectangle 83"/>
          <p:cNvSpPr>
            <a:spLocks noChangeArrowheads="1"/>
          </p:cNvSpPr>
          <p:nvPr/>
        </p:nvSpPr>
        <p:spPr bwMode="auto">
          <a:xfrm>
            <a:off x="6075363" y="3257550"/>
            <a:ext cx="19050" cy="1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0" name="Rectangle 84"/>
          <p:cNvSpPr>
            <a:spLocks noChangeArrowheads="1"/>
          </p:cNvSpPr>
          <p:nvPr/>
        </p:nvSpPr>
        <p:spPr bwMode="auto">
          <a:xfrm>
            <a:off x="6075363" y="3257551"/>
            <a:ext cx="19050" cy="3968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1" name="Freeform 85"/>
          <p:cNvSpPr>
            <a:spLocks/>
          </p:cNvSpPr>
          <p:nvPr/>
        </p:nvSpPr>
        <p:spPr bwMode="auto">
          <a:xfrm>
            <a:off x="5538789" y="3119438"/>
            <a:ext cx="60325" cy="119062"/>
          </a:xfrm>
          <a:custGeom>
            <a:avLst/>
            <a:gdLst>
              <a:gd name="T0" fmla="*/ 20638 w 38"/>
              <a:gd name="T1" fmla="*/ 119062 h 75"/>
              <a:gd name="T2" fmla="*/ 0 w 38"/>
              <a:gd name="T3" fmla="*/ 119062 h 75"/>
              <a:gd name="T4" fmla="*/ 0 w 38"/>
              <a:gd name="T5" fmla="*/ 119062 h 75"/>
              <a:gd name="T6" fmla="*/ 0 w 38"/>
              <a:gd name="T7" fmla="*/ 119062 h 75"/>
              <a:gd name="T8" fmla="*/ 20638 w 38"/>
              <a:gd name="T9" fmla="*/ 58737 h 75"/>
              <a:gd name="T10" fmla="*/ 20638 w 38"/>
              <a:gd name="T11" fmla="*/ 0 h 75"/>
              <a:gd name="T12" fmla="*/ 39688 w 38"/>
              <a:gd name="T13" fmla="*/ 58737 h 75"/>
              <a:gd name="T14" fmla="*/ 60325 w 38"/>
              <a:gd name="T15" fmla="*/ 119062 h 75"/>
              <a:gd name="T16" fmla="*/ 60325 w 38"/>
              <a:gd name="T17" fmla="*/ 119062 h 75"/>
              <a:gd name="T18" fmla="*/ 39688 w 38"/>
              <a:gd name="T19" fmla="*/ 119062 h 75"/>
              <a:gd name="T20" fmla="*/ 39688 w 38"/>
              <a:gd name="T21" fmla="*/ 119062 h 75"/>
              <a:gd name="T22" fmla="*/ 20638 w 38"/>
              <a:gd name="T23" fmla="*/ 58737 h 75"/>
              <a:gd name="T24" fmla="*/ 39688 w 38"/>
              <a:gd name="T25" fmla="*/ 58737 h 75"/>
              <a:gd name="T26" fmla="*/ 39688 w 38"/>
              <a:gd name="T27" fmla="*/ 58737 h 75"/>
              <a:gd name="T28" fmla="*/ 20638 w 38"/>
              <a:gd name="T29" fmla="*/ 119062 h 75"/>
              <a:gd name="T30" fmla="*/ 0 w 38"/>
              <a:gd name="T31" fmla="*/ 119062 h 75"/>
              <a:gd name="T32" fmla="*/ 0 w 38"/>
              <a:gd name="T33" fmla="*/ 98425 h 75"/>
              <a:gd name="T34" fmla="*/ 20638 w 38"/>
              <a:gd name="T35" fmla="*/ 98425 h 75"/>
              <a:gd name="T36" fmla="*/ 20638 w 38"/>
              <a:gd name="T37" fmla="*/ 119062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 h="75">
                <a:moveTo>
                  <a:pt x="13" y="75"/>
                </a:moveTo>
                <a:lnTo>
                  <a:pt x="0" y="75"/>
                </a:lnTo>
                <a:lnTo>
                  <a:pt x="13" y="37"/>
                </a:lnTo>
                <a:lnTo>
                  <a:pt x="13" y="0"/>
                </a:lnTo>
                <a:lnTo>
                  <a:pt x="25" y="37"/>
                </a:lnTo>
                <a:lnTo>
                  <a:pt x="38" y="75"/>
                </a:lnTo>
                <a:lnTo>
                  <a:pt x="25" y="75"/>
                </a:lnTo>
                <a:lnTo>
                  <a:pt x="13" y="37"/>
                </a:lnTo>
                <a:lnTo>
                  <a:pt x="25" y="37"/>
                </a:lnTo>
                <a:lnTo>
                  <a:pt x="13" y="75"/>
                </a:lnTo>
                <a:lnTo>
                  <a:pt x="0" y="75"/>
                </a:lnTo>
                <a:lnTo>
                  <a:pt x="0" y="62"/>
                </a:lnTo>
                <a:lnTo>
                  <a:pt x="13" y="62"/>
                </a:lnTo>
                <a:lnTo>
                  <a:pt x="13" y="7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2" name="Freeform 86"/>
          <p:cNvSpPr>
            <a:spLocks/>
          </p:cNvSpPr>
          <p:nvPr/>
        </p:nvSpPr>
        <p:spPr bwMode="auto">
          <a:xfrm>
            <a:off x="5559425" y="3217864"/>
            <a:ext cx="19050" cy="20637"/>
          </a:xfrm>
          <a:custGeom>
            <a:avLst/>
            <a:gdLst>
              <a:gd name="T0" fmla="*/ 19050 w 12"/>
              <a:gd name="T1" fmla="*/ 20637 h 13"/>
              <a:gd name="T2" fmla="*/ 0 w 12"/>
              <a:gd name="T3" fmla="*/ 20637 h 13"/>
              <a:gd name="T4" fmla="*/ 0 w 12"/>
              <a:gd name="T5" fmla="*/ 0 h 13"/>
              <a:gd name="T6" fmla="*/ 0 w 12"/>
              <a:gd name="T7" fmla="*/ 0 h 13"/>
              <a:gd name="T8" fmla="*/ 0 w 12"/>
              <a:gd name="T9" fmla="*/ 0 h 13"/>
              <a:gd name="T10" fmla="*/ 19050 w 12"/>
              <a:gd name="T11" fmla="*/ 0 h 13"/>
              <a:gd name="T12" fmla="*/ 19050 w 12"/>
              <a:gd name="T13" fmla="*/ 20637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13">
                <a:moveTo>
                  <a:pt x="12" y="13"/>
                </a:moveTo>
                <a:lnTo>
                  <a:pt x="0" y="13"/>
                </a:lnTo>
                <a:lnTo>
                  <a:pt x="0" y="0"/>
                </a:lnTo>
                <a:lnTo>
                  <a:pt x="12" y="0"/>
                </a:lnTo>
                <a:lnTo>
                  <a:pt x="12"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3" name="Freeform 87"/>
          <p:cNvSpPr>
            <a:spLocks/>
          </p:cNvSpPr>
          <p:nvPr/>
        </p:nvSpPr>
        <p:spPr bwMode="auto">
          <a:xfrm>
            <a:off x="5538789" y="3178176"/>
            <a:ext cx="39687" cy="60325"/>
          </a:xfrm>
          <a:custGeom>
            <a:avLst/>
            <a:gdLst>
              <a:gd name="T0" fmla="*/ 20637 w 25"/>
              <a:gd name="T1" fmla="*/ 60325 h 38"/>
              <a:gd name="T2" fmla="*/ 0 w 25"/>
              <a:gd name="T3" fmla="*/ 60325 h 38"/>
              <a:gd name="T4" fmla="*/ 20637 w 25"/>
              <a:gd name="T5" fmla="*/ 0 h 38"/>
              <a:gd name="T6" fmla="*/ 39687 w 25"/>
              <a:gd name="T7" fmla="*/ 60325 h 38"/>
              <a:gd name="T8" fmla="*/ 20637 w 25"/>
              <a:gd name="T9" fmla="*/ 60325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38">
                <a:moveTo>
                  <a:pt x="13" y="38"/>
                </a:moveTo>
                <a:lnTo>
                  <a:pt x="0" y="38"/>
                </a:lnTo>
                <a:lnTo>
                  <a:pt x="13" y="0"/>
                </a:lnTo>
                <a:lnTo>
                  <a:pt x="25" y="38"/>
                </a:lnTo>
                <a:lnTo>
                  <a:pt x="13"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4" name="Rectangle 88"/>
          <p:cNvSpPr>
            <a:spLocks noChangeArrowheads="1"/>
          </p:cNvSpPr>
          <p:nvPr/>
        </p:nvSpPr>
        <p:spPr bwMode="auto">
          <a:xfrm>
            <a:off x="6372225" y="4010025"/>
            <a:ext cx="1588"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5" name="Rectangle 89"/>
          <p:cNvSpPr>
            <a:spLocks noChangeArrowheads="1"/>
          </p:cNvSpPr>
          <p:nvPr/>
        </p:nvSpPr>
        <p:spPr bwMode="auto">
          <a:xfrm>
            <a:off x="5559425" y="4010025"/>
            <a:ext cx="812800"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6" name="Rectangle 90"/>
          <p:cNvSpPr>
            <a:spLocks noChangeArrowheads="1"/>
          </p:cNvSpPr>
          <p:nvPr/>
        </p:nvSpPr>
        <p:spPr bwMode="auto">
          <a:xfrm>
            <a:off x="5559425" y="3257550"/>
            <a:ext cx="19050" cy="1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7" name="Rectangle 91"/>
          <p:cNvSpPr>
            <a:spLocks noChangeArrowheads="1"/>
          </p:cNvSpPr>
          <p:nvPr/>
        </p:nvSpPr>
        <p:spPr bwMode="auto">
          <a:xfrm>
            <a:off x="5559425" y="3257551"/>
            <a:ext cx="19050" cy="7524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8" name="Freeform 92"/>
          <p:cNvSpPr>
            <a:spLocks/>
          </p:cNvSpPr>
          <p:nvPr/>
        </p:nvSpPr>
        <p:spPr bwMode="auto">
          <a:xfrm>
            <a:off x="5260976" y="3119438"/>
            <a:ext cx="60325" cy="119062"/>
          </a:xfrm>
          <a:custGeom>
            <a:avLst/>
            <a:gdLst>
              <a:gd name="T0" fmla="*/ 20638 w 38"/>
              <a:gd name="T1" fmla="*/ 119062 h 75"/>
              <a:gd name="T2" fmla="*/ 0 w 38"/>
              <a:gd name="T3" fmla="*/ 119062 h 75"/>
              <a:gd name="T4" fmla="*/ 0 w 38"/>
              <a:gd name="T5" fmla="*/ 119062 h 75"/>
              <a:gd name="T6" fmla="*/ 0 w 38"/>
              <a:gd name="T7" fmla="*/ 119062 h 75"/>
              <a:gd name="T8" fmla="*/ 20638 w 38"/>
              <a:gd name="T9" fmla="*/ 58737 h 75"/>
              <a:gd name="T10" fmla="*/ 20638 w 38"/>
              <a:gd name="T11" fmla="*/ 0 h 75"/>
              <a:gd name="T12" fmla="*/ 39688 w 38"/>
              <a:gd name="T13" fmla="*/ 58737 h 75"/>
              <a:gd name="T14" fmla="*/ 60325 w 38"/>
              <a:gd name="T15" fmla="*/ 119062 h 75"/>
              <a:gd name="T16" fmla="*/ 60325 w 38"/>
              <a:gd name="T17" fmla="*/ 119062 h 75"/>
              <a:gd name="T18" fmla="*/ 39688 w 38"/>
              <a:gd name="T19" fmla="*/ 119062 h 75"/>
              <a:gd name="T20" fmla="*/ 39688 w 38"/>
              <a:gd name="T21" fmla="*/ 119062 h 75"/>
              <a:gd name="T22" fmla="*/ 20638 w 38"/>
              <a:gd name="T23" fmla="*/ 58737 h 75"/>
              <a:gd name="T24" fmla="*/ 39688 w 38"/>
              <a:gd name="T25" fmla="*/ 58737 h 75"/>
              <a:gd name="T26" fmla="*/ 39688 w 38"/>
              <a:gd name="T27" fmla="*/ 58737 h 75"/>
              <a:gd name="T28" fmla="*/ 20638 w 38"/>
              <a:gd name="T29" fmla="*/ 119062 h 75"/>
              <a:gd name="T30" fmla="*/ 0 w 38"/>
              <a:gd name="T31" fmla="*/ 119062 h 75"/>
              <a:gd name="T32" fmla="*/ 0 w 38"/>
              <a:gd name="T33" fmla="*/ 98425 h 75"/>
              <a:gd name="T34" fmla="*/ 20638 w 38"/>
              <a:gd name="T35" fmla="*/ 98425 h 75"/>
              <a:gd name="T36" fmla="*/ 20638 w 38"/>
              <a:gd name="T37" fmla="*/ 119062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 h="75">
                <a:moveTo>
                  <a:pt x="13" y="75"/>
                </a:moveTo>
                <a:lnTo>
                  <a:pt x="0" y="75"/>
                </a:lnTo>
                <a:lnTo>
                  <a:pt x="13" y="37"/>
                </a:lnTo>
                <a:lnTo>
                  <a:pt x="13" y="0"/>
                </a:lnTo>
                <a:lnTo>
                  <a:pt x="25" y="37"/>
                </a:lnTo>
                <a:lnTo>
                  <a:pt x="38" y="75"/>
                </a:lnTo>
                <a:lnTo>
                  <a:pt x="25" y="75"/>
                </a:lnTo>
                <a:lnTo>
                  <a:pt x="13" y="37"/>
                </a:lnTo>
                <a:lnTo>
                  <a:pt x="25" y="37"/>
                </a:lnTo>
                <a:lnTo>
                  <a:pt x="13" y="75"/>
                </a:lnTo>
                <a:lnTo>
                  <a:pt x="0" y="75"/>
                </a:lnTo>
                <a:lnTo>
                  <a:pt x="0" y="62"/>
                </a:lnTo>
                <a:lnTo>
                  <a:pt x="13" y="62"/>
                </a:lnTo>
                <a:lnTo>
                  <a:pt x="13" y="7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9" name="Freeform 93"/>
          <p:cNvSpPr>
            <a:spLocks/>
          </p:cNvSpPr>
          <p:nvPr/>
        </p:nvSpPr>
        <p:spPr bwMode="auto">
          <a:xfrm>
            <a:off x="5281613" y="3217864"/>
            <a:ext cx="19050" cy="20637"/>
          </a:xfrm>
          <a:custGeom>
            <a:avLst/>
            <a:gdLst>
              <a:gd name="T0" fmla="*/ 19050 w 12"/>
              <a:gd name="T1" fmla="*/ 20637 h 13"/>
              <a:gd name="T2" fmla="*/ 0 w 12"/>
              <a:gd name="T3" fmla="*/ 20637 h 13"/>
              <a:gd name="T4" fmla="*/ 0 w 12"/>
              <a:gd name="T5" fmla="*/ 0 h 13"/>
              <a:gd name="T6" fmla="*/ 0 w 12"/>
              <a:gd name="T7" fmla="*/ 0 h 13"/>
              <a:gd name="T8" fmla="*/ 0 w 12"/>
              <a:gd name="T9" fmla="*/ 0 h 13"/>
              <a:gd name="T10" fmla="*/ 19050 w 12"/>
              <a:gd name="T11" fmla="*/ 0 h 13"/>
              <a:gd name="T12" fmla="*/ 19050 w 12"/>
              <a:gd name="T13" fmla="*/ 20637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13">
                <a:moveTo>
                  <a:pt x="12" y="13"/>
                </a:moveTo>
                <a:lnTo>
                  <a:pt x="0" y="13"/>
                </a:lnTo>
                <a:lnTo>
                  <a:pt x="0" y="0"/>
                </a:lnTo>
                <a:lnTo>
                  <a:pt x="12" y="0"/>
                </a:lnTo>
                <a:lnTo>
                  <a:pt x="12"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0" name="Freeform 94"/>
          <p:cNvSpPr>
            <a:spLocks/>
          </p:cNvSpPr>
          <p:nvPr/>
        </p:nvSpPr>
        <p:spPr bwMode="auto">
          <a:xfrm>
            <a:off x="5260975" y="3178176"/>
            <a:ext cx="39688" cy="60325"/>
          </a:xfrm>
          <a:custGeom>
            <a:avLst/>
            <a:gdLst>
              <a:gd name="T0" fmla="*/ 20638 w 25"/>
              <a:gd name="T1" fmla="*/ 60325 h 38"/>
              <a:gd name="T2" fmla="*/ 0 w 25"/>
              <a:gd name="T3" fmla="*/ 60325 h 38"/>
              <a:gd name="T4" fmla="*/ 20638 w 25"/>
              <a:gd name="T5" fmla="*/ 0 h 38"/>
              <a:gd name="T6" fmla="*/ 39688 w 25"/>
              <a:gd name="T7" fmla="*/ 60325 h 38"/>
              <a:gd name="T8" fmla="*/ 20638 w 25"/>
              <a:gd name="T9" fmla="*/ 60325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38">
                <a:moveTo>
                  <a:pt x="13" y="38"/>
                </a:moveTo>
                <a:lnTo>
                  <a:pt x="0" y="38"/>
                </a:lnTo>
                <a:lnTo>
                  <a:pt x="13" y="0"/>
                </a:lnTo>
                <a:lnTo>
                  <a:pt x="25" y="38"/>
                </a:lnTo>
                <a:lnTo>
                  <a:pt x="13"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1" name="Rectangle 95"/>
          <p:cNvSpPr>
            <a:spLocks noChangeArrowheads="1"/>
          </p:cNvSpPr>
          <p:nvPr/>
        </p:nvSpPr>
        <p:spPr bwMode="auto">
          <a:xfrm>
            <a:off x="6372225" y="4406900"/>
            <a:ext cx="1588"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2" name="Rectangle 96"/>
          <p:cNvSpPr>
            <a:spLocks noChangeArrowheads="1"/>
          </p:cNvSpPr>
          <p:nvPr/>
        </p:nvSpPr>
        <p:spPr bwMode="auto">
          <a:xfrm>
            <a:off x="5281613" y="4406900"/>
            <a:ext cx="109061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3" name="Rectangle 97"/>
          <p:cNvSpPr>
            <a:spLocks noChangeArrowheads="1"/>
          </p:cNvSpPr>
          <p:nvPr/>
        </p:nvSpPr>
        <p:spPr bwMode="auto">
          <a:xfrm>
            <a:off x="5281613" y="3257550"/>
            <a:ext cx="19050" cy="1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4" name="Rectangle 98"/>
          <p:cNvSpPr>
            <a:spLocks noChangeArrowheads="1"/>
          </p:cNvSpPr>
          <p:nvPr/>
        </p:nvSpPr>
        <p:spPr bwMode="auto">
          <a:xfrm>
            <a:off x="5281613" y="3257550"/>
            <a:ext cx="19050" cy="11493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5" name="Rectangle 99"/>
          <p:cNvSpPr>
            <a:spLocks noChangeArrowheads="1"/>
          </p:cNvSpPr>
          <p:nvPr/>
        </p:nvSpPr>
        <p:spPr bwMode="auto">
          <a:xfrm>
            <a:off x="3086100" y="5002213"/>
            <a:ext cx="5505450" cy="336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cs typeface="Times New Roman" panose="02020603050405020304" pitchFamily="18" charset="0"/>
              </a:rPr>
              <a:t>   Two-dimensional array with three rows and four columns.</a:t>
            </a:r>
          </a:p>
        </p:txBody>
      </p:sp>
    </p:spTree>
    <p:extLst>
      <p:ext uri="{BB962C8B-B14F-4D97-AF65-F5344CB8AC3E}">
        <p14:creationId xmlns:p14="http://schemas.microsoft.com/office/powerpoint/2010/main" val="225713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AutoShape 2"/>
          <p:cNvSpPr>
            <a:spLocks noGrp="1" noChangeArrowheads="1"/>
          </p:cNvSpPr>
          <p:nvPr>
            <p:ph type="title"/>
          </p:nvPr>
        </p:nvSpPr>
        <p:spPr/>
        <p:txBody>
          <a:bodyPr/>
          <a:lstStyle/>
          <a:p>
            <a:pPr>
              <a:defRPr/>
            </a:pPr>
            <a:r>
              <a:rPr lang="en-US" altLang="en-US">
                <a:solidFill>
                  <a:schemeClr val="tx1">
                    <a:lumMod val="75000"/>
                    <a:lumOff val="25000"/>
                  </a:schemeClr>
                </a:solidFill>
              </a:rPr>
              <a:t>Multidimensional Arrays</a:t>
            </a:r>
          </a:p>
        </p:txBody>
      </p:sp>
      <p:sp>
        <p:nvSpPr>
          <p:cNvPr id="25603" name="Rectangle 3"/>
          <p:cNvSpPr>
            <a:spLocks noGrp="1" noChangeArrowheads="1"/>
          </p:cNvSpPr>
          <p:nvPr>
            <p:ph idx="1"/>
          </p:nvPr>
        </p:nvSpPr>
        <p:spPr/>
        <p:txBody>
          <a:bodyPr/>
          <a:lstStyle/>
          <a:p>
            <a:pPr>
              <a:tabLst>
                <a:tab pos="457200" algn="l"/>
              </a:tabLst>
            </a:pPr>
            <a:r>
              <a:rPr lang="en-US" altLang="en-US"/>
              <a:t>Declaring and initializing multidimensional arrays</a:t>
            </a:r>
          </a:p>
          <a:p>
            <a:pPr lvl="1">
              <a:tabLst>
                <a:tab pos="457200" algn="l"/>
              </a:tabLst>
            </a:pPr>
            <a:r>
              <a:rPr lang="en-US" altLang="en-US"/>
              <a:t>Group by row in square brackets</a:t>
            </a:r>
          </a:p>
          <a:p>
            <a:pPr lvl="1">
              <a:tabLst>
                <a:tab pos="457200" algn="l"/>
              </a:tabLst>
            </a:pPr>
            <a:r>
              <a:rPr lang="en-US" altLang="en-US"/>
              <a:t>Treated as arrays of arrays</a:t>
            </a:r>
          </a:p>
          <a:p>
            <a:pPr lvl="1">
              <a:tabLst>
                <a:tab pos="457200" algn="l"/>
              </a:tabLst>
            </a:pPr>
            <a:r>
              <a:rPr lang="en-US" altLang="en-US"/>
              <a:t>Creating array </a:t>
            </a:r>
            <a:r>
              <a:rPr lang="en-US" altLang="en-US" sz="2200">
                <a:latin typeface="Lucida Console" panose="020B0609040504020204" pitchFamily="49" charset="0"/>
              </a:rPr>
              <a:t>b</a:t>
            </a:r>
            <a:r>
              <a:rPr lang="en-US" altLang="en-US"/>
              <a:t> with one row of two elements and a second row of three elements:</a:t>
            </a:r>
          </a:p>
          <a:p>
            <a:pPr lvl="1">
              <a:spcBef>
                <a:spcPts val="900"/>
              </a:spcBef>
              <a:spcAft>
                <a:spcPts val="900"/>
              </a:spcAft>
              <a:buNone/>
              <a:tabLst>
                <a:tab pos="457200" algn="l"/>
              </a:tabLst>
            </a:pPr>
            <a:r>
              <a:rPr lang="en-US" altLang="en-US">
                <a:solidFill>
                  <a:srgbClr val="275AFF"/>
                </a:solidFill>
                <a:latin typeface="Lucida Console" panose="020B0609040504020204" pitchFamily="49" charset="0"/>
              </a:rPr>
              <a:t>var</a:t>
            </a:r>
            <a:r>
              <a:rPr lang="en-US" altLang="en-US">
                <a:solidFill>
                  <a:srgbClr val="000000"/>
                </a:solidFill>
                <a:latin typeface="Lucida Console" panose="020B0609040504020204" pitchFamily="49" charset="0"/>
              </a:rPr>
              <a:t> b = [ [ </a:t>
            </a:r>
            <a:r>
              <a:rPr lang="en-US" altLang="en-US">
                <a:solidFill>
                  <a:srgbClr val="0099FF"/>
                </a:solidFill>
                <a:latin typeface="Lucida Console" panose="020B0609040504020204" pitchFamily="49" charset="0"/>
              </a:rPr>
              <a:t>1</a:t>
            </a:r>
            <a:r>
              <a:rPr lang="en-US" altLang="en-US">
                <a:solidFill>
                  <a:srgbClr val="000000"/>
                </a:solidFill>
                <a:latin typeface="Lucida Console" panose="020B0609040504020204" pitchFamily="49" charset="0"/>
              </a:rPr>
              <a:t>, </a:t>
            </a:r>
            <a:r>
              <a:rPr lang="en-US" altLang="en-US">
                <a:solidFill>
                  <a:srgbClr val="0099FF"/>
                </a:solidFill>
                <a:latin typeface="Lucida Console" panose="020B0609040504020204" pitchFamily="49" charset="0"/>
              </a:rPr>
              <a:t>2</a:t>
            </a:r>
            <a:r>
              <a:rPr lang="en-US" altLang="en-US">
                <a:solidFill>
                  <a:srgbClr val="000000"/>
                </a:solidFill>
                <a:latin typeface="Lucida Console" panose="020B0609040504020204" pitchFamily="49" charset="0"/>
              </a:rPr>
              <a:t> ], [ </a:t>
            </a:r>
            <a:r>
              <a:rPr lang="en-US" altLang="en-US">
                <a:solidFill>
                  <a:srgbClr val="0099FF"/>
                </a:solidFill>
                <a:latin typeface="Lucida Console" panose="020B0609040504020204" pitchFamily="49" charset="0"/>
              </a:rPr>
              <a:t>3</a:t>
            </a:r>
            <a:r>
              <a:rPr lang="en-US" altLang="en-US">
                <a:solidFill>
                  <a:srgbClr val="000000"/>
                </a:solidFill>
                <a:latin typeface="Lucida Console" panose="020B0609040504020204" pitchFamily="49" charset="0"/>
              </a:rPr>
              <a:t>, </a:t>
            </a:r>
            <a:r>
              <a:rPr lang="en-US" altLang="en-US">
                <a:solidFill>
                  <a:srgbClr val="0099FF"/>
                </a:solidFill>
                <a:latin typeface="Lucida Console" panose="020B0609040504020204" pitchFamily="49" charset="0"/>
              </a:rPr>
              <a:t>4</a:t>
            </a:r>
            <a:r>
              <a:rPr lang="en-US" altLang="en-US">
                <a:solidFill>
                  <a:srgbClr val="000000"/>
                </a:solidFill>
                <a:latin typeface="Lucida Console" panose="020B0609040504020204" pitchFamily="49" charset="0"/>
              </a:rPr>
              <a:t>, </a:t>
            </a:r>
            <a:r>
              <a:rPr lang="en-US" altLang="en-US">
                <a:solidFill>
                  <a:srgbClr val="0099FF"/>
                </a:solidFill>
                <a:latin typeface="Lucida Console" panose="020B0609040504020204" pitchFamily="49" charset="0"/>
              </a:rPr>
              <a:t>5</a:t>
            </a:r>
            <a:r>
              <a:rPr lang="en-US" altLang="en-US">
                <a:solidFill>
                  <a:srgbClr val="000000"/>
                </a:solidFill>
                <a:latin typeface="Lucida Console" panose="020B0609040504020204" pitchFamily="49" charset="0"/>
              </a:rPr>
              <a:t> ] ];</a:t>
            </a:r>
            <a:endParaRPr lang="en-US" altLang="en-US">
              <a:latin typeface="Lucida Console" panose="020B0609040504020204" pitchFamily="49" charset="0"/>
            </a:endParaRPr>
          </a:p>
        </p:txBody>
      </p:sp>
    </p:spTree>
    <p:extLst>
      <p:ext uri="{BB962C8B-B14F-4D97-AF65-F5344CB8AC3E}">
        <p14:creationId xmlns:p14="http://schemas.microsoft.com/office/powerpoint/2010/main" val="4039467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AutoShape 2"/>
          <p:cNvSpPr>
            <a:spLocks noGrp="1" noChangeArrowheads="1"/>
          </p:cNvSpPr>
          <p:nvPr>
            <p:ph type="title"/>
          </p:nvPr>
        </p:nvSpPr>
        <p:spPr/>
        <p:txBody>
          <a:bodyPr/>
          <a:lstStyle/>
          <a:p>
            <a:pPr>
              <a:defRPr/>
            </a:pPr>
            <a:r>
              <a:rPr lang="en-US" altLang="en-US">
                <a:solidFill>
                  <a:schemeClr val="tx1">
                    <a:lumMod val="75000"/>
                    <a:lumOff val="25000"/>
                  </a:schemeClr>
                </a:solidFill>
              </a:rPr>
              <a:t>Multidimensional Arrays</a:t>
            </a:r>
          </a:p>
        </p:txBody>
      </p:sp>
      <p:sp>
        <p:nvSpPr>
          <p:cNvPr id="26627" name="Rectangle 3"/>
          <p:cNvSpPr>
            <a:spLocks noGrp="1" noChangeArrowheads="1"/>
          </p:cNvSpPr>
          <p:nvPr>
            <p:ph idx="1"/>
          </p:nvPr>
        </p:nvSpPr>
        <p:spPr/>
        <p:txBody>
          <a:bodyPr/>
          <a:lstStyle/>
          <a:p>
            <a:pPr>
              <a:tabLst>
                <a:tab pos="457200" algn="l"/>
              </a:tabLst>
            </a:pPr>
            <a:r>
              <a:rPr lang="en-US" altLang="en-US"/>
              <a:t>Also possible to use </a:t>
            </a:r>
            <a:r>
              <a:rPr lang="en-US" altLang="en-US" sz="2500">
                <a:latin typeface="Lucida Console" panose="020B0609040504020204" pitchFamily="49" charset="0"/>
              </a:rPr>
              <a:t>new</a:t>
            </a:r>
            <a:r>
              <a:rPr lang="en-US" altLang="en-US"/>
              <a:t> operator</a:t>
            </a:r>
          </a:p>
          <a:p>
            <a:pPr lvl="1">
              <a:tabLst>
                <a:tab pos="457200" algn="l"/>
              </a:tabLst>
            </a:pPr>
            <a:r>
              <a:rPr lang="en-US" altLang="en-US"/>
              <a:t>Create array </a:t>
            </a:r>
            <a:r>
              <a:rPr lang="en-US" altLang="en-US">
                <a:latin typeface="Lucida Console" panose="020B0609040504020204" pitchFamily="49" charset="0"/>
              </a:rPr>
              <a:t>b</a:t>
            </a:r>
            <a:r>
              <a:rPr lang="en-US" altLang="en-US"/>
              <a:t> with two rows, first with five columns and second with three:</a:t>
            </a:r>
          </a:p>
          <a:p>
            <a:pPr>
              <a:spcBef>
                <a:spcPts val="900"/>
              </a:spcBef>
              <a:spcAft>
                <a:spcPts val="900"/>
              </a:spcAft>
              <a:buNone/>
              <a:tabLst>
                <a:tab pos="457200" algn="l"/>
              </a:tabLst>
            </a:pPr>
            <a:r>
              <a:rPr lang="en-US" altLang="en-US">
                <a:solidFill>
                  <a:srgbClr val="00FFFF"/>
                </a:solidFill>
                <a:latin typeface="Lucida Console" panose="020B0609040504020204" pitchFamily="49" charset="0"/>
              </a:rPr>
              <a:t>			</a:t>
            </a:r>
            <a:r>
              <a:rPr lang="en-US" altLang="en-US" sz="2200">
                <a:solidFill>
                  <a:srgbClr val="275AFF"/>
                </a:solidFill>
                <a:latin typeface="Lucida Console" panose="020B0609040504020204" pitchFamily="49" charset="0"/>
              </a:rPr>
              <a:t>var</a:t>
            </a:r>
            <a:r>
              <a:rPr lang="en-US" altLang="en-US" sz="2200">
                <a:solidFill>
                  <a:srgbClr val="000000"/>
                </a:solidFill>
                <a:latin typeface="Lucida Console" panose="020B0609040504020204" pitchFamily="49" charset="0"/>
              </a:rPr>
              <a:t> b;</a:t>
            </a:r>
            <a:br>
              <a:rPr lang="en-US" altLang="en-US" sz="2200">
                <a:solidFill>
                  <a:srgbClr val="000000"/>
                </a:solidFill>
                <a:latin typeface="Lucida Console" panose="020B0609040504020204" pitchFamily="49" charset="0"/>
              </a:rPr>
            </a:br>
            <a:r>
              <a:rPr lang="en-US" altLang="en-US" sz="2200">
                <a:solidFill>
                  <a:srgbClr val="000000"/>
                </a:solidFill>
                <a:latin typeface="Lucida Console" panose="020B0609040504020204" pitchFamily="49" charset="0"/>
              </a:rPr>
              <a:t>	</a:t>
            </a:r>
            <a:br>
              <a:rPr lang="en-US" altLang="en-US" sz="2200">
                <a:solidFill>
                  <a:srgbClr val="000000"/>
                </a:solidFill>
                <a:latin typeface="Lucida Console" panose="020B0609040504020204" pitchFamily="49" charset="0"/>
              </a:rPr>
            </a:br>
            <a:r>
              <a:rPr lang="en-US" altLang="en-US" sz="2200">
                <a:solidFill>
                  <a:srgbClr val="000000"/>
                </a:solidFill>
                <a:latin typeface="Lucida Console" panose="020B0609040504020204" pitchFamily="49" charset="0"/>
              </a:rPr>
              <a:t>		b = </a:t>
            </a:r>
            <a:r>
              <a:rPr lang="en-US" altLang="en-US" sz="2200">
                <a:solidFill>
                  <a:srgbClr val="275AFF"/>
                </a:solidFill>
                <a:latin typeface="Lucida Console" panose="020B0609040504020204" pitchFamily="49" charset="0"/>
              </a:rPr>
              <a:t>new</a:t>
            </a:r>
            <a:r>
              <a:rPr lang="en-US" altLang="en-US" sz="2200">
                <a:solidFill>
                  <a:srgbClr val="000000"/>
                </a:solidFill>
                <a:latin typeface="Lucida Console" panose="020B0609040504020204" pitchFamily="49" charset="0"/>
              </a:rPr>
              <a:t> Array( </a:t>
            </a:r>
            <a:r>
              <a:rPr lang="en-US" altLang="en-US" sz="2200">
                <a:solidFill>
                  <a:srgbClr val="0099FF"/>
                </a:solidFill>
                <a:latin typeface="Lucida Console" panose="020B0609040504020204" pitchFamily="49" charset="0"/>
              </a:rPr>
              <a:t>2</a:t>
            </a:r>
            <a:r>
              <a:rPr lang="en-US" altLang="en-US" sz="2200">
                <a:solidFill>
                  <a:srgbClr val="000000"/>
                </a:solidFill>
                <a:latin typeface="Lucida Console" panose="020B0609040504020204" pitchFamily="49" charset="0"/>
              </a:rPr>
              <a:t> ); </a:t>
            </a:r>
            <a:br>
              <a:rPr lang="en-US" altLang="en-US" sz="2200">
                <a:solidFill>
                  <a:srgbClr val="000000"/>
                </a:solidFill>
                <a:latin typeface="Lucida Console" panose="020B0609040504020204" pitchFamily="49" charset="0"/>
              </a:rPr>
            </a:br>
            <a:r>
              <a:rPr lang="en-US" altLang="en-US" sz="2200">
                <a:solidFill>
                  <a:srgbClr val="000000"/>
                </a:solidFill>
                <a:latin typeface="Lucida Console" panose="020B0609040504020204" pitchFamily="49" charset="0"/>
              </a:rPr>
              <a:t>		b[ </a:t>
            </a:r>
            <a:r>
              <a:rPr lang="en-US" altLang="en-US" sz="2200">
                <a:solidFill>
                  <a:srgbClr val="0099FF"/>
                </a:solidFill>
                <a:latin typeface="Lucida Console" panose="020B0609040504020204" pitchFamily="49" charset="0"/>
              </a:rPr>
              <a:t>0</a:t>
            </a:r>
            <a:r>
              <a:rPr lang="en-US" altLang="en-US" sz="2200">
                <a:solidFill>
                  <a:srgbClr val="000000"/>
                </a:solidFill>
                <a:latin typeface="Lucida Console" panose="020B0609040504020204" pitchFamily="49" charset="0"/>
              </a:rPr>
              <a:t> ] = </a:t>
            </a:r>
            <a:r>
              <a:rPr lang="en-US" altLang="en-US" sz="2200">
                <a:solidFill>
                  <a:srgbClr val="275AFF"/>
                </a:solidFill>
                <a:latin typeface="Lucida Console" panose="020B0609040504020204" pitchFamily="49" charset="0"/>
              </a:rPr>
              <a:t>new</a:t>
            </a:r>
            <a:r>
              <a:rPr lang="en-US" altLang="en-US" sz="2200">
                <a:solidFill>
                  <a:srgbClr val="000000"/>
                </a:solidFill>
                <a:latin typeface="Lucida Console" panose="020B0609040504020204" pitchFamily="49" charset="0"/>
              </a:rPr>
              <a:t> Array( </a:t>
            </a:r>
            <a:r>
              <a:rPr lang="en-US" altLang="en-US" sz="2200">
                <a:solidFill>
                  <a:srgbClr val="0099FF"/>
                </a:solidFill>
                <a:latin typeface="Lucida Console" panose="020B0609040504020204" pitchFamily="49" charset="0"/>
              </a:rPr>
              <a:t>5</a:t>
            </a:r>
            <a:r>
              <a:rPr lang="en-US" altLang="en-US" sz="2200">
                <a:solidFill>
                  <a:srgbClr val="000000"/>
                </a:solidFill>
                <a:latin typeface="Lucida Console" panose="020B0609040504020204" pitchFamily="49" charset="0"/>
              </a:rPr>
              <a:t> );</a:t>
            </a:r>
            <a:br>
              <a:rPr lang="en-US" altLang="en-US" sz="2200">
                <a:solidFill>
                  <a:srgbClr val="000000"/>
                </a:solidFill>
                <a:latin typeface="Lucida Console" panose="020B0609040504020204" pitchFamily="49" charset="0"/>
              </a:rPr>
            </a:br>
            <a:r>
              <a:rPr lang="en-US" altLang="en-US" sz="2200">
                <a:solidFill>
                  <a:srgbClr val="000000"/>
                </a:solidFill>
                <a:latin typeface="Lucida Console" panose="020B0609040504020204" pitchFamily="49" charset="0"/>
              </a:rPr>
              <a:t>		b[ </a:t>
            </a:r>
            <a:r>
              <a:rPr lang="en-US" altLang="en-US" sz="2200">
                <a:solidFill>
                  <a:srgbClr val="0099FF"/>
                </a:solidFill>
                <a:latin typeface="Lucida Console" panose="020B0609040504020204" pitchFamily="49" charset="0"/>
              </a:rPr>
              <a:t>1</a:t>
            </a:r>
            <a:r>
              <a:rPr lang="en-US" altLang="en-US" sz="2200">
                <a:solidFill>
                  <a:srgbClr val="000000"/>
                </a:solidFill>
                <a:latin typeface="Lucida Console" panose="020B0609040504020204" pitchFamily="49" charset="0"/>
              </a:rPr>
              <a:t> ] = </a:t>
            </a:r>
            <a:r>
              <a:rPr lang="en-US" altLang="en-US" sz="2200">
                <a:solidFill>
                  <a:srgbClr val="275AFF"/>
                </a:solidFill>
                <a:latin typeface="Lucida Console" panose="020B0609040504020204" pitchFamily="49" charset="0"/>
              </a:rPr>
              <a:t>new</a:t>
            </a:r>
            <a:r>
              <a:rPr lang="en-US" altLang="en-US" sz="2200">
                <a:solidFill>
                  <a:srgbClr val="000000"/>
                </a:solidFill>
                <a:latin typeface="Lucida Console" panose="020B0609040504020204" pitchFamily="49" charset="0"/>
              </a:rPr>
              <a:t> Array( </a:t>
            </a:r>
            <a:r>
              <a:rPr lang="en-US" altLang="en-US" sz="2200">
                <a:solidFill>
                  <a:srgbClr val="0099FF"/>
                </a:solidFill>
                <a:latin typeface="Lucida Console" panose="020B0609040504020204" pitchFamily="49" charset="0"/>
              </a:rPr>
              <a:t>3</a:t>
            </a:r>
            <a:r>
              <a:rPr lang="en-US" altLang="en-US" sz="2200">
                <a:solidFill>
                  <a:srgbClr val="000000"/>
                </a:solidFill>
                <a:latin typeface="Lucida Console" panose="020B0609040504020204" pitchFamily="49" charset="0"/>
              </a:rPr>
              <a:t> );</a:t>
            </a:r>
          </a:p>
        </p:txBody>
      </p:sp>
    </p:spTree>
    <p:extLst>
      <p:ext uri="{BB962C8B-B14F-4D97-AF65-F5344CB8AC3E}">
        <p14:creationId xmlns:p14="http://schemas.microsoft.com/office/powerpoint/2010/main" val="2071255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AutoShape 2"/>
          <p:cNvSpPr>
            <a:spLocks noGrp="1" noChangeArrowheads="1"/>
          </p:cNvSpPr>
          <p:nvPr>
            <p:ph type="ctrTitle"/>
          </p:nvPr>
        </p:nvSpPr>
        <p:spPr>
          <a:xfrm>
            <a:off x="2346325" y="758826"/>
            <a:ext cx="7543800" cy="3565525"/>
          </a:xfrm>
        </p:spPr>
        <p:txBody>
          <a:bodyPr/>
          <a:lstStyle/>
          <a:p>
            <a:pPr>
              <a:defRPr/>
            </a:pPr>
            <a:r>
              <a:rPr lang="en-US" altLang="en-US"/>
              <a:t>InitArray3.html</a:t>
            </a:r>
            <a:br>
              <a:rPr lang="en-US" altLang="en-US"/>
            </a:br>
            <a:r>
              <a:rPr lang="en-US" altLang="en-US"/>
              <a:t>(1 of 2)</a:t>
            </a:r>
          </a:p>
        </p:txBody>
      </p:sp>
      <p:graphicFrame>
        <p:nvGraphicFramePr>
          <p:cNvPr id="27651" name="Object 3"/>
          <p:cNvGraphicFramePr>
            <a:graphicFrameLocks/>
          </p:cNvGraphicFramePr>
          <p:nvPr/>
        </p:nvGraphicFramePr>
        <p:xfrm>
          <a:off x="1524001" y="0"/>
          <a:ext cx="6919913" cy="5969000"/>
        </p:xfrm>
        <a:graphic>
          <a:graphicData uri="http://schemas.openxmlformats.org/presentationml/2006/ole">
            <mc:AlternateContent xmlns:mc="http://schemas.openxmlformats.org/markup-compatibility/2006">
              <mc:Choice xmlns:v="urn:schemas-microsoft-com:vml" Requires="v">
                <p:oleObj spid="_x0000_s6783" name="Document" r:id="rId3" imgW="7098792" imgH="5971032" progId="Word.Document.8">
                  <p:embed/>
                </p:oleObj>
              </mc:Choice>
              <mc:Fallback>
                <p:oleObj name="Document" r:id="rId3" imgW="7098792" imgH="5971032"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6919913" cy="5969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5620" name="Group 4"/>
          <p:cNvGrpSpPr>
            <a:grpSpLocks/>
          </p:cNvGrpSpPr>
          <p:nvPr/>
        </p:nvGrpSpPr>
        <p:grpSpPr bwMode="auto">
          <a:xfrm>
            <a:off x="3594100" y="1524000"/>
            <a:ext cx="4821238" cy="2103438"/>
            <a:chOff x="1584" y="568"/>
            <a:chExt cx="3037" cy="1325"/>
          </a:xfrm>
        </p:grpSpPr>
        <p:sp>
          <p:nvSpPr>
            <p:cNvPr id="27659" name="Text Box 5"/>
            <p:cNvSpPr txBox="1">
              <a:spLocks noChangeArrowheads="1"/>
            </p:cNvSpPr>
            <p:nvPr/>
          </p:nvSpPr>
          <p:spPr bwMode="auto">
            <a:xfrm>
              <a:off x="2236" y="568"/>
              <a:ext cx="2385"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latin typeface="Lucida Console" panose="020B0609040504020204" pitchFamily="49" charset="0"/>
                  <a:cs typeface="Times New Roman" panose="02020603050405020304" pitchFamily="18" charset="0"/>
                </a:rPr>
                <a:t>Array</a:t>
              </a:r>
              <a:r>
                <a:rPr lang="en-US" altLang="en-US" sz="1400">
                  <a:latin typeface="Times New Roman" panose="02020603050405020304" pitchFamily="18" charset="0"/>
                  <a:cs typeface="Times New Roman" panose="02020603050405020304" pitchFamily="18" charset="0"/>
                </a:rPr>
                <a:t> </a:t>
              </a:r>
              <a:r>
                <a:rPr lang="en-US" altLang="en-US" sz="1400">
                  <a:latin typeface="Lucida Console" panose="020B0609040504020204" pitchFamily="49" charset="0"/>
                  <a:cs typeface="Times New Roman" panose="02020603050405020304" pitchFamily="18" charset="0"/>
                </a:rPr>
                <a:t>array1</a:t>
              </a:r>
              <a:r>
                <a:rPr lang="en-US" altLang="en-US" sz="1600">
                  <a:latin typeface="Times New Roman" panose="02020603050405020304" pitchFamily="18" charset="0"/>
                  <a:cs typeface="Times New Roman" panose="02020603050405020304" pitchFamily="18" charset="0"/>
                </a:rPr>
                <a:t> provides six initializers in two rows.</a:t>
              </a:r>
            </a:p>
          </p:txBody>
        </p:sp>
        <p:sp>
          <p:nvSpPr>
            <p:cNvPr id="27660" name="Line 6"/>
            <p:cNvSpPr>
              <a:spLocks noChangeShapeType="1"/>
            </p:cNvSpPr>
            <p:nvPr/>
          </p:nvSpPr>
          <p:spPr bwMode="auto">
            <a:xfrm flipH="1">
              <a:off x="1584" y="745"/>
              <a:ext cx="648" cy="11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95623" name="Group 7"/>
          <p:cNvGrpSpPr>
            <a:grpSpLocks/>
          </p:cNvGrpSpPr>
          <p:nvPr/>
        </p:nvGrpSpPr>
        <p:grpSpPr bwMode="auto">
          <a:xfrm>
            <a:off x="3652838" y="2317751"/>
            <a:ext cx="4902200" cy="1795463"/>
            <a:chOff x="1677" y="1012"/>
            <a:chExt cx="3088" cy="1131"/>
          </a:xfrm>
        </p:grpSpPr>
        <p:sp>
          <p:nvSpPr>
            <p:cNvPr id="27657" name="Text Box 8"/>
            <p:cNvSpPr txBox="1">
              <a:spLocks noChangeArrowheads="1"/>
            </p:cNvSpPr>
            <p:nvPr/>
          </p:nvSpPr>
          <p:spPr bwMode="auto">
            <a:xfrm>
              <a:off x="2317" y="1012"/>
              <a:ext cx="2448"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latin typeface="Lucida Console" panose="020B0609040504020204" pitchFamily="49" charset="0"/>
                  <a:cs typeface="Times New Roman" panose="02020603050405020304" pitchFamily="18" charset="0"/>
                </a:rPr>
                <a:t>Array</a:t>
              </a:r>
              <a:r>
                <a:rPr lang="en-US" altLang="en-US" sz="1400">
                  <a:latin typeface="Times New Roman" panose="02020603050405020304" pitchFamily="18" charset="0"/>
                  <a:cs typeface="Times New Roman" panose="02020603050405020304" pitchFamily="18" charset="0"/>
                </a:rPr>
                <a:t> </a:t>
              </a:r>
              <a:r>
                <a:rPr lang="en-US" altLang="en-US" sz="1400">
                  <a:latin typeface="Lucida Console" panose="020B0609040504020204" pitchFamily="49" charset="0"/>
                  <a:cs typeface="Times New Roman" panose="02020603050405020304" pitchFamily="18" charset="0"/>
                </a:rPr>
                <a:t>array2</a:t>
              </a:r>
              <a:r>
                <a:rPr lang="en-US" altLang="en-US" sz="1600">
                  <a:latin typeface="Times New Roman" panose="02020603050405020304" pitchFamily="18" charset="0"/>
                  <a:cs typeface="Times New Roman" panose="02020603050405020304" pitchFamily="18" charset="0"/>
                </a:rPr>
                <a:t> provides six initializers in three rows.</a:t>
              </a:r>
            </a:p>
          </p:txBody>
        </p:sp>
        <p:sp>
          <p:nvSpPr>
            <p:cNvPr id="27658" name="Line 9"/>
            <p:cNvSpPr>
              <a:spLocks noChangeShapeType="1"/>
            </p:cNvSpPr>
            <p:nvPr/>
          </p:nvSpPr>
          <p:spPr bwMode="auto">
            <a:xfrm flipH="1">
              <a:off x="1677" y="1194"/>
              <a:ext cx="635" cy="9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95626" name="Group 10"/>
          <p:cNvGrpSpPr>
            <a:grpSpLocks/>
          </p:cNvGrpSpPr>
          <p:nvPr/>
        </p:nvGrpSpPr>
        <p:grpSpPr bwMode="auto">
          <a:xfrm>
            <a:off x="3446464" y="3975101"/>
            <a:ext cx="4981575" cy="1095375"/>
            <a:chOff x="1779" y="2368"/>
            <a:chExt cx="3138" cy="690"/>
          </a:xfrm>
        </p:grpSpPr>
        <p:sp>
          <p:nvSpPr>
            <p:cNvPr id="27655" name="Text Box 11"/>
            <p:cNvSpPr txBox="1">
              <a:spLocks noChangeArrowheads="1"/>
            </p:cNvSpPr>
            <p:nvPr/>
          </p:nvSpPr>
          <p:spPr bwMode="auto">
            <a:xfrm>
              <a:off x="2173" y="2368"/>
              <a:ext cx="2744"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Function </a:t>
              </a:r>
              <a:r>
                <a:rPr lang="en-US" altLang="en-US" sz="1400">
                  <a:latin typeface="Lucida Console" panose="020B0609040504020204" pitchFamily="49" charset="0"/>
                  <a:cs typeface="Times New Roman" panose="02020603050405020304" pitchFamily="18" charset="0"/>
                </a:rPr>
                <a:t>outputArray</a:t>
              </a:r>
              <a:r>
                <a:rPr lang="en-US" altLang="en-US" sz="1600">
                  <a:latin typeface="Times New Roman" panose="02020603050405020304" pitchFamily="18" charset="0"/>
                  <a:cs typeface="Times New Roman" panose="02020603050405020304" pitchFamily="18" charset="0"/>
                </a:rPr>
                <a:t> displays each array’s elements in a Web page.</a:t>
              </a:r>
            </a:p>
          </p:txBody>
        </p:sp>
        <p:sp>
          <p:nvSpPr>
            <p:cNvPr id="27656" name="Line 12"/>
            <p:cNvSpPr>
              <a:spLocks noChangeShapeType="1"/>
            </p:cNvSpPr>
            <p:nvPr/>
          </p:nvSpPr>
          <p:spPr bwMode="auto">
            <a:xfrm flipH="1">
              <a:off x="1779" y="2554"/>
              <a:ext cx="389" cy="5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419497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5620"/>
                                        </p:tgtEl>
                                        <p:attrNameLst>
                                          <p:attrName>style.visibility</p:attrName>
                                        </p:attrNameLst>
                                      </p:cBhvr>
                                      <p:to>
                                        <p:strVal val="visible"/>
                                      </p:to>
                                    </p:set>
                                  </p:childTnLst>
                                  <p:subTnLst>
                                    <p:set>
                                      <p:cBhvr override="childStyle">
                                        <p:cTn dur="1" fill="hold" display="0" masterRel="nextClick" afterEffect="1"/>
                                        <p:tgtEl>
                                          <p:spTgt spid="49562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95623"/>
                                        </p:tgtEl>
                                        <p:attrNameLst>
                                          <p:attrName>style.visibility</p:attrName>
                                        </p:attrNameLst>
                                      </p:cBhvr>
                                      <p:to>
                                        <p:strVal val="visible"/>
                                      </p:to>
                                    </p:set>
                                  </p:childTnLst>
                                  <p:subTnLst>
                                    <p:set>
                                      <p:cBhvr override="childStyle">
                                        <p:cTn dur="1" fill="hold" display="0" masterRel="nextClick" afterEffect="1"/>
                                        <p:tgtEl>
                                          <p:spTgt spid="49562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5626"/>
                                        </p:tgtEl>
                                        <p:attrNameLst>
                                          <p:attrName>style.visibility</p:attrName>
                                        </p:attrNameLst>
                                      </p:cBhvr>
                                      <p:to>
                                        <p:strVal val="visible"/>
                                      </p:to>
                                    </p:set>
                                  </p:childTnLst>
                                  <p:subTnLst>
                                    <p:set>
                                      <p:cBhvr override="childStyle">
                                        <p:cTn dur="1" fill="hold" display="0" masterRel="nextClick" afterEffect="1"/>
                                        <p:tgtEl>
                                          <p:spTgt spid="4956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AutoShape 2"/>
          <p:cNvSpPr>
            <a:spLocks noGrp="1" noChangeArrowheads="1"/>
          </p:cNvSpPr>
          <p:nvPr>
            <p:ph type="ctrTitle"/>
          </p:nvPr>
        </p:nvSpPr>
        <p:spPr>
          <a:xfrm>
            <a:off x="2346325" y="758826"/>
            <a:ext cx="7543800" cy="3565525"/>
          </a:xfrm>
        </p:spPr>
        <p:txBody>
          <a:bodyPr/>
          <a:lstStyle/>
          <a:p>
            <a:pPr>
              <a:defRPr/>
            </a:pPr>
            <a:r>
              <a:rPr lang="en-US" altLang="en-US"/>
              <a:t>InitArray3.html</a:t>
            </a:r>
            <a:br>
              <a:rPr lang="en-US" altLang="en-US"/>
            </a:br>
            <a:r>
              <a:rPr lang="en-US" altLang="en-US"/>
              <a:t>(2 of 2)</a:t>
            </a:r>
          </a:p>
        </p:txBody>
      </p:sp>
      <p:graphicFrame>
        <p:nvGraphicFramePr>
          <p:cNvPr id="28675" name="Object 3"/>
          <p:cNvGraphicFramePr>
            <a:graphicFrameLocks/>
          </p:cNvGraphicFramePr>
          <p:nvPr/>
        </p:nvGraphicFramePr>
        <p:xfrm>
          <a:off x="1524000" y="0"/>
          <a:ext cx="6896100" cy="4864100"/>
        </p:xfrm>
        <a:graphic>
          <a:graphicData uri="http://schemas.openxmlformats.org/presentationml/2006/ole">
            <mc:AlternateContent xmlns:mc="http://schemas.openxmlformats.org/markup-compatibility/2006">
              <mc:Choice xmlns:v="urn:schemas-microsoft-com:vml" Requires="v">
                <p:oleObj spid="_x0000_s7807" name="Document" r:id="rId3" imgW="7088124" imgH="5007864" progId="Word.Document.8">
                  <p:embed/>
                </p:oleObj>
              </mc:Choice>
              <mc:Fallback>
                <p:oleObj name="Document" r:id="rId3" imgW="7088124" imgH="5007864"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6896100" cy="48641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6644" name="Group 4"/>
          <p:cNvGrpSpPr>
            <a:grpSpLocks/>
          </p:cNvGrpSpPr>
          <p:nvPr/>
        </p:nvGrpSpPr>
        <p:grpSpPr bwMode="auto">
          <a:xfrm>
            <a:off x="5688014" y="2047876"/>
            <a:ext cx="3819525" cy="1135063"/>
            <a:chOff x="2719" y="618"/>
            <a:chExt cx="2406" cy="715"/>
          </a:xfrm>
        </p:grpSpPr>
        <p:sp>
          <p:nvSpPr>
            <p:cNvPr id="28677" name="Text Box 5"/>
            <p:cNvSpPr txBox="1">
              <a:spLocks noChangeArrowheads="1"/>
            </p:cNvSpPr>
            <p:nvPr/>
          </p:nvSpPr>
          <p:spPr bwMode="auto">
            <a:xfrm>
              <a:off x="3049" y="961"/>
              <a:ext cx="2076"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Referencing the multidimensional array </a:t>
              </a:r>
              <a:r>
                <a:rPr lang="en-US" altLang="en-US" sz="1400">
                  <a:latin typeface="Lucida Console" panose="020B0609040504020204" pitchFamily="49" charset="0"/>
                  <a:cs typeface="Times New Roman" panose="02020603050405020304" pitchFamily="18" charset="0"/>
                </a:rPr>
                <a:t>theArray</a:t>
              </a:r>
              <a:r>
                <a:rPr lang="en-US" altLang="en-US" sz="1600">
                  <a:latin typeface="Times New Roman" panose="02020603050405020304" pitchFamily="18" charset="0"/>
                  <a:cs typeface="Times New Roman" panose="02020603050405020304" pitchFamily="18" charset="0"/>
                </a:rPr>
                <a:t>.</a:t>
              </a:r>
            </a:p>
          </p:txBody>
        </p:sp>
        <p:sp>
          <p:nvSpPr>
            <p:cNvPr id="28678" name="Line 6"/>
            <p:cNvSpPr>
              <a:spLocks noChangeShapeType="1"/>
            </p:cNvSpPr>
            <p:nvPr/>
          </p:nvSpPr>
          <p:spPr bwMode="auto">
            <a:xfrm flipH="1" flipV="1">
              <a:off x="2719" y="618"/>
              <a:ext cx="326" cy="5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102080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6644"/>
                                        </p:tgtEl>
                                        <p:attrNameLst>
                                          <p:attrName>style.visibility</p:attrName>
                                        </p:attrNameLst>
                                      </p:cBhvr>
                                      <p:to>
                                        <p:strVal val="visible"/>
                                      </p:to>
                                    </p:set>
                                  </p:childTnLst>
                                  <p:subTnLst>
                                    <p:set>
                                      <p:cBhvr override="childStyle">
                                        <p:cTn dur="1" fill="hold" display="0" masterRel="nextClick" afterEffect="1"/>
                                        <p:tgtEl>
                                          <p:spTgt spid="4966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AutoShape 2"/>
          <p:cNvSpPr>
            <a:spLocks noGrp="1" noChangeArrowheads="1"/>
          </p:cNvSpPr>
          <p:nvPr>
            <p:ph type="title"/>
          </p:nvPr>
        </p:nvSpPr>
        <p:spPr/>
        <p:txBody>
          <a:bodyPr/>
          <a:lstStyle/>
          <a:p>
            <a:pPr>
              <a:defRPr/>
            </a:pPr>
            <a:r>
              <a:rPr lang="en-US" altLang="en-US">
                <a:solidFill>
                  <a:schemeClr val="tx1">
                    <a:lumMod val="75000"/>
                    <a:lumOff val="25000"/>
                  </a:schemeClr>
                </a:solidFill>
              </a:rPr>
              <a:t>Multidimensional Arrays</a:t>
            </a:r>
          </a:p>
        </p:txBody>
      </p:sp>
      <p:pic>
        <p:nvPicPr>
          <p:cNvPr id="29699" name="Picture 4" descr="11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139" y="1752600"/>
            <a:ext cx="54197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329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err="1"/>
              <a:t>Iterables</a:t>
            </a:r>
            <a:r>
              <a:rPr lang="en-US" dirty="0"/>
              <a:t> &amp; Iterators</a:t>
            </a:r>
          </a:p>
        </p:txBody>
      </p:sp>
      <p:sp>
        <p:nvSpPr>
          <p:cNvPr id="3" name="Content Placeholder 2"/>
          <p:cNvSpPr>
            <a:spLocks noGrp="1"/>
          </p:cNvSpPr>
          <p:nvPr>
            <p:ph idx="1"/>
          </p:nvPr>
        </p:nvSpPr>
        <p:spPr/>
        <p:txBody>
          <a:bodyPr/>
          <a:lstStyle/>
          <a:p>
            <a:pPr eaLnBrk="0" fontAlgn="base" hangingPunct="0">
              <a:lnSpc>
                <a:spcPct val="100000"/>
              </a:lnSpc>
              <a:spcBef>
                <a:spcPct val="0"/>
              </a:spcBef>
              <a:spcAft>
                <a:spcPct val="0"/>
              </a:spcAft>
            </a:pPr>
            <a:r>
              <a:rPr lang="en-US" altLang="en-US" dirty="0" err="1">
                <a:solidFill>
                  <a:srgbClr val="000000"/>
                </a:solidFill>
              </a:rPr>
              <a:t>Iterable</a:t>
            </a:r>
            <a:r>
              <a:rPr lang="en-US" altLang="en-US" dirty="0">
                <a:solidFill>
                  <a:srgbClr val="000000"/>
                </a:solidFill>
              </a:rPr>
              <a:t> objects are objects that can be iterated over with </a:t>
            </a:r>
            <a:r>
              <a:rPr lang="en-US" altLang="en-US" dirty="0" err="1">
                <a:solidFill>
                  <a:srgbClr val="DC143C"/>
                </a:solidFill>
              </a:rPr>
              <a:t>for..of</a:t>
            </a:r>
            <a:r>
              <a:rPr lang="en-US" altLang="en-US" dirty="0">
                <a:solidFill>
                  <a:srgbClr val="000000"/>
                </a:solidFill>
              </a:rPr>
              <a:t>.</a:t>
            </a:r>
          </a:p>
          <a:p>
            <a:pPr eaLnBrk="0" fontAlgn="base" hangingPunct="0">
              <a:lnSpc>
                <a:spcPct val="100000"/>
              </a:lnSpc>
              <a:spcBef>
                <a:spcPct val="0"/>
              </a:spcBef>
              <a:spcAft>
                <a:spcPct val="0"/>
              </a:spcAft>
            </a:pPr>
            <a:r>
              <a:rPr lang="en-US" altLang="en-US" dirty="0">
                <a:solidFill>
                  <a:srgbClr val="000000"/>
                </a:solidFill>
              </a:rPr>
              <a:t>Technically, </a:t>
            </a:r>
            <a:r>
              <a:rPr lang="en-US" altLang="en-US" dirty="0" err="1">
                <a:solidFill>
                  <a:srgbClr val="000000"/>
                </a:solidFill>
              </a:rPr>
              <a:t>iterables</a:t>
            </a:r>
            <a:r>
              <a:rPr lang="en-US" altLang="en-US" dirty="0">
                <a:solidFill>
                  <a:srgbClr val="000000"/>
                </a:solidFill>
              </a:rPr>
              <a:t> must implement the </a:t>
            </a:r>
            <a:r>
              <a:rPr lang="en-US" altLang="en-US" dirty="0" err="1">
                <a:solidFill>
                  <a:srgbClr val="DC143C"/>
                </a:solidFill>
              </a:rPr>
              <a:t>Symbol.iterator</a:t>
            </a:r>
            <a:r>
              <a:rPr lang="en-US" altLang="en-US" dirty="0">
                <a:solidFill>
                  <a:srgbClr val="000000"/>
                </a:solidFill>
              </a:rPr>
              <a:t> method.</a:t>
            </a:r>
          </a:p>
          <a:p>
            <a:pPr eaLnBrk="0" fontAlgn="base" hangingPunct="0">
              <a:lnSpc>
                <a:spcPct val="100000"/>
              </a:lnSpc>
              <a:spcBef>
                <a:spcPct val="0"/>
              </a:spcBef>
              <a:spcAft>
                <a:spcPct val="0"/>
              </a:spcAft>
            </a:pPr>
            <a:endParaRPr lang="en-US" altLang="en-US" dirty="0">
              <a:solidFill>
                <a:srgbClr val="000000"/>
              </a:solidFill>
            </a:endParaRPr>
          </a:p>
        </p:txBody>
      </p:sp>
    </p:spTree>
    <p:extLst>
      <p:ext uri="{BB962C8B-B14F-4D97-AF65-F5344CB8AC3E}">
        <p14:creationId xmlns:p14="http://schemas.microsoft.com/office/powerpoint/2010/main" val="12317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examples of </a:t>
            </a:r>
            <a:r>
              <a:rPr lang="en-US" dirty="0" err="1"/>
              <a:t>iterables</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b="1" dirty="0"/>
              <a:t>Iterating Over a String</a:t>
            </a:r>
            <a:endParaRPr lang="en-US" altLang="en-US" b="1" dirty="0">
              <a:solidFill>
                <a:srgbClr val="000000"/>
              </a:solidFill>
            </a:endParaRPr>
          </a:p>
          <a:p>
            <a:pPr eaLnBrk="0" fontAlgn="base" hangingPunct="0">
              <a:lnSpc>
                <a:spcPct val="100000"/>
              </a:lnSpc>
              <a:spcBef>
                <a:spcPct val="0"/>
              </a:spcBef>
              <a:spcAft>
                <a:spcPct val="0"/>
              </a:spcAft>
            </a:pPr>
            <a:r>
              <a:rPr lang="en-US" altLang="en-US" dirty="0">
                <a:solidFill>
                  <a:srgbClr val="000000"/>
                </a:solidFill>
              </a:rPr>
              <a:t>We can use a </a:t>
            </a:r>
            <a:r>
              <a:rPr lang="en-US" altLang="en-US" dirty="0" err="1">
                <a:solidFill>
                  <a:srgbClr val="DC143C"/>
                </a:solidFill>
              </a:rPr>
              <a:t>for..of</a:t>
            </a:r>
            <a:r>
              <a:rPr lang="en-US" altLang="en-US" dirty="0">
                <a:solidFill>
                  <a:srgbClr val="000000"/>
                </a:solidFill>
              </a:rPr>
              <a:t> loop to iterate over the elements of a string:</a:t>
            </a:r>
          </a:p>
          <a:p>
            <a:pPr eaLnBrk="0" fontAlgn="base" hangingPunct="0">
              <a:lnSpc>
                <a:spcPct val="100000"/>
              </a:lnSpc>
              <a:spcBef>
                <a:spcPct val="0"/>
              </a:spcBef>
              <a:spcAft>
                <a:spcPct val="0"/>
              </a:spcAft>
            </a:pPr>
            <a:endParaRPr lang="en-US" altLang="en-US" dirty="0">
              <a:solidFill>
                <a:srgbClr val="000000"/>
              </a:solidFill>
            </a:endParaRPr>
          </a:p>
          <a:p>
            <a:pPr eaLnBrk="0" fontAlgn="base" hangingPunct="0">
              <a:lnSpc>
                <a:spcPct val="100000"/>
              </a:lnSpc>
              <a:spcBef>
                <a:spcPct val="0"/>
              </a:spcBef>
              <a:spcAft>
                <a:spcPct val="0"/>
              </a:spcAft>
            </a:pPr>
            <a:endParaRPr lang="en-US" altLang="en-US" dirty="0">
              <a:solidFill>
                <a:srgbClr val="000000"/>
              </a:solidFill>
            </a:endParaRPr>
          </a:p>
          <a:p>
            <a:pPr eaLnBrk="0" fontAlgn="base" hangingPunct="0">
              <a:lnSpc>
                <a:spcPct val="100000"/>
              </a:lnSpc>
              <a:spcBef>
                <a:spcPct val="0"/>
              </a:spcBef>
              <a:spcAft>
                <a:spcPct val="0"/>
              </a:spcAft>
            </a:pPr>
            <a:endParaRPr lang="en-US" altLang="en-US" dirty="0"/>
          </a:p>
          <a:p>
            <a:r>
              <a:rPr lang="en-US" dirty="0"/>
              <a:t>Iterating Over an Array</a:t>
            </a:r>
            <a:br>
              <a:rPr lang="en-US" dirty="0"/>
            </a:br>
            <a:endParaRPr lang="en-US" dirty="0"/>
          </a:p>
        </p:txBody>
      </p:sp>
      <p:pic>
        <p:nvPicPr>
          <p:cNvPr id="5" name="Picture 4"/>
          <p:cNvPicPr>
            <a:picLocks noChangeAspect="1"/>
          </p:cNvPicPr>
          <p:nvPr/>
        </p:nvPicPr>
        <p:blipFill>
          <a:blip r:embed="rId2"/>
          <a:stretch>
            <a:fillRect/>
          </a:stretch>
        </p:blipFill>
        <p:spPr>
          <a:xfrm>
            <a:off x="1211263" y="2907241"/>
            <a:ext cx="4145164" cy="894292"/>
          </a:xfrm>
          <a:prstGeom prst="rect">
            <a:avLst/>
          </a:prstGeom>
        </p:spPr>
      </p:pic>
      <p:pic>
        <p:nvPicPr>
          <p:cNvPr id="6" name="Picture 5"/>
          <p:cNvPicPr>
            <a:picLocks noChangeAspect="1"/>
          </p:cNvPicPr>
          <p:nvPr/>
        </p:nvPicPr>
        <p:blipFill>
          <a:blip r:embed="rId3"/>
          <a:stretch>
            <a:fillRect/>
          </a:stretch>
        </p:blipFill>
        <p:spPr>
          <a:xfrm>
            <a:off x="1211262" y="4641585"/>
            <a:ext cx="3354149" cy="887148"/>
          </a:xfrm>
          <a:prstGeom prst="rect">
            <a:avLst/>
          </a:prstGeom>
        </p:spPr>
      </p:pic>
    </p:spTree>
    <p:extLst>
      <p:ext uri="{BB962C8B-B14F-4D97-AF65-F5344CB8AC3E}">
        <p14:creationId xmlns:p14="http://schemas.microsoft.com/office/powerpoint/2010/main" val="104931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1363133"/>
            <a:ext cx="10515600" cy="4872149"/>
          </a:xfrm>
        </p:spPr>
        <p:txBody>
          <a:bodyPr/>
          <a:lstStyle/>
          <a:p>
            <a:r>
              <a:rPr lang="en-US" dirty="0"/>
              <a:t>In Head</a:t>
            </a:r>
          </a:p>
          <a:p>
            <a:endParaRPr lang="en-US" dirty="0"/>
          </a:p>
          <a:p>
            <a:endParaRPr lang="en-US" dirty="0"/>
          </a:p>
          <a:p>
            <a:endParaRPr lang="en-US" dirty="0"/>
          </a:p>
          <a:p>
            <a:endParaRPr lang="en-US" dirty="0"/>
          </a:p>
          <a:p>
            <a:r>
              <a:rPr lang="en-US" dirty="0"/>
              <a:t>In Body</a:t>
            </a:r>
          </a:p>
          <a:p>
            <a:pPr marL="0" indent="0">
              <a:buNone/>
            </a:pPr>
            <a:endParaRPr lang="en-US" dirty="0"/>
          </a:p>
        </p:txBody>
      </p:sp>
      <p:pic>
        <p:nvPicPr>
          <p:cNvPr id="4" name="Picture 3"/>
          <p:cNvPicPr>
            <a:picLocks noChangeAspect="1"/>
          </p:cNvPicPr>
          <p:nvPr/>
        </p:nvPicPr>
        <p:blipFill>
          <a:blip r:embed="rId2"/>
          <a:stretch>
            <a:fillRect/>
          </a:stretch>
        </p:blipFill>
        <p:spPr>
          <a:xfrm>
            <a:off x="1034520" y="1857904"/>
            <a:ext cx="6509280" cy="1803776"/>
          </a:xfrm>
          <a:prstGeom prst="rect">
            <a:avLst/>
          </a:prstGeom>
        </p:spPr>
      </p:pic>
      <p:pic>
        <p:nvPicPr>
          <p:cNvPr id="5" name="Picture 4"/>
          <p:cNvPicPr>
            <a:picLocks noChangeAspect="1"/>
          </p:cNvPicPr>
          <p:nvPr/>
        </p:nvPicPr>
        <p:blipFill>
          <a:blip r:embed="rId3"/>
          <a:stretch>
            <a:fillRect/>
          </a:stretch>
        </p:blipFill>
        <p:spPr>
          <a:xfrm>
            <a:off x="2634722" y="3311769"/>
            <a:ext cx="6788679" cy="3330075"/>
          </a:xfrm>
          <a:prstGeom prst="rect">
            <a:avLst/>
          </a:prstGeom>
        </p:spPr>
      </p:pic>
    </p:spTree>
    <p:extLst>
      <p:ext uri="{BB962C8B-B14F-4D97-AF65-F5344CB8AC3E}">
        <p14:creationId xmlns:p14="http://schemas.microsoft.com/office/powerpoint/2010/main" val="145353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Iterators</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b="1" dirty="0">
                <a:solidFill>
                  <a:srgbClr val="000000"/>
                </a:solidFill>
              </a:rPr>
              <a:t>iterator protocol</a:t>
            </a:r>
            <a:r>
              <a:rPr lang="en-US" altLang="en-US" dirty="0">
                <a:solidFill>
                  <a:srgbClr val="000000"/>
                </a:solidFill>
              </a:rPr>
              <a:t> defines how to produce a </a:t>
            </a:r>
            <a:r>
              <a:rPr lang="en-US" altLang="en-US" b="1" dirty="0">
                <a:solidFill>
                  <a:srgbClr val="000000"/>
                </a:solidFill>
              </a:rPr>
              <a:t>sequence of values</a:t>
            </a:r>
            <a:r>
              <a:rPr lang="en-US" altLang="en-US" dirty="0">
                <a:solidFill>
                  <a:srgbClr val="000000"/>
                </a:solidFill>
              </a:rPr>
              <a:t> from an object.</a:t>
            </a:r>
            <a:endParaRPr lang="en-US" altLang="en-US" dirty="0"/>
          </a:p>
          <a:p>
            <a:pPr eaLnBrk="0" fontAlgn="base" hangingPunct="0">
              <a:lnSpc>
                <a:spcPct val="100000"/>
              </a:lnSpc>
              <a:spcBef>
                <a:spcPct val="0"/>
              </a:spcBef>
              <a:spcAft>
                <a:spcPct val="0"/>
              </a:spcAft>
            </a:pPr>
            <a:r>
              <a:rPr lang="en-US" altLang="en-US" dirty="0">
                <a:solidFill>
                  <a:srgbClr val="000000"/>
                </a:solidFill>
              </a:rPr>
              <a:t>An object becomes an </a:t>
            </a:r>
            <a:r>
              <a:rPr lang="en-US" altLang="en-US" b="1" dirty="0">
                <a:solidFill>
                  <a:srgbClr val="000000"/>
                </a:solidFill>
              </a:rPr>
              <a:t>iterator</a:t>
            </a:r>
            <a:r>
              <a:rPr lang="en-US" altLang="en-US" dirty="0">
                <a:solidFill>
                  <a:srgbClr val="000000"/>
                </a:solidFill>
              </a:rPr>
              <a:t> when it implements a </a:t>
            </a:r>
            <a:r>
              <a:rPr lang="en-US" altLang="en-US" dirty="0">
                <a:solidFill>
                  <a:srgbClr val="DC143C"/>
                </a:solidFill>
              </a:rPr>
              <a:t>next()</a:t>
            </a:r>
            <a:r>
              <a:rPr lang="en-US" altLang="en-US" dirty="0">
                <a:solidFill>
                  <a:srgbClr val="000000"/>
                </a:solidFill>
              </a:rPr>
              <a:t> method.</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next()</a:t>
            </a:r>
            <a:r>
              <a:rPr lang="en-US" altLang="en-US" dirty="0">
                <a:solidFill>
                  <a:srgbClr val="000000"/>
                </a:solidFill>
              </a:rPr>
              <a:t> method must return an object with two properties:</a:t>
            </a:r>
            <a:endParaRPr lang="en-US" altLang="en-US" dirty="0"/>
          </a:p>
          <a:p>
            <a:pPr marL="457200" lvl="1" indent="0" eaLnBrk="0" fontAlgn="base" hangingPunct="0">
              <a:lnSpc>
                <a:spcPct val="100000"/>
              </a:lnSpc>
              <a:spcBef>
                <a:spcPct val="0"/>
              </a:spcBef>
              <a:spcAft>
                <a:spcPct val="0"/>
              </a:spcAft>
              <a:buFontTx/>
              <a:buChar char="•"/>
            </a:pPr>
            <a:r>
              <a:rPr lang="en-US" altLang="en-US" dirty="0">
                <a:solidFill>
                  <a:srgbClr val="000000"/>
                </a:solidFill>
              </a:rPr>
              <a:t>value (the next value)</a:t>
            </a:r>
          </a:p>
          <a:p>
            <a:pPr marL="457200" lvl="1" indent="0" eaLnBrk="0" fontAlgn="base" hangingPunct="0">
              <a:lnSpc>
                <a:spcPct val="100000"/>
              </a:lnSpc>
              <a:spcBef>
                <a:spcPct val="0"/>
              </a:spcBef>
              <a:spcAft>
                <a:spcPct val="0"/>
              </a:spcAft>
              <a:buFontTx/>
              <a:buChar char="•"/>
            </a:pPr>
            <a:r>
              <a:rPr lang="en-US" altLang="en-US" dirty="0">
                <a:solidFill>
                  <a:srgbClr val="000000"/>
                </a:solidFill>
              </a:rPr>
              <a:t>done (true or false)</a:t>
            </a:r>
          </a:p>
        </p:txBody>
      </p:sp>
      <p:pic>
        <p:nvPicPr>
          <p:cNvPr id="5" name="Picture 4"/>
          <p:cNvPicPr>
            <a:picLocks noChangeAspect="1"/>
          </p:cNvPicPr>
          <p:nvPr/>
        </p:nvPicPr>
        <p:blipFill>
          <a:blip r:embed="rId2"/>
          <a:stretch>
            <a:fillRect/>
          </a:stretch>
        </p:blipFill>
        <p:spPr>
          <a:xfrm>
            <a:off x="1339850" y="4552950"/>
            <a:ext cx="5448300" cy="1104900"/>
          </a:xfrm>
          <a:prstGeom prst="rect">
            <a:avLst/>
          </a:prstGeom>
        </p:spPr>
      </p:pic>
    </p:spTree>
    <p:extLst>
      <p:ext uri="{BB962C8B-B14F-4D97-AF65-F5344CB8AC3E}">
        <p14:creationId xmlns:p14="http://schemas.microsoft.com/office/powerpoint/2010/main" val="454578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made </a:t>
            </a:r>
            <a:r>
              <a:rPr lang="en-US" dirty="0" err="1"/>
              <a:t>iterable</a:t>
            </a:r>
            <a:r>
              <a:rPr lang="en-US" dirty="0"/>
              <a:t> example</a:t>
            </a:r>
          </a:p>
        </p:txBody>
      </p:sp>
      <p:sp>
        <p:nvSpPr>
          <p:cNvPr id="3" name="Content Placeholder 2"/>
          <p:cNvSpPr>
            <a:spLocks noGrp="1"/>
          </p:cNvSpPr>
          <p:nvPr>
            <p:ph idx="1"/>
          </p:nvPr>
        </p:nvSpPr>
        <p:spPr>
          <a:xfrm>
            <a:off x="838200" y="1512358"/>
            <a:ext cx="10515600" cy="435133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This </a:t>
            </a:r>
            <a:r>
              <a:rPr lang="en-US" altLang="en-US" dirty="0" err="1">
                <a:solidFill>
                  <a:srgbClr val="000000"/>
                </a:solidFill>
              </a:rPr>
              <a:t>iterable</a:t>
            </a:r>
            <a:r>
              <a:rPr lang="en-US" altLang="en-US" dirty="0">
                <a:solidFill>
                  <a:srgbClr val="000000"/>
                </a:solidFill>
              </a:rPr>
              <a:t> returns never ending: 10,20,30,40,.... </a:t>
            </a:r>
            <a:r>
              <a:rPr lang="en-US" altLang="en-US" dirty="0" err="1">
                <a:solidFill>
                  <a:srgbClr val="000000"/>
                </a:solidFill>
              </a:rPr>
              <a:t>Everytime</a:t>
            </a:r>
            <a:r>
              <a:rPr lang="en-US" altLang="en-US" dirty="0">
                <a:solidFill>
                  <a:srgbClr val="000000"/>
                </a:solidFill>
              </a:rPr>
              <a:t> </a:t>
            </a:r>
            <a:r>
              <a:rPr lang="en-US" altLang="en-US" dirty="0">
                <a:solidFill>
                  <a:srgbClr val="DC143C"/>
                </a:solidFill>
              </a:rPr>
              <a:t>next()</a:t>
            </a:r>
            <a:r>
              <a:rPr lang="en-US" altLang="en-US" dirty="0">
                <a:solidFill>
                  <a:srgbClr val="000000"/>
                </a:solidFill>
              </a:rPr>
              <a:t> is called:</a:t>
            </a:r>
            <a:endParaRPr lang="en-US" altLang="en-US" dirty="0"/>
          </a:p>
        </p:txBody>
      </p:sp>
      <p:pic>
        <p:nvPicPr>
          <p:cNvPr id="5" name="Picture 4"/>
          <p:cNvPicPr>
            <a:picLocks noChangeAspect="1"/>
          </p:cNvPicPr>
          <p:nvPr/>
        </p:nvPicPr>
        <p:blipFill>
          <a:blip r:embed="rId2"/>
          <a:stretch>
            <a:fillRect/>
          </a:stretch>
        </p:blipFill>
        <p:spPr>
          <a:xfrm>
            <a:off x="2872847" y="2395535"/>
            <a:ext cx="3908954" cy="4162632"/>
          </a:xfrm>
          <a:prstGeom prst="rect">
            <a:avLst/>
          </a:prstGeom>
        </p:spPr>
      </p:pic>
      <p:pic>
        <p:nvPicPr>
          <p:cNvPr id="6" name="Picture 5"/>
          <p:cNvPicPr>
            <a:picLocks noChangeAspect="1"/>
          </p:cNvPicPr>
          <p:nvPr/>
        </p:nvPicPr>
        <p:blipFill>
          <a:blip r:embed="rId3"/>
          <a:stretch>
            <a:fillRect/>
          </a:stretch>
        </p:blipFill>
        <p:spPr>
          <a:xfrm>
            <a:off x="5959475" y="5853317"/>
            <a:ext cx="4133850" cy="704850"/>
          </a:xfrm>
          <a:prstGeom prst="rect">
            <a:avLst/>
          </a:prstGeom>
        </p:spPr>
      </p:pic>
    </p:spTree>
    <p:extLst>
      <p:ext uri="{BB962C8B-B14F-4D97-AF65-F5344CB8AC3E}">
        <p14:creationId xmlns:p14="http://schemas.microsoft.com/office/powerpoint/2010/main" val="177735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solidFill>
                  <a:srgbClr val="000000"/>
                </a:solidFill>
              </a:rPr>
              <a:t>Symbol.iterator</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A JavaScript </a:t>
            </a:r>
            <a:r>
              <a:rPr lang="en-US" altLang="en-US" dirty="0" err="1">
                <a:solidFill>
                  <a:srgbClr val="000000"/>
                </a:solidFill>
              </a:rPr>
              <a:t>iterable</a:t>
            </a:r>
            <a:r>
              <a:rPr lang="en-US" altLang="en-US" dirty="0">
                <a:solidFill>
                  <a:srgbClr val="000000"/>
                </a:solidFill>
              </a:rPr>
              <a:t> is an object that has a </a:t>
            </a:r>
            <a:r>
              <a:rPr lang="en-US" altLang="en-US" b="1" dirty="0" err="1">
                <a:solidFill>
                  <a:srgbClr val="000000"/>
                </a:solidFill>
              </a:rPr>
              <a:t>Symbol.iterator</a:t>
            </a:r>
            <a:r>
              <a:rPr lang="en-US" altLang="en-US" dirty="0">
                <a:solidFill>
                  <a:srgbClr val="000000"/>
                </a:solidFill>
              </a:rPr>
              <a: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Symbol.iterator</a:t>
            </a:r>
            <a:r>
              <a:rPr lang="en-US" altLang="en-US" dirty="0">
                <a:solidFill>
                  <a:srgbClr val="000000"/>
                </a:solidFill>
              </a:rPr>
              <a:t> is a function that returns a </a:t>
            </a:r>
            <a:r>
              <a:rPr lang="en-US" altLang="en-US" dirty="0">
                <a:solidFill>
                  <a:srgbClr val="DC143C"/>
                </a:solidFill>
              </a:rPr>
              <a:t>next()</a:t>
            </a:r>
            <a:r>
              <a:rPr lang="en-US" altLang="en-US" dirty="0">
                <a:solidFill>
                  <a:srgbClr val="000000"/>
                </a:solidFill>
              </a:rPr>
              <a:t> function.</a:t>
            </a:r>
            <a:endParaRPr lang="en-US" altLang="en-US" dirty="0"/>
          </a:p>
          <a:p>
            <a:pPr eaLnBrk="0" fontAlgn="base" hangingPunct="0">
              <a:lnSpc>
                <a:spcPct val="100000"/>
              </a:lnSpc>
              <a:spcBef>
                <a:spcPct val="0"/>
              </a:spcBef>
              <a:spcAft>
                <a:spcPct val="0"/>
              </a:spcAft>
            </a:pPr>
            <a:r>
              <a:rPr lang="en-US" altLang="en-US" dirty="0">
                <a:solidFill>
                  <a:srgbClr val="000000"/>
                </a:solidFill>
              </a:rPr>
              <a:t>An </a:t>
            </a:r>
            <a:r>
              <a:rPr lang="en-US" altLang="en-US" dirty="0" err="1">
                <a:solidFill>
                  <a:srgbClr val="000000"/>
                </a:solidFill>
              </a:rPr>
              <a:t>iterable</a:t>
            </a:r>
            <a:r>
              <a:rPr lang="en-US" altLang="en-US" dirty="0">
                <a:solidFill>
                  <a:srgbClr val="000000"/>
                </a:solidFill>
              </a:rPr>
              <a:t> can be iterated over with the code: </a:t>
            </a:r>
          </a:p>
          <a:p>
            <a:pPr marL="0" lvl="0" indent="0" eaLnBrk="0" fontAlgn="base" hangingPunct="0">
              <a:lnSpc>
                <a:spcPct val="100000"/>
              </a:lnSpc>
              <a:spcBef>
                <a:spcPct val="0"/>
              </a:spcBef>
              <a:spcAft>
                <a:spcPct val="0"/>
              </a:spcAft>
              <a:buNone/>
            </a:pPr>
            <a:r>
              <a:rPr lang="en-US" altLang="en-US" dirty="0">
                <a:solidFill>
                  <a:srgbClr val="DC143C"/>
                </a:solidFill>
              </a:rPr>
              <a:t>	for (</a:t>
            </a:r>
            <a:r>
              <a:rPr lang="en-US" altLang="en-US" dirty="0" err="1">
                <a:solidFill>
                  <a:srgbClr val="DC143C"/>
                </a:solidFill>
              </a:rPr>
              <a:t>const</a:t>
            </a:r>
            <a:r>
              <a:rPr lang="en-US" altLang="en-US" dirty="0">
                <a:solidFill>
                  <a:srgbClr val="DC143C"/>
                </a:solidFill>
              </a:rPr>
              <a:t> x of </a:t>
            </a:r>
            <a:r>
              <a:rPr lang="en-US" altLang="en-US" dirty="0" err="1">
                <a:solidFill>
                  <a:srgbClr val="DC143C"/>
                </a:solidFill>
              </a:rPr>
              <a:t>iterable</a:t>
            </a:r>
            <a:r>
              <a:rPr lang="en-US" altLang="en-US" dirty="0">
                <a:solidFill>
                  <a:srgbClr val="DC143C"/>
                </a:solidFill>
              </a:rPr>
              <a:t>) { }</a:t>
            </a:r>
            <a:endParaRPr lang="en-US" altLang="en-US" dirty="0"/>
          </a:p>
          <a:p>
            <a:pPr eaLnBrk="0" fontAlgn="base" hangingPunct="0">
              <a:lnSpc>
                <a:spcPct val="100000"/>
              </a:lnSpc>
              <a:spcBef>
                <a:spcPct val="0"/>
              </a:spcBef>
              <a:spcAft>
                <a:spcPct val="0"/>
              </a:spcAft>
            </a:pPr>
            <a:endParaRPr lang="en-US" altLang="en-US" dirty="0"/>
          </a:p>
        </p:txBody>
      </p:sp>
      <p:pic>
        <p:nvPicPr>
          <p:cNvPr id="5" name="Picture 4"/>
          <p:cNvPicPr>
            <a:picLocks noChangeAspect="1"/>
          </p:cNvPicPr>
          <p:nvPr/>
        </p:nvPicPr>
        <p:blipFill>
          <a:blip r:embed="rId3"/>
          <a:stretch>
            <a:fillRect/>
          </a:stretch>
        </p:blipFill>
        <p:spPr>
          <a:xfrm>
            <a:off x="1845203" y="3516312"/>
            <a:ext cx="3438525" cy="3228975"/>
          </a:xfrm>
          <a:prstGeom prst="rect">
            <a:avLst/>
          </a:prstGeom>
        </p:spPr>
      </p:pic>
      <p:pic>
        <p:nvPicPr>
          <p:cNvPr id="6" name="Picture 5"/>
          <p:cNvPicPr>
            <a:picLocks noChangeAspect="1"/>
          </p:cNvPicPr>
          <p:nvPr/>
        </p:nvPicPr>
        <p:blipFill>
          <a:blip r:embed="rId4"/>
          <a:stretch>
            <a:fillRect/>
          </a:stretch>
        </p:blipFill>
        <p:spPr>
          <a:xfrm>
            <a:off x="7473420" y="4768850"/>
            <a:ext cx="2867025" cy="723900"/>
          </a:xfrm>
          <a:prstGeom prst="rect">
            <a:avLst/>
          </a:prstGeom>
        </p:spPr>
      </p:pic>
      <p:sp>
        <p:nvSpPr>
          <p:cNvPr id="7" name="TextBox 6"/>
          <p:cNvSpPr txBox="1"/>
          <p:nvPr/>
        </p:nvSpPr>
        <p:spPr>
          <a:xfrm>
            <a:off x="7340600" y="4080933"/>
            <a:ext cx="3640667" cy="369332"/>
          </a:xfrm>
          <a:prstGeom prst="rect">
            <a:avLst/>
          </a:prstGeom>
          <a:noFill/>
        </p:spPr>
        <p:txBody>
          <a:bodyPr wrap="square" rtlCol="0">
            <a:spAutoFit/>
          </a:bodyPr>
          <a:lstStyle/>
          <a:p>
            <a:r>
              <a:rPr lang="en-US" dirty="0"/>
              <a:t>Now we can use the following code:</a:t>
            </a:r>
          </a:p>
        </p:txBody>
      </p:sp>
    </p:spTree>
    <p:extLst>
      <p:ext uri="{BB962C8B-B14F-4D97-AF65-F5344CB8AC3E}">
        <p14:creationId xmlns:p14="http://schemas.microsoft.com/office/powerpoint/2010/main" val="2657137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Order Functions</a:t>
            </a:r>
          </a:p>
        </p:txBody>
      </p:sp>
      <p:sp>
        <p:nvSpPr>
          <p:cNvPr id="3" name="Content Placeholder 2"/>
          <p:cNvSpPr>
            <a:spLocks noGrp="1"/>
          </p:cNvSpPr>
          <p:nvPr>
            <p:ph idx="1"/>
          </p:nvPr>
        </p:nvSpPr>
        <p:spPr/>
        <p:txBody>
          <a:bodyPr>
            <a:normAutofit/>
          </a:bodyPr>
          <a:lstStyle/>
          <a:p>
            <a:r>
              <a:rPr lang="en-US" dirty="0"/>
              <a:t>Higher order functions are functions that operate on other functions, either by taking them as arguments or by returning them</a:t>
            </a:r>
          </a:p>
          <a:p>
            <a:pPr eaLnBrk="0" fontAlgn="base" hangingPunct="0">
              <a:lnSpc>
                <a:spcPct val="100000"/>
              </a:lnSpc>
              <a:spcBef>
                <a:spcPct val="0"/>
              </a:spcBef>
              <a:spcAft>
                <a:spcPct val="0"/>
              </a:spcAft>
            </a:pPr>
            <a:r>
              <a:rPr lang="en-US" altLang="en-US" dirty="0">
                <a:solidFill>
                  <a:srgbClr val="292929"/>
                </a:solidFill>
              </a:rPr>
              <a:t>For example, </a:t>
            </a:r>
            <a:r>
              <a:rPr lang="en-US" altLang="en-US" b="1" dirty="0" err="1">
                <a:solidFill>
                  <a:srgbClr val="292929"/>
                </a:solidFill>
              </a:rPr>
              <a:t>Array.prototype.map</a:t>
            </a:r>
            <a:r>
              <a:rPr lang="en-US" altLang="en-US" b="1" dirty="0">
                <a:solidFill>
                  <a:srgbClr val="292929"/>
                </a:solidFill>
              </a:rPr>
              <a:t>,</a:t>
            </a:r>
            <a:r>
              <a:rPr lang="en-US" altLang="en-US" dirty="0">
                <a:solidFill>
                  <a:srgbClr val="292929"/>
                </a:solidFill>
              </a:rPr>
              <a:t> </a:t>
            </a:r>
            <a:r>
              <a:rPr lang="en-US" altLang="en-US" b="1" dirty="0" err="1">
                <a:solidFill>
                  <a:srgbClr val="292929"/>
                </a:solidFill>
              </a:rPr>
              <a:t>Array.prototype.filter</a:t>
            </a:r>
            <a:r>
              <a:rPr lang="en-US" altLang="en-US" dirty="0">
                <a:solidFill>
                  <a:srgbClr val="292929"/>
                </a:solidFill>
              </a:rPr>
              <a:t> and </a:t>
            </a:r>
            <a:r>
              <a:rPr lang="en-US" altLang="en-US" b="1" dirty="0" err="1">
                <a:solidFill>
                  <a:srgbClr val="292929"/>
                </a:solidFill>
              </a:rPr>
              <a:t>Array.prototype.reduce</a:t>
            </a:r>
            <a:r>
              <a:rPr lang="en-US" altLang="en-US" dirty="0">
                <a:solidFill>
                  <a:srgbClr val="292929"/>
                </a:solidFill>
              </a:rPr>
              <a:t> are some of the Higher-Order functions built into the language.</a:t>
            </a:r>
            <a:endParaRPr lang="en-US" altLang="en-US" dirty="0"/>
          </a:p>
          <a:p>
            <a:pPr marL="0" lvl="0" indent="0" eaLnBrk="0" fontAlgn="base" hangingPunct="0">
              <a:lnSpc>
                <a:spcPct val="100000"/>
              </a:lnSpc>
              <a:spcBef>
                <a:spcPct val="0"/>
              </a:spcBef>
              <a:spcAft>
                <a:spcPct val="0"/>
              </a:spcAft>
              <a:buNone/>
            </a:pPr>
            <a:br>
              <a:rPr lang="en-US" altLang="en-US" dirty="0"/>
            </a:br>
            <a:endParaRPr lang="en-US" altLang="en-US" dirty="0"/>
          </a:p>
          <a:p>
            <a:endParaRPr lang="en-US" dirty="0"/>
          </a:p>
        </p:txBody>
      </p:sp>
      <p:pic>
        <p:nvPicPr>
          <p:cNvPr id="12290" name="Picture 2" descr="Group-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41" y="4274973"/>
            <a:ext cx="4487917" cy="2356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055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Foreach</a:t>
            </a:r>
            <a:r>
              <a:rPr lang="en-US" dirty="0"/>
              <a:t>()</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forEach</a:t>
            </a:r>
            <a:r>
              <a:rPr lang="en-US" altLang="en-US" dirty="0">
                <a:solidFill>
                  <a:srgbClr val="DC143C"/>
                </a:solidFill>
              </a:rPr>
              <a:t>()</a:t>
            </a:r>
            <a:r>
              <a:rPr lang="en-US" altLang="en-US" dirty="0">
                <a:solidFill>
                  <a:srgbClr val="000000"/>
                </a:solidFill>
              </a:rPr>
              <a:t> method calls a function for each element in an array.</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forEach</a:t>
            </a:r>
            <a:r>
              <a:rPr lang="en-US" altLang="en-US" dirty="0">
                <a:solidFill>
                  <a:srgbClr val="DC143C"/>
                </a:solidFill>
              </a:rPr>
              <a:t>()</a:t>
            </a:r>
            <a:r>
              <a:rPr lang="en-US" altLang="en-US" dirty="0">
                <a:solidFill>
                  <a:srgbClr val="000000"/>
                </a:solidFill>
              </a:rPr>
              <a:t> method is not executed for empty elements.</a:t>
            </a:r>
            <a:endParaRPr lang="en-US" altLang="en-US" dirty="0"/>
          </a:p>
        </p:txBody>
      </p:sp>
      <p:pic>
        <p:nvPicPr>
          <p:cNvPr id="5" name="Picture 4"/>
          <p:cNvPicPr>
            <a:picLocks noChangeAspect="1"/>
          </p:cNvPicPr>
          <p:nvPr/>
        </p:nvPicPr>
        <p:blipFill>
          <a:blip r:embed="rId2"/>
          <a:stretch>
            <a:fillRect/>
          </a:stretch>
        </p:blipFill>
        <p:spPr>
          <a:xfrm>
            <a:off x="2172758" y="2919202"/>
            <a:ext cx="7436908" cy="3257761"/>
          </a:xfrm>
          <a:prstGeom prst="rect">
            <a:avLst/>
          </a:prstGeom>
        </p:spPr>
      </p:pic>
    </p:spTree>
    <p:extLst>
      <p:ext uri="{BB962C8B-B14F-4D97-AF65-F5344CB8AC3E}">
        <p14:creationId xmlns:p14="http://schemas.microsoft.com/office/powerpoint/2010/main" val="1405571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Foreach</a:t>
            </a:r>
            <a:r>
              <a:rPr lang="en-US" dirty="0"/>
              <a:t>() (</a:t>
            </a:r>
            <a:r>
              <a:rPr lang="en-US" dirty="0" err="1"/>
              <a:t>cont</a:t>
            </a:r>
            <a:r>
              <a:rPr lang="en-US" dirty="0"/>
              <a:t>…)</a:t>
            </a:r>
          </a:p>
        </p:txBody>
      </p:sp>
      <p:sp>
        <p:nvSpPr>
          <p:cNvPr id="3" name="Content Placeholder 2"/>
          <p:cNvSpPr>
            <a:spLocks noGrp="1"/>
          </p:cNvSpPr>
          <p:nvPr>
            <p:ph idx="1"/>
          </p:nvPr>
        </p:nvSpPr>
        <p:spPr/>
        <p:txBody>
          <a:bodyPr/>
          <a:lstStyle/>
          <a:p>
            <a:r>
              <a:rPr lang="en-US" dirty="0"/>
              <a:t>Examples:</a:t>
            </a:r>
          </a:p>
        </p:txBody>
      </p:sp>
      <p:pic>
        <p:nvPicPr>
          <p:cNvPr id="4" name="Picture 3"/>
          <p:cNvPicPr>
            <a:picLocks noChangeAspect="1"/>
          </p:cNvPicPr>
          <p:nvPr/>
        </p:nvPicPr>
        <p:blipFill>
          <a:blip r:embed="rId2"/>
          <a:stretch>
            <a:fillRect/>
          </a:stretch>
        </p:blipFill>
        <p:spPr>
          <a:xfrm>
            <a:off x="1756303" y="2486819"/>
            <a:ext cx="3315230" cy="1823950"/>
          </a:xfrm>
          <a:prstGeom prst="rect">
            <a:avLst/>
          </a:prstGeom>
        </p:spPr>
      </p:pic>
      <p:pic>
        <p:nvPicPr>
          <p:cNvPr id="5" name="Picture 4"/>
          <p:cNvPicPr>
            <a:picLocks noChangeAspect="1"/>
          </p:cNvPicPr>
          <p:nvPr/>
        </p:nvPicPr>
        <p:blipFill>
          <a:blip r:embed="rId3"/>
          <a:stretch>
            <a:fillRect/>
          </a:stretch>
        </p:blipFill>
        <p:spPr>
          <a:xfrm>
            <a:off x="6421437" y="2486819"/>
            <a:ext cx="4172908" cy="1619514"/>
          </a:xfrm>
          <a:prstGeom prst="rect">
            <a:avLst/>
          </a:prstGeom>
        </p:spPr>
      </p:pic>
    </p:spTree>
    <p:extLst>
      <p:ext uri="{BB962C8B-B14F-4D97-AF65-F5344CB8AC3E}">
        <p14:creationId xmlns:p14="http://schemas.microsoft.com/office/powerpoint/2010/main" val="30165315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DC143C"/>
                </a:solidFill>
              </a:rPr>
              <a:t>map()</a:t>
            </a:r>
            <a:r>
              <a:rPr lang="en-US" altLang="en-US" dirty="0">
                <a:solidFill>
                  <a:srgbClr val="000000"/>
                </a:solidFill>
              </a:rPr>
              <a:t> creates a new array from calling a function for every array element.</a:t>
            </a:r>
            <a:endParaRPr lang="en-US" altLang="en-US" dirty="0"/>
          </a:p>
          <a:p>
            <a:pPr eaLnBrk="0" fontAlgn="base" hangingPunct="0">
              <a:lnSpc>
                <a:spcPct val="100000"/>
              </a:lnSpc>
              <a:spcBef>
                <a:spcPct val="0"/>
              </a:spcBef>
              <a:spcAft>
                <a:spcPct val="0"/>
              </a:spcAft>
            </a:pPr>
            <a:r>
              <a:rPr lang="en-US" altLang="en-US" dirty="0">
                <a:solidFill>
                  <a:srgbClr val="DC143C"/>
                </a:solidFill>
              </a:rPr>
              <a:t>map()</a:t>
            </a:r>
            <a:r>
              <a:rPr lang="en-US" altLang="en-US" dirty="0">
                <a:solidFill>
                  <a:srgbClr val="000000"/>
                </a:solidFill>
              </a:rPr>
              <a:t> calls a function once for each element in an array.</a:t>
            </a:r>
            <a:endParaRPr lang="en-US" altLang="en-US" dirty="0"/>
          </a:p>
          <a:p>
            <a:pPr eaLnBrk="0" fontAlgn="base" hangingPunct="0">
              <a:lnSpc>
                <a:spcPct val="100000"/>
              </a:lnSpc>
              <a:spcBef>
                <a:spcPct val="0"/>
              </a:spcBef>
              <a:spcAft>
                <a:spcPct val="0"/>
              </a:spcAft>
            </a:pPr>
            <a:r>
              <a:rPr lang="en-US" altLang="en-US" dirty="0">
                <a:solidFill>
                  <a:srgbClr val="DC143C"/>
                </a:solidFill>
              </a:rPr>
              <a:t>map()</a:t>
            </a:r>
            <a:r>
              <a:rPr lang="en-US" altLang="en-US" dirty="0">
                <a:solidFill>
                  <a:srgbClr val="000000"/>
                </a:solidFill>
              </a:rPr>
              <a:t> does not execute the function for empty elements.</a:t>
            </a:r>
            <a:endParaRPr lang="en-US" altLang="en-US" dirty="0"/>
          </a:p>
          <a:p>
            <a:pPr eaLnBrk="0" fontAlgn="base" hangingPunct="0">
              <a:lnSpc>
                <a:spcPct val="100000"/>
              </a:lnSpc>
              <a:spcBef>
                <a:spcPct val="0"/>
              </a:spcBef>
              <a:spcAft>
                <a:spcPct val="0"/>
              </a:spcAft>
            </a:pPr>
            <a:r>
              <a:rPr lang="en-US" altLang="en-US" dirty="0">
                <a:solidFill>
                  <a:srgbClr val="DC143C"/>
                </a:solidFill>
              </a:rPr>
              <a:t>map()</a:t>
            </a:r>
            <a:r>
              <a:rPr lang="en-US" altLang="en-US" dirty="0">
                <a:solidFill>
                  <a:srgbClr val="000000"/>
                </a:solidFill>
              </a:rPr>
              <a:t> does not change the original array.</a:t>
            </a:r>
          </a:p>
          <a:p>
            <a:pPr marL="0" indent="0" eaLnBrk="0" fontAlgn="base" hangingPunct="0">
              <a:lnSpc>
                <a:spcPct val="100000"/>
              </a:lnSpc>
              <a:spcBef>
                <a:spcPct val="0"/>
              </a:spcBef>
              <a:spcAft>
                <a:spcPct val="0"/>
              </a:spcAft>
              <a:buNone/>
            </a:pPr>
            <a:r>
              <a:rPr lang="en-US" altLang="en-US" dirty="0">
                <a:solidFill>
                  <a:srgbClr val="000000"/>
                </a:solidFill>
              </a:rPr>
              <a:t>	Syntax:</a:t>
            </a:r>
          </a:p>
          <a:p>
            <a:pPr marL="0" indent="0" eaLnBrk="0" fontAlgn="base" hangingPunct="0">
              <a:lnSpc>
                <a:spcPct val="100000"/>
              </a:lnSpc>
              <a:spcBef>
                <a:spcPct val="0"/>
              </a:spcBef>
              <a:spcAft>
                <a:spcPct val="0"/>
              </a:spcAft>
              <a:buNone/>
            </a:pPr>
            <a:endParaRPr lang="en-US" altLang="en-US" dirty="0">
              <a:solidFill>
                <a:srgbClr val="000000"/>
              </a:solidFill>
            </a:endParaRPr>
          </a:p>
          <a:p>
            <a:pPr marL="0" indent="0" eaLnBrk="0" fontAlgn="base" hangingPunct="0">
              <a:lnSpc>
                <a:spcPct val="100000"/>
              </a:lnSpc>
              <a:spcBef>
                <a:spcPct val="0"/>
              </a:spcBef>
              <a:spcAft>
                <a:spcPct val="0"/>
              </a:spcAft>
              <a:buNone/>
            </a:pPr>
            <a:r>
              <a:rPr lang="en-US" altLang="en-US" dirty="0">
                <a:solidFill>
                  <a:srgbClr val="000000"/>
                </a:solidFill>
              </a:rPr>
              <a:t>	Examples:</a:t>
            </a:r>
            <a:endParaRPr lang="en-US" altLang="en-US" dirty="0"/>
          </a:p>
        </p:txBody>
      </p:sp>
      <p:pic>
        <p:nvPicPr>
          <p:cNvPr id="6" name="Picture 5"/>
          <p:cNvPicPr>
            <a:picLocks noChangeAspect="1"/>
          </p:cNvPicPr>
          <p:nvPr/>
        </p:nvPicPr>
        <p:blipFill>
          <a:blip r:embed="rId2"/>
          <a:stretch>
            <a:fillRect/>
          </a:stretch>
        </p:blipFill>
        <p:spPr>
          <a:xfrm>
            <a:off x="2328862" y="4449233"/>
            <a:ext cx="4735513" cy="241300"/>
          </a:xfrm>
          <a:prstGeom prst="rect">
            <a:avLst/>
          </a:prstGeom>
        </p:spPr>
      </p:pic>
      <p:pic>
        <p:nvPicPr>
          <p:cNvPr id="7" name="Picture 6"/>
          <p:cNvPicPr>
            <a:picLocks noChangeAspect="1"/>
          </p:cNvPicPr>
          <p:nvPr/>
        </p:nvPicPr>
        <p:blipFill>
          <a:blip r:embed="rId3"/>
          <a:stretch>
            <a:fillRect/>
          </a:stretch>
        </p:blipFill>
        <p:spPr>
          <a:xfrm>
            <a:off x="1740957" y="5383741"/>
            <a:ext cx="4202303" cy="644525"/>
          </a:xfrm>
          <a:prstGeom prst="rect">
            <a:avLst/>
          </a:prstGeom>
        </p:spPr>
      </p:pic>
      <p:pic>
        <p:nvPicPr>
          <p:cNvPr id="8" name="Picture 7"/>
          <p:cNvPicPr>
            <a:picLocks noChangeAspect="1"/>
          </p:cNvPicPr>
          <p:nvPr/>
        </p:nvPicPr>
        <p:blipFill>
          <a:blip r:embed="rId4"/>
          <a:stretch>
            <a:fillRect/>
          </a:stretch>
        </p:blipFill>
        <p:spPr>
          <a:xfrm>
            <a:off x="6279620" y="5385328"/>
            <a:ext cx="3609447" cy="1463289"/>
          </a:xfrm>
          <a:prstGeom prst="rect">
            <a:avLst/>
          </a:prstGeom>
        </p:spPr>
      </p:pic>
    </p:spTree>
    <p:extLst>
      <p:ext uri="{BB962C8B-B14F-4D97-AF65-F5344CB8AC3E}">
        <p14:creationId xmlns:p14="http://schemas.microsoft.com/office/powerpoint/2010/main" val="144593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Parameters &amp; description</a:t>
            </a:r>
          </a:p>
        </p:txBody>
      </p:sp>
      <p:pic>
        <p:nvPicPr>
          <p:cNvPr id="4" name="Content Placeholder 3"/>
          <p:cNvPicPr>
            <a:picLocks noGrp="1" noChangeAspect="1"/>
          </p:cNvPicPr>
          <p:nvPr>
            <p:ph idx="1"/>
          </p:nvPr>
        </p:nvPicPr>
        <p:blipFill>
          <a:blip r:embed="rId2"/>
          <a:stretch>
            <a:fillRect/>
          </a:stretch>
        </p:blipFill>
        <p:spPr>
          <a:xfrm>
            <a:off x="2345267" y="2066899"/>
            <a:ext cx="6854295" cy="4002908"/>
          </a:xfrm>
          <a:prstGeom prst="rect">
            <a:avLst/>
          </a:prstGeom>
        </p:spPr>
      </p:pic>
    </p:spTree>
    <p:extLst>
      <p:ext uri="{BB962C8B-B14F-4D97-AF65-F5344CB8AC3E}">
        <p14:creationId xmlns:p14="http://schemas.microsoft.com/office/powerpoint/2010/main" val="972144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p>
        </p:txBody>
      </p:sp>
      <p:sp>
        <p:nvSpPr>
          <p:cNvPr id="3" name="Content Placeholder 2"/>
          <p:cNvSpPr>
            <a:spLocks noGrp="1"/>
          </p:cNvSpPr>
          <p:nvPr>
            <p:ph idx="1"/>
          </p:nvPr>
        </p:nvSpPr>
        <p:spPr>
          <a:xfrm>
            <a:off x="296333" y="1825625"/>
            <a:ext cx="11641667" cy="435133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filter()</a:t>
            </a:r>
            <a:r>
              <a:rPr lang="en-US" altLang="en-US" dirty="0">
                <a:solidFill>
                  <a:srgbClr val="000000"/>
                </a:solidFill>
              </a:rPr>
              <a:t> method creates a new array filled with elements that pass a test provided by a function.</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filter()</a:t>
            </a:r>
            <a:r>
              <a:rPr lang="en-US" altLang="en-US" dirty="0">
                <a:solidFill>
                  <a:srgbClr val="000000"/>
                </a:solidFill>
              </a:rPr>
              <a:t> method does not execute the function for empty elements.</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filter()</a:t>
            </a:r>
            <a:r>
              <a:rPr lang="en-US" altLang="en-US" dirty="0">
                <a:solidFill>
                  <a:srgbClr val="000000"/>
                </a:solidFill>
              </a:rPr>
              <a:t> method does not change the original array.</a:t>
            </a:r>
            <a:endParaRPr lang="en-US" altLang="en-US" dirty="0"/>
          </a:p>
          <a:p>
            <a:pPr marL="0" lvl="0" indent="0" eaLnBrk="0" fontAlgn="base" hangingPunct="0">
              <a:lnSpc>
                <a:spcPct val="100000"/>
              </a:lnSpc>
              <a:spcBef>
                <a:spcPct val="0"/>
              </a:spcBef>
              <a:spcAft>
                <a:spcPct val="0"/>
              </a:spcAft>
              <a:buNone/>
            </a:pPr>
            <a:r>
              <a:rPr lang="en-US" altLang="en-US" dirty="0"/>
              <a:t>	Syntax:</a:t>
            </a:r>
          </a:p>
          <a:p>
            <a:pPr marL="0" lvl="0" indent="0" eaLnBrk="0" fontAlgn="base" hangingPunct="0">
              <a:lnSpc>
                <a:spcPct val="100000"/>
              </a:lnSpc>
              <a:spcBef>
                <a:spcPct val="0"/>
              </a:spcBef>
              <a:spcAft>
                <a:spcPct val="0"/>
              </a:spcAft>
              <a:buNone/>
            </a:pPr>
            <a:endParaRPr lang="en-US" altLang="en-US" dirty="0"/>
          </a:p>
          <a:p>
            <a:pPr marL="0" lvl="0" indent="0" eaLnBrk="0" fontAlgn="base" hangingPunct="0">
              <a:lnSpc>
                <a:spcPct val="100000"/>
              </a:lnSpc>
              <a:spcBef>
                <a:spcPct val="0"/>
              </a:spcBef>
              <a:spcAft>
                <a:spcPct val="0"/>
              </a:spcAft>
              <a:buNone/>
            </a:pPr>
            <a:r>
              <a:rPr lang="en-US" altLang="en-US" dirty="0"/>
              <a:t>	Examples:</a:t>
            </a:r>
          </a:p>
          <a:p>
            <a:pPr marL="0" lvl="0" indent="0" eaLnBrk="0" fontAlgn="base" hangingPunct="0">
              <a:lnSpc>
                <a:spcPct val="100000"/>
              </a:lnSpc>
              <a:spcBef>
                <a:spcPct val="0"/>
              </a:spcBef>
              <a:spcAft>
                <a:spcPct val="0"/>
              </a:spcAft>
              <a:buNone/>
            </a:pPr>
            <a:endParaRPr lang="en-US" altLang="en-US" dirty="0"/>
          </a:p>
        </p:txBody>
      </p:sp>
      <p:pic>
        <p:nvPicPr>
          <p:cNvPr id="5" name="Picture 4"/>
          <p:cNvPicPr>
            <a:picLocks noChangeAspect="1"/>
          </p:cNvPicPr>
          <p:nvPr/>
        </p:nvPicPr>
        <p:blipFill>
          <a:blip r:embed="rId2"/>
          <a:stretch>
            <a:fillRect/>
          </a:stretch>
        </p:blipFill>
        <p:spPr>
          <a:xfrm>
            <a:off x="1621366" y="4061353"/>
            <a:ext cx="6078935" cy="349780"/>
          </a:xfrm>
          <a:prstGeom prst="rect">
            <a:avLst/>
          </a:prstGeom>
        </p:spPr>
      </p:pic>
      <p:pic>
        <p:nvPicPr>
          <p:cNvPr id="6" name="Picture 5"/>
          <p:cNvPicPr>
            <a:picLocks noChangeAspect="1"/>
          </p:cNvPicPr>
          <p:nvPr/>
        </p:nvPicPr>
        <p:blipFill>
          <a:blip r:embed="rId3"/>
          <a:stretch>
            <a:fillRect/>
          </a:stretch>
        </p:blipFill>
        <p:spPr>
          <a:xfrm>
            <a:off x="1621365" y="5059627"/>
            <a:ext cx="3848101" cy="1557035"/>
          </a:xfrm>
          <a:prstGeom prst="rect">
            <a:avLst/>
          </a:prstGeom>
        </p:spPr>
      </p:pic>
      <p:pic>
        <p:nvPicPr>
          <p:cNvPr id="7" name="Picture 6"/>
          <p:cNvPicPr>
            <a:picLocks noChangeAspect="1"/>
          </p:cNvPicPr>
          <p:nvPr/>
        </p:nvPicPr>
        <p:blipFill>
          <a:blip r:embed="rId4"/>
          <a:stretch>
            <a:fillRect/>
          </a:stretch>
        </p:blipFill>
        <p:spPr>
          <a:xfrm>
            <a:off x="5972175" y="4615259"/>
            <a:ext cx="6158138" cy="2158073"/>
          </a:xfrm>
          <a:prstGeom prst="rect">
            <a:avLst/>
          </a:prstGeom>
        </p:spPr>
      </p:pic>
    </p:spTree>
    <p:extLst>
      <p:ext uri="{BB962C8B-B14F-4D97-AF65-F5344CB8AC3E}">
        <p14:creationId xmlns:p14="http://schemas.microsoft.com/office/powerpoint/2010/main" val="3897013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Parameters &amp; description</a:t>
            </a:r>
          </a:p>
        </p:txBody>
      </p:sp>
      <p:pic>
        <p:nvPicPr>
          <p:cNvPr id="4" name="Content Placeholder 3"/>
          <p:cNvPicPr>
            <a:picLocks noGrp="1" noChangeAspect="1"/>
          </p:cNvPicPr>
          <p:nvPr>
            <p:ph idx="1"/>
          </p:nvPr>
        </p:nvPicPr>
        <p:blipFill>
          <a:blip r:embed="rId2"/>
          <a:stretch>
            <a:fillRect/>
          </a:stretch>
        </p:blipFill>
        <p:spPr>
          <a:xfrm>
            <a:off x="2193925" y="1755509"/>
            <a:ext cx="5747808" cy="3715313"/>
          </a:xfrm>
          <a:prstGeom prst="rect">
            <a:avLst/>
          </a:prstGeom>
        </p:spPr>
      </p:pic>
    </p:spTree>
    <p:extLst>
      <p:ext uri="{BB962C8B-B14F-4D97-AF65-F5344CB8AC3E}">
        <p14:creationId xmlns:p14="http://schemas.microsoft.com/office/powerpoint/2010/main" val="426769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File</a:t>
            </a:r>
          </a:p>
        </p:txBody>
      </p:sp>
      <p:sp>
        <p:nvSpPr>
          <p:cNvPr id="3" name="Content Placeholder 2"/>
          <p:cNvSpPr>
            <a:spLocks noGrp="1"/>
          </p:cNvSpPr>
          <p:nvPr>
            <p:ph idx="1"/>
          </p:nvPr>
        </p:nvSpPr>
        <p:spPr>
          <a:xfrm>
            <a:off x="838200" y="1312333"/>
            <a:ext cx="10515600" cy="4864630"/>
          </a:xfrm>
        </p:spPr>
        <p:txBody>
          <a:bodyPr>
            <a:normAutofit/>
          </a:bodyPr>
          <a:lstStyle/>
          <a:p>
            <a:r>
              <a:rPr lang="en-US" dirty="0"/>
              <a:t>Code in External File (</a:t>
            </a:r>
            <a:r>
              <a:rPr lang="en-US" sz="2000" i="1" dirty="0"/>
              <a:t>No need to write &lt;script&gt; tag in external file</a:t>
            </a:r>
            <a:r>
              <a:rPr lang="en-US" dirty="0"/>
              <a:t>)</a:t>
            </a:r>
          </a:p>
          <a:p>
            <a:endParaRPr lang="en-US" dirty="0"/>
          </a:p>
          <a:p>
            <a:endParaRPr lang="en-US" dirty="0"/>
          </a:p>
          <a:p>
            <a:endParaRPr lang="en-US" dirty="0"/>
          </a:p>
          <a:p>
            <a:r>
              <a:rPr lang="en-US" dirty="0"/>
              <a:t>Calling External File in HTML</a:t>
            </a:r>
          </a:p>
          <a:p>
            <a:pPr lvl="1"/>
            <a:r>
              <a:rPr lang="en-US" sz="2000" dirty="0"/>
              <a:t>External scripts are practical when the same code is used in many different web pages.</a:t>
            </a:r>
          </a:p>
          <a:p>
            <a:pPr lvl="1"/>
            <a:r>
              <a:rPr lang="en-US" sz="2000" dirty="0"/>
              <a:t>JavaScript files have the file extension </a:t>
            </a:r>
            <a:r>
              <a:rPr lang="en-US" sz="2000" dirty="0">
                <a:solidFill>
                  <a:srgbClr val="FF0000"/>
                </a:solidFill>
              </a:rPr>
              <a:t>.</a:t>
            </a:r>
            <a:r>
              <a:rPr lang="en-US" sz="2000" dirty="0" err="1">
                <a:solidFill>
                  <a:srgbClr val="FF0000"/>
                </a:solidFill>
              </a:rPr>
              <a:t>js</a:t>
            </a:r>
            <a:r>
              <a:rPr lang="en-US" sz="2000" dirty="0"/>
              <a:t>.</a:t>
            </a:r>
          </a:p>
          <a:p>
            <a:pPr lvl="1"/>
            <a:r>
              <a:rPr lang="en-US" sz="2000" dirty="0"/>
              <a:t>To use an external script, put the name of the script file in the </a:t>
            </a:r>
            <a:r>
              <a:rPr lang="en-US" sz="2000" dirty="0" err="1">
                <a:solidFill>
                  <a:srgbClr val="FF0000"/>
                </a:solidFill>
              </a:rPr>
              <a:t>src</a:t>
            </a:r>
            <a:r>
              <a:rPr lang="en-US" sz="2000" dirty="0">
                <a:solidFill>
                  <a:srgbClr val="FF0000"/>
                </a:solidFill>
              </a:rPr>
              <a:t> </a:t>
            </a:r>
            <a:r>
              <a:rPr lang="en-US" sz="2000" dirty="0"/>
              <a:t>(source) attribute of a </a:t>
            </a:r>
            <a:r>
              <a:rPr lang="en-US" sz="2000" dirty="0">
                <a:solidFill>
                  <a:srgbClr val="FF0000"/>
                </a:solidFill>
              </a:rPr>
              <a:t>&lt;script&gt; </a:t>
            </a:r>
            <a:r>
              <a:rPr lang="en-US" sz="2000" dirty="0"/>
              <a:t>tag</a:t>
            </a:r>
          </a:p>
        </p:txBody>
      </p:sp>
      <p:pic>
        <p:nvPicPr>
          <p:cNvPr id="5" name="Picture 4"/>
          <p:cNvPicPr>
            <a:picLocks noChangeAspect="1"/>
          </p:cNvPicPr>
          <p:nvPr/>
        </p:nvPicPr>
        <p:blipFill>
          <a:blip r:embed="rId2"/>
          <a:stretch>
            <a:fillRect/>
          </a:stretch>
        </p:blipFill>
        <p:spPr>
          <a:xfrm>
            <a:off x="838200" y="1802884"/>
            <a:ext cx="10049933" cy="1145425"/>
          </a:xfrm>
          <a:prstGeom prst="rect">
            <a:avLst/>
          </a:prstGeom>
        </p:spPr>
      </p:pic>
      <p:pic>
        <p:nvPicPr>
          <p:cNvPr id="6" name="Picture 5"/>
          <p:cNvPicPr>
            <a:picLocks noChangeAspect="1"/>
          </p:cNvPicPr>
          <p:nvPr/>
        </p:nvPicPr>
        <p:blipFill>
          <a:blip r:embed="rId3"/>
          <a:stretch>
            <a:fillRect/>
          </a:stretch>
        </p:blipFill>
        <p:spPr>
          <a:xfrm>
            <a:off x="1198562" y="5377183"/>
            <a:ext cx="3881166" cy="397083"/>
          </a:xfrm>
          <a:prstGeom prst="rect">
            <a:avLst/>
          </a:prstGeom>
        </p:spPr>
      </p:pic>
    </p:spTree>
    <p:extLst>
      <p:ext uri="{BB962C8B-B14F-4D97-AF65-F5344CB8AC3E}">
        <p14:creationId xmlns:p14="http://schemas.microsoft.com/office/powerpoint/2010/main" val="21117763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find()</a:t>
            </a:r>
            <a:r>
              <a:rPr lang="en-US" altLang="en-US" dirty="0">
                <a:solidFill>
                  <a:srgbClr val="000000"/>
                </a:solidFill>
              </a:rPr>
              <a:t> method returns the value of the first element that passes a test.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find()</a:t>
            </a:r>
            <a:r>
              <a:rPr lang="en-US" altLang="en-US" dirty="0">
                <a:solidFill>
                  <a:srgbClr val="000000"/>
                </a:solidFill>
              </a:rPr>
              <a:t> method executes a function for each array element.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find()</a:t>
            </a:r>
            <a:r>
              <a:rPr lang="en-US" altLang="en-US" dirty="0">
                <a:solidFill>
                  <a:srgbClr val="000000"/>
                </a:solidFill>
              </a:rPr>
              <a:t> method returns </a:t>
            </a:r>
            <a:r>
              <a:rPr lang="en-US" altLang="en-US" dirty="0">
                <a:solidFill>
                  <a:srgbClr val="DC143C"/>
                </a:solidFill>
              </a:rPr>
              <a:t>undefined</a:t>
            </a:r>
            <a:r>
              <a:rPr lang="en-US" altLang="en-US" dirty="0">
                <a:solidFill>
                  <a:srgbClr val="000000"/>
                </a:solidFill>
              </a:rPr>
              <a:t> if no elements are found.</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find()</a:t>
            </a:r>
            <a:r>
              <a:rPr lang="en-US" altLang="en-US" dirty="0">
                <a:solidFill>
                  <a:srgbClr val="000000"/>
                </a:solidFill>
              </a:rPr>
              <a:t> method does not execute the function for empty elements.</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find()</a:t>
            </a:r>
            <a:r>
              <a:rPr lang="en-US" altLang="en-US" dirty="0">
                <a:solidFill>
                  <a:srgbClr val="000000"/>
                </a:solidFill>
              </a:rPr>
              <a:t> method does not change the original array.</a:t>
            </a:r>
          </a:p>
          <a:p>
            <a:pPr marL="0" indent="0" eaLnBrk="0" fontAlgn="base" hangingPunct="0">
              <a:lnSpc>
                <a:spcPct val="100000"/>
              </a:lnSpc>
              <a:spcBef>
                <a:spcPct val="0"/>
              </a:spcBef>
              <a:spcAft>
                <a:spcPct val="0"/>
              </a:spcAft>
              <a:buNone/>
            </a:pPr>
            <a:r>
              <a:rPr lang="en-US" altLang="en-US" dirty="0">
                <a:solidFill>
                  <a:srgbClr val="000000"/>
                </a:solidFill>
              </a:rPr>
              <a:t>	Syntax</a:t>
            </a:r>
          </a:p>
          <a:p>
            <a:pPr marL="0" indent="0" eaLnBrk="0" fontAlgn="base" hangingPunct="0">
              <a:lnSpc>
                <a:spcPct val="100000"/>
              </a:lnSpc>
              <a:spcBef>
                <a:spcPct val="0"/>
              </a:spcBef>
              <a:spcAft>
                <a:spcPct val="0"/>
              </a:spcAft>
              <a:buNone/>
            </a:pPr>
            <a:endParaRPr lang="en-US" altLang="en-US" dirty="0"/>
          </a:p>
        </p:txBody>
      </p:sp>
      <p:pic>
        <p:nvPicPr>
          <p:cNvPr id="5" name="Picture 4"/>
          <p:cNvPicPr>
            <a:picLocks noChangeAspect="1"/>
          </p:cNvPicPr>
          <p:nvPr/>
        </p:nvPicPr>
        <p:blipFill>
          <a:blip r:embed="rId2"/>
          <a:stretch>
            <a:fillRect/>
          </a:stretch>
        </p:blipFill>
        <p:spPr>
          <a:xfrm>
            <a:off x="1880658" y="4945591"/>
            <a:ext cx="6323542" cy="396875"/>
          </a:xfrm>
          <a:prstGeom prst="rect">
            <a:avLst/>
          </a:prstGeom>
        </p:spPr>
      </p:pic>
    </p:spTree>
    <p:extLst>
      <p:ext uri="{BB962C8B-B14F-4D97-AF65-F5344CB8AC3E}">
        <p14:creationId xmlns:p14="http://schemas.microsoft.com/office/powerpoint/2010/main" val="241780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parameters &amp; examples</a:t>
            </a:r>
          </a:p>
        </p:txBody>
      </p:sp>
      <p:sp>
        <p:nvSpPr>
          <p:cNvPr id="3" name="Content Placeholder 2"/>
          <p:cNvSpPr>
            <a:spLocks noGrp="1"/>
          </p:cNvSpPr>
          <p:nvPr>
            <p:ph idx="1"/>
          </p:nvPr>
        </p:nvSpPr>
        <p:spPr>
          <a:xfrm>
            <a:off x="345018" y="2015067"/>
            <a:ext cx="11008782" cy="4161896"/>
          </a:xfrm>
        </p:spPr>
        <p:txBody>
          <a:bodyPr/>
          <a:lstStyle/>
          <a:p>
            <a:pPr marL="0" indent="0">
              <a:buNone/>
            </a:pPr>
            <a:r>
              <a:rPr lang="en-US" dirty="0"/>
              <a:t>Parameters						Examples:</a:t>
            </a:r>
          </a:p>
        </p:txBody>
      </p:sp>
      <p:pic>
        <p:nvPicPr>
          <p:cNvPr id="4" name="Picture 3"/>
          <p:cNvPicPr>
            <a:picLocks noChangeAspect="1"/>
          </p:cNvPicPr>
          <p:nvPr/>
        </p:nvPicPr>
        <p:blipFill>
          <a:blip r:embed="rId2"/>
          <a:stretch>
            <a:fillRect/>
          </a:stretch>
        </p:blipFill>
        <p:spPr>
          <a:xfrm>
            <a:off x="345018" y="2563019"/>
            <a:ext cx="5852582" cy="2614615"/>
          </a:xfrm>
          <a:prstGeom prst="rect">
            <a:avLst/>
          </a:prstGeom>
        </p:spPr>
      </p:pic>
      <p:pic>
        <p:nvPicPr>
          <p:cNvPr id="5" name="Picture 4"/>
          <p:cNvPicPr>
            <a:picLocks noChangeAspect="1"/>
          </p:cNvPicPr>
          <p:nvPr/>
        </p:nvPicPr>
        <p:blipFill>
          <a:blip r:embed="rId3"/>
          <a:stretch>
            <a:fillRect/>
          </a:stretch>
        </p:blipFill>
        <p:spPr>
          <a:xfrm>
            <a:off x="6810375" y="2749286"/>
            <a:ext cx="5381625" cy="1905000"/>
          </a:xfrm>
          <a:prstGeom prst="rect">
            <a:avLst/>
          </a:prstGeom>
        </p:spPr>
      </p:pic>
    </p:spTree>
    <p:extLst>
      <p:ext uri="{BB962C8B-B14F-4D97-AF65-F5344CB8AC3E}">
        <p14:creationId xmlns:p14="http://schemas.microsoft.com/office/powerpoint/2010/main" val="1981387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FindIndex</a:t>
            </a:r>
            <a:r>
              <a:rPr lang="en-US" dirty="0"/>
              <a:t>()</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findIndex</a:t>
            </a:r>
            <a:r>
              <a:rPr lang="en-US" altLang="en-US" dirty="0">
                <a:solidFill>
                  <a:srgbClr val="DC143C"/>
                </a:solidFill>
              </a:rPr>
              <a:t>()</a:t>
            </a:r>
            <a:r>
              <a:rPr lang="en-US" altLang="en-US" dirty="0">
                <a:solidFill>
                  <a:srgbClr val="000000"/>
                </a:solidFill>
              </a:rPr>
              <a:t> method executes a function for each array element.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findIndex</a:t>
            </a:r>
            <a:r>
              <a:rPr lang="en-US" altLang="en-US" dirty="0">
                <a:solidFill>
                  <a:srgbClr val="DC143C"/>
                </a:solidFill>
              </a:rPr>
              <a:t>()</a:t>
            </a:r>
            <a:r>
              <a:rPr lang="en-US" altLang="en-US" dirty="0">
                <a:solidFill>
                  <a:srgbClr val="000000"/>
                </a:solidFill>
              </a:rPr>
              <a:t> method returns the index (position) of the first element that passes a test.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findIndex</a:t>
            </a:r>
            <a:r>
              <a:rPr lang="en-US" altLang="en-US" dirty="0">
                <a:solidFill>
                  <a:srgbClr val="DC143C"/>
                </a:solidFill>
              </a:rPr>
              <a:t>()</a:t>
            </a:r>
            <a:r>
              <a:rPr lang="en-US" altLang="en-US" dirty="0">
                <a:solidFill>
                  <a:srgbClr val="000000"/>
                </a:solidFill>
              </a:rPr>
              <a:t> method returns -1 if no match is found.</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findIndex</a:t>
            </a:r>
            <a:r>
              <a:rPr lang="en-US" altLang="en-US" dirty="0">
                <a:solidFill>
                  <a:srgbClr val="DC143C"/>
                </a:solidFill>
              </a:rPr>
              <a:t>()</a:t>
            </a:r>
            <a:r>
              <a:rPr lang="en-US" altLang="en-US" dirty="0">
                <a:solidFill>
                  <a:srgbClr val="000000"/>
                </a:solidFill>
              </a:rPr>
              <a:t> method does not execute the function for empty array elements.</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findIndex</a:t>
            </a:r>
            <a:r>
              <a:rPr lang="en-US" altLang="en-US" dirty="0">
                <a:solidFill>
                  <a:srgbClr val="DC143C"/>
                </a:solidFill>
              </a:rPr>
              <a:t>()</a:t>
            </a:r>
            <a:r>
              <a:rPr lang="en-US" altLang="en-US" dirty="0">
                <a:solidFill>
                  <a:srgbClr val="000000"/>
                </a:solidFill>
              </a:rPr>
              <a:t> method does not change the original array.</a:t>
            </a:r>
            <a:endParaRPr lang="en-US" altLang="en-US" dirty="0"/>
          </a:p>
          <a:p>
            <a:pPr marL="0" lvl="0" indent="0" eaLnBrk="0" fontAlgn="base" hangingPunct="0">
              <a:lnSpc>
                <a:spcPct val="100000"/>
              </a:lnSpc>
              <a:spcBef>
                <a:spcPct val="0"/>
              </a:spcBef>
              <a:spcAft>
                <a:spcPct val="0"/>
              </a:spcAft>
              <a:buNone/>
            </a:pPr>
            <a:r>
              <a:rPr lang="en-US" altLang="en-US" dirty="0"/>
              <a:t>Syntax:						Example:</a:t>
            </a:r>
          </a:p>
        </p:txBody>
      </p:sp>
      <p:pic>
        <p:nvPicPr>
          <p:cNvPr id="5" name="Picture 4"/>
          <p:cNvPicPr>
            <a:picLocks noChangeAspect="1"/>
          </p:cNvPicPr>
          <p:nvPr/>
        </p:nvPicPr>
        <p:blipFill>
          <a:blip r:embed="rId2"/>
          <a:stretch>
            <a:fillRect/>
          </a:stretch>
        </p:blipFill>
        <p:spPr>
          <a:xfrm>
            <a:off x="838200" y="5480050"/>
            <a:ext cx="6139839" cy="328083"/>
          </a:xfrm>
          <a:prstGeom prst="rect">
            <a:avLst/>
          </a:prstGeom>
        </p:spPr>
      </p:pic>
      <p:pic>
        <p:nvPicPr>
          <p:cNvPr id="6" name="Picture 5"/>
          <p:cNvPicPr>
            <a:picLocks noChangeAspect="1"/>
          </p:cNvPicPr>
          <p:nvPr/>
        </p:nvPicPr>
        <p:blipFill>
          <a:blip r:embed="rId3"/>
          <a:stretch>
            <a:fillRect/>
          </a:stretch>
        </p:blipFill>
        <p:spPr>
          <a:xfrm>
            <a:off x="8711670" y="4829656"/>
            <a:ext cx="3480330" cy="1956953"/>
          </a:xfrm>
          <a:prstGeom prst="rect">
            <a:avLst/>
          </a:prstGeom>
        </p:spPr>
      </p:pic>
    </p:spTree>
    <p:extLst>
      <p:ext uri="{BB962C8B-B14F-4D97-AF65-F5344CB8AC3E}">
        <p14:creationId xmlns:p14="http://schemas.microsoft.com/office/powerpoint/2010/main" val="36605427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a:t>
            </a:r>
          </a:p>
        </p:txBody>
      </p:sp>
      <p:sp>
        <p:nvSpPr>
          <p:cNvPr id="3" name="Content Placeholder 2"/>
          <p:cNvSpPr>
            <a:spLocks noGrp="1"/>
          </p:cNvSpPr>
          <p:nvPr>
            <p:ph idx="1"/>
          </p:nvPr>
        </p:nvSpPr>
        <p:spPr>
          <a:xfrm>
            <a:off x="334962" y="1580091"/>
            <a:ext cx="11709400" cy="435133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reduce()</a:t>
            </a:r>
            <a:r>
              <a:rPr lang="en-US" altLang="en-US" dirty="0">
                <a:solidFill>
                  <a:srgbClr val="000000"/>
                </a:solidFill>
              </a:rPr>
              <a:t> method executes a reducer function for array element.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reduce()</a:t>
            </a:r>
            <a:r>
              <a:rPr lang="en-US" altLang="en-US" dirty="0">
                <a:solidFill>
                  <a:srgbClr val="000000"/>
                </a:solidFill>
              </a:rPr>
              <a:t> method returns a single value: the function's accumulated result.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reduce()</a:t>
            </a:r>
            <a:r>
              <a:rPr lang="en-US" altLang="en-US" dirty="0">
                <a:solidFill>
                  <a:srgbClr val="000000"/>
                </a:solidFill>
              </a:rPr>
              <a:t> method does not execute the function for empty array elements.</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reduce()</a:t>
            </a:r>
            <a:r>
              <a:rPr lang="en-US" altLang="en-US" dirty="0">
                <a:solidFill>
                  <a:srgbClr val="000000"/>
                </a:solidFill>
              </a:rPr>
              <a:t> method does not change the original array.</a:t>
            </a:r>
          </a:p>
          <a:p>
            <a:pPr marL="0" indent="0" eaLnBrk="0" fontAlgn="base" hangingPunct="0">
              <a:lnSpc>
                <a:spcPct val="100000"/>
              </a:lnSpc>
              <a:spcBef>
                <a:spcPct val="0"/>
              </a:spcBef>
              <a:spcAft>
                <a:spcPct val="0"/>
              </a:spcAft>
              <a:buNone/>
            </a:pPr>
            <a:r>
              <a:rPr lang="en-US" altLang="en-US" dirty="0">
                <a:solidFill>
                  <a:srgbClr val="000000"/>
                </a:solidFill>
              </a:rPr>
              <a:t>Syntax:						</a:t>
            </a:r>
          </a:p>
          <a:p>
            <a:pPr marL="0" indent="0" eaLnBrk="0" fontAlgn="base" hangingPunct="0">
              <a:lnSpc>
                <a:spcPct val="100000"/>
              </a:lnSpc>
              <a:spcBef>
                <a:spcPct val="0"/>
              </a:spcBef>
              <a:spcAft>
                <a:spcPct val="0"/>
              </a:spcAft>
              <a:buNone/>
            </a:pPr>
            <a:endParaRPr lang="en-US" altLang="en-US" dirty="0">
              <a:solidFill>
                <a:srgbClr val="000000"/>
              </a:solidFill>
            </a:endParaRPr>
          </a:p>
          <a:p>
            <a:pPr marL="0" indent="0" eaLnBrk="0" fontAlgn="base" hangingPunct="0">
              <a:lnSpc>
                <a:spcPct val="100000"/>
              </a:lnSpc>
              <a:spcBef>
                <a:spcPct val="0"/>
              </a:spcBef>
              <a:spcAft>
                <a:spcPct val="0"/>
              </a:spcAft>
              <a:buNone/>
            </a:pPr>
            <a:r>
              <a:rPr lang="en-US" altLang="en-US" dirty="0">
                <a:solidFill>
                  <a:srgbClr val="000000"/>
                </a:solidFill>
              </a:rPr>
              <a:t>Examples:</a:t>
            </a:r>
            <a:endParaRPr lang="en-US" altLang="en-US" dirty="0"/>
          </a:p>
        </p:txBody>
      </p:sp>
      <p:pic>
        <p:nvPicPr>
          <p:cNvPr id="5" name="Picture 4"/>
          <p:cNvPicPr>
            <a:picLocks noChangeAspect="1"/>
          </p:cNvPicPr>
          <p:nvPr/>
        </p:nvPicPr>
        <p:blipFill>
          <a:blip r:embed="rId2"/>
          <a:stretch>
            <a:fillRect/>
          </a:stretch>
        </p:blipFill>
        <p:spPr>
          <a:xfrm>
            <a:off x="506941" y="3823228"/>
            <a:ext cx="8142465" cy="393172"/>
          </a:xfrm>
          <a:prstGeom prst="rect">
            <a:avLst/>
          </a:prstGeom>
        </p:spPr>
      </p:pic>
      <p:pic>
        <p:nvPicPr>
          <p:cNvPr id="6" name="Picture 5"/>
          <p:cNvPicPr>
            <a:picLocks noChangeAspect="1"/>
          </p:cNvPicPr>
          <p:nvPr/>
        </p:nvPicPr>
        <p:blipFill>
          <a:blip r:embed="rId3"/>
          <a:stretch>
            <a:fillRect/>
          </a:stretch>
        </p:blipFill>
        <p:spPr>
          <a:xfrm>
            <a:off x="485775" y="4713816"/>
            <a:ext cx="5553075" cy="1562100"/>
          </a:xfrm>
          <a:prstGeom prst="rect">
            <a:avLst/>
          </a:prstGeom>
        </p:spPr>
      </p:pic>
      <p:pic>
        <p:nvPicPr>
          <p:cNvPr id="7" name="Picture 6"/>
          <p:cNvPicPr>
            <a:picLocks noChangeAspect="1"/>
          </p:cNvPicPr>
          <p:nvPr/>
        </p:nvPicPr>
        <p:blipFill>
          <a:blip r:embed="rId4"/>
          <a:stretch>
            <a:fillRect/>
          </a:stretch>
        </p:blipFill>
        <p:spPr>
          <a:xfrm>
            <a:off x="6160293" y="4713816"/>
            <a:ext cx="5762625" cy="1295400"/>
          </a:xfrm>
          <a:prstGeom prst="rect">
            <a:avLst/>
          </a:prstGeom>
        </p:spPr>
      </p:pic>
    </p:spTree>
    <p:extLst>
      <p:ext uri="{BB962C8B-B14F-4D97-AF65-F5344CB8AC3E}">
        <p14:creationId xmlns:p14="http://schemas.microsoft.com/office/powerpoint/2010/main" val="17493258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 parameters</a:t>
            </a:r>
          </a:p>
        </p:txBody>
      </p:sp>
      <p:pic>
        <p:nvPicPr>
          <p:cNvPr id="4" name="Content Placeholder 3"/>
          <p:cNvPicPr>
            <a:picLocks noGrp="1" noChangeAspect="1"/>
          </p:cNvPicPr>
          <p:nvPr>
            <p:ph idx="1"/>
          </p:nvPr>
        </p:nvPicPr>
        <p:blipFill>
          <a:blip r:embed="rId2"/>
          <a:stretch>
            <a:fillRect/>
          </a:stretch>
        </p:blipFill>
        <p:spPr>
          <a:xfrm>
            <a:off x="2164410" y="1394355"/>
            <a:ext cx="5582589" cy="5080558"/>
          </a:xfrm>
          <a:prstGeom prst="rect">
            <a:avLst/>
          </a:prstGeom>
        </p:spPr>
      </p:pic>
    </p:spTree>
    <p:extLst>
      <p:ext uri="{BB962C8B-B14F-4D97-AF65-F5344CB8AC3E}">
        <p14:creationId xmlns:p14="http://schemas.microsoft.com/office/powerpoint/2010/main" val="148343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errors</a:t>
            </a:r>
          </a:p>
        </p:txBody>
      </p:sp>
      <p:sp>
        <p:nvSpPr>
          <p:cNvPr id="3" name="Content Placeholder 2"/>
          <p:cNvSpPr>
            <a:spLocks noGrp="1"/>
          </p:cNvSpPr>
          <p:nvPr>
            <p:ph idx="1"/>
          </p:nvPr>
        </p:nvSpPr>
        <p:spPr/>
        <p:txBody>
          <a:bodyPr/>
          <a:lstStyle/>
          <a:p>
            <a:r>
              <a:rPr lang="en-US" dirty="0"/>
              <a:t>Six different values can be returned by the error name property:</a:t>
            </a:r>
          </a:p>
          <a:p>
            <a:endParaRPr lang="en-US" dirty="0"/>
          </a:p>
        </p:txBody>
      </p:sp>
      <p:pic>
        <p:nvPicPr>
          <p:cNvPr id="4" name="Picture 3"/>
          <p:cNvPicPr>
            <a:picLocks noChangeAspect="1"/>
          </p:cNvPicPr>
          <p:nvPr/>
        </p:nvPicPr>
        <p:blipFill>
          <a:blip r:embed="rId2"/>
          <a:stretch>
            <a:fillRect/>
          </a:stretch>
        </p:blipFill>
        <p:spPr>
          <a:xfrm>
            <a:off x="1510241" y="2619639"/>
            <a:ext cx="7826386" cy="2993761"/>
          </a:xfrm>
          <a:prstGeom prst="rect">
            <a:avLst/>
          </a:prstGeom>
        </p:spPr>
      </p:pic>
    </p:spTree>
    <p:extLst>
      <p:ext uri="{BB962C8B-B14F-4D97-AF65-F5344CB8AC3E}">
        <p14:creationId xmlns:p14="http://schemas.microsoft.com/office/powerpoint/2010/main" val="2934693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67" y="365125"/>
            <a:ext cx="11260665" cy="1325563"/>
          </a:xfrm>
        </p:spPr>
        <p:txBody>
          <a:bodyPr>
            <a:normAutofit/>
          </a:bodyPr>
          <a:lstStyle/>
          <a:p>
            <a:r>
              <a:rPr lang="en-US" sz="4000" dirty="0"/>
              <a:t>Exception Handling (Throw, and Try...Catch...Finally)</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trycatch</a:t>
            </a:r>
            <a:r>
              <a:rPr lang="en-US" altLang="en-US" dirty="0">
                <a:solidFill>
                  <a:srgbClr val="000000"/>
                </a:solidFill>
              </a:rPr>
              <a:t> statement defines a code block to handle any error.</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finally</a:t>
            </a:r>
            <a:r>
              <a:rPr lang="en-US" altLang="en-US" dirty="0">
                <a:solidFill>
                  <a:srgbClr val="000000"/>
                </a:solidFill>
              </a:rPr>
              <a:t> statement defines a code block to run regardless of the result.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throw</a:t>
            </a:r>
            <a:r>
              <a:rPr lang="en-US" altLang="en-US" dirty="0">
                <a:solidFill>
                  <a:srgbClr val="000000"/>
                </a:solidFill>
              </a:rPr>
              <a:t> statement defines  statement defines a code block to run (to try).</a:t>
            </a:r>
            <a:endParaRPr lang="en-US" altLang="en-US" dirty="0"/>
          </a:p>
          <a:p>
            <a:pPr eaLnBrk="0" fontAlgn="base" hangingPunct="0">
              <a:lnSpc>
                <a:spcPct val="100000"/>
              </a:lnSpc>
              <a:spcBef>
                <a:spcPct val="0"/>
              </a:spcBef>
              <a:spcAft>
                <a:spcPct val="0"/>
              </a:spcAft>
            </a:pPr>
            <a:r>
              <a:rPr lang="en-US" altLang="en-US" dirty="0">
                <a:solidFill>
                  <a:srgbClr val="000000"/>
                </a:solidFill>
              </a:rPr>
              <a:t>The a custom error.</a:t>
            </a:r>
            <a:endParaRPr lang="en-US" altLang="en-US" dirty="0"/>
          </a:p>
        </p:txBody>
      </p:sp>
      <p:pic>
        <p:nvPicPr>
          <p:cNvPr id="9" name="Picture 8"/>
          <p:cNvPicPr>
            <a:picLocks noChangeAspect="1"/>
          </p:cNvPicPr>
          <p:nvPr/>
        </p:nvPicPr>
        <p:blipFill>
          <a:blip r:embed="rId2"/>
          <a:stretch>
            <a:fillRect/>
          </a:stretch>
        </p:blipFill>
        <p:spPr>
          <a:xfrm>
            <a:off x="2354792" y="4133321"/>
            <a:ext cx="5595408" cy="2446620"/>
          </a:xfrm>
          <a:prstGeom prst="rect">
            <a:avLst/>
          </a:prstGeom>
        </p:spPr>
      </p:pic>
    </p:spTree>
    <p:extLst>
      <p:ext uri="{BB962C8B-B14F-4D97-AF65-F5344CB8AC3E}">
        <p14:creationId xmlns:p14="http://schemas.microsoft.com/office/powerpoint/2010/main" val="1411284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JavaScript DOM &amp; DOM manipulation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12119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Browser Object Model (BOM)</a:t>
            </a:r>
          </a:p>
        </p:txBody>
      </p:sp>
      <p:sp>
        <p:nvSpPr>
          <p:cNvPr id="5" name="Content Placeholder 4"/>
          <p:cNvSpPr>
            <a:spLocks noGrp="1"/>
          </p:cNvSpPr>
          <p:nvPr>
            <p:ph idx="1"/>
          </p:nvPr>
        </p:nvSpPr>
        <p:spPr/>
        <p:txBody>
          <a:bodyPr/>
          <a:lstStyle/>
          <a:p>
            <a:r>
              <a:rPr lang="en-US" dirty="0"/>
              <a:t>There are no official standards for the </a:t>
            </a:r>
            <a:r>
              <a:rPr lang="en-US" b="1" dirty="0"/>
              <a:t>B</a:t>
            </a:r>
            <a:r>
              <a:rPr lang="en-US" dirty="0"/>
              <a:t>rowser </a:t>
            </a:r>
            <a:r>
              <a:rPr lang="en-US" b="1" dirty="0"/>
              <a:t>O</a:t>
            </a:r>
            <a:r>
              <a:rPr lang="en-US" dirty="0"/>
              <a:t>bject </a:t>
            </a:r>
            <a:r>
              <a:rPr lang="en-US" b="1" dirty="0"/>
              <a:t>M</a:t>
            </a:r>
            <a:r>
              <a:rPr lang="en-US" dirty="0"/>
              <a:t>odel (BOM).</a:t>
            </a:r>
          </a:p>
          <a:p>
            <a:r>
              <a:rPr lang="en-US" dirty="0"/>
              <a:t>Since modern browsers have implemented (almost) the same methods and properties for JavaScript interactivity, it is often referred to, as methods and properties of the BOM.</a:t>
            </a:r>
          </a:p>
        </p:txBody>
      </p:sp>
    </p:spTree>
    <p:extLst>
      <p:ext uri="{BB962C8B-B14F-4D97-AF65-F5344CB8AC3E}">
        <p14:creationId xmlns:p14="http://schemas.microsoft.com/office/powerpoint/2010/main" val="25442399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8847"/>
            <a:ext cx="10515600" cy="1325563"/>
          </a:xfrm>
        </p:spPr>
        <p:txBody>
          <a:bodyPr/>
          <a:lstStyle/>
          <a:p>
            <a:r>
              <a:rPr lang="en-US" dirty="0"/>
              <a:t>Window Object</a:t>
            </a:r>
          </a:p>
        </p:txBody>
      </p:sp>
      <p:sp>
        <p:nvSpPr>
          <p:cNvPr id="5" name="Content Placeholder 4"/>
          <p:cNvSpPr>
            <a:spLocks noGrp="1"/>
          </p:cNvSpPr>
          <p:nvPr>
            <p:ph idx="1"/>
          </p:nvPr>
        </p:nvSpPr>
        <p:spPr>
          <a:xfrm>
            <a:off x="838200" y="1045752"/>
            <a:ext cx="10515600" cy="4351338"/>
          </a:xfrm>
        </p:spPr>
        <p:txBody>
          <a:bodyPr/>
          <a:lstStyle/>
          <a:p>
            <a:r>
              <a:rPr lang="en-US" dirty="0"/>
              <a:t>The window object represents an open window in a browser.</a:t>
            </a:r>
          </a:p>
          <a:p>
            <a:r>
              <a:rPr lang="en-US" dirty="0"/>
              <a:t>If a document contain frames (&lt;iframe&gt; tags), the browser creates one window object for the HTML document, and one additional window object for each frame.</a:t>
            </a:r>
          </a:p>
          <a:p>
            <a:r>
              <a:rPr lang="en-US" dirty="0"/>
              <a:t>The important methods of window object are as follows:</a:t>
            </a:r>
          </a:p>
        </p:txBody>
      </p:sp>
      <p:pic>
        <p:nvPicPr>
          <p:cNvPr id="6" name="Picture 5"/>
          <p:cNvPicPr>
            <a:picLocks noChangeAspect="1"/>
          </p:cNvPicPr>
          <p:nvPr/>
        </p:nvPicPr>
        <p:blipFill>
          <a:blip r:embed="rId2"/>
          <a:stretch>
            <a:fillRect/>
          </a:stretch>
        </p:blipFill>
        <p:spPr>
          <a:xfrm>
            <a:off x="1850313" y="3352800"/>
            <a:ext cx="8848725" cy="3505200"/>
          </a:xfrm>
          <a:prstGeom prst="rect">
            <a:avLst/>
          </a:prstGeom>
        </p:spPr>
      </p:pic>
    </p:spTree>
    <p:extLst>
      <p:ext uri="{BB962C8B-B14F-4D97-AF65-F5344CB8AC3E}">
        <p14:creationId xmlns:p14="http://schemas.microsoft.com/office/powerpoint/2010/main" val="135655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Intro</a:t>
            </a:r>
          </a:p>
        </p:txBody>
      </p:sp>
      <p:sp>
        <p:nvSpPr>
          <p:cNvPr id="3" name="Content Placeholder 2"/>
          <p:cNvSpPr>
            <a:spLocks noGrp="1"/>
          </p:cNvSpPr>
          <p:nvPr>
            <p:ph idx="1"/>
          </p:nvPr>
        </p:nvSpPr>
        <p:spPr/>
        <p:txBody>
          <a:bodyPr/>
          <a:lstStyle/>
          <a:p>
            <a:r>
              <a:rPr lang="en-US" dirty="0"/>
              <a:t>JavaScript is a </a:t>
            </a:r>
            <a:r>
              <a:rPr lang="en-US" b="1" dirty="0"/>
              <a:t>loosely &amp; dynamically typed</a:t>
            </a:r>
            <a:r>
              <a:rPr lang="en-US" dirty="0"/>
              <a:t> language.</a:t>
            </a:r>
          </a:p>
          <a:p>
            <a:r>
              <a:rPr lang="en-US" dirty="0"/>
              <a:t>JavaScript variables are containers for storing data values, declared with the </a:t>
            </a:r>
            <a:r>
              <a:rPr lang="en-US" dirty="0" err="1">
                <a:solidFill>
                  <a:srgbClr val="FF0000"/>
                </a:solidFill>
              </a:rPr>
              <a:t>var</a:t>
            </a:r>
            <a:r>
              <a:rPr lang="en-US" dirty="0">
                <a:solidFill>
                  <a:srgbClr val="FF0000"/>
                </a:solidFill>
              </a:rPr>
              <a:t> </a:t>
            </a:r>
            <a:r>
              <a:rPr lang="en-US" dirty="0"/>
              <a:t>keyword:</a:t>
            </a:r>
          </a:p>
        </p:txBody>
      </p:sp>
      <p:pic>
        <p:nvPicPr>
          <p:cNvPr id="6" name="Picture 5"/>
          <p:cNvPicPr>
            <a:picLocks noChangeAspect="1"/>
          </p:cNvPicPr>
          <p:nvPr/>
        </p:nvPicPr>
        <p:blipFill>
          <a:blip r:embed="rId3"/>
          <a:stretch>
            <a:fillRect/>
          </a:stretch>
        </p:blipFill>
        <p:spPr>
          <a:xfrm>
            <a:off x="1177925" y="3182937"/>
            <a:ext cx="2014008" cy="1166846"/>
          </a:xfrm>
          <a:prstGeom prst="rect">
            <a:avLst/>
          </a:prstGeom>
        </p:spPr>
      </p:pic>
    </p:spTree>
    <p:extLst>
      <p:ext uri="{BB962C8B-B14F-4D97-AF65-F5344CB8AC3E}">
        <p14:creationId xmlns:p14="http://schemas.microsoft.com/office/powerpoint/2010/main" val="452279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 Size</a:t>
            </a:r>
          </a:p>
        </p:txBody>
      </p:sp>
      <p:sp>
        <p:nvSpPr>
          <p:cNvPr id="3" name="Content Placeholder 2"/>
          <p:cNvSpPr>
            <a:spLocks noGrp="1"/>
          </p:cNvSpPr>
          <p:nvPr>
            <p:ph idx="1"/>
          </p:nvPr>
        </p:nvSpPr>
        <p:spPr/>
        <p:txBody>
          <a:bodyPr/>
          <a:lstStyle/>
          <a:p>
            <a:r>
              <a:rPr lang="en-US" dirty="0"/>
              <a:t>Two properties can be used to determine the size of the browser window.</a:t>
            </a:r>
          </a:p>
          <a:p>
            <a:r>
              <a:rPr lang="en-US" dirty="0"/>
              <a:t>Both properties return the sizes in pixels:</a:t>
            </a:r>
          </a:p>
          <a:p>
            <a:r>
              <a:rPr lang="en-US" dirty="0" err="1">
                <a:solidFill>
                  <a:srgbClr val="C00000"/>
                </a:solidFill>
              </a:rPr>
              <a:t>window.innerHeight</a:t>
            </a:r>
            <a:r>
              <a:rPr lang="en-US" dirty="0">
                <a:solidFill>
                  <a:srgbClr val="C00000"/>
                </a:solidFill>
              </a:rPr>
              <a:t> </a:t>
            </a:r>
            <a:r>
              <a:rPr lang="en-US" dirty="0"/>
              <a:t>- the inner height of the browser window (in pixels)</a:t>
            </a:r>
          </a:p>
          <a:p>
            <a:r>
              <a:rPr lang="en-US" dirty="0" err="1">
                <a:solidFill>
                  <a:srgbClr val="C00000"/>
                </a:solidFill>
              </a:rPr>
              <a:t>window.innerWidth</a:t>
            </a:r>
            <a:r>
              <a:rPr lang="en-US" dirty="0">
                <a:solidFill>
                  <a:srgbClr val="C00000"/>
                </a:solidFill>
              </a:rPr>
              <a:t> </a:t>
            </a:r>
            <a:r>
              <a:rPr lang="en-US" dirty="0"/>
              <a:t>- the inner width of the browser window (in pixels)</a:t>
            </a:r>
          </a:p>
        </p:txBody>
      </p:sp>
      <p:pic>
        <p:nvPicPr>
          <p:cNvPr id="4" name="Picture 3"/>
          <p:cNvPicPr>
            <a:picLocks noChangeAspect="1"/>
          </p:cNvPicPr>
          <p:nvPr/>
        </p:nvPicPr>
        <p:blipFill>
          <a:blip r:embed="rId2"/>
          <a:stretch>
            <a:fillRect/>
          </a:stretch>
        </p:blipFill>
        <p:spPr>
          <a:xfrm>
            <a:off x="1669009" y="5298528"/>
            <a:ext cx="3714085" cy="878435"/>
          </a:xfrm>
          <a:prstGeom prst="rect">
            <a:avLst/>
          </a:prstGeom>
        </p:spPr>
      </p:pic>
    </p:spTree>
    <p:extLst>
      <p:ext uri="{BB962C8B-B14F-4D97-AF65-F5344CB8AC3E}">
        <p14:creationId xmlns:p14="http://schemas.microsoft.com/office/powerpoint/2010/main" val="17361236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Window Screen</a:t>
            </a:r>
          </a:p>
        </p:txBody>
      </p:sp>
      <p:sp>
        <p:nvSpPr>
          <p:cNvPr id="3" name="Content Placeholder 2"/>
          <p:cNvSpPr>
            <a:spLocks noGrp="1"/>
          </p:cNvSpPr>
          <p:nvPr>
            <p:ph idx="1"/>
          </p:nvPr>
        </p:nvSpPr>
        <p:spPr/>
        <p:txBody>
          <a:bodyPr>
            <a:normAutofit/>
          </a:bodyPr>
          <a:lstStyle/>
          <a:p>
            <a:r>
              <a:rPr lang="en-US" dirty="0"/>
              <a:t>The </a:t>
            </a:r>
            <a:r>
              <a:rPr lang="en-US" dirty="0" err="1">
                <a:solidFill>
                  <a:srgbClr val="C00000"/>
                </a:solidFill>
              </a:rPr>
              <a:t>window.screen</a:t>
            </a:r>
            <a:r>
              <a:rPr lang="en-US" dirty="0">
                <a:solidFill>
                  <a:srgbClr val="C00000"/>
                </a:solidFill>
              </a:rPr>
              <a:t> </a:t>
            </a:r>
            <a:r>
              <a:rPr lang="en-US" dirty="0"/>
              <a:t>object contains information about the user's screen.</a:t>
            </a:r>
          </a:p>
          <a:p>
            <a:r>
              <a:rPr lang="en-US" dirty="0"/>
              <a:t>Properties:</a:t>
            </a:r>
          </a:p>
          <a:p>
            <a:pPr lvl="1"/>
            <a:r>
              <a:rPr lang="en-US" dirty="0" err="1">
                <a:solidFill>
                  <a:srgbClr val="C00000"/>
                </a:solidFill>
              </a:rPr>
              <a:t>screen.width</a:t>
            </a:r>
            <a:endParaRPr lang="en-US" dirty="0">
              <a:solidFill>
                <a:srgbClr val="C00000"/>
              </a:solidFill>
            </a:endParaRPr>
          </a:p>
          <a:p>
            <a:pPr lvl="1"/>
            <a:r>
              <a:rPr lang="en-US" dirty="0" err="1">
                <a:solidFill>
                  <a:srgbClr val="C00000"/>
                </a:solidFill>
              </a:rPr>
              <a:t>screen.height</a:t>
            </a:r>
            <a:endParaRPr lang="en-US" dirty="0">
              <a:solidFill>
                <a:srgbClr val="C00000"/>
              </a:solidFill>
            </a:endParaRPr>
          </a:p>
          <a:p>
            <a:pPr lvl="1"/>
            <a:r>
              <a:rPr lang="en-US" dirty="0" err="1">
                <a:solidFill>
                  <a:srgbClr val="C00000"/>
                </a:solidFill>
              </a:rPr>
              <a:t>screen.availWidth</a:t>
            </a:r>
            <a:endParaRPr lang="en-US" dirty="0">
              <a:solidFill>
                <a:srgbClr val="C00000"/>
              </a:solidFill>
            </a:endParaRPr>
          </a:p>
          <a:p>
            <a:pPr lvl="1"/>
            <a:r>
              <a:rPr lang="en-US" dirty="0" err="1">
                <a:solidFill>
                  <a:srgbClr val="C00000"/>
                </a:solidFill>
              </a:rPr>
              <a:t>screen.availHeight</a:t>
            </a:r>
            <a:endParaRPr lang="en-US" dirty="0">
              <a:solidFill>
                <a:srgbClr val="C00000"/>
              </a:solidFill>
            </a:endParaRPr>
          </a:p>
          <a:p>
            <a:pPr lvl="1"/>
            <a:r>
              <a:rPr lang="en-US" dirty="0" err="1">
                <a:solidFill>
                  <a:srgbClr val="C00000"/>
                </a:solidFill>
              </a:rPr>
              <a:t>screen.colorDepth</a:t>
            </a:r>
            <a:endParaRPr lang="en-US" dirty="0">
              <a:solidFill>
                <a:srgbClr val="C00000"/>
              </a:solidFill>
            </a:endParaRPr>
          </a:p>
          <a:p>
            <a:pPr lvl="1"/>
            <a:r>
              <a:rPr lang="en-US" dirty="0" err="1">
                <a:solidFill>
                  <a:srgbClr val="C00000"/>
                </a:solidFill>
              </a:rPr>
              <a:t>screen.pixelDepth</a:t>
            </a:r>
            <a:endParaRPr lang="en-US" dirty="0">
              <a:solidFill>
                <a:srgbClr val="C00000"/>
              </a:solidFill>
            </a:endParaRPr>
          </a:p>
          <a:p>
            <a:endParaRPr lang="en-US" dirty="0"/>
          </a:p>
        </p:txBody>
      </p:sp>
    </p:spTree>
    <p:extLst>
      <p:ext uri="{BB962C8B-B14F-4D97-AF65-F5344CB8AC3E}">
        <p14:creationId xmlns:p14="http://schemas.microsoft.com/office/powerpoint/2010/main" val="8207673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Window Location</a:t>
            </a:r>
          </a:p>
        </p:txBody>
      </p:sp>
      <p:sp>
        <p:nvSpPr>
          <p:cNvPr id="3" name="Content Placeholder 2"/>
          <p:cNvSpPr>
            <a:spLocks noGrp="1"/>
          </p:cNvSpPr>
          <p:nvPr>
            <p:ph idx="1"/>
          </p:nvPr>
        </p:nvSpPr>
        <p:spPr/>
        <p:txBody>
          <a:bodyPr>
            <a:normAutofit/>
          </a:bodyPr>
          <a:lstStyle/>
          <a:p>
            <a:r>
              <a:rPr lang="en-US" dirty="0"/>
              <a:t>The </a:t>
            </a:r>
            <a:r>
              <a:rPr lang="en-US" dirty="0" err="1">
                <a:solidFill>
                  <a:srgbClr val="C00000"/>
                </a:solidFill>
              </a:rPr>
              <a:t>window.location</a:t>
            </a:r>
            <a:r>
              <a:rPr lang="en-US" dirty="0">
                <a:solidFill>
                  <a:srgbClr val="C00000"/>
                </a:solidFill>
              </a:rPr>
              <a:t> </a:t>
            </a:r>
            <a:r>
              <a:rPr lang="en-US" dirty="0"/>
              <a:t>object can be used to get the current page address (</a:t>
            </a:r>
            <a:r>
              <a:rPr lang="en-US" dirty="0">
                <a:solidFill>
                  <a:srgbClr val="C00000"/>
                </a:solidFill>
              </a:rPr>
              <a:t>URL</a:t>
            </a:r>
            <a:r>
              <a:rPr lang="en-US" dirty="0"/>
              <a:t>) and to redirect the browser to a new page.</a:t>
            </a:r>
          </a:p>
          <a:p>
            <a:r>
              <a:rPr lang="en-US" dirty="0"/>
              <a:t>The </a:t>
            </a:r>
            <a:r>
              <a:rPr lang="en-US" dirty="0" err="1">
                <a:solidFill>
                  <a:srgbClr val="C00000"/>
                </a:solidFill>
              </a:rPr>
              <a:t>window.location</a:t>
            </a:r>
            <a:r>
              <a:rPr lang="en-US" dirty="0">
                <a:solidFill>
                  <a:srgbClr val="C00000"/>
                </a:solidFill>
              </a:rPr>
              <a:t> </a:t>
            </a:r>
            <a:r>
              <a:rPr lang="en-US" dirty="0"/>
              <a:t>object can be written without the window prefix.</a:t>
            </a:r>
          </a:p>
          <a:p>
            <a:r>
              <a:rPr lang="en-US" dirty="0"/>
              <a:t>Some examples:</a:t>
            </a:r>
          </a:p>
          <a:p>
            <a:pPr lvl="1"/>
            <a:r>
              <a:rPr lang="en-US" dirty="0" err="1">
                <a:solidFill>
                  <a:srgbClr val="C00000"/>
                </a:solidFill>
              </a:rPr>
              <a:t>window.location.href</a:t>
            </a:r>
            <a:r>
              <a:rPr lang="en-US" dirty="0">
                <a:solidFill>
                  <a:srgbClr val="C00000"/>
                </a:solidFill>
              </a:rPr>
              <a:t> </a:t>
            </a:r>
            <a:r>
              <a:rPr lang="en-US" dirty="0"/>
              <a:t>returns the </a:t>
            </a:r>
            <a:r>
              <a:rPr lang="en-US" dirty="0" err="1"/>
              <a:t>href</a:t>
            </a:r>
            <a:r>
              <a:rPr lang="en-US" dirty="0"/>
              <a:t> (URL) of the current page</a:t>
            </a:r>
          </a:p>
          <a:p>
            <a:pPr lvl="1"/>
            <a:r>
              <a:rPr lang="en-US" dirty="0" err="1">
                <a:solidFill>
                  <a:srgbClr val="C00000"/>
                </a:solidFill>
              </a:rPr>
              <a:t>window.location.hostname</a:t>
            </a:r>
            <a:r>
              <a:rPr lang="en-US" dirty="0">
                <a:solidFill>
                  <a:srgbClr val="C00000"/>
                </a:solidFill>
              </a:rPr>
              <a:t> </a:t>
            </a:r>
            <a:r>
              <a:rPr lang="en-US" dirty="0"/>
              <a:t>returns the domain name of the web host</a:t>
            </a:r>
          </a:p>
          <a:p>
            <a:pPr lvl="1"/>
            <a:r>
              <a:rPr lang="en-US" dirty="0" err="1">
                <a:solidFill>
                  <a:srgbClr val="C00000"/>
                </a:solidFill>
              </a:rPr>
              <a:t>window.location.pathname</a:t>
            </a:r>
            <a:r>
              <a:rPr lang="en-US" dirty="0">
                <a:solidFill>
                  <a:srgbClr val="C00000"/>
                </a:solidFill>
              </a:rPr>
              <a:t> </a:t>
            </a:r>
            <a:r>
              <a:rPr lang="en-US" dirty="0"/>
              <a:t>returns the path and filename of the current page</a:t>
            </a:r>
          </a:p>
          <a:p>
            <a:pPr lvl="1"/>
            <a:r>
              <a:rPr lang="en-US" dirty="0" err="1">
                <a:solidFill>
                  <a:srgbClr val="C00000"/>
                </a:solidFill>
              </a:rPr>
              <a:t>window.location.protocol</a:t>
            </a:r>
            <a:r>
              <a:rPr lang="en-US" dirty="0">
                <a:solidFill>
                  <a:srgbClr val="C00000"/>
                </a:solidFill>
              </a:rPr>
              <a:t> </a:t>
            </a:r>
            <a:r>
              <a:rPr lang="en-US" dirty="0"/>
              <a:t>returns the web protocol used (http: or https:)</a:t>
            </a:r>
          </a:p>
          <a:p>
            <a:pPr lvl="1"/>
            <a:r>
              <a:rPr lang="en-US" dirty="0" err="1">
                <a:solidFill>
                  <a:srgbClr val="C00000"/>
                </a:solidFill>
              </a:rPr>
              <a:t>window.location.assign</a:t>
            </a:r>
            <a:r>
              <a:rPr lang="en-US" dirty="0">
                <a:solidFill>
                  <a:srgbClr val="C00000"/>
                </a:solidFill>
              </a:rPr>
              <a:t>()</a:t>
            </a:r>
            <a:r>
              <a:rPr lang="en-US" dirty="0"/>
              <a:t> loads a new document</a:t>
            </a:r>
          </a:p>
        </p:txBody>
      </p:sp>
    </p:spTree>
    <p:extLst>
      <p:ext uri="{BB962C8B-B14F-4D97-AF65-F5344CB8AC3E}">
        <p14:creationId xmlns:p14="http://schemas.microsoft.com/office/powerpoint/2010/main" val="36454075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History Object</a:t>
            </a:r>
          </a:p>
        </p:txBody>
      </p:sp>
      <p:sp>
        <p:nvSpPr>
          <p:cNvPr id="3" name="Content Placeholder 2"/>
          <p:cNvSpPr>
            <a:spLocks noGrp="1"/>
          </p:cNvSpPr>
          <p:nvPr>
            <p:ph idx="1"/>
          </p:nvPr>
        </p:nvSpPr>
        <p:spPr/>
        <p:txBody>
          <a:bodyPr/>
          <a:lstStyle/>
          <a:p>
            <a:r>
              <a:rPr lang="en-US" dirty="0"/>
              <a:t>The </a:t>
            </a:r>
            <a:r>
              <a:rPr lang="en-US" b="1" dirty="0"/>
              <a:t>JavaScript history object</a:t>
            </a:r>
            <a:r>
              <a:rPr lang="en-US" dirty="0"/>
              <a:t> represents an array of URLs visited by the user. By using this object, you can load previous, forward or any particular page.</a:t>
            </a:r>
          </a:p>
          <a:p>
            <a:r>
              <a:rPr lang="en-US" dirty="0"/>
              <a:t>The history object is the window property, so it can be accessed by:</a:t>
            </a:r>
          </a:p>
          <a:p>
            <a:endParaRPr lang="en-US" dirty="0"/>
          </a:p>
          <a:p>
            <a:r>
              <a:rPr lang="en-US" dirty="0"/>
              <a:t>Or just</a:t>
            </a:r>
          </a:p>
          <a:p>
            <a:endParaRPr lang="en-US" dirty="0"/>
          </a:p>
          <a:p>
            <a:r>
              <a:rPr lang="en-US" dirty="0"/>
              <a:t>Important Methods:</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511189" y="3543130"/>
            <a:ext cx="2291255" cy="607320"/>
          </a:xfrm>
          <a:prstGeom prst="rect">
            <a:avLst/>
          </a:prstGeom>
        </p:spPr>
      </p:pic>
      <p:pic>
        <p:nvPicPr>
          <p:cNvPr id="5" name="Picture 4"/>
          <p:cNvPicPr>
            <a:picLocks noChangeAspect="1"/>
          </p:cNvPicPr>
          <p:nvPr/>
        </p:nvPicPr>
        <p:blipFill>
          <a:blip r:embed="rId3"/>
          <a:stretch>
            <a:fillRect/>
          </a:stretch>
        </p:blipFill>
        <p:spPr>
          <a:xfrm>
            <a:off x="1511189" y="4586972"/>
            <a:ext cx="1267271" cy="573607"/>
          </a:xfrm>
          <a:prstGeom prst="rect">
            <a:avLst/>
          </a:prstGeom>
        </p:spPr>
      </p:pic>
      <p:pic>
        <p:nvPicPr>
          <p:cNvPr id="6" name="Picture 5"/>
          <p:cNvPicPr>
            <a:picLocks noChangeAspect="1"/>
          </p:cNvPicPr>
          <p:nvPr/>
        </p:nvPicPr>
        <p:blipFill>
          <a:blip r:embed="rId4"/>
          <a:stretch>
            <a:fillRect/>
          </a:stretch>
        </p:blipFill>
        <p:spPr>
          <a:xfrm>
            <a:off x="4950044" y="4437336"/>
            <a:ext cx="6496050" cy="2019300"/>
          </a:xfrm>
          <a:prstGeom prst="rect">
            <a:avLst/>
          </a:prstGeom>
        </p:spPr>
      </p:pic>
    </p:spTree>
    <p:extLst>
      <p:ext uri="{BB962C8B-B14F-4D97-AF65-F5344CB8AC3E}">
        <p14:creationId xmlns:p14="http://schemas.microsoft.com/office/powerpoint/2010/main" val="32059924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Console Object</a:t>
            </a:r>
          </a:p>
        </p:txBody>
      </p:sp>
      <p:sp>
        <p:nvSpPr>
          <p:cNvPr id="5" name="Content Placeholder 4"/>
          <p:cNvSpPr>
            <a:spLocks noGrp="1"/>
          </p:cNvSpPr>
          <p:nvPr>
            <p:ph idx="1"/>
          </p:nvPr>
        </p:nvSpPr>
        <p:spPr/>
        <p:txBody>
          <a:bodyPr/>
          <a:lstStyle/>
          <a:p>
            <a:r>
              <a:rPr lang="en-US" dirty="0"/>
              <a:t>The </a:t>
            </a:r>
            <a:r>
              <a:rPr lang="en-US" b="1" dirty="0"/>
              <a:t>console object</a:t>
            </a:r>
            <a:r>
              <a:rPr lang="en-US" dirty="0"/>
              <a:t> provides access to the browser's debugging console.</a:t>
            </a:r>
          </a:p>
          <a:p>
            <a:r>
              <a:rPr lang="en-US" dirty="0"/>
              <a:t>The </a:t>
            </a:r>
            <a:r>
              <a:rPr lang="en-US" b="1" dirty="0"/>
              <a:t>console object</a:t>
            </a:r>
            <a:r>
              <a:rPr lang="en-US" dirty="0"/>
              <a:t> is a property of the </a:t>
            </a:r>
            <a:r>
              <a:rPr lang="en-US" b="1" dirty="0"/>
              <a:t>window object</a:t>
            </a:r>
            <a:r>
              <a:rPr lang="en-US" dirty="0"/>
              <a:t>.</a:t>
            </a:r>
          </a:p>
          <a:p>
            <a:r>
              <a:rPr lang="en-US" dirty="0"/>
              <a:t>The </a:t>
            </a:r>
            <a:r>
              <a:rPr lang="en-US" b="1" dirty="0"/>
              <a:t>console object</a:t>
            </a:r>
            <a:r>
              <a:rPr lang="en-US" dirty="0"/>
              <a:t> is accessed with:</a:t>
            </a:r>
          </a:p>
          <a:p>
            <a:pPr eaLnBrk="0" fontAlgn="base" hangingPunct="0">
              <a:lnSpc>
                <a:spcPct val="100000"/>
              </a:lnSpc>
              <a:spcBef>
                <a:spcPct val="0"/>
              </a:spcBef>
              <a:spcAft>
                <a:spcPct val="0"/>
              </a:spcAft>
            </a:pPr>
            <a:r>
              <a:rPr lang="en-US" altLang="en-US" dirty="0" err="1">
                <a:solidFill>
                  <a:srgbClr val="DC143C"/>
                </a:solidFill>
              </a:rPr>
              <a:t>window.console</a:t>
            </a:r>
            <a:r>
              <a:rPr lang="en-US" altLang="en-US" dirty="0">
                <a:solidFill>
                  <a:srgbClr val="000000"/>
                </a:solidFill>
              </a:rPr>
              <a:t> or just </a:t>
            </a:r>
            <a:r>
              <a:rPr lang="en-US" altLang="en-US" dirty="0">
                <a:solidFill>
                  <a:srgbClr val="DC143C"/>
                </a:solidFill>
              </a:rPr>
              <a:t>console</a:t>
            </a:r>
            <a:br>
              <a:rPr lang="en-US" dirty="0"/>
            </a:br>
            <a:endParaRPr lang="en-US" dirty="0"/>
          </a:p>
        </p:txBody>
      </p:sp>
      <p:pic>
        <p:nvPicPr>
          <p:cNvPr id="7" name="Picture 6"/>
          <p:cNvPicPr>
            <a:picLocks noChangeAspect="1"/>
          </p:cNvPicPr>
          <p:nvPr/>
        </p:nvPicPr>
        <p:blipFill>
          <a:blip r:embed="rId2"/>
          <a:stretch>
            <a:fillRect/>
          </a:stretch>
        </p:blipFill>
        <p:spPr>
          <a:xfrm>
            <a:off x="1486429" y="4212695"/>
            <a:ext cx="5155817" cy="435505"/>
          </a:xfrm>
          <a:prstGeom prst="rect">
            <a:avLst/>
          </a:prstGeom>
        </p:spPr>
      </p:pic>
      <p:pic>
        <p:nvPicPr>
          <p:cNvPr id="8" name="Picture 7"/>
          <p:cNvPicPr>
            <a:picLocks noChangeAspect="1"/>
          </p:cNvPicPr>
          <p:nvPr/>
        </p:nvPicPr>
        <p:blipFill>
          <a:blip r:embed="rId3"/>
          <a:stretch>
            <a:fillRect/>
          </a:stretch>
        </p:blipFill>
        <p:spPr>
          <a:xfrm>
            <a:off x="1486428" y="4783137"/>
            <a:ext cx="4547769" cy="457730"/>
          </a:xfrm>
          <a:prstGeom prst="rect">
            <a:avLst/>
          </a:prstGeom>
        </p:spPr>
      </p:pic>
    </p:spTree>
    <p:extLst>
      <p:ext uri="{BB962C8B-B14F-4D97-AF65-F5344CB8AC3E}">
        <p14:creationId xmlns:p14="http://schemas.microsoft.com/office/powerpoint/2010/main" val="280867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object methods</a:t>
            </a:r>
          </a:p>
        </p:txBody>
      </p:sp>
      <p:pic>
        <p:nvPicPr>
          <p:cNvPr id="4" name="Content Placeholder 3"/>
          <p:cNvPicPr>
            <a:picLocks noGrp="1" noChangeAspect="1"/>
          </p:cNvPicPr>
          <p:nvPr>
            <p:ph idx="1"/>
          </p:nvPr>
        </p:nvPicPr>
        <p:blipFill>
          <a:blip r:embed="rId2"/>
          <a:stretch>
            <a:fillRect/>
          </a:stretch>
        </p:blipFill>
        <p:spPr>
          <a:xfrm>
            <a:off x="1019895" y="1351492"/>
            <a:ext cx="10621772" cy="5193638"/>
          </a:xfrm>
          <a:prstGeom prst="rect">
            <a:avLst/>
          </a:prstGeom>
        </p:spPr>
      </p:pic>
    </p:spTree>
    <p:extLst>
      <p:ext uri="{BB962C8B-B14F-4D97-AF65-F5344CB8AC3E}">
        <p14:creationId xmlns:p14="http://schemas.microsoft.com/office/powerpoint/2010/main" val="17206311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HTML DOM (Document Object Model)</a:t>
            </a:r>
          </a:p>
        </p:txBody>
      </p:sp>
      <p:sp>
        <p:nvSpPr>
          <p:cNvPr id="5" name="Content Placeholder 4"/>
          <p:cNvSpPr>
            <a:spLocks noGrp="1"/>
          </p:cNvSpPr>
          <p:nvPr>
            <p:ph idx="1"/>
          </p:nvPr>
        </p:nvSpPr>
        <p:spPr/>
        <p:txBody>
          <a:bodyPr/>
          <a:lstStyle/>
          <a:p>
            <a:r>
              <a:rPr lang="en-US" dirty="0"/>
              <a:t>When a web page is loaded, the browser creates a </a:t>
            </a:r>
            <a:r>
              <a:rPr lang="en-US" b="1" dirty="0"/>
              <a:t>D</a:t>
            </a:r>
            <a:r>
              <a:rPr lang="en-US" dirty="0"/>
              <a:t>ocument </a:t>
            </a:r>
            <a:r>
              <a:rPr lang="en-US" b="1" dirty="0"/>
              <a:t>O</a:t>
            </a:r>
            <a:r>
              <a:rPr lang="en-US" dirty="0"/>
              <a:t>bject </a:t>
            </a:r>
            <a:r>
              <a:rPr lang="en-US" b="1" dirty="0"/>
              <a:t>M</a:t>
            </a:r>
            <a:r>
              <a:rPr lang="en-US" dirty="0"/>
              <a:t>odel of the page.</a:t>
            </a:r>
          </a:p>
          <a:p>
            <a:r>
              <a:rPr lang="en-US" dirty="0"/>
              <a:t>The </a:t>
            </a:r>
            <a:r>
              <a:rPr lang="en-US" b="1" dirty="0"/>
              <a:t>HTML DOM</a:t>
            </a:r>
            <a:r>
              <a:rPr lang="en-US" dirty="0"/>
              <a:t> model is constructed as a tree of </a:t>
            </a:r>
            <a:r>
              <a:rPr lang="en-US" b="1" dirty="0"/>
              <a:t>Objects</a:t>
            </a:r>
            <a:r>
              <a:rPr lang="en-US" dirty="0"/>
              <a:t>:</a:t>
            </a:r>
            <a:br>
              <a:rPr lang="en-US" dirty="0"/>
            </a:br>
            <a:endParaRPr lang="en-US" dirty="0"/>
          </a:p>
        </p:txBody>
      </p:sp>
      <p:pic>
        <p:nvPicPr>
          <p:cNvPr id="22530" name="Picture 2" descr="DOM HTML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642" y="3643312"/>
            <a:ext cx="462915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24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DOM is important?</a:t>
            </a:r>
          </a:p>
        </p:txBody>
      </p:sp>
      <p:sp>
        <p:nvSpPr>
          <p:cNvPr id="3" name="Content Placeholder 2"/>
          <p:cNvSpPr>
            <a:spLocks noGrp="1"/>
          </p:cNvSpPr>
          <p:nvPr>
            <p:ph idx="1"/>
          </p:nvPr>
        </p:nvSpPr>
        <p:spPr/>
        <p:txBody>
          <a:bodyPr>
            <a:normAutofit/>
          </a:bodyPr>
          <a:lstStyle/>
          <a:p>
            <a:r>
              <a:rPr lang="en-US" dirty="0"/>
              <a:t>With the object model, JavaScript gets all the power it needs to create dynamic HTML:</a:t>
            </a:r>
          </a:p>
          <a:p>
            <a:pPr lvl="1"/>
            <a:r>
              <a:rPr lang="en-US" dirty="0"/>
              <a:t>JavaScript can change all the HTML elements in the page</a:t>
            </a:r>
          </a:p>
          <a:p>
            <a:pPr lvl="1"/>
            <a:r>
              <a:rPr lang="en-US" dirty="0"/>
              <a:t>JavaScript can change all the HTML attributes in the page</a:t>
            </a:r>
          </a:p>
          <a:p>
            <a:pPr lvl="1"/>
            <a:r>
              <a:rPr lang="en-US" dirty="0"/>
              <a:t>JavaScript can change all the CSS styles in the page</a:t>
            </a:r>
          </a:p>
          <a:p>
            <a:pPr lvl="1"/>
            <a:r>
              <a:rPr lang="en-US" dirty="0"/>
              <a:t>JavaScript can remove existing HTML elements and attributes</a:t>
            </a:r>
          </a:p>
          <a:p>
            <a:pPr lvl="1"/>
            <a:r>
              <a:rPr lang="en-US" dirty="0"/>
              <a:t>JavaScript can add new HTML elements and attributes</a:t>
            </a:r>
          </a:p>
          <a:p>
            <a:pPr lvl="1"/>
            <a:r>
              <a:rPr lang="en-US" dirty="0"/>
              <a:t>JavaScript can react to all existing HTML events in the page</a:t>
            </a:r>
          </a:p>
          <a:p>
            <a:pPr lvl="1"/>
            <a:r>
              <a:rPr lang="en-US" dirty="0"/>
              <a:t>JavaScript can create new HTML events in the page</a:t>
            </a:r>
          </a:p>
        </p:txBody>
      </p:sp>
    </p:spTree>
    <p:extLst>
      <p:ext uri="{BB962C8B-B14F-4D97-AF65-F5344CB8AC3E}">
        <p14:creationId xmlns:p14="http://schemas.microsoft.com/office/powerpoint/2010/main" val="33918618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DOM?</a:t>
            </a:r>
          </a:p>
        </p:txBody>
      </p:sp>
      <p:sp>
        <p:nvSpPr>
          <p:cNvPr id="3" name="Content Placeholder 2"/>
          <p:cNvSpPr>
            <a:spLocks noGrp="1"/>
          </p:cNvSpPr>
          <p:nvPr>
            <p:ph idx="1"/>
          </p:nvPr>
        </p:nvSpPr>
        <p:spPr/>
        <p:txBody>
          <a:bodyPr>
            <a:normAutofit/>
          </a:bodyPr>
          <a:lstStyle/>
          <a:p>
            <a:r>
              <a:rPr lang="en-US" dirty="0"/>
              <a:t>The DOM is a W3C (World Wide Web Consortium) standard.</a:t>
            </a:r>
          </a:p>
          <a:p>
            <a:r>
              <a:rPr lang="en-US" dirty="0"/>
              <a:t>The DOM defines a standard for accessing documents:</a:t>
            </a:r>
          </a:p>
          <a:p>
            <a:pPr marL="0" indent="0">
              <a:buNone/>
            </a:pPr>
            <a:r>
              <a:rPr lang="en-US" i="1" dirty="0"/>
              <a:t>"The W3C Document Object Model (DOM) is a platform and language-neutral interface that allows programs and scripts to dynamically access and update the content, structure, and style of a document."</a:t>
            </a:r>
            <a:endParaRPr lang="en-US" dirty="0"/>
          </a:p>
          <a:p>
            <a:pPr marL="0" indent="0">
              <a:buNone/>
            </a:pPr>
            <a:r>
              <a:rPr lang="en-US" dirty="0"/>
              <a:t>The W3C DOM standard is separated into 3 different parts:</a:t>
            </a:r>
          </a:p>
          <a:p>
            <a:pPr lvl="1"/>
            <a:r>
              <a:rPr lang="en-US" dirty="0"/>
              <a:t>Core DOM - standard model for all document types</a:t>
            </a:r>
          </a:p>
          <a:p>
            <a:pPr lvl="1"/>
            <a:r>
              <a:rPr lang="en-US" dirty="0"/>
              <a:t>XML DOM - standard model for XML documents</a:t>
            </a:r>
          </a:p>
          <a:p>
            <a:pPr lvl="1"/>
            <a:r>
              <a:rPr lang="en-US" dirty="0"/>
              <a:t>HTML DOM - standard model for HTML documents</a:t>
            </a:r>
          </a:p>
        </p:txBody>
      </p:sp>
    </p:spTree>
    <p:extLst>
      <p:ext uri="{BB962C8B-B14F-4D97-AF65-F5344CB8AC3E}">
        <p14:creationId xmlns:p14="http://schemas.microsoft.com/office/powerpoint/2010/main" val="36308674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DOM?</a:t>
            </a:r>
          </a:p>
        </p:txBody>
      </p:sp>
      <p:sp>
        <p:nvSpPr>
          <p:cNvPr id="3" name="Content Placeholder 2"/>
          <p:cNvSpPr>
            <a:spLocks noGrp="1"/>
          </p:cNvSpPr>
          <p:nvPr>
            <p:ph idx="1"/>
          </p:nvPr>
        </p:nvSpPr>
        <p:spPr/>
        <p:txBody>
          <a:bodyPr>
            <a:normAutofit/>
          </a:bodyPr>
          <a:lstStyle/>
          <a:p>
            <a:r>
              <a:rPr lang="en-US" dirty="0"/>
              <a:t>The HTML DOM is a standard </a:t>
            </a:r>
            <a:r>
              <a:rPr lang="en-US" b="1" dirty="0"/>
              <a:t>object</a:t>
            </a:r>
            <a:r>
              <a:rPr lang="en-US" dirty="0"/>
              <a:t> model and </a:t>
            </a:r>
            <a:r>
              <a:rPr lang="en-US" b="1" dirty="0"/>
              <a:t>programming interface</a:t>
            </a:r>
            <a:r>
              <a:rPr lang="en-US" dirty="0"/>
              <a:t> for HTML. It defines:</a:t>
            </a:r>
          </a:p>
          <a:p>
            <a:pPr lvl="1"/>
            <a:r>
              <a:rPr lang="en-US" dirty="0"/>
              <a:t>The HTML elements as </a:t>
            </a:r>
            <a:r>
              <a:rPr lang="en-US" b="1" dirty="0"/>
              <a:t>objects</a:t>
            </a:r>
            <a:endParaRPr lang="en-US" dirty="0"/>
          </a:p>
          <a:p>
            <a:pPr lvl="1"/>
            <a:r>
              <a:rPr lang="en-US" dirty="0"/>
              <a:t>The </a:t>
            </a:r>
            <a:r>
              <a:rPr lang="en-US" b="1" dirty="0"/>
              <a:t>properties</a:t>
            </a:r>
            <a:r>
              <a:rPr lang="en-US" dirty="0"/>
              <a:t> of all HTML elements</a:t>
            </a:r>
          </a:p>
          <a:p>
            <a:pPr lvl="1"/>
            <a:r>
              <a:rPr lang="en-US" dirty="0"/>
              <a:t>The </a:t>
            </a:r>
            <a:r>
              <a:rPr lang="en-US" b="1" dirty="0"/>
              <a:t>methods</a:t>
            </a:r>
            <a:r>
              <a:rPr lang="en-US" dirty="0"/>
              <a:t> to access all HTML elements</a:t>
            </a:r>
          </a:p>
          <a:p>
            <a:pPr lvl="1"/>
            <a:r>
              <a:rPr lang="en-US" dirty="0"/>
              <a:t>The </a:t>
            </a:r>
            <a:r>
              <a:rPr lang="en-US" b="1" dirty="0"/>
              <a:t>events</a:t>
            </a:r>
            <a:r>
              <a:rPr lang="en-US" dirty="0"/>
              <a:t> for all HTML elements</a:t>
            </a:r>
          </a:p>
          <a:p>
            <a:r>
              <a:rPr lang="en-US" dirty="0"/>
              <a:t>In other words:</a:t>
            </a:r>
            <a:r>
              <a:rPr lang="en-US" b="1" dirty="0"/>
              <a:t> The HTML DOM is a standard for how to get, change, add, or delete HTML elements.</a:t>
            </a:r>
            <a:endParaRPr lang="en-US" dirty="0"/>
          </a:p>
        </p:txBody>
      </p:sp>
    </p:spTree>
    <p:extLst>
      <p:ext uri="{BB962C8B-B14F-4D97-AF65-F5344CB8AC3E}">
        <p14:creationId xmlns:p14="http://schemas.microsoft.com/office/powerpoint/2010/main" val="345342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Type vs Dynamically Typed</a:t>
            </a:r>
          </a:p>
        </p:txBody>
      </p:sp>
      <p:sp>
        <p:nvSpPr>
          <p:cNvPr id="3" name="Content Placeholder 2"/>
          <p:cNvSpPr>
            <a:spLocks noGrp="1"/>
          </p:cNvSpPr>
          <p:nvPr>
            <p:ph idx="1"/>
          </p:nvPr>
        </p:nvSpPr>
        <p:spPr/>
        <p:txBody>
          <a:bodyPr/>
          <a:lstStyle/>
          <a:p>
            <a:r>
              <a:rPr lang="en-US" b="1" dirty="0"/>
              <a:t>Statically-typed</a:t>
            </a:r>
            <a:r>
              <a:rPr lang="en-US" dirty="0"/>
              <a:t> programming languages do </a:t>
            </a:r>
            <a:r>
              <a:rPr lang="en-US" i="1" dirty="0"/>
              <a:t>type checking</a:t>
            </a:r>
            <a:r>
              <a:rPr lang="en-US" dirty="0"/>
              <a:t>  </a:t>
            </a:r>
          </a:p>
          <a:p>
            <a:r>
              <a:rPr lang="en-US" b="1" dirty="0"/>
              <a:t>Dynamically-typed</a:t>
            </a:r>
            <a:r>
              <a:rPr lang="en-US" dirty="0"/>
              <a:t> languages do type checks at </a:t>
            </a:r>
            <a:r>
              <a:rPr lang="en-US" i="1" dirty="0"/>
              <a:t>runtime</a:t>
            </a:r>
            <a:r>
              <a:rPr lang="en-US" dirty="0"/>
              <a:t>.</a:t>
            </a:r>
          </a:p>
        </p:txBody>
      </p:sp>
      <p:pic>
        <p:nvPicPr>
          <p:cNvPr id="4" name="Picture 3"/>
          <p:cNvPicPr>
            <a:picLocks noChangeAspect="1"/>
          </p:cNvPicPr>
          <p:nvPr/>
        </p:nvPicPr>
        <p:blipFill>
          <a:blip r:embed="rId2"/>
          <a:stretch>
            <a:fillRect/>
          </a:stretch>
        </p:blipFill>
        <p:spPr>
          <a:xfrm>
            <a:off x="2690977" y="2860620"/>
            <a:ext cx="6305550" cy="3133725"/>
          </a:xfrm>
          <a:prstGeom prst="rect">
            <a:avLst/>
          </a:prstGeom>
        </p:spPr>
      </p:pic>
    </p:spTree>
    <p:extLst>
      <p:ext uri="{BB962C8B-B14F-4D97-AF65-F5344CB8AC3E}">
        <p14:creationId xmlns:p14="http://schemas.microsoft.com/office/powerpoint/2010/main" val="34275129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Elements in the DOM</a:t>
            </a:r>
          </a:p>
        </p:txBody>
      </p:sp>
      <p:sp>
        <p:nvSpPr>
          <p:cNvPr id="3" name="Content Placeholder 2"/>
          <p:cNvSpPr>
            <a:spLocks noGrp="1"/>
          </p:cNvSpPr>
          <p:nvPr>
            <p:ph idx="1"/>
          </p:nvPr>
        </p:nvSpPr>
        <p:spPr/>
        <p:txBody>
          <a:bodyPr/>
          <a:lstStyle/>
          <a:p>
            <a:r>
              <a:rPr lang="en-US" dirty="0"/>
              <a:t>The document object represents your web page.</a:t>
            </a:r>
          </a:p>
          <a:p>
            <a:r>
              <a:rPr lang="en-US" dirty="0"/>
              <a:t>If you want to access any element in an HTML page, you always start with accessing the document object.</a:t>
            </a:r>
          </a:p>
          <a:p>
            <a:r>
              <a:rPr lang="en-US" dirty="0"/>
              <a:t>Below are some examples of how you can use the document object to access and manipulate HTML.</a:t>
            </a:r>
          </a:p>
        </p:txBody>
      </p:sp>
      <p:pic>
        <p:nvPicPr>
          <p:cNvPr id="4" name="Picture 3"/>
          <p:cNvPicPr>
            <a:picLocks noChangeAspect="1"/>
          </p:cNvPicPr>
          <p:nvPr/>
        </p:nvPicPr>
        <p:blipFill>
          <a:blip r:embed="rId2"/>
          <a:stretch>
            <a:fillRect/>
          </a:stretch>
        </p:blipFill>
        <p:spPr>
          <a:xfrm>
            <a:off x="2462212" y="4138612"/>
            <a:ext cx="7511521" cy="1788457"/>
          </a:xfrm>
          <a:prstGeom prst="rect">
            <a:avLst/>
          </a:prstGeom>
        </p:spPr>
      </p:pic>
    </p:spTree>
    <p:extLst>
      <p:ext uri="{BB962C8B-B14F-4D97-AF65-F5344CB8AC3E}">
        <p14:creationId xmlns:p14="http://schemas.microsoft.com/office/powerpoint/2010/main" val="20625945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QuerySelector</a:t>
            </a:r>
            <a:endParaRPr lang="en-US" dirty="0"/>
          </a:p>
        </p:txBody>
      </p:sp>
      <p:sp>
        <p:nvSpPr>
          <p:cNvPr id="3" name="Content Placeholder 2"/>
          <p:cNvSpPr>
            <a:spLocks noGrp="1"/>
          </p:cNvSpPr>
          <p:nvPr>
            <p:ph idx="1"/>
          </p:nvPr>
        </p:nvSpPr>
        <p:spPr>
          <a:xfrm>
            <a:off x="330200" y="1825625"/>
            <a:ext cx="11506200" cy="435133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querySelector</a:t>
            </a:r>
            <a:r>
              <a:rPr lang="en-US" altLang="en-US" dirty="0">
                <a:solidFill>
                  <a:srgbClr val="DC143C"/>
                </a:solidFill>
              </a:rPr>
              <a:t>()</a:t>
            </a:r>
            <a:r>
              <a:rPr lang="en-US" altLang="en-US" dirty="0">
                <a:solidFill>
                  <a:srgbClr val="000000"/>
                </a:solidFill>
              </a:rPr>
              <a:t> method returns the </a:t>
            </a:r>
            <a:r>
              <a:rPr lang="en-US" altLang="en-US" b="1" dirty="0">
                <a:solidFill>
                  <a:srgbClr val="000000"/>
                </a:solidFill>
              </a:rPr>
              <a:t>first</a:t>
            </a:r>
            <a:r>
              <a:rPr lang="en-US" altLang="en-US" dirty="0">
                <a:solidFill>
                  <a:srgbClr val="000000"/>
                </a:solidFill>
              </a:rPr>
              <a:t> element that matches a CSS selector.</a:t>
            </a:r>
            <a:endParaRPr lang="en-US" altLang="en-US" dirty="0"/>
          </a:p>
          <a:p>
            <a:pPr eaLnBrk="0" fontAlgn="base" hangingPunct="0">
              <a:lnSpc>
                <a:spcPct val="100000"/>
              </a:lnSpc>
              <a:spcBef>
                <a:spcPct val="0"/>
              </a:spcBef>
              <a:spcAft>
                <a:spcPct val="0"/>
              </a:spcAft>
            </a:pPr>
            <a:r>
              <a:rPr lang="en-US" altLang="en-US" dirty="0">
                <a:solidFill>
                  <a:srgbClr val="000000"/>
                </a:solidFill>
              </a:rPr>
              <a:t>To return </a:t>
            </a:r>
            <a:r>
              <a:rPr lang="en-US" altLang="en-US" b="1" dirty="0">
                <a:solidFill>
                  <a:srgbClr val="000000"/>
                </a:solidFill>
              </a:rPr>
              <a:t>all</a:t>
            </a:r>
            <a:r>
              <a:rPr lang="en-US" altLang="en-US" dirty="0">
                <a:solidFill>
                  <a:srgbClr val="000000"/>
                </a:solidFill>
              </a:rPr>
              <a:t> matches (not only the first), use the </a:t>
            </a:r>
            <a:r>
              <a:rPr lang="en-US" altLang="en-US" dirty="0" err="1">
                <a:solidFill>
                  <a:srgbClr val="DC143C"/>
                </a:solidFill>
              </a:rPr>
              <a:t>querySelectorAll</a:t>
            </a:r>
            <a:r>
              <a:rPr lang="en-US" altLang="en-US" dirty="0">
                <a:solidFill>
                  <a:srgbClr val="DC143C"/>
                </a:solidFill>
              </a:rPr>
              <a:t>()</a:t>
            </a:r>
            <a:r>
              <a:rPr lang="en-US" altLang="en-US" dirty="0">
                <a:solidFill>
                  <a:srgbClr val="000000"/>
                </a:solidFill>
              </a:rPr>
              <a:t> instead.</a:t>
            </a:r>
            <a:endParaRPr lang="en-US" altLang="en-US" dirty="0"/>
          </a:p>
          <a:p>
            <a:pPr eaLnBrk="0" fontAlgn="base" hangingPunct="0">
              <a:lnSpc>
                <a:spcPct val="100000"/>
              </a:lnSpc>
              <a:spcBef>
                <a:spcPct val="0"/>
              </a:spcBef>
              <a:spcAft>
                <a:spcPct val="0"/>
              </a:spcAft>
            </a:pPr>
            <a:r>
              <a:rPr lang="en-US" altLang="en-US" dirty="0">
                <a:solidFill>
                  <a:srgbClr val="000000"/>
                </a:solidFill>
              </a:rPr>
              <a:t>Both </a:t>
            </a:r>
            <a:r>
              <a:rPr lang="en-US" altLang="en-US" dirty="0" err="1">
                <a:solidFill>
                  <a:srgbClr val="DC143C"/>
                </a:solidFill>
              </a:rPr>
              <a:t>querySelector</a:t>
            </a:r>
            <a:r>
              <a:rPr lang="en-US" altLang="en-US" dirty="0">
                <a:solidFill>
                  <a:srgbClr val="DC143C"/>
                </a:solidFill>
              </a:rPr>
              <a:t>()</a:t>
            </a:r>
            <a:r>
              <a:rPr lang="en-US" altLang="en-US" dirty="0">
                <a:solidFill>
                  <a:srgbClr val="000000"/>
                </a:solidFill>
              </a:rPr>
              <a:t> and </a:t>
            </a:r>
            <a:r>
              <a:rPr lang="en-US" altLang="en-US" dirty="0" err="1">
                <a:solidFill>
                  <a:srgbClr val="DC143C"/>
                </a:solidFill>
              </a:rPr>
              <a:t>querySelectorAll</a:t>
            </a:r>
            <a:r>
              <a:rPr lang="en-US" altLang="en-US" dirty="0">
                <a:solidFill>
                  <a:srgbClr val="DC143C"/>
                </a:solidFill>
              </a:rPr>
              <a:t>()</a:t>
            </a:r>
            <a:r>
              <a:rPr lang="en-US" altLang="en-US" dirty="0">
                <a:solidFill>
                  <a:srgbClr val="000000"/>
                </a:solidFill>
              </a:rPr>
              <a:t> throw a SYNTAX_ERR exception if the selector(s) is invalid.</a:t>
            </a:r>
            <a:endParaRPr lang="en-US" altLang="en-US" dirty="0"/>
          </a:p>
        </p:txBody>
      </p:sp>
      <p:pic>
        <p:nvPicPr>
          <p:cNvPr id="5" name="Picture 4"/>
          <p:cNvPicPr>
            <a:picLocks noChangeAspect="1"/>
          </p:cNvPicPr>
          <p:nvPr/>
        </p:nvPicPr>
        <p:blipFill>
          <a:blip r:embed="rId2"/>
          <a:stretch>
            <a:fillRect/>
          </a:stretch>
        </p:blipFill>
        <p:spPr>
          <a:xfrm>
            <a:off x="1666874" y="4222220"/>
            <a:ext cx="3978647" cy="476780"/>
          </a:xfrm>
          <a:prstGeom prst="rect">
            <a:avLst/>
          </a:prstGeom>
        </p:spPr>
      </p:pic>
      <p:pic>
        <p:nvPicPr>
          <p:cNvPr id="6" name="Picture 5"/>
          <p:cNvPicPr>
            <a:picLocks noChangeAspect="1"/>
          </p:cNvPicPr>
          <p:nvPr/>
        </p:nvPicPr>
        <p:blipFill>
          <a:blip r:embed="rId3"/>
          <a:stretch>
            <a:fillRect/>
          </a:stretch>
        </p:blipFill>
        <p:spPr>
          <a:xfrm>
            <a:off x="1666874" y="4833937"/>
            <a:ext cx="4725007" cy="449263"/>
          </a:xfrm>
          <a:prstGeom prst="rect">
            <a:avLst/>
          </a:prstGeom>
        </p:spPr>
      </p:pic>
      <p:pic>
        <p:nvPicPr>
          <p:cNvPr id="7" name="Picture 6"/>
          <p:cNvPicPr>
            <a:picLocks noChangeAspect="1"/>
          </p:cNvPicPr>
          <p:nvPr/>
        </p:nvPicPr>
        <p:blipFill>
          <a:blip r:embed="rId4"/>
          <a:stretch>
            <a:fillRect/>
          </a:stretch>
        </p:blipFill>
        <p:spPr>
          <a:xfrm>
            <a:off x="1666873" y="5434806"/>
            <a:ext cx="4615633" cy="483394"/>
          </a:xfrm>
          <a:prstGeom prst="rect">
            <a:avLst/>
          </a:prstGeom>
        </p:spPr>
      </p:pic>
      <p:pic>
        <p:nvPicPr>
          <p:cNvPr id="8" name="Picture 7"/>
          <p:cNvPicPr>
            <a:picLocks noChangeAspect="1"/>
          </p:cNvPicPr>
          <p:nvPr/>
        </p:nvPicPr>
        <p:blipFill>
          <a:blip r:embed="rId5"/>
          <a:stretch>
            <a:fillRect/>
          </a:stretch>
        </p:blipFill>
        <p:spPr>
          <a:xfrm>
            <a:off x="1666873" y="6069806"/>
            <a:ext cx="4729999" cy="441061"/>
          </a:xfrm>
          <a:prstGeom prst="rect">
            <a:avLst/>
          </a:prstGeom>
        </p:spPr>
      </p:pic>
    </p:spTree>
    <p:extLst>
      <p:ext uri="{BB962C8B-B14F-4D97-AF65-F5344CB8AC3E}">
        <p14:creationId xmlns:p14="http://schemas.microsoft.com/office/powerpoint/2010/main" val="994501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QuerySelectorAll</a:t>
            </a:r>
            <a:r>
              <a:rPr lang="en-US" dirty="0"/>
              <a:t>()</a:t>
            </a:r>
          </a:p>
        </p:txBody>
      </p:sp>
      <p:sp>
        <p:nvSpPr>
          <p:cNvPr id="3" name="Content Placeholder 2"/>
          <p:cNvSpPr>
            <a:spLocks noGrp="1"/>
          </p:cNvSpPr>
          <p:nvPr>
            <p:ph idx="1"/>
          </p:nvPr>
        </p:nvSpPr>
        <p:spPr/>
        <p:txBody>
          <a:bodyPr/>
          <a:lstStyle/>
          <a:p>
            <a:r>
              <a:rPr lang="en-US" dirty="0"/>
              <a:t>It is same just like </a:t>
            </a:r>
            <a:r>
              <a:rPr lang="en-US" dirty="0" err="1"/>
              <a:t>querySelector</a:t>
            </a:r>
            <a:r>
              <a:rPr lang="en-US" dirty="0"/>
              <a:t>, it just returns all the elements matching with the query.</a:t>
            </a:r>
          </a:p>
        </p:txBody>
      </p:sp>
    </p:spTree>
    <p:extLst>
      <p:ext uri="{BB962C8B-B14F-4D97-AF65-F5344CB8AC3E}">
        <p14:creationId xmlns:p14="http://schemas.microsoft.com/office/powerpoint/2010/main" val="23580559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getElementById</a:t>
            </a:r>
            <a:r>
              <a:rPr lang="en-US" dirty="0"/>
              <a:t>()</a:t>
            </a:r>
          </a:p>
        </p:txBody>
      </p:sp>
      <p:sp>
        <p:nvSpPr>
          <p:cNvPr id="3" name="Content Placeholder 2"/>
          <p:cNvSpPr>
            <a:spLocks noGrp="1"/>
          </p:cNvSpPr>
          <p:nvPr>
            <p:ph idx="1"/>
          </p:nvPr>
        </p:nvSpPr>
        <p:spPr>
          <a:xfrm>
            <a:off x="507999" y="1825625"/>
            <a:ext cx="11472333" cy="435133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getElementById</a:t>
            </a:r>
            <a:r>
              <a:rPr lang="en-US" altLang="en-US" dirty="0">
                <a:solidFill>
                  <a:srgbClr val="DC143C"/>
                </a:solidFill>
              </a:rPr>
              <a:t>()</a:t>
            </a:r>
            <a:r>
              <a:rPr lang="en-US" altLang="en-US" dirty="0">
                <a:solidFill>
                  <a:srgbClr val="000000"/>
                </a:solidFill>
              </a:rPr>
              <a:t> method returns an element with a specified value.</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getElementById</a:t>
            </a:r>
            <a:r>
              <a:rPr lang="en-US" altLang="en-US" dirty="0">
                <a:solidFill>
                  <a:srgbClr val="DC143C"/>
                </a:solidFill>
              </a:rPr>
              <a:t>()</a:t>
            </a:r>
            <a:r>
              <a:rPr lang="en-US" altLang="en-US" dirty="0">
                <a:solidFill>
                  <a:srgbClr val="000000"/>
                </a:solidFill>
              </a:rPr>
              <a:t> method returns </a:t>
            </a:r>
            <a:r>
              <a:rPr lang="en-US" altLang="en-US" dirty="0">
                <a:solidFill>
                  <a:srgbClr val="DC143C"/>
                </a:solidFill>
              </a:rPr>
              <a:t>null</a:t>
            </a:r>
            <a:r>
              <a:rPr lang="en-US" altLang="en-US" dirty="0">
                <a:solidFill>
                  <a:srgbClr val="000000"/>
                </a:solidFill>
              </a:rPr>
              <a:t> if the element does not exist.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getElementById</a:t>
            </a:r>
            <a:r>
              <a:rPr lang="en-US" altLang="en-US" dirty="0">
                <a:solidFill>
                  <a:srgbClr val="DC143C"/>
                </a:solidFill>
              </a:rPr>
              <a:t>()</a:t>
            </a:r>
            <a:r>
              <a:rPr lang="en-US" altLang="en-US" dirty="0">
                <a:solidFill>
                  <a:srgbClr val="000000"/>
                </a:solidFill>
              </a:rPr>
              <a:t> method is one of the most common methods in the HTML DOM. It is used almost every time you want to read or edit an HTML element.</a:t>
            </a:r>
            <a:endParaRPr lang="en-US" altLang="en-US" dirty="0"/>
          </a:p>
          <a:p>
            <a:pPr marL="0" indent="0" eaLnBrk="0" fontAlgn="base" hangingPunct="0">
              <a:lnSpc>
                <a:spcPct val="100000"/>
              </a:lnSpc>
              <a:spcBef>
                <a:spcPct val="0"/>
              </a:spcBef>
              <a:spcAft>
                <a:spcPct val="0"/>
              </a:spcAft>
              <a:buNone/>
            </a:pPr>
            <a:br>
              <a:rPr lang="en-US" altLang="en-US" dirty="0">
                <a:solidFill>
                  <a:srgbClr val="000000"/>
                </a:solidFill>
              </a:rPr>
            </a:br>
            <a:endParaRPr lang="en-US" altLang="en-US" dirty="0"/>
          </a:p>
        </p:txBody>
      </p:sp>
      <p:pic>
        <p:nvPicPr>
          <p:cNvPr id="5" name="Picture 4"/>
          <p:cNvPicPr>
            <a:picLocks noChangeAspect="1"/>
          </p:cNvPicPr>
          <p:nvPr/>
        </p:nvPicPr>
        <p:blipFill>
          <a:blip r:embed="rId2"/>
          <a:stretch>
            <a:fillRect/>
          </a:stretch>
        </p:blipFill>
        <p:spPr>
          <a:xfrm>
            <a:off x="1403350" y="4089399"/>
            <a:ext cx="5852586" cy="668867"/>
          </a:xfrm>
          <a:prstGeom prst="rect">
            <a:avLst/>
          </a:prstGeom>
        </p:spPr>
      </p:pic>
    </p:spTree>
    <p:extLst>
      <p:ext uri="{BB962C8B-B14F-4D97-AF65-F5344CB8AC3E}">
        <p14:creationId xmlns:p14="http://schemas.microsoft.com/office/powerpoint/2010/main" val="14949544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getElementsByClassName</a:t>
            </a:r>
            <a:r>
              <a:rPr lang="en-US" dirty="0"/>
              <a:t>()</a:t>
            </a:r>
          </a:p>
        </p:txBody>
      </p:sp>
      <p:sp>
        <p:nvSpPr>
          <p:cNvPr id="3" name="Content Placeholder 2"/>
          <p:cNvSpPr>
            <a:spLocks noGrp="1"/>
          </p:cNvSpPr>
          <p:nvPr>
            <p:ph idx="1"/>
          </p:nvPr>
        </p:nvSpPr>
        <p:spPr/>
        <p:txBody>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getElementsByClassName</a:t>
            </a:r>
            <a:r>
              <a:rPr lang="en-US" altLang="en-US" dirty="0">
                <a:solidFill>
                  <a:srgbClr val="DC143C"/>
                </a:solidFill>
              </a:rPr>
              <a:t>()</a:t>
            </a:r>
            <a:r>
              <a:rPr lang="en-US" altLang="en-US" dirty="0">
                <a:solidFill>
                  <a:srgbClr val="000000"/>
                </a:solidFill>
              </a:rPr>
              <a:t> method returns a collection of elements with a specified class name(s).</a:t>
            </a:r>
            <a:endParaRPr lang="en-US" altLang="en-US" sz="1600"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getElementsByClassName</a:t>
            </a:r>
            <a:r>
              <a:rPr lang="en-US" altLang="en-US" dirty="0">
                <a:solidFill>
                  <a:srgbClr val="DC143C"/>
                </a:solidFill>
              </a:rPr>
              <a:t>()</a:t>
            </a:r>
            <a:r>
              <a:rPr lang="en-US" altLang="en-US" dirty="0">
                <a:solidFill>
                  <a:srgbClr val="000000"/>
                </a:solidFill>
              </a:rPr>
              <a:t> method returns an </a:t>
            </a:r>
            <a:r>
              <a:rPr lang="en-US" altLang="en-US" dirty="0" err="1">
                <a:solidFill>
                  <a:srgbClr val="000000"/>
                </a:solidFill>
                <a:hlinkClick r:id="rId2"/>
              </a:rPr>
              <a:t>HTMLCollection</a:t>
            </a:r>
            <a:r>
              <a:rPr lang="en-US" altLang="en-US" dirty="0">
                <a:solidFill>
                  <a:srgbClr val="000000"/>
                </a:solidFill>
              </a:rPr>
              <a:t>.</a:t>
            </a:r>
            <a:endParaRPr lang="en-US" altLang="en-US" sz="1600"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getElementsByClassName</a:t>
            </a:r>
            <a:r>
              <a:rPr lang="en-US" altLang="en-US" dirty="0">
                <a:solidFill>
                  <a:srgbClr val="DC143C"/>
                </a:solidFill>
              </a:rPr>
              <a:t>()</a:t>
            </a:r>
            <a:r>
              <a:rPr lang="en-US" altLang="en-US" dirty="0">
                <a:solidFill>
                  <a:srgbClr val="000000"/>
                </a:solidFill>
              </a:rPr>
              <a:t> property is read-only.</a:t>
            </a:r>
            <a:endParaRPr lang="en-US" altLang="en-US" sz="1600" dirty="0"/>
          </a:p>
        </p:txBody>
      </p:sp>
      <p:pic>
        <p:nvPicPr>
          <p:cNvPr id="5" name="Picture 4"/>
          <p:cNvPicPr>
            <a:picLocks noChangeAspect="1"/>
          </p:cNvPicPr>
          <p:nvPr/>
        </p:nvPicPr>
        <p:blipFill>
          <a:blip r:embed="rId3"/>
          <a:stretch>
            <a:fillRect/>
          </a:stretch>
        </p:blipFill>
        <p:spPr>
          <a:xfrm>
            <a:off x="1640946" y="3763169"/>
            <a:ext cx="8773095" cy="419364"/>
          </a:xfrm>
          <a:prstGeom prst="rect">
            <a:avLst/>
          </a:prstGeom>
        </p:spPr>
      </p:pic>
      <p:pic>
        <p:nvPicPr>
          <p:cNvPr id="6" name="Picture 5"/>
          <p:cNvPicPr>
            <a:picLocks noChangeAspect="1"/>
          </p:cNvPicPr>
          <p:nvPr/>
        </p:nvPicPr>
        <p:blipFill>
          <a:blip r:embed="rId4"/>
          <a:stretch>
            <a:fillRect/>
          </a:stretch>
        </p:blipFill>
        <p:spPr>
          <a:xfrm>
            <a:off x="1683278" y="4317470"/>
            <a:ext cx="9517866" cy="500063"/>
          </a:xfrm>
          <a:prstGeom prst="rect">
            <a:avLst/>
          </a:prstGeom>
        </p:spPr>
      </p:pic>
      <p:pic>
        <p:nvPicPr>
          <p:cNvPr id="7" name="Picture 6"/>
          <p:cNvPicPr>
            <a:picLocks noChangeAspect="1"/>
          </p:cNvPicPr>
          <p:nvPr/>
        </p:nvPicPr>
        <p:blipFill>
          <a:blip r:embed="rId5"/>
          <a:stretch>
            <a:fillRect/>
          </a:stretch>
        </p:blipFill>
        <p:spPr>
          <a:xfrm>
            <a:off x="1717146" y="5134240"/>
            <a:ext cx="8018310" cy="1296193"/>
          </a:xfrm>
          <a:prstGeom prst="rect">
            <a:avLst/>
          </a:prstGeom>
        </p:spPr>
      </p:pic>
    </p:spTree>
    <p:extLst>
      <p:ext uri="{BB962C8B-B14F-4D97-AF65-F5344CB8AC3E}">
        <p14:creationId xmlns:p14="http://schemas.microsoft.com/office/powerpoint/2010/main" val="18841421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getElementsByTagName</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getElementsByTagName</a:t>
            </a:r>
            <a:r>
              <a:rPr lang="en-US" altLang="en-US" dirty="0">
                <a:solidFill>
                  <a:srgbClr val="DC143C"/>
                </a:solidFill>
              </a:rPr>
              <a:t>()</a:t>
            </a:r>
            <a:r>
              <a:rPr lang="en-US" altLang="en-US" dirty="0">
                <a:solidFill>
                  <a:srgbClr val="000000"/>
                </a:solidFill>
              </a:rPr>
              <a:t> method returns a collection of all elements with a specified tag name.</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getElementsByTagName</a:t>
            </a:r>
            <a:r>
              <a:rPr lang="en-US" altLang="en-US" dirty="0">
                <a:solidFill>
                  <a:srgbClr val="DC143C"/>
                </a:solidFill>
              </a:rPr>
              <a:t>()</a:t>
            </a:r>
            <a:r>
              <a:rPr lang="en-US" altLang="en-US" dirty="0">
                <a:solidFill>
                  <a:srgbClr val="000000"/>
                </a:solidFill>
              </a:rPr>
              <a:t> method returns an </a:t>
            </a:r>
            <a:r>
              <a:rPr lang="en-US" altLang="en-US" dirty="0" err="1">
                <a:solidFill>
                  <a:srgbClr val="000000"/>
                </a:solidFill>
                <a:hlinkClick r:id="rId2"/>
              </a:rPr>
              <a:t>HTMLCollection</a:t>
            </a:r>
            <a:r>
              <a:rPr lang="en-US" altLang="en-US" dirty="0">
                <a:solidFill>
                  <a:srgbClr val="000000"/>
                </a:solidFill>
              </a:rPr>
              <a: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getElementsByTagName</a:t>
            </a:r>
            <a:r>
              <a:rPr lang="en-US" altLang="en-US" dirty="0">
                <a:solidFill>
                  <a:srgbClr val="DC143C"/>
                </a:solidFill>
              </a:rPr>
              <a:t>()</a:t>
            </a:r>
            <a:r>
              <a:rPr lang="en-US" altLang="en-US" dirty="0">
                <a:solidFill>
                  <a:srgbClr val="000000"/>
                </a:solidFill>
              </a:rPr>
              <a:t> property is read-only.</a:t>
            </a:r>
            <a:endParaRPr lang="en-US" altLang="en-US" dirty="0"/>
          </a:p>
        </p:txBody>
      </p:sp>
      <p:pic>
        <p:nvPicPr>
          <p:cNvPr id="5" name="Picture 4"/>
          <p:cNvPicPr>
            <a:picLocks noChangeAspect="1"/>
          </p:cNvPicPr>
          <p:nvPr/>
        </p:nvPicPr>
        <p:blipFill>
          <a:blip r:embed="rId3"/>
          <a:stretch>
            <a:fillRect/>
          </a:stretch>
        </p:blipFill>
        <p:spPr>
          <a:xfrm>
            <a:off x="1818218" y="3860269"/>
            <a:ext cx="6458384" cy="1228197"/>
          </a:xfrm>
          <a:prstGeom prst="rect">
            <a:avLst/>
          </a:prstGeom>
        </p:spPr>
      </p:pic>
    </p:spTree>
    <p:extLst>
      <p:ext uri="{BB962C8B-B14F-4D97-AF65-F5344CB8AC3E}">
        <p14:creationId xmlns:p14="http://schemas.microsoft.com/office/powerpoint/2010/main" val="37078998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 y="59268"/>
            <a:ext cx="12065000" cy="1126066"/>
          </a:xfrm>
        </p:spPr>
        <p:txBody>
          <a:bodyPr>
            <a:normAutofit fontScale="90000"/>
          </a:bodyPr>
          <a:lstStyle/>
          <a:p>
            <a:r>
              <a:rPr lang="en-US" dirty="0"/>
              <a:t>The Difference Between an </a:t>
            </a:r>
            <a:r>
              <a:rPr lang="en-US" dirty="0" err="1"/>
              <a:t>HTMLCollection</a:t>
            </a:r>
            <a:r>
              <a:rPr lang="en-US" dirty="0"/>
              <a:t> and a </a:t>
            </a:r>
            <a:r>
              <a:rPr lang="en-US" dirty="0" err="1"/>
              <a:t>NodeList</a:t>
            </a:r>
            <a:endParaRPr lang="en-US" dirty="0"/>
          </a:p>
        </p:txBody>
      </p:sp>
      <p:sp>
        <p:nvSpPr>
          <p:cNvPr id="3" name="Content Placeholder 2"/>
          <p:cNvSpPr>
            <a:spLocks noGrp="1"/>
          </p:cNvSpPr>
          <p:nvPr>
            <p:ph idx="1"/>
          </p:nvPr>
        </p:nvSpPr>
        <p:spPr>
          <a:xfrm>
            <a:off x="1" y="1185334"/>
            <a:ext cx="12132732" cy="5537199"/>
          </a:xfrm>
        </p:spPr>
        <p:txBody>
          <a:bodyPr>
            <a:normAutofit fontScale="85000" lnSpcReduction="20000"/>
          </a:bodyPr>
          <a:lstStyle/>
          <a:p>
            <a:pPr eaLnBrk="0" fontAlgn="base" hangingPunct="0">
              <a:lnSpc>
                <a:spcPct val="100000"/>
              </a:lnSpc>
              <a:spcBef>
                <a:spcPct val="0"/>
              </a:spcBef>
              <a:spcAft>
                <a:spcPct val="0"/>
              </a:spcAft>
            </a:pPr>
            <a:r>
              <a:rPr lang="en-US" altLang="en-US" dirty="0">
                <a:solidFill>
                  <a:srgbClr val="000000"/>
                </a:solidFill>
              </a:rPr>
              <a:t>A </a:t>
            </a:r>
            <a:r>
              <a:rPr lang="en-US" altLang="en-US" b="1" dirty="0" err="1">
                <a:solidFill>
                  <a:srgbClr val="000000"/>
                </a:solidFill>
              </a:rPr>
              <a:t>NodeList</a:t>
            </a:r>
            <a:r>
              <a:rPr lang="en-US" altLang="en-US" dirty="0">
                <a:solidFill>
                  <a:srgbClr val="000000"/>
                </a:solidFill>
              </a:rPr>
              <a:t> and an </a:t>
            </a:r>
            <a:r>
              <a:rPr lang="en-US" altLang="en-US" b="1" dirty="0" err="1">
                <a:solidFill>
                  <a:srgbClr val="000000"/>
                </a:solidFill>
              </a:rPr>
              <a:t>HTMLcollection</a:t>
            </a:r>
            <a:r>
              <a:rPr lang="en-US" altLang="en-US" dirty="0">
                <a:solidFill>
                  <a:srgbClr val="000000"/>
                </a:solidFill>
              </a:rPr>
              <a:t> is very much the same thing.</a:t>
            </a:r>
            <a:endParaRPr lang="en-US" altLang="en-US" sz="1600" dirty="0"/>
          </a:p>
          <a:p>
            <a:pPr eaLnBrk="0" fontAlgn="base" hangingPunct="0">
              <a:lnSpc>
                <a:spcPct val="100000"/>
              </a:lnSpc>
              <a:spcBef>
                <a:spcPct val="0"/>
              </a:spcBef>
              <a:spcAft>
                <a:spcPct val="0"/>
              </a:spcAft>
            </a:pPr>
            <a:r>
              <a:rPr lang="en-US" altLang="en-US" dirty="0">
                <a:solidFill>
                  <a:srgbClr val="000000"/>
                </a:solidFill>
              </a:rPr>
              <a:t>Both are array-like collections (lists) of nodes (elements) extracted from a document. The nodes can be accessed by index numbers. The index starts at 0.</a:t>
            </a:r>
            <a:endParaRPr lang="en-US" altLang="en-US" sz="1600" dirty="0"/>
          </a:p>
          <a:p>
            <a:pPr eaLnBrk="0" fontAlgn="base" hangingPunct="0">
              <a:lnSpc>
                <a:spcPct val="100000"/>
              </a:lnSpc>
              <a:spcBef>
                <a:spcPct val="0"/>
              </a:spcBef>
              <a:spcAft>
                <a:spcPct val="0"/>
              </a:spcAft>
            </a:pPr>
            <a:r>
              <a:rPr lang="en-US" altLang="en-US" dirty="0">
                <a:solidFill>
                  <a:srgbClr val="000000"/>
                </a:solidFill>
              </a:rPr>
              <a:t>Both have a </a:t>
            </a:r>
            <a:r>
              <a:rPr lang="en-US" altLang="en-US" b="1" dirty="0">
                <a:solidFill>
                  <a:srgbClr val="000000"/>
                </a:solidFill>
              </a:rPr>
              <a:t>length</a:t>
            </a:r>
            <a:r>
              <a:rPr lang="en-US" altLang="en-US" dirty="0">
                <a:solidFill>
                  <a:srgbClr val="000000"/>
                </a:solidFill>
              </a:rPr>
              <a:t> property that returns the number of elements in the list (collection).</a:t>
            </a:r>
            <a:endParaRPr lang="en-US" altLang="en-US" sz="1600" dirty="0"/>
          </a:p>
          <a:p>
            <a:pPr eaLnBrk="0" fontAlgn="base" hangingPunct="0">
              <a:lnSpc>
                <a:spcPct val="100000"/>
              </a:lnSpc>
              <a:spcBef>
                <a:spcPct val="0"/>
              </a:spcBef>
              <a:spcAft>
                <a:spcPct val="0"/>
              </a:spcAft>
            </a:pPr>
            <a:r>
              <a:rPr lang="en-US" altLang="en-US" dirty="0">
                <a:solidFill>
                  <a:srgbClr val="000000"/>
                </a:solidFill>
              </a:rPr>
              <a:t>An </a:t>
            </a:r>
            <a:r>
              <a:rPr lang="en-US" altLang="en-US" dirty="0" err="1">
                <a:solidFill>
                  <a:srgbClr val="000000"/>
                </a:solidFill>
              </a:rPr>
              <a:t>HTMLCollection</a:t>
            </a:r>
            <a:r>
              <a:rPr lang="en-US" altLang="en-US" dirty="0">
                <a:solidFill>
                  <a:srgbClr val="000000"/>
                </a:solidFill>
              </a:rPr>
              <a:t> is a collection of </a:t>
            </a:r>
            <a:r>
              <a:rPr lang="en-US" altLang="en-US" b="1" dirty="0">
                <a:solidFill>
                  <a:srgbClr val="000000"/>
                </a:solidFill>
              </a:rPr>
              <a:t>document elements</a:t>
            </a:r>
            <a:r>
              <a:rPr lang="en-US" altLang="en-US" dirty="0">
                <a:solidFill>
                  <a:srgbClr val="000000"/>
                </a:solidFill>
              </a:rPr>
              <a:t>.</a:t>
            </a:r>
            <a:endParaRPr lang="en-US" altLang="en-US" sz="1600" dirty="0"/>
          </a:p>
          <a:p>
            <a:pPr eaLnBrk="0" fontAlgn="base" hangingPunct="0">
              <a:lnSpc>
                <a:spcPct val="100000"/>
              </a:lnSpc>
              <a:spcBef>
                <a:spcPct val="0"/>
              </a:spcBef>
              <a:spcAft>
                <a:spcPct val="0"/>
              </a:spcAft>
            </a:pPr>
            <a:r>
              <a:rPr lang="en-US" altLang="en-US" dirty="0">
                <a:solidFill>
                  <a:srgbClr val="000000"/>
                </a:solidFill>
              </a:rPr>
              <a:t>A </a:t>
            </a:r>
            <a:r>
              <a:rPr lang="en-US" altLang="en-US" dirty="0" err="1">
                <a:solidFill>
                  <a:srgbClr val="000000"/>
                </a:solidFill>
              </a:rPr>
              <a:t>NodeList</a:t>
            </a:r>
            <a:r>
              <a:rPr lang="en-US" altLang="en-US" dirty="0">
                <a:solidFill>
                  <a:srgbClr val="000000"/>
                </a:solidFill>
              </a:rPr>
              <a:t> is a collection of </a:t>
            </a:r>
            <a:r>
              <a:rPr lang="en-US" altLang="en-US" b="1" dirty="0">
                <a:solidFill>
                  <a:srgbClr val="000000"/>
                </a:solidFill>
              </a:rPr>
              <a:t>document nodes</a:t>
            </a:r>
            <a:r>
              <a:rPr lang="en-US" altLang="en-US" dirty="0">
                <a:solidFill>
                  <a:srgbClr val="000000"/>
                </a:solidFill>
              </a:rPr>
              <a:t> (element nodes, attribute nodes, and text nodes).</a:t>
            </a:r>
            <a:endParaRPr lang="en-US" altLang="en-US" sz="1600" dirty="0"/>
          </a:p>
          <a:p>
            <a:pPr eaLnBrk="0" fontAlgn="base" hangingPunct="0">
              <a:lnSpc>
                <a:spcPct val="100000"/>
              </a:lnSpc>
              <a:spcBef>
                <a:spcPct val="0"/>
              </a:spcBef>
              <a:spcAft>
                <a:spcPct val="0"/>
              </a:spcAft>
            </a:pPr>
            <a:r>
              <a:rPr lang="en-US" altLang="en-US" dirty="0" err="1">
                <a:solidFill>
                  <a:srgbClr val="000000"/>
                </a:solidFill>
              </a:rPr>
              <a:t>HTMLCollection</a:t>
            </a:r>
            <a:r>
              <a:rPr lang="en-US" altLang="en-US" dirty="0">
                <a:solidFill>
                  <a:srgbClr val="000000"/>
                </a:solidFill>
              </a:rPr>
              <a:t> items can be accessed by their name, id, or index number.</a:t>
            </a:r>
            <a:endParaRPr lang="en-US" altLang="en-US" sz="1600" dirty="0"/>
          </a:p>
          <a:p>
            <a:pPr eaLnBrk="0" fontAlgn="base" hangingPunct="0">
              <a:lnSpc>
                <a:spcPct val="100000"/>
              </a:lnSpc>
              <a:spcBef>
                <a:spcPct val="0"/>
              </a:spcBef>
              <a:spcAft>
                <a:spcPct val="0"/>
              </a:spcAft>
            </a:pPr>
            <a:r>
              <a:rPr lang="en-US" altLang="en-US" dirty="0" err="1">
                <a:solidFill>
                  <a:srgbClr val="000000"/>
                </a:solidFill>
              </a:rPr>
              <a:t>NodeList</a:t>
            </a:r>
            <a:r>
              <a:rPr lang="en-US" altLang="en-US" dirty="0">
                <a:solidFill>
                  <a:srgbClr val="000000"/>
                </a:solidFill>
              </a:rPr>
              <a:t> items can only be accessed by their index number.</a:t>
            </a:r>
            <a:endParaRPr lang="en-US" altLang="en-US" sz="1600" dirty="0"/>
          </a:p>
          <a:p>
            <a:pPr eaLnBrk="0" fontAlgn="base" hangingPunct="0">
              <a:lnSpc>
                <a:spcPct val="100000"/>
              </a:lnSpc>
              <a:spcBef>
                <a:spcPct val="0"/>
              </a:spcBef>
              <a:spcAft>
                <a:spcPct val="0"/>
              </a:spcAft>
            </a:pPr>
            <a:r>
              <a:rPr lang="en-US" altLang="en-US" dirty="0">
                <a:solidFill>
                  <a:srgbClr val="000000"/>
                </a:solidFill>
              </a:rPr>
              <a:t>An </a:t>
            </a:r>
            <a:r>
              <a:rPr lang="en-US" altLang="en-US" dirty="0" err="1">
                <a:solidFill>
                  <a:srgbClr val="000000"/>
                </a:solidFill>
              </a:rPr>
              <a:t>HTMLCollection</a:t>
            </a:r>
            <a:r>
              <a:rPr lang="en-US" altLang="en-US" dirty="0">
                <a:solidFill>
                  <a:srgbClr val="000000"/>
                </a:solidFill>
              </a:rPr>
              <a:t> is always a </a:t>
            </a:r>
            <a:r>
              <a:rPr lang="en-US" altLang="en-US" b="1" dirty="0">
                <a:solidFill>
                  <a:srgbClr val="000000"/>
                </a:solidFill>
              </a:rPr>
              <a:t>live</a:t>
            </a:r>
            <a:r>
              <a:rPr lang="en-US" altLang="en-US" dirty="0">
                <a:solidFill>
                  <a:srgbClr val="000000"/>
                </a:solidFill>
              </a:rPr>
              <a:t> collection. Example: If you add a &lt;li&gt; element to a list in the DOM, the list in the </a:t>
            </a:r>
            <a:r>
              <a:rPr lang="en-US" altLang="en-US" dirty="0" err="1">
                <a:solidFill>
                  <a:srgbClr val="000000"/>
                </a:solidFill>
              </a:rPr>
              <a:t>HTMLCollection</a:t>
            </a:r>
            <a:r>
              <a:rPr lang="en-US" altLang="en-US" dirty="0">
                <a:solidFill>
                  <a:srgbClr val="000000"/>
                </a:solidFill>
              </a:rPr>
              <a:t> will also change.</a:t>
            </a:r>
            <a:endParaRPr lang="en-US" altLang="en-US" sz="1600" dirty="0"/>
          </a:p>
          <a:p>
            <a:pPr eaLnBrk="0" fontAlgn="base" hangingPunct="0">
              <a:lnSpc>
                <a:spcPct val="100000"/>
              </a:lnSpc>
              <a:spcBef>
                <a:spcPct val="0"/>
              </a:spcBef>
              <a:spcAft>
                <a:spcPct val="0"/>
              </a:spcAft>
            </a:pPr>
            <a:r>
              <a:rPr lang="en-US" altLang="en-US" dirty="0">
                <a:solidFill>
                  <a:srgbClr val="000000"/>
                </a:solidFill>
              </a:rPr>
              <a:t>A </a:t>
            </a:r>
            <a:r>
              <a:rPr lang="en-US" altLang="en-US" dirty="0" err="1">
                <a:solidFill>
                  <a:srgbClr val="000000"/>
                </a:solidFill>
              </a:rPr>
              <a:t>NodeList</a:t>
            </a:r>
            <a:r>
              <a:rPr lang="en-US" altLang="en-US" dirty="0">
                <a:solidFill>
                  <a:srgbClr val="000000"/>
                </a:solidFill>
              </a:rPr>
              <a:t> is most often a </a:t>
            </a:r>
            <a:r>
              <a:rPr lang="en-US" altLang="en-US" b="1" dirty="0">
                <a:solidFill>
                  <a:srgbClr val="000000"/>
                </a:solidFill>
              </a:rPr>
              <a:t>static</a:t>
            </a:r>
            <a:r>
              <a:rPr lang="en-US" altLang="en-US" dirty="0">
                <a:solidFill>
                  <a:srgbClr val="000000"/>
                </a:solidFill>
              </a:rPr>
              <a:t> collection. Example: If you add a &lt;li&gt; element to a list in the DOM, the list in </a:t>
            </a:r>
            <a:r>
              <a:rPr lang="en-US" altLang="en-US" dirty="0" err="1">
                <a:solidFill>
                  <a:srgbClr val="000000"/>
                </a:solidFill>
              </a:rPr>
              <a:t>NodeList</a:t>
            </a:r>
            <a:r>
              <a:rPr lang="en-US" altLang="en-US" dirty="0">
                <a:solidFill>
                  <a:srgbClr val="000000"/>
                </a:solidFill>
              </a:rPr>
              <a:t> will not change.</a:t>
            </a:r>
            <a:endParaRPr lang="en-US" altLang="en-US" sz="1600"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getElementsByClassName</a:t>
            </a:r>
            <a:r>
              <a:rPr lang="en-US" altLang="en-US" dirty="0">
                <a:solidFill>
                  <a:srgbClr val="DC143C"/>
                </a:solidFill>
              </a:rPr>
              <a:t>()</a:t>
            </a:r>
            <a:r>
              <a:rPr lang="en-US" altLang="en-US" dirty="0">
                <a:solidFill>
                  <a:srgbClr val="000000"/>
                </a:solidFill>
              </a:rPr>
              <a:t> and </a:t>
            </a:r>
            <a:r>
              <a:rPr lang="en-US" altLang="en-US" dirty="0" err="1">
                <a:solidFill>
                  <a:srgbClr val="DC143C"/>
                </a:solidFill>
              </a:rPr>
              <a:t>getElementsByTagName</a:t>
            </a:r>
            <a:r>
              <a:rPr lang="en-US" altLang="en-US" dirty="0">
                <a:solidFill>
                  <a:srgbClr val="DC143C"/>
                </a:solidFill>
              </a:rPr>
              <a:t>()</a:t>
            </a:r>
            <a:r>
              <a:rPr lang="en-US" altLang="en-US" dirty="0">
                <a:solidFill>
                  <a:srgbClr val="000000"/>
                </a:solidFill>
              </a:rPr>
              <a:t> methods return a live </a:t>
            </a:r>
            <a:r>
              <a:rPr lang="en-US" altLang="en-US" dirty="0" err="1">
                <a:solidFill>
                  <a:srgbClr val="000000"/>
                </a:solidFill>
              </a:rPr>
              <a:t>HTMLCollection</a:t>
            </a:r>
            <a:r>
              <a:rPr lang="en-US" altLang="en-US" dirty="0">
                <a:solidFill>
                  <a:srgbClr val="000000"/>
                </a:solidFill>
              </a:rPr>
              <a:t>.</a:t>
            </a:r>
            <a:endParaRPr lang="en-US" altLang="en-US" sz="1600"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querySelectorAll</a:t>
            </a:r>
            <a:r>
              <a:rPr lang="en-US" altLang="en-US" dirty="0">
                <a:solidFill>
                  <a:srgbClr val="DC143C"/>
                </a:solidFill>
              </a:rPr>
              <a:t>()</a:t>
            </a:r>
            <a:r>
              <a:rPr lang="en-US" altLang="en-US" dirty="0">
                <a:solidFill>
                  <a:srgbClr val="000000"/>
                </a:solidFill>
              </a:rPr>
              <a:t> method returns a static </a:t>
            </a:r>
            <a:r>
              <a:rPr lang="en-US" altLang="en-US" dirty="0" err="1">
                <a:solidFill>
                  <a:srgbClr val="000000"/>
                </a:solidFill>
              </a:rPr>
              <a:t>NodeList</a:t>
            </a:r>
            <a:r>
              <a:rPr lang="en-US" altLang="en-US" dirty="0">
                <a:solidFill>
                  <a:srgbClr val="000000"/>
                </a:solidFill>
              </a:rPr>
              <a:t>.</a:t>
            </a:r>
            <a:endParaRPr lang="en-US" altLang="en-US" sz="1600"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childNodes</a:t>
            </a:r>
            <a:r>
              <a:rPr lang="en-US" altLang="en-US" dirty="0">
                <a:solidFill>
                  <a:srgbClr val="000000"/>
                </a:solidFill>
              </a:rPr>
              <a:t> property returns a live </a:t>
            </a:r>
            <a:r>
              <a:rPr lang="en-US" altLang="en-US" dirty="0" err="1">
                <a:solidFill>
                  <a:srgbClr val="000000"/>
                </a:solidFill>
              </a:rPr>
              <a:t>NodeList</a:t>
            </a:r>
            <a:r>
              <a:rPr lang="en-US" altLang="en-US" dirty="0">
                <a:solidFill>
                  <a:srgbClr val="000000"/>
                </a:solidFill>
              </a:rPr>
              <a:t>.</a:t>
            </a:r>
            <a:endParaRPr lang="en-US" altLang="en-US" sz="1600" dirty="0"/>
          </a:p>
        </p:txBody>
      </p:sp>
    </p:spTree>
    <p:extLst>
      <p:ext uri="{BB962C8B-B14F-4D97-AF65-F5344CB8AC3E}">
        <p14:creationId xmlns:p14="http://schemas.microsoft.com/office/powerpoint/2010/main" val="2110880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DOM - Manipulation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42327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vs Element</a:t>
            </a:r>
          </a:p>
        </p:txBody>
      </p:sp>
      <p:sp>
        <p:nvSpPr>
          <p:cNvPr id="3" name="Content Placeholder 2"/>
          <p:cNvSpPr>
            <a:spLocks noGrp="1"/>
          </p:cNvSpPr>
          <p:nvPr>
            <p:ph idx="1"/>
          </p:nvPr>
        </p:nvSpPr>
        <p:spPr/>
        <p:txBody>
          <a:bodyPr>
            <a:normAutofit lnSpcReduction="10000"/>
          </a:bodyPr>
          <a:lstStyle/>
          <a:p>
            <a:r>
              <a:rPr lang="en-US" b="1" dirty="0"/>
              <a:t>Node</a:t>
            </a:r>
            <a:r>
              <a:rPr lang="en-US" dirty="0"/>
              <a:t>: it is the name of any type of object in the DOM tree. It could be one of the built-in DOM elements such as the </a:t>
            </a:r>
            <a:r>
              <a:rPr lang="en-US" b="1" dirty="0"/>
              <a:t>document</a:t>
            </a:r>
            <a:r>
              <a:rPr lang="en-US" dirty="0"/>
              <a:t> itself, </a:t>
            </a:r>
            <a:r>
              <a:rPr lang="en-US" b="1" dirty="0" err="1"/>
              <a:t>document.head</a:t>
            </a:r>
            <a:r>
              <a:rPr lang="en-US" b="1" dirty="0"/>
              <a:t> </a:t>
            </a:r>
            <a:r>
              <a:rPr lang="en-US" dirty="0"/>
              <a:t>or </a:t>
            </a:r>
            <a:r>
              <a:rPr lang="en-US" b="1" dirty="0" err="1"/>
              <a:t>document.body</a:t>
            </a:r>
            <a:r>
              <a:rPr lang="en-US" b="1" dirty="0"/>
              <a:t>.</a:t>
            </a:r>
          </a:p>
          <a:p>
            <a:r>
              <a:rPr lang="en-US" dirty="0"/>
              <a:t>A </a:t>
            </a:r>
            <a:r>
              <a:rPr lang="en-US" b="1" dirty="0"/>
              <a:t>node</a:t>
            </a:r>
            <a:r>
              <a:rPr lang="en-US" dirty="0"/>
              <a:t> could be an HTML tag specified in the HTML such as </a:t>
            </a:r>
            <a:r>
              <a:rPr lang="en-US" b="1" dirty="0"/>
              <a:t>&lt;input&gt;</a:t>
            </a:r>
            <a:r>
              <a:rPr lang="en-US" dirty="0"/>
              <a:t>, </a:t>
            </a:r>
            <a:r>
              <a:rPr lang="en-US" b="1" dirty="0"/>
              <a:t>&lt;div&gt;,&lt;h2&gt;,</a:t>
            </a:r>
            <a:r>
              <a:rPr lang="en-US" dirty="0"/>
              <a:t> </a:t>
            </a:r>
            <a:r>
              <a:rPr lang="en-US" b="1" dirty="0"/>
              <a:t>&lt;p&gt; </a:t>
            </a:r>
            <a:r>
              <a:rPr lang="en-US" dirty="0"/>
              <a:t>or it could be a comment node, text node… </a:t>
            </a:r>
          </a:p>
          <a:p>
            <a:r>
              <a:rPr lang="en-US" dirty="0"/>
              <a:t>A </a:t>
            </a:r>
            <a:r>
              <a:rPr lang="en-US" b="1" dirty="0"/>
              <a:t>node</a:t>
            </a:r>
            <a:r>
              <a:rPr lang="en-US" dirty="0"/>
              <a:t> is any DOM object and every node has a parent, every node is allowed to have one or more children or even zero children</a:t>
            </a:r>
          </a:p>
          <a:p>
            <a:r>
              <a:rPr lang="en-US" dirty="0"/>
              <a:t>An </a:t>
            </a:r>
            <a:r>
              <a:rPr lang="en-US" b="1" dirty="0"/>
              <a:t>element</a:t>
            </a:r>
            <a:r>
              <a:rPr lang="en-US" dirty="0"/>
              <a:t> is a specific type of node, one that can be directly specified in the HTML with an HTML tag and can have properties like an </a:t>
            </a:r>
            <a:r>
              <a:rPr lang="en-US" b="1" dirty="0"/>
              <a:t>id</a:t>
            </a:r>
            <a:r>
              <a:rPr lang="en-US" dirty="0"/>
              <a:t> or a </a:t>
            </a:r>
            <a:r>
              <a:rPr lang="en-US" b="1" dirty="0"/>
              <a:t>class</a:t>
            </a:r>
            <a:r>
              <a:rPr lang="en-US" dirty="0"/>
              <a:t>. </a:t>
            </a:r>
          </a:p>
          <a:p>
            <a:endParaRPr lang="en-US" dirty="0"/>
          </a:p>
        </p:txBody>
      </p:sp>
    </p:spTree>
    <p:extLst>
      <p:ext uri="{BB962C8B-B14F-4D97-AF65-F5344CB8AC3E}">
        <p14:creationId xmlns:p14="http://schemas.microsoft.com/office/powerpoint/2010/main" val="35385896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Nodes</a:t>
            </a:r>
          </a:p>
        </p:txBody>
      </p:sp>
      <p:pic>
        <p:nvPicPr>
          <p:cNvPr id="4" name="Picture 6" descr="https://miro.medium.com/max/700/1*X_ympEz5_GosfhZbWJutj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250" y="2277269"/>
            <a:ext cx="666750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26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3" name="Content Placeholder 2"/>
          <p:cNvSpPr>
            <a:spLocks noGrp="1"/>
          </p:cNvSpPr>
          <p:nvPr>
            <p:ph idx="1"/>
          </p:nvPr>
        </p:nvSpPr>
        <p:spPr/>
        <p:txBody>
          <a:bodyPr/>
          <a:lstStyle/>
          <a:p>
            <a:pPr marL="0" indent="0">
              <a:buNone/>
            </a:pPr>
            <a:r>
              <a:rPr lang="en-US" dirty="0"/>
              <a:t>JavaScript has 3 types of scope:</a:t>
            </a:r>
          </a:p>
          <a:p>
            <a:r>
              <a:rPr lang="en-US" dirty="0"/>
              <a:t>Block scope</a:t>
            </a:r>
          </a:p>
          <a:p>
            <a:r>
              <a:rPr lang="en-US" dirty="0"/>
              <a:t>Function scope</a:t>
            </a:r>
          </a:p>
          <a:p>
            <a:r>
              <a:rPr lang="en-US" dirty="0"/>
              <a:t>Global scope</a:t>
            </a:r>
          </a:p>
          <a:p>
            <a:pPr marL="0" indent="0">
              <a:buNone/>
            </a:pPr>
            <a:endParaRPr lang="en-US" dirty="0"/>
          </a:p>
        </p:txBody>
      </p:sp>
    </p:spTree>
    <p:extLst>
      <p:ext uri="{BB962C8B-B14F-4D97-AF65-F5344CB8AC3E}">
        <p14:creationId xmlns:p14="http://schemas.microsoft.com/office/powerpoint/2010/main" val="25833875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HTML Content</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easiest way to modify the content of an HTML element is by using the </a:t>
            </a:r>
            <a:r>
              <a:rPr lang="en-US" altLang="en-US" dirty="0" err="1">
                <a:solidFill>
                  <a:srgbClr val="DC143C"/>
                </a:solidFill>
              </a:rPr>
              <a:t>innerHTML</a:t>
            </a:r>
            <a:r>
              <a:rPr lang="en-US" altLang="en-US" dirty="0">
                <a:solidFill>
                  <a:srgbClr val="000000"/>
                </a:solidFill>
              </a:rPr>
              <a:t> property.</a:t>
            </a:r>
            <a:endParaRPr lang="en-US" altLang="en-US" dirty="0"/>
          </a:p>
          <a:p>
            <a:pPr eaLnBrk="0" fontAlgn="base" hangingPunct="0">
              <a:lnSpc>
                <a:spcPct val="100000"/>
              </a:lnSpc>
              <a:spcBef>
                <a:spcPct val="0"/>
              </a:spcBef>
              <a:spcAft>
                <a:spcPct val="0"/>
              </a:spcAft>
            </a:pPr>
            <a:r>
              <a:rPr lang="en-US" altLang="en-US" dirty="0">
                <a:solidFill>
                  <a:srgbClr val="000000"/>
                </a:solidFill>
              </a:rPr>
              <a:t>To change the content of an HTML element, use this syntax:</a:t>
            </a:r>
            <a:endParaRPr lang="en-US" altLang="en-US" dirty="0"/>
          </a:p>
          <a:p>
            <a:pPr eaLnBrk="0" fontAlgn="base" hangingPunct="0">
              <a:lnSpc>
                <a:spcPct val="100000"/>
              </a:lnSpc>
              <a:spcBef>
                <a:spcPct val="0"/>
              </a:spcBef>
              <a:spcAft>
                <a:spcPct val="0"/>
              </a:spcAft>
            </a:pPr>
            <a:endParaRPr lang="en-US" altLang="en-US" dirty="0"/>
          </a:p>
        </p:txBody>
      </p:sp>
      <p:pic>
        <p:nvPicPr>
          <p:cNvPr id="5" name="Picture 4"/>
          <p:cNvPicPr>
            <a:picLocks noChangeAspect="1"/>
          </p:cNvPicPr>
          <p:nvPr/>
        </p:nvPicPr>
        <p:blipFill>
          <a:blip r:embed="rId2"/>
          <a:stretch>
            <a:fillRect/>
          </a:stretch>
        </p:blipFill>
        <p:spPr>
          <a:xfrm>
            <a:off x="1464733" y="3251728"/>
            <a:ext cx="5410200" cy="2783999"/>
          </a:xfrm>
          <a:prstGeom prst="rect">
            <a:avLst/>
          </a:prstGeom>
        </p:spPr>
      </p:pic>
    </p:spTree>
    <p:extLst>
      <p:ext uri="{BB962C8B-B14F-4D97-AF65-F5344CB8AC3E}">
        <p14:creationId xmlns:p14="http://schemas.microsoft.com/office/powerpoint/2010/main" val="2468738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the Value of an Attribute</a:t>
            </a:r>
          </a:p>
        </p:txBody>
      </p:sp>
      <p:sp>
        <p:nvSpPr>
          <p:cNvPr id="3" name="Content Placeholder 2"/>
          <p:cNvSpPr>
            <a:spLocks noGrp="1"/>
          </p:cNvSpPr>
          <p:nvPr>
            <p:ph idx="1"/>
          </p:nvPr>
        </p:nvSpPr>
        <p:spPr/>
        <p:txBody>
          <a:bodyPr/>
          <a:lstStyle/>
          <a:p>
            <a:r>
              <a:rPr lang="en-US" dirty="0"/>
              <a:t>To change the value of an HTML attribute, use this syntax:</a:t>
            </a:r>
          </a:p>
          <a:p>
            <a:endParaRPr lang="en-US" dirty="0"/>
          </a:p>
        </p:txBody>
      </p:sp>
      <p:pic>
        <p:nvPicPr>
          <p:cNvPr id="4" name="Picture 3"/>
          <p:cNvPicPr>
            <a:picLocks noChangeAspect="1"/>
          </p:cNvPicPr>
          <p:nvPr/>
        </p:nvPicPr>
        <p:blipFill>
          <a:blip r:embed="rId2"/>
          <a:stretch>
            <a:fillRect/>
          </a:stretch>
        </p:blipFill>
        <p:spPr>
          <a:xfrm>
            <a:off x="1178454" y="2603500"/>
            <a:ext cx="4619625" cy="2667000"/>
          </a:xfrm>
          <a:prstGeom prst="rect">
            <a:avLst/>
          </a:prstGeom>
        </p:spPr>
      </p:pic>
      <p:pic>
        <p:nvPicPr>
          <p:cNvPr id="5" name="Picture 4"/>
          <p:cNvPicPr>
            <a:picLocks noChangeAspect="1"/>
          </p:cNvPicPr>
          <p:nvPr/>
        </p:nvPicPr>
        <p:blipFill>
          <a:blip r:embed="rId3"/>
          <a:stretch>
            <a:fillRect/>
          </a:stretch>
        </p:blipFill>
        <p:spPr>
          <a:xfrm>
            <a:off x="6275387" y="2922587"/>
            <a:ext cx="4772025" cy="2028825"/>
          </a:xfrm>
          <a:prstGeom prst="rect">
            <a:avLst/>
          </a:prstGeom>
        </p:spPr>
      </p:pic>
    </p:spTree>
    <p:extLst>
      <p:ext uri="{BB962C8B-B14F-4D97-AF65-F5344CB8AC3E}">
        <p14:creationId xmlns:p14="http://schemas.microsoft.com/office/powerpoint/2010/main" val="12186567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HTML content</a:t>
            </a:r>
          </a:p>
        </p:txBody>
      </p:sp>
      <p:sp>
        <p:nvSpPr>
          <p:cNvPr id="3" name="Content Placeholder 2"/>
          <p:cNvSpPr>
            <a:spLocks noGrp="1"/>
          </p:cNvSpPr>
          <p:nvPr>
            <p:ph idx="1"/>
          </p:nvPr>
        </p:nvSpPr>
        <p:spPr/>
        <p:txBody>
          <a:bodyPr/>
          <a:lstStyle/>
          <a:p>
            <a:r>
              <a:rPr lang="en-US" dirty="0"/>
              <a:t>JavaScript can create dynamic HTML content:</a:t>
            </a:r>
          </a:p>
          <a:p>
            <a:endParaRPr lang="en-US" dirty="0"/>
          </a:p>
        </p:txBody>
      </p:sp>
      <p:pic>
        <p:nvPicPr>
          <p:cNvPr id="4" name="Picture 3"/>
          <p:cNvPicPr>
            <a:picLocks noChangeAspect="1"/>
          </p:cNvPicPr>
          <p:nvPr/>
        </p:nvPicPr>
        <p:blipFill>
          <a:blip r:embed="rId2"/>
          <a:stretch>
            <a:fillRect/>
          </a:stretch>
        </p:blipFill>
        <p:spPr>
          <a:xfrm>
            <a:off x="1130829" y="2543704"/>
            <a:ext cx="5934075" cy="1990725"/>
          </a:xfrm>
          <a:prstGeom prst="rect">
            <a:avLst/>
          </a:prstGeom>
        </p:spPr>
      </p:pic>
      <p:pic>
        <p:nvPicPr>
          <p:cNvPr id="5" name="Picture 4"/>
          <p:cNvPicPr>
            <a:picLocks noChangeAspect="1"/>
          </p:cNvPicPr>
          <p:nvPr/>
        </p:nvPicPr>
        <p:blipFill>
          <a:blip r:embed="rId3"/>
          <a:stretch>
            <a:fillRect/>
          </a:stretch>
        </p:blipFill>
        <p:spPr>
          <a:xfrm>
            <a:off x="5144559" y="4995333"/>
            <a:ext cx="4629150" cy="514350"/>
          </a:xfrm>
          <a:prstGeom prst="rect">
            <a:avLst/>
          </a:prstGeom>
        </p:spPr>
      </p:pic>
    </p:spTree>
    <p:extLst>
      <p:ext uri="{BB962C8B-B14F-4D97-AF65-F5344CB8AC3E}">
        <p14:creationId xmlns:p14="http://schemas.microsoft.com/office/powerpoint/2010/main" val="18796166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document.write</a:t>
            </a:r>
            <a:r>
              <a:rPr lang="en-US" dirty="0"/>
              <a:t>()</a:t>
            </a:r>
          </a:p>
        </p:txBody>
      </p:sp>
      <p:sp>
        <p:nvSpPr>
          <p:cNvPr id="5" name="Content Placeholder 4"/>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000000"/>
                </a:solidFill>
              </a:rPr>
              <a:t>In JavaScript, </a:t>
            </a:r>
            <a:r>
              <a:rPr lang="en-US" altLang="en-US" dirty="0" err="1">
                <a:solidFill>
                  <a:srgbClr val="DC143C"/>
                </a:solidFill>
              </a:rPr>
              <a:t>document.write</a:t>
            </a:r>
            <a:r>
              <a:rPr lang="en-US" altLang="en-US" dirty="0">
                <a:solidFill>
                  <a:srgbClr val="DC143C"/>
                </a:solidFill>
              </a:rPr>
              <a:t>()</a:t>
            </a:r>
            <a:r>
              <a:rPr lang="en-US" altLang="en-US" dirty="0">
                <a:solidFill>
                  <a:srgbClr val="000000"/>
                </a:solidFill>
              </a:rPr>
              <a:t> can be used to write directly to the HTML output stream:</a:t>
            </a:r>
            <a:endParaRPr lang="en-US" altLang="en-US" dirty="0"/>
          </a:p>
        </p:txBody>
      </p:sp>
      <p:pic>
        <p:nvPicPr>
          <p:cNvPr id="7" name="Picture 6"/>
          <p:cNvPicPr>
            <a:picLocks noChangeAspect="1"/>
          </p:cNvPicPr>
          <p:nvPr/>
        </p:nvPicPr>
        <p:blipFill rotWithShape="1">
          <a:blip r:embed="rId2"/>
          <a:srcRect b="2837"/>
          <a:stretch/>
        </p:blipFill>
        <p:spPr>
          <a:xfrm>
            <a:off x="1730904" y="3024188"/>
            <a:ext cx="3209925" cy="3063345"/>
          </a:xfrm>
          <a:prstGeom prst="rect">
            <a:avLst/>
          </a:prstGeom>
        </p:spPr>
      </p:pic>
      <p:pic>
        <p:nvPicPr>
          <p:cNvPr id="8" name="Picture 7"/>
          <p:cNvPicPr>
            <a:picLocks noChangeAspect="1"/>
          </p:cNvPicPr>
          <p:nvPr/>
        </p:nvPicPr>
        <p:blipFill>
          <a:blip r:embed="rId3"/>
          <a:stretch>
            <a:fillRect/>
          </a:stretch>
        </p:blipFill>
        <p:spPr>
          <a:xfrm>
            <a:off x="6155267" y="3938586"/>
            <a:ext cx="4114800" cy="962025"/>
          </a:xfrm>
          <a:prstGeom prst="rect">
            <a:avLst/>
          </a:prstGeom>
        </p:spPr>
      </p:pic>
    </p:spTree>
    <p:extLst>
      <p:ext uri="{BB962C8B-B14F-4D97-AF65-F5344CB8AC3E}">
        <p14:creationId xmlns:p14="http://schemas.microsoft.com/office/powerpoint/2010/main" val="30993076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Traversing</a:t>
            </a:r>
          </a:p>
        </p:txBody>
      </p:sp>
      <p:sp>
        <p:nvSpPr>
          <p:cNvPr id="3" name="Content Placeholder 2"/>
          <p:cNvSpPr>
            <a:spLocks noGrp="1"/>
          </p:cNvSpPr>
          <p:nvPr>
            <p:ph idx="1"/>
          </p:nvPr>
        </p:nvSpPr>
        <p:spPr/>
        <p:txBody>
          <a:bodyPr/>
          <a:lstStyle/>
          <a:p>
            <a:r>
              <a:rPr lang="en-US" dirty="0"/>
              <a:t>As we already know according to the W3C HTML DOM standard </a:t>
            </a:r>
            <a:r>
              <a:rPr lang="en-US" i="1" dirty="0"/>
              <a:t>“everything in an HTML document is a node:</a:t>
            </a:r>
            <a:r>
              <a:rPr lang="en-US" dirty="0"/>
              <a:t>”</a:t>
            </a:r>
          </a:p>
        </p:txBody>
      </p:sp>
      <p:pic>
        <p:nvPicPr>
          <p:cNvPr id="10242" name="Picture 2" descr="https://miro.medium.com/max/875/1*LFInZ0TcfteDI_D4Ot72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2669642"/>
            <a:ext cx="6568545" cy="399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73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Explained</a:t>
            </a:r>
          </a:p>
        </p:txBody>
      </p:sp>
      <p:sp>
        <p:nvSpPr>
          <p:cNvPr id="3" name="Content Placeholder 2"/>
          <p:cNvSpPr>
            <a:spLocks noGrp="1"/>
          </p:cNvSpPr>
          <p:nvPr>
            <p:ph idx="1"/>
          </p:nvPr>
        </p:nvSpPr>
        <p:spPr/>
        <p:txBody>
          <a:bodyPr/>
          <a:lstStyle/>
          <a:p>
            <a:r>
              <a:rPr lang="en-US" dirty="0"/>
              <a:t>The entire document is a document node</a:t>
            </a:r>
          </a:p>
          <a:p>
            <a:r>
              <a:rPr lang="en-US" dirty="0"/>
              <a:t>Every HTML element is an element node</a:t>
            </a:r>
          </a:p>
          <a:p>
            <a:r>
              <a:rPr lang="en-US" dirty="0"/>
              <a:t>The text inside HTML elements are text nodes</a:t>
            </a:r>
          </a:p>
          <a:p>
            <a:r>
              <a:rPr lang="en-US" dirty="0"/>
              <a:t>All comments are comment nodes</a:t>
            </a:r>
          </a:p>
        </p:txBody>
      </p:sp>
    </p:spTree>
    <p:extLst>
      <p:ext uri="{BB962C8B-B14F-4D97-AF65-F5344CB8AC3E}">
        <p14:creationId xmlns:p14="http://schemas.microsoft.com/office/powerpoint/2010/main" val="40895413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 Relationships</a:t>
            </a:r>
          </a:p>
        </p:txBody>
      </p:sp>
      <p:sp>
        <p:nvSpPr>
          <p:cNvPr id="3" name="Content Placeholder 2"/>
          <p:cNvSpPr>
            <a:spLocks noGrp="1"/>
          </p:cNvSpPr>
          <p:nvPr>
            <p:ph idx="1"/>
          </p:nvPr>
        </p:nvSpPr>
        <p:spPr/>
        <p:txBody>
          <a:bodyPr>
            <a:normAutofit/>
          </a:bodyPr>
          <a:lstStyle/>
          <a:p>
            <a:r>
              <a:rPr lang="en-US" dirty="0"/>
              <a:t>The nodes in the node tree have a hierarchical relationship to each other. The terms parent, child, and sibling are used to describe the relationships.</a:t>
            </a:r>
          </a:p>
          <a:p>
            <a:pPr lvl="1"/>
            <a:r>
              <a:rPr lang="en-US" dirty="0"/>
              <a:t>In a node tree, the top node is called the root (or root node)</a:t>
            </a:r>
          </a:p>
          <a:p>
            <a:pPr lvl="1"/>
            <a:r>
              <a:rPr lang="en-US" dirty="0"/>
              <a:t>Every node has exactly one parent, except the root (which has no parent)</a:t>
            </a:r>
          </a:p>
          <a:p>
            <a:pPr lvl="1"/>
            <a:r>
              <a:rPr lang="en-US" dirty="0"/>
              <a:t>A node can have a number of children</a:t>
            </a:r>
          </a:p>
          <a:p>
            <a:pPr lvl="1"/>
            <a:r>
              <a:rPr lang="en-US" dirty="0"/>
              <a:t>Siblings (brothers or sisters) are nodes with the same parent</a:t>
            </a:r>
          </a:p>
        </p:txBody>
      </p:sp>
    </p:spTree>
    <p:extLst>
      <p:ext uri="{BB962C8B-B14F-4D97-AF65-F5344CB8AC3E}">
        <p14:creationId xmlns:p14="http://schemas.microsoft.com/office/powerpoint/2010/main" val="3962244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Navigating Between Nodes</a:t>
            </a:r>
          </a:p>
        </p:txBody>
      </p:sp>
      <p:pic>
        <p:nvPicPr>
          <p:cNvPr id="11266" name="Picture 2" descr="https://miro.medium.com/max/875/1*-uJ2-BF-kGMUy55GhXy0B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6473" y="1825625"/>
            <a:ext cx="713905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3630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Traversal Methods</a:t>
            </a:r>
          </a:p>
        </p:txBody>
      </p:sp>
      <p:pic>
        <p:nvPicPr>
          <p:cNvPr id="4" name="Picture 3"/>
          <p:cNvPicPr>
            <a:picLocks noChangeAspect="1"/>
          </p:cNvPicPr>
          <p:nvPr/>
        </p:nvPicPr>
        <p:blipFill rotWithShape="1">
          <a:blip r:embed="rId3"/>
          <a:srcRect r="16307"/>
          <a:stretch/>
        </p:blipFill>
        <p:spPr>
          <a:xfrm>
            <a:off x="6960523" y="1561042"/>
            <a:ext cx="4858944" cy="4615921"/>
          </a:xfrm>
          <a:prstGeom prst="rect">
            <a:avLst/>
          </a:prstGeom>
        </p:spPr>
      </p:pic>
      <p:sp>
        <p:nvSpPr>
          <p:cNvPr id="3" name="Content Placeholder 2"/>
          <p:cNvSpPr>
            <a:spLocks noGrp="1"/>
          </p:cNvSpPr>
          <p:nvPr>
            <p:ph idx="1"/>
          </p:nvPr>
        </p:nvSpPr>
        <p:spPr/>
        <p:txBody>
          <a:bodyPr/>
          <a:lstStyle/>
          <a:p>
            <a:r>
              <a:rPr lang="en-US" dirty="0"/>
              <a:t>Consider the following code example:</a:t>
            </a:r>
          </a:p>
          <a:p>
            <a:r>
              <a:rPr lang="en-US" i="1" dirty="0"/>
              <a:t>parent-1, parent-2 belongs to grandparent</a:t>
            </a:r>
            <a:endParaRPr lang="en-US" dirty="0"/>
          </a:p>
          <a:p>
            <a:r>
              <a:rPr lang="en-US" i="1" dirty="0"/>
              <a:t>child-1, child-2 belongs to parent-1</a:t>
            </a:r>
            <a:endParaRPr lang="en-US" dirty="0"/>
          </a:p>
          <a:p>
            <a:r>
              <a:rPr lang="en-US" i="1" dirty="0"/>
              <a:t>child-3, child-4 belongs to parent-2</a:t>
            </a:r>
            <a:endParaRPr lang="en-US" dirty="0"/>
          </a:p>
        </p:txBody>
      </p:sp>
      <p:sp>
        <p:nvSpPr>
          <p:cNvPr id="5" name="Rectangle 4"/>
          <p:cNvSpPr/>
          <p:nvPr/>
        </p:nvSpPr>
        <p:spPr>
          <a:xfrm>
            <a:off x="838200" y="4496018"/>
            <a:ext cx="6096000" cy="1815882"/>
          </a:xfrm>
          <a:prstGeom prst="rect">
            <a:avLst/>
          </a:prstGeom>
        </p:spPr>
        <p:txBody>
          <a:bodyPr>
            <a:spAutoFit/>
          </a:bodyPr>
          <a:lstStyle/>
          <a:p>
            <a:pPr marL="285750" indent="-285750">
              <a:buFont typeface="Arial" panose="020B0604020202020204" pitchFamily="34" charset="0"/>
              <a:buChar char="•"/>
            </a:pPr>
            <a:r>
              <a:rPr lang="en-US" sz="2800"/>
              <a:t>We can </a:t>
            </a:r>
            <a:r>
              <a:rPr lang="en-US" sz="2800" dirty="0"/>
              <a:t>traverse in three directions:</a:t>
            </a:r>
          </a:p>
          <a:p>
            <a:pPr marL="285750" indent="-285750">
              <a:buFont typeface="Arial" panose="020B0604020202020204" pitchFamily="34" charset="0"/>
              <a:buChar char="•"/>
            </a:pPr>
            <a:r>
              <a:rPr lang="en-US" sz="2800" dirty="0"/>
              <a:t>Downwards</a:t>
            </a:r>
          </a:p>
          <a:p>
            <a:pPr marL="285750" indent="-285750">
              <a:buFont typeface="Arial" panose="020B0604020202020204" pitchFamily="34" charset="0"/>
              <a:buChar char="•"/>
            </a:pPr>
            <a:r>
              <a:rPr lang="en-US" sz="2800" dirty="0"/>
              <a:t>Sideways</a:t>
            </a:r>
          </a:p>
          <a:p>
            <a:pPr marL="285750" indent="-285750">
              <a:buFont typeface="Arial" panose="020B0604020202020204" pitchFamily="34" charset="0"/>
              <a:buChar char="•"/>
            </a:pPr>
            <a:r>
              <a:rPr lang="en-US" sz="2800" dirty="0"/>
              <a:t>Upwards</a:t>
            </a:r>
          </a:p>
        </p:txBody>
      </p:sp>
    </p:spTree>
    <p:extLst>
      <p:ext uri="{BB962C8B-B14F-4D97-AF65-F5344CB8AC3E}">
        <p14:creationId xmlns:p14="http://schemas.microsoft.com/office/powerpoint/2010/main" val="5833589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getElementById</a:t>
            </a:r>
            <a:r>
              <a:rPr lang="en-US" b="1" dirty="0"/>
              <a:t> </a:t>
            </a:r>
            <a:endParaRPr lang="en-US" dirty="0"/>
          </a:p>
        </p:txBody>
      </p:sp>
      <p:sp>
        <p:nvSpPr>
          <p:cNvPr id="3" name="Content Placeholder 2"/>
          <p:cNvSpPr>
            <a:spLocks noGrp="1"/>
          </p:cNvSpPr>
          <p:nvPr>
            <p:ph idx="1"/>
          </p:nvPr>
        </p:nvSpPr>
        <p:spPr/>
        <p:txBody>
          <a:bodyPr/>
          <a:lstStyle/>
          <a:p>
            <a:r>
              <a:rPr lang="en-US" dirty="0"/>
              <a:t>This one is a classic, find a single element node by targeting the id</a:t>
            </a:r>
          </a:p>
          <a:p>
            <a:pPr marL="0" indent="0">
              <a:buNone/>
            </a:pPr>
            <a:endParaRPr lang="en-US" dirty="0"/>
          </a:p>
        </p:txBody>
      </p:sp>
      <p:pic>
        <p:nvPicPr>
          <p:cNvPr id="4" name="Picture 3"/>
          <p:cNvPicPr>
            <a:picLocks noChangeAspect="1"/>
          </p:cNvPicPr>
          <p:nvPr/>
        </p:nvPicPr>
        <p:blipFill>
          <a:blip r:embed="rId2"/>
          <a:stretch>
            <a:fillRect/>
          </a:stretch>
        </p:blipFill>
        <p:spPr>
          <a:xfrm>
            <a:off x="1402821" y="2547938"/>
            <a:ext cx="6497504" cy="931862"/>
          </a:xfrm>
          <a:prstGeom prst="rect">
            <a:avLst/>
          </a:prstGeom>
        </p:spPr>
      </p:pic>
    </p:spTree>
    <p:extLst>
      <p:ext uri="{BB962C8B-B14F-4D97-AF65-F5344CB8AC3E}">
        <p14:creationId xmlns:p14="http://schemas.microsoft.com/office/powerpoint/2010/main" val="124501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7216</Words>
  <Application>Microsoft Office PowerPoint</Application>
  <PresentationFormat>Widescreen</PresentationFormat>
  <Paragraphs>769</Paragraphs>
  <Slides>150</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150</vt:i4>
      </vt:variant>
    </vt:vector>
  </HeadingPairs>
  <TitlesOfParts>
    <vt:vector size="159" baseType="lpstr">
      <vt:lpstr>Arial</vt:lpstr>
      <vt:lpstr>Calibri</vt:lpstr>
      <vt:lpstr>Calibri Light</vt:lpstr>
      <vt:lpstr>Courier New</vt:lpstr>
      <vt:lpstr>Lucida Console</vt:lpstr>
      <vt:lpstr>LucidaSansTypewriter</vt:lpstr>
      <vt:lpstr>Times New Roman</vt:lpstr>
      <vt:lpstr>Office Theme</vt:lpstr>
      <vt:lpstr>Document</vt:lpstr>
      <vt:lpstr>Introduction to JavaScript</vt:lpstr>
      <vt:lpstr>JavaScript Placement</vt:lpstr>
      <vt:lpstr>Inline JavaScript</vt:lpstr>
      <vt:lpstr>In File (&lt;script&gt; tag)</vt:lpstr>
      <vt:lpstr>Examples</vt:lpstr>
      <vt:lpstr>External File</vt:lpstr>
      <vt:lpstr>JavaScript Intro</vt:lpstr>
      <vt:lpstr>Static Type vs Dynamically Typed</vt:lpstr>
      <vt:lpstr>Variable Scope</vt:lpstr>
      <vt:lpstr>Using let and const (2015)</vt:lpstr>
      <vt:lpstr>JavaScript Identifiers</vt:lpstr>
      <vt:lpstr>JavaScript Datatypes</vt:lpstr>
      <vt:lpstr>Javascript Datatypes</vt:lpstr>
      <vt:lpstr>Objects</vt:lpstr>
      <vt:lpstr>Javascript conditionals and Loops</vt:lpstr>
      <vt:lpstr>For-in loop</vt:lpstr>
      <vt:lpstr>For-of Loop</vt:lpstr>
      <vt:lpstr>JavaScript iterable datatypes</vt:lpstr>
      <vt:lpstr>JavaScript Functions</vt:lpstr>
      <vt:lpstr>JavaScript Function Syntax</vt:lpstr>
      <vt:lpstr>Function Invocation</vt:lpstr>
      <vt:lpstr>Function Return</vt:lpstr>
      <vt:lpstr>JavaScript Arrow Function</vt:lpstr>
      <vt:lpstr>JavaScript Arrow Function</vt:lpstr>
      <vt:lpstr>What About this?</vt:lpstr>
      <vt:lpstr>Regular Function vs Arrow Function</vt:lpstr>
      <vt:lpstr>JavaScript anonymous functions</vt:lpstr>
      <vt:lpstr>Anonymous functions</vt:lpstr>
      <vt:lpstr>Java Arrays - Introduction</vt:lpstr>
      <vt:lpstr>Arrays</vt:lpstr>
      <vt:lpstr>PowerPoint Presentation</vt:lpstr>
      <vt:lpstr>Declaring and Allocating Arrays</vt:lpstr>
      <vt:lpstr>Using Arrays</vt:lpstr>
      <vt:lpstr>PowerPoint Presentation</vt:lpstr>
      <vt:lpstr>PowerPoint Presentation</vt:lpstr>
      <vt:lpstr>PowerPoint Presentation</vt:lpstr>
      <vt:lpstr>Examples Using Arrays</vt:lpstr>
      <vt:lpstr>Examples Using Arrays</vt:lpstr>
      <vt:lpstr>SumArray.html (1 of 2)</vt:lpstr>
      <vt:lpstr>SumArray.html (2 of 2)</vt:lpstr>
      <vt:lpstr>Multidimensional Arrays</vt:lpstr>
      <vt:lpstr>Multidimensional Arrays</vt:lpstr>
      <vt:lpstr>Multidimensional Arrays</vt:lpstr>
      <vt:lpstr>Multidimensional Arrays</vt:lpstr>
      <vt:lpstr>InitArray3.html (1 of 2)</vt:lpstr>
      <vt:lpstr>InitArray3.html (2 of 2)</vt:lpstr>
      <vt:lpstr>Multidimensional Arrays</vt:lpstr>
      <vt:lpstr>JavaScript Iterables &amp; Iterators</vt:lpstr>
      <vt:lpstr>Some examples of iterables</vt:lpstr>
      <vt:lpstr>JavaScript Iterators</vt:lpstr>
      <vt:lpstr>Home made iterable example</vt:lpstr>
      <vt:lpstr>Symbol.iterator</vt:lpstr>
      <vt:lpstr>High Order Functions</vt:lpstr>
      <vt:lpstr>Foreach()</vt:lpstr>
      <vt:lpstr>Foreach() (cont…)</vt:lpstr>
      <vt:lpstr>Map()</vt:lpstr>
      <vt:lpstr>Map() Parameters &amp; description</vt:lpstr>
      <vt:lpstr>Filter()</vt:lpstr>
      <vt:lpstr>filter() Parameters &amp; description</vt:lpstr>
      <vt:lpstr>Find()</vt:lpstr>
      <vt:lpstr>Find() parameters &amp; examples</vt:lpstr>
      <vt:lpstr>FindIndex()</vt:lpstr>
      <vt:lpstr>Reduce()</vt:lpstr>
      <vt:lpstr>Reduce() parameters</vt:lpstr>
      <vt:lpstr>Javascript errors</vt:lpstr>
      <vt:lpstr>Exception Handling (Throw, and Try...Catch...Finally)</vt:lpstr>
      <vt:lpstr>JavaScript DOM &amp; DOM manipulation</vt:lpstr>
      <vt:lpstr>Browser Object Model (BOM)</vt:lpstr>
      <vt:lpstr>Window Object</vt:lpstr>
      <vt:lpstr>Window Size</vt:lpstr>
      <vt:lpstr>JavaScript Window Screen</vt:lpstr>
      <vt:lpstr>JavaScript Window Location</vt:lpstr>
      <vt:lpstr>JavaScript History Object</vt:lpstr>
      <vt:lpstr>Console Object</vt:lpstr>
      <vt:lpstr>Console object methods</vt:lpstr>
      <vt:lpstr>The HTML DOM (Document Object Model)</vt:lpstr>
      <vt:lpstr>Why DOM is important?</vt:lpstr>
      <vt:lpstr>What is DOM?</vt:lpstr>
      <vt:lpstr>What is DOM?</vt:lpstr>
      <vt:lpstr>Access Elements in the DOM</vt:lpstr>
      <vt:lpstr>QuerySelector</vt:lpstr>
      <vt:lpstr>QuerySelectorAll()</vt:lpstr>
      <vt:lpstr>getElementById()</vt:lpstr>
      <vt:lpstr>getElementsByClassName()</vt:lpstr>
      <vt:lpstr>getElementsByTagName</vt:lpstr>
      <vt:lpstr>The Difference Between an HTMLCollection and a NodeList</vt:lpstr>
      <vt:lpstr>DOM - Manipulation</vt:lpstr>
      <vt:lpstr>Node vs Element</vt:lpstr>
      <vt:lpstr>Type of Nodes</vt:lpstr>
      <vt:lpstr>Changing HTML Content</vt:lpstr>
      <vt:lpstr>Changing the Value of an Attribute</vt:lpstr>
      <vt:lpstr>Dynamic HTML content</vt:lpstr>
      <vt:lpstr>document.write()</vt:lpstr>
      <vt:lpstr>DOM Traversing</vt:lpstr>
      <vt:lpstr>DOM Explained</vt:lpstr>
      <vt:lpstr>Node Relationships</vt:lpstr>
      <vt:lpstr>Navigating Between Nodes</vt:lpstr>
      <vt:lpstr>Traversal Methods</vt:lpstr>
      <vt:lpstr>1. getElementById </vt:lpstr>
      <vt:lpstr>2. getElementsByClassName</vt:lpstr>
      <vt:lpstr>3. querySelector </vt:lpstr>
      <vt:lpstr>4. querySelectorAll </vt:lpstr>
      <vt:lpstr>5. parentElement </vt:lpstr>
      <vt:lpstr>6. previousElementSibling </vt:lpstr>
      <vt:lpstr>7. nextElementSibling </vt:lpstr>
      <vt:lpstr>8.firstElementChild </vt:lpstr>
      <vt:lpstr>9. lastElementChild </vt:lpstr>
      <vt:lpstr>10. childNodes[node #]</vt:lpstr>
      <vt:lpstr>Creating New HTML Elements (Nodes)</vt:lpstr>
      <vt:lpstr>Creating new HTML Elements - insertBefore()</vt:lpstr>
      <vt:lpstr>Creating New Nodes</vt:lpstr>
      <vt:lpstr>createElement() &amp; createTextNode()</vt:lpstr>
      <vt:lpstr>Inserting Nodes into the DOM</vt:lpstr>
      <vt:lpstr>Example</vt:lpstr>
      <vt:lpstr>Replace Nodes</vt:lpstr>
      <vt:lpstr>Removing Nodes from the DOM</vt:lpstr>
      <vt:lpstr>Example</vt:lpstr>
      <vt:lpstr>Browser Events</vt:lpstr>
      <vt:lpstr>Common HTML Events</vt:lpstr>
      <vt:lpstr>JavaScript Event Handlers</vt:lpstr>
      <vt:lpstr>Adding Event Listeners</vt:lpstr>
      <vt:lpstr>Removing Event Listeners</vt:lpstr>
      <vt:lpstr>The load event in the window object</vt:lpstr>
      <vt:lpstr>The DOMContentLoaded event in the document object</vt:lpstr>
      <vt:lpstr>DOMContentLoaded vs Load</vt:lpstr>
      <vt:lpstr>The Event Object</vt:lpstr>
      <vt:lpstr>Event Properties and Methods</vt:lpstr>
      <vt:lpstr>Event Target property</vt:lpstr>
      <vt:lpstr>Javascript Local Storage</vt:lpstr>
      <vt:lpstr>localstorage</vt:lpstr>
      <vt:lpstr>Example</vt:lpstr>
      <vt:lpstr>Cookie</vt:lpstr>
      <vt:lpstr>Create a Cookie with JavaScript</vt:lpstr>
      <vt:lpstr>Read a Cookie</vt:lpstr>
      <vt:lpstr>Change a Cookie</vt:lpstr>
      <vt:lpstr>Delete a Cookie</vt:lpstr>
      <vt:lpstr>The Cookie String</vt:lpstr>
      <vt:lpstr>Cookies vs LocalStorage</vt:lpstr>
      <vt:lpstr>Web Working?</vt:lpstr>
      <vt:lpstr>How web works?</vt:lpstr>
      <vt:lpstr>How web works?</vt:lpstr>
      <vt:lpstr>Client?</vt:lpstr>
      <vt:lpstr>Server?</vt:lpstr>
      <vt:lpstr>HTTP?</vt:lpstr>
      <vt:lpstr>HTTP is stateless?</vt:lpstr>
      <vt:lpstr>HTTPS</vt:lpstr>
      <vt:lpstr>HTTP Request?</vt:lpstr>
      <vt:lpstr>HTTP Response?</vt:lpstr>
      <vt:lpstr>HTTP Methods?</vt:lpstr>
      <vt:lpstr>Request / Response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Nisar Ahmed</dc:creator>
  <cp:lastModifiedBy>Student</cp:lastModifiedBy>
  <cp:revision>571</cp:revision>
  <dcterms:created xsi:type="dcterms:W3CDTF">2020-10-06T06:19:26Z</dcterms:created>
  <dcterms:modified xsi:type="dcterms:W3CDTF">2024-10-09T09:33:22Z</dcterms:modified>
</cp:coreProperties>
</file>