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7" r:id="rId1"/>
  </p:sldMasterIdLst>
  <p:sldIdLst>
    <p:sldId id="271" r:id="rId2"/>
    <p:sldId id="257" r:id="rId3"/>
    <p:sldId id="274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9">
            <a:extLst>
              <a:ext uri="{FF2B5EF4-FFF2-40B4-BE49-F238E27FC236}">
                <a16:creationId xmlns:a16="http://schemas.microsoft.com/office/drawing/2014/main" id="{E658084A-730B-4BBD-844A-02DBC67E1E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286000"/>
            <a:ext cx="2380488" cy="1905000"/>
          </a:xfrm>
          <a:prstGeom prst="rect">
            <a:avLst/>
          </a:prstGeom>
        </p:spPr>
      </p:pic>
      <p:pic>
        <p:nvPicPr>
          <p:cNvPr id="3" name="object 8">
            <a:extLst>
              <a:ext uri="{FF2B5EF4-FFF2-40B4-BE49-F238E27FC236}">
                <a16:creationId xmlns:a16="http://schemas.microsoft.com/office/drawing/2014/main" id="{6DB51DFB-A265-4CB9-8942-63C8EC7968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2294206"/>
            <a:ext cx="67650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122" y="824611"/>
            <a:ext cx="7035165" cy="135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(assuming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now).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538345" indent="-457834">
              <a:lnSpc>
                <a:spcPct val="156600"/>
              </a:lnSpc>
              <a:spcBef>
                <a:spcPts val="118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Patient_id,</a:t>
            </a:r>
            <a:r>
              <a:rPr sz="1400" spc="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2023 -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 from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231391"/>
            <a:ext cx="4572000" cy="1958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7122" y="3225952"/>
            <a:ext cx="6082030" cy="1406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210" indent="158750">
              <a:lnSpc>
                <a:spcPct val="1583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group.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blood_glucose_level,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gender,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(partition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desc)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4498847"/>
            <a:ext cx="4701539" cy="1920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13" y="796543"/>
            <a:ext cx="8219187" cy="34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 indent="-30607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12"/>
              <a:tabLst>
                <a:tab pos="486409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"Ex-smoker."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20">
              <a:lnSpc>
                <a:spcPct val="100000"/>
              </a:lnSpc>
              <a:spcBef>
                <a:spcPts val="147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420" marR="3921760">
              <a:lnSpc>
                <a:spcPct val="156300"/>
              </a:lnSpc>
              <a:spcBef>
                <a:spcPts val="1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"Ex-Smoker"</a:t>
            </a:r>
            <a:r>
              <a:rPr sz="1400" spc="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pc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420" marR="3921760">
              <a:lnSpc>
                <a:spcPct val="156300"/>
              </a:lnSpc>
              <a:spcBef>
                <a:spcPts val="1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null;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770" indent="-306070">
              <a:lnSpc>
                <a:spcPct val="100000"/>
              </a:lnSpc>
              <a:spcBef>
                <a:spcPts val="1910"/>
              </a:spcBef>
              <a:buAutoNum type="arabicPeriod" startAt="13"/>
              <a:tabLst>
                <a:tab pos="318770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58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(EmployeeName,</a:t>
            </a:r>
            <a:r>
              <a:rPr sz="1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Patient_id,</a:t>
            </a:r>
            <a:r>
              <a:rPr sz="1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gender,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age,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hypertension,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heart_disease,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smoking_history,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bmi,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HbA1c_level,</a:t>
            </a:r>
            <a:r>
              <a:rPr sz="14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blood_glucose_level,</a:t>
            </a:r>
            <a:r>
              <a:rPr sz="1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diabetes)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("CM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Punk",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"PT100101",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"Male",</a:t>
            </a:r>
            <a:r>
              <a:rPr sz="1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"Current",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22.43,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6.6,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90,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1);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Patient_id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"PT100101";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419" y="4730496"/>
            <a:ext cx="8724900" cy="10637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268" y="787399"/>
            <a:ext cx="9523732" cy="2728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indent="-30607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14"/>
              <a:tabLst>
                <a:tab pos="391795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from the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530" marR="4938395" indent="-457200">
              <a:lnSpc>
                <a:spcPct val="156900"/>
              </a:lnSpc>
              <a:spcBef>
                <a:spcPts val="58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lang="en-US" sz="1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530" marR="4938395" indent="-457200">
              <a:lnSpc>
                <a:spcPct val="156900"/>
              </a:lnSpc>
              <a:spcBef>
                <a:spcPts val="585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770" indent="-306070">
              <a:lnSpc>
                <a:spcPct val="100000"/>
              </a:lnSpc>
              <a:buAutoNum type="arabicPeriod" startAt="15"/>
              <a:tabLst>
                <a:tab pos="318770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hypertension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but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operator.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">
              <a:lnSpc>
                <a:spcPct val="100000"/>
              </a:lnSpc>
              <a:spcBef>
                <a:spcPts val="116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2759" marR="3484245">
              <a:lnSpc>
                <a:spcPct val="156200"/>
              </a:lnSpc>
              <a:spcBef>
                <a:spcPts val="15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hypertension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(Select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sz="1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=1);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114800"/>
            <a:ext cx="10265663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407" y="834009"/>
            <a:ext cx="8656193" cy="2492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934" indent="-30607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16"/>
              <a:tabLst>
                <a:tab pos="495934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"Patient_id"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unique.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9390">
              <a:lnSpc>
                <a:spcPct val="100000"/>
              </a:lnSpc>
              <a:spcBef>
                <a:spcPts val="116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659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constraint patient_id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(Patient_id);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4460" marR="1579880" indent="-112395">
              <a:lnSpc>
                <a:spcPct val="161900"/>
              </a:lnSpc>
              <a:spcBef>
                <a:spcPts val="835"/>
              </a:spcBef>
              <a:buAutoNum type="arabicPeriod" startAt="17"/>
              <a:tabLst>
                <a:tab pos="124460" algn="l"/>
                <a:tab pos="317500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	Create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Patient_ids,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ages,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patients. </a:t>
            </a:r>
            <a:endParaRPr lang="en-US" sz="14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579880">
              <a:lnSpc>
                <a:spcPct val="161900"/>
              </a:lnSpc>
              <a:spcBef>
                <a:spcPts val="835"/>
              </a:spcBef>
              <a:tabLst>
                <a:tab pos="124460" algn="l"/>
                <a:tab pos="317500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1660" marR="3741420">
              <a:lnSpc>
                <a:spcPct val="156300"/>
              </a:lnSpc>
              <a:spcBef>
                <a:spcPts val="1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Patient_id,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age,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patient;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8776" y="3727703"/>
            <a:ext cx="9208008" cy="2645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223" y="797179"/>
            <a:ext cx="9397365" cy="4725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18"/>
              <a:tabLst>
                <a:tab pos="318135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</a:t>
            </a:r>
            <a:r>
              <a:rPr sz="1400" b="1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sz="1400" b="1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b="1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1400" b="1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sz="1400" b="1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b="1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b="1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sz="1400" b="1" spc="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b="1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18"/>
            </a:pP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" marR="5080">
              <a:lnSpc>
                <a:spcPct val="114999"/>
              </a:lnSpc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sz="1400" spc="2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2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sz="1400" spc="2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22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sz="1400" spc="2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22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sz="1400" spc="2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spc="22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sz="1400" spc="2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2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  <a:r>
              <a:rPr sz="1400" spc="2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22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sz="1400" spc="2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schema.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sz="1400" spc="-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7340" lvl="1" indent="-20193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307340" algn="l"/>
              </a:tabLst>
            </a:pP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520" lvl="2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350520" algn="l"/>
              </a:tabLst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sz="1400" spc="-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1400" spc="-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repeating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520" lvl="2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350520" algn="l"/>
              </a:tabLst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7340" indent="-201930">
              <a:lnSpc>
                <a:spcPct val="100000"/>
              </a:lnSpc>
              <a:spcBef>
                <a:spcPts val="940"/>
              </a:spcBef>
              <a:buAutoNum type="arabicPeriod" startAt="2"/>
              <a:tabLst>
                <a:tab pos="30734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520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350520" algn="l"/>
              </a:tabLst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uniquely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</a:t>
            </a:r>
            <a:r>
              <a:rPr sz="1400" spc="-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" marR="5080" lvl="1" indent="274955">
              <a:lnSpc>
                <a:spcPct val="107500"/>
              </a:lnSpc>
              <a:spcBef>
                <a:spcPts val="780"/>
              </a:spcBef>
              <a:buChar char="-"/>
              <a:tabLst>
                <a:tab pos="380365" algn="l"/>
              </a:tabLst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surrogate</a:t>
            </a:r>
            <a:r>
              <a:rPr sz="1400" spc="1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1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incrementing</a:t>
            </a:r>
            <a:r>
              <a:rPr sz="1400" spc="1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integers)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spc="1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sz="1400" spc="1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1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spc="1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sz="1400" spc="1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400" spc="1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sz="1400" spc="1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7340" indent="-201930">
              <a:lnSpc>
                <a:spcPct val="100000"/>
              </a:lnSpc>
              <a:spcBef>
                <a:spcPts val="935"/>
              </a:spcBef>
              <a:buAutoNum type="arabicPeriod" startAt="2"/>
              <a:tabLst>
                <a:tab pos="30734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sz="1400" b="1" spc="-8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520" lvl="1" indent="-106045">
              <a:lnSpc>
                <a:spcPct val="100000"/>
              </a:lnSpc>
              <a:spcBef>
                <a:spcPts val="925"/>
              </a:spcBef>
              <a:buChar char="-"/>
              <a:tabLst>
                <a:tab pos="350520" algn="l"/>
              </a:tabLst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sz="1400" spc="-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referential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sz="1400" b="1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" marR="5715" indent="137160">
              <a:lnSpc>
                <a:spcPct val="106900"/>
              </a:lnSpc>
              <a:spcBef>
                <a:spcPts val="805"/>
              </a:spcBef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sz="1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wisely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clauses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766" y="708050"/>
            <a:ext cx="9968865" cy="50012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b="1" dirty="0">
                <a:latin typeface="Calibri"/>
                <a:cs typeface="Calibri"/>
              </a:rPr>
              <a:t>5.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Types:</a:t>
            </a:r>
            <a:endParaRPr sz="16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935"/>
              </a:spcBef>
            </a:pPr>
            <a:r>
              <a:rPr sz="1600" dirty="0">
                <a:latin typeface="Calibri"/>
                <a:cs typeface="Calibri"/>
              </a:rPr>
              <a:t>-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appropriate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each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column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optimize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storage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improve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integrity.</a:t>
            </a:r>
            <a:endParaRPr sz="16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940"/>
              </a:spcBef>
              <a:buAutoNum type="arabicPeriod" startAt="6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Default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Constraints: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Set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default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columns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applicable.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Use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constraints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adheres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rules.</a:t>
            </a:r>
            <a:endParaRPr sz="16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940"/>
              </a:spcBef>
              <a:buAutoNum type="arabicPeriod" startAt="7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Avoid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NULLs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Where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Possible: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Minimize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NULLs,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especially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columns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participate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relationships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indexes.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Consider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default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instead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NULLs.</a:t>
            </a:r>
            <a:endParaRPr sz="16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925"/>
              </a:spcBef>
              <a:buAutoNum type="arabicPeriod" startAt="8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Validation: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35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Implement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validation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database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level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constraints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triggers.</a:t>
            </a:r>
            <a:endParaRPr sz="1600">
              <a:latin typeface="Calibri"/>
              <a:cs typeface="Calibri"/>
            </a:endParaRPr>
          </a:p>
          <a:p>
            <a:pPr marL="257175" lvl="1" indent="-106045">
              <a:lnSpc>
                <a:spcPct val="100000"/>
              </a:lnSpc>
              <a:spcBef>
                <a:spcPts val="940"/>
              </a:spcBef>
              <a:buChar char="-"/>
              <a:tabLst>
                <a:tab pos="257175" algn="l"/>
              </a:tabLst>
            </a:pPr>
            <a:r>
              <a:rPr sz="1600" dirty="0">
                <a:latin typeface="Calibri"/>
                <a:cs typeface="Calibri"/>
              </a:rPr>
              <a:t>Ensure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only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valid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b="1" dirty="0">
                <a:latin typeface="Calibri"/>
                <a:cs typeface="Calibri"/>
              </a:rPr>
              <a:t>9.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Regular Maintenance:</a:t>
            </a:r>
            <a:endParaRPr sz="1600">
              <a:latin typeface="Calibri"/>
              <a:cs typeface="Calibri"/>
            </a:endParaRPr>
          </a:p>
          <a:p>
            <a:pPr marL="12700" marR="5080" indent="182880">
              <a:lnSpc>
                <a:spcPct val="106900"/>
              </a:lnSpc>
              <a:spcBef>
                <a:spcPts val="805"/>
              </a:spcBef>
            </a:pPr>
            <a:r>
              <a:rPr sz="1600" dirty="0">
                <a:latin typeface="Calibri"/>
                <a:cs typeface="Calibri"/>
              </a:rPr>
              <a:t>-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Schedule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regular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database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maintenance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tasks,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index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rebuilding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statistics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updates,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keep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 optimized.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547" y="663092"/>
            <a:ext cx="9594215" cy="52141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145"/>
              </a:spcBef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sz="1400" b="1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400" b="1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b="1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sz="1400" b="1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400" b="1" spc="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b="1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400" b="1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spc="-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dataset,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employed: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0" indent="-2413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25400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Indexing:</a:t>
            </a:r>
            <a:r>
              <a:rPr sz="1400" b="1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</a:t>
            </a:r>
            <a:r>
              <a:rPr sz="1400" spc="2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sz="1400" spc="2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sz="1400" spc="254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sz="1400" spc="2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400" spc="2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sz="1400" spc="-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715" indent="205104">
              <a:lnSpc>
                <a:spcPct val="107500"/>
              </a:lnSpc>
              <a:spcBef>
                <a:spcPts val="780"/>
              </a:spcBef>
              <a:buAutoNum type="arabicPeriod" startAt="2"/>
              <a:tabLst>
                <a:tab pos="217804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b="1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Tuning:</a:t>
            </a:r>
            <a:r>
              <a:rPr sz="1400" b="1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optimization.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restructuring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queries,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subqueries.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220" indent="-223520">
              <a:lnSpc>
                <a:spcPct val="100000"/>
              </a:lnSpc>
              <a:spcBef>
                <a:spcPts val="925"/>
              </a:spcBef>
              <a:buAutoNum type="arabicPeriod" startAt="2"/>
              <a:tabLst>
                <a:tab pos="23622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sz="1400" b="1" spc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10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Denormalization:</a:t>
            </a:r>
            <a:r>
              <a:rPr sz="1400" b="1" spc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Normalizing</a:t>
            </a:r>
            <a:r>
              <a:rPr sz="1400" spc="1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9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1400" spc="10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spc="10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1400" spc="9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sz="1400" spc="9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sz="1400" spc="9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integrity,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denormalizing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350" indent="231775">
              <a:lnSpc>
                <a:spcPct val="106900"/>
              </a:lnSpc>
              <a:spcBef>
                <a:spcPts val="810"/>
              </a:spcBef>
              <a:buAutoNum type="arabicPeriod" startAt="4"/>
              <a:tabLst>
                <a:tab pos="244475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1400" b="1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b="1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r>
              <a:rPr sz="1400" b="1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1400" spc="1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1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sz="1400" spc="1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1400" spc="1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sz="1400" spc="1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1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269875">
              <a:lnSpc>
                <a:spcPct val="106900"/>
              </a:lnSpc>
              <a:spcBef>
                <a:spcPts val="800"/>
              </a:spcBef>
              <a:buAutoNum type="arabicPeriod" startAt="4"/>
              <a:tabLst>
                <a:tab pos="282575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b="1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sz="1400" b="1" spc="4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r>
              <a:rPr sz="1400" b="1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  <a:r>
              <a:rPr sz="1400" spc="4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1400" spc="4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sz="1400" spc="4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ranking,</a:t>
            </a:r>
            <a:r>
              <a:rPr sz="1400" spc="4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aggregation,</a:t>
            </a:r>
            <a:r>
              <a:rPr sz="1400" spc="4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windowing,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sz="1400" spc="-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8285" indent="-235585">
              <a:lnSpc>
                <a:spcPct val="100000"/>
              </a:lnSpc>
              <a:spcBef>
                <a:spcPts val="935"/>
              </a:spcBef>
              <a:buAutoNum type="arabicPeriod" startAt="4"/>
              <a:tabLst>
                <a:tab pos="248285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Partitioning:</a:t>
            </a:r>
            <a:r>
              <a:rPr sz="1400" b="1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spc="204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datasets,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2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2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z="1400" spc="2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sz="1400" spc="-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620" indent="245110">
              <a:lnSpc>
                <a:spcPct val="106900"/>
              </a:lnSpc>
              <a:spcBef>
                <a:spcPts val="805"/>
              </a:spcBef>
              <a:buAutoNum type="arabicPeriod" startAt="7"/>
              <a:tabLst>
                <a:tab pos="25781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sz="1400" b="1" spc="29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b="1" spc="2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sz="1400" b="1" spc="2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Plans:</a:t>
            </a:r>
            <a:r>
              <a:rPr sz="1400" b="1" spc="2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spc="2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sz="1400" spc="28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2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sz="1400" spc="2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28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sz="1400" spc="2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  <a:r>
              <a:rPr sz="1400" spc="2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2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sz="1400" spc="28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1400" spc="2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sz="1400" spc="-6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4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670" indent="-267970">
              <a:lnSpc>
                <a:spcPct val="100000"/>
              </a:lnSpc>
              <a:spcBef>
                <a:spcPts val="935"/>
              </a:spcBef>
              <a:buAutoNum type="arabicPeriod" startAt="7"/>
              <a:tabLst>
                <a:tab pos="280670" algn="l"/>
              </a:tabLst>
            </a:pP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sz="1400" b="1" spc="4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Maintenance:</a:t>
            </a:r>
            <a:r>
              <a:rPr sz="1400" b="1" spc="4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Regularly</a:t>
            </a:r>
            <a:r>
              <a:rPr sz="1400" spc="4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1400" spc="4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statistics,</a:t>
            </a:r>
            <a:r>
              <a:rPr sz="1400" spc="4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reorganize</a:t>
            </a:r>
            <a:r>
              <a:rPr sz="1400" spc="4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4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</a:t>
            </a:r>
            <a:r>
              <a:rPr sz="1400" spc="4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indexes,</a:t>
            </a:r>
            <a:r>
              <a:rPr sz="1400" spc="4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4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sz="1400" spc="4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sz="1400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sz="140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sz="14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sz="14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508" y="1518623"/>
            <a:ext cx="9262492" cy="1094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5"/>
              </a:spcBef>
            </a:pPr>
            <a:r>
              <a:rPr sz="36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sz="3600" spc="-3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3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36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PREDICATION</a:t>
            </a:r>
            <a:r>
              <a:rPr lang="en-US" sz="36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spc="-52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S K  3</a:t>
            </a:r>
            <a:br>
              <a:rPr lang="en-US" sz="3200" spc="-52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52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3200" spc="-1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</a:t>
            </a:r>
            <a:r>
              <a:rPr lang="en-US" sz="3200" spc="-52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   -    RAKH I     </a:t>
            </a:r>
            <a:r>
              <a:rPr lang="en-US" sz="32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GHULAXE</a:t>
            </a:r>
            <a:endParaRPr sz="3200" spc="-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6507" y="4064391"/>
            <a:ext cx="8348093" cy="1823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sz="2800" spc="50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sz="28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sz="28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sz="28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  <a:r>
              <a:rPr sz="28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1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4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8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guide,</a:t>
            </a:r>
            <a:r>
              <a:rPr sz="28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8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5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2800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sz="2800" spc="10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25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2800" spc="1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sz="28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related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diabetes.</a:t>
            </a:r>
            <a:r>
              <a:rPr sz="28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2E1C-EE75-4D84-B28B-7F47599E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8800"/>
            <a:ext cx="7659689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diabetes_prediction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file contains medical and demographic data of patients along with their diabetes    status , whether positive or negative.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 consists of various features such as age ,gender , body mass index(BMI), hypertension, heart disease , smoking history,HbA1c level and blood glucose level.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9CB28-B402-4EE9-9002-9EB2101CB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86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1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32C-21F7-4D3D-B575-393DF0D6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92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view of dataset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diabetes_prediction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BC03F3-1FA8-4CB7-9F25-518BAAC0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7" t="31257" r="20132" b="44612"/>
          <a:stretch/>
        </p:blipFill>
        <p:spPr>
          <a:xfrm>
            <a:off x="1484311" y="1714501"/>
            <a:ext cx="8116890" cy="2819400"/>
          </a:xfrm>
        </p:spPr>
      </p:pic>
    </p:spTree>
    <p:extLst>
      <p:ext uri="{BB962C8B-B14F-4D97-AF65-F5344CB8AC3E}">
        <p14:creationId xmlns:p14="http://schemas.microsoft.com/office/powerpoint/2010/main" val="17159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987679"/>
            <a:ext cx="5105399" cy="941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1400" b="1" spc="-15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sz="1400" b="1" spc="-2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Patient_id</a:t>
            </a:r>
            <a:r>
              <a:rPr sz="1400" b="1" spc="-2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15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sz="1400" b="1" spc="-2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400" b="1" spc="-4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050414" indent="-457834">
              <a:lnSpc>
                <a:spcPct val="100600"/>
              </a:lnSpc>
              <a:tabLst>
                <a:tab pos="354965" algn="l"/>
              </a:tabLst>
            </a:pPr>
            <a:r>
              <a:rPr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400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z="1400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sz="140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sz="1400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469900" marR="2050414" indent="-457834">
              <a:lnSpc>
                <a:spcPct val="100600"/>
              </a:lnSpc>
              <a:tabLst>
                <a:tab pos="354965" algn="l"/>
              </a:tabLst>
            </a:pP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sz="140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219200"/>
            <a:ext cx="5486399" cy="2104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5848" y="3528440"/>
            <a:ext cx="5486399" cy="1486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sz="16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600" b="1" spc="-25" dirty="0">
                <a:latin typeface="Arial" panose="020B0604020202020204" pitchFamily="34" charset="0"/>
                <a:cs typeface="Arial" panose="020B0604020202020204" pitchFamily="34" charset="0"/>
              </a:rPr>
              <a:t> 40.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600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600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60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19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60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sz="1600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"Female"</a:t>
            </a:r>
            <a:r>
              <a:rPr sz="160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sz="1600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160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9" y="3918203"/>
            <a:ext cx="5782055" cy="2593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0501" y="731266"/>
            <a:ext cx="39082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600" b="1" spc="-4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sz="1600" b="1" spc="-4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35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-4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sz="1600" b="1" spc="-4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35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157" y="1066600"/>
            <a:ext cx="37730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8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b="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800" b="0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avg(bmi)</a:t>
            </a:r>
            <a:r>
              <a:rPr sz="1800" b="0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b="0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sz="1800" b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800" b="0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800" b="0" spc="-1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800" b="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731266"/>
            <a:ext cx="4724400" cy="15547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63777" y="3086226"/>
            <a:ext cx="496697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sz="16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sz="16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6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descending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levels.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0">
              <a:lnSpc>
                <a:spcPct val="100000"/>
              </a:lnSpc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118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desc;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3788" y="3429000"/>
            <a:ext cx="5204460" cy="20970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302" y="3967734"/>
            <a:ext cx="5203698" cy="17331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sz="16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1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sz="16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disease.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755">
              <a:lnSpc>
                <a:spcPct val="100000"/>
              </a:lnSpc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755">
              <a:lnSpc>
                <a:spcPct val="100000"/>
              </a:lnSpc>
            </a:pP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lang="en-US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755">
              <a:lnSpc>
                <a:spcPct val="100000"/>
              </a:lnSpc>
            </a:pP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4495800"/>
            <a:ext cx="5320283" cy="1147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0511" y="1828800"/>
            <a:ext cx="6425184" cy="175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4311" y="1371956"/>
            <a:ext cx="872648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6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hypertension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4310" y="1570379"/>
            <a:ext cx="3773489" cy="798937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lang="en-US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hypertension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899286"/>
            <a:ext cx="841438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smokers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nonsmokers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1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are.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9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count(smoking_history)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Smoking_count,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endParaRPr lang="en-US" sz="1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9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spcBef>
                <a:spcPts val="109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("not</a:t>
            </a:r>
            <a:r>
              <a:rPr sz="1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current","current")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spcBef>
                <a:spcPts val="10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smoking_history;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3055" y="1828800"/>
            <a:ext cx="5266945" cy="1287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3000" y="3116732"/>
            <a:ext cx="7607300" cy="149271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Patient_ids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BMI.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5480" marR="4635500" indent="-457200">
              <a:lnSpc>
                <a:spcPts val="3010"/>
              </a:lnSpc>
              <a:spcBef>
                <a:spcPts val="17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Patient_id,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 err="1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endParaRPr lang="en-US" sz="14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5480" marR="4635500" indent="-457200">
              <a:lnSpc>
                <a:spcPts val="3010"/>
              </a:lnSpc>
              <a:spcBef>
                <a:spcPts val="170"/>
              </a:spcBef>
            </a:pP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1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(select</a:t>
            </a:r>
            <a:r>
              <a:rPr sz="1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avg(bmi)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599" y="3713988"/>
            <a:ext cx="5469635" cy="1772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867" y="2819400"/>
            <a:ext cx="2503933" cy="10799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8111" y="1211580"/>
            <a:ext cx="2276856" cy="1242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7330" y="759333"/>
            <a:ext cx="8637270" cy="2687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sz="14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HbA1c</a:t>
            </a:r>
            <a:r>
              <a:rPr sz="1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sz="1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HbA1clevel.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">
              <a:lnSpc>
                <a:spcPct val="100000"/>
              </a:lnSpc>
              <a:spcBef>
                <a:spcPts val="1714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Patient_id,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HbA1c_level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4195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marR="5174615">
              <a:lnSpc>
                <a:spcPts val="3010"/>
              </a:lnSpc>
              <a:spcBef>
                <a:spcPts val="2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HbA1c_level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desc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919345" indent="-457200">
              <a:lnSpc>
                <a:spcPct val="157000"/>
              </a:lnSpc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Patient_id,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HbA1c_level </a:t>
            </a:r>
            <a:endParaRPr lang="en-US" sz="1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919345" indent="-457200">
              <a:lnSpc>
                <a:spcPct val="157000"/>
              </a:lnSpc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1400" spc="-10" dirty="0" err="1">
                <a:latin typeface="Arial" panose="020B0604020202020204" pitchFamily="34" charset="0"/>
                <a:cs typeface="Arial" panose="020B0604020202020204" pitchFamily="34" charset="0"/>
              </a:rPr>
              <a:t>_prediction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984" marR="5359400">
              <a:lnSpc>
                <a:spcPts val="3010"/>
              </a:lnSpc>
              <a:spcBef>
                <a:spcPts val="9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HbA1c_level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asc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</TotalTime>
  <Words>1359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PowerPoint Presentation</vt:lpstr>
      <vt:lpstr>DIABETES _PREDICATION  TA S K  3                                 PREPARED BY    -    RAKH I     GHULAXE</vt:lpstr>
      <vt:lpstr>PowerPoint Presentation</vt:lpstr>
      <vt:lpstr>First view of dataset select * from diabetes_prediction;</vt:lpstr>
      <vt:lpstr>PowerPoint Presentation</vt:lpstr>
      <vt:lpstr>Ans: - Select avg(bmi)              from diabetes_prediction;</vt:lpstr>
      <vt:lpstr>5. Find patients who have hypertension and diabetes.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Rakhi Ghulaxe</dc:creator>
  <cp:lastModifiedBy>Rakhi Ghulaxe</cp:lastModifiedBy>
  <cp:revision>10</cp:revision>
  <dcterms:created xsi:type="dcterms:W3CDTF">2023-12-17T14:10:34Z</dcterms:created>
  <dcterms:modified xsi:type="dcterms:W3CDTF">2023-12-29T05:33:20Z</dcterms:modified>
</cp:coreProperties>
</file>