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g"/>
  <Override PartName="/ppt/media/image7.jpg" ContentType="image/jpg"/>
  <Override PartName="/ppt/media/image8.jpg" ContentType="image/jpg"/>
  <Override PartName="/ppt/media/image13.jpg" ContentType="image/jpg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906000" cy="6858000" type="A4"/>
  <p:notesSz cx="9906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308" y="60"/>
      </p:cViewPr>
      <p:guideLst>
        <p:guide orient="horz" pos="1994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782" y="796631"/>
            <a:ext cx="6772246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782" y="3497338"/>
            <a:ext cx="6772246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3782" y="329309"/>
            <a:ext cx="4029223" cy="309201"/>
          </a:xfrm>
        </p:spPr>
        <p:txBody>
          <a:bodyPr/>
          <a:lstStyle/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7574" y="798973"/>
            <a:ext cx="86883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1738" y="798975"/>
            <a:ext cx="1194946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3783" y="798975"/>
            <a:ext cx="540124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783" y="1756130"/>
            <a:ext cx="6772244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3844" y="3708401"/>
            <a:ext cx="6772244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782" y="804891"/>
            <a:ext cx="677224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3782" y="2013936"/>
            <a:ext cx="3212768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3259" y="2013937"/>
            <a:ext cx="3212543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782" y="804165"/>
            <a:ext cx="6772245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782" y="2019551"/>
            <a:ext cx="3212767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3782" y="2824271"/>
            <a:ext cx="3212767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3376" y="2023005"/>
            <a:ext cx="3212650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3376" y="2821491"/>
            <a:ext cx="3212650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3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62" y="798974"/>
            <a:ext cx="2628113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544" y="798974"/>
            <a:ext cx="3798946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8963" y="3205493"/>
            <a:ext cx="2623293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12876" y="482172"/>
            <a:ext cx="3804003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495" y="1129513"/>
            <a:ext cx="333719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10139" y="1122544"/>
            <a:ext cx="242124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3783" y="3145992"/>
            <a:ext cx="333241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6386" y="5469858"/>
            <a:ext cx="3339814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7325" y="318642"/>
            <a:ext cx="3338923" cy="320931"/>
          </a:xfrm>
        </p:spPr>
        <p:txBody>
          <a:bodyPr/>
          <a:lstStyle/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0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2"/>
            <a:ext cx="9906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906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3782" y="804521"/>
            <a:ext cx="677224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782" y="2015734"/>
            <a:ext cx="677224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70377" y="330370"/>
            <a:ext cx="2565650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3783" y="329309"/>
            <a:ext cx="402922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8792">
              <a:lnSpc>
                <a:spcPts val="1253"/>
              </a:lnSpc>
            </a:pPr>
            <a:r>
              <a:rPr lang="en-US" spc="-24"/>
              <a:t>VIJAY</a:t>
            </a:r>
            <a:r>
              <a:rPr lang="en-US" spc="-28"/>
              <a:t> </a:t>
            </a:r>
            <a:r>
              <a:rPr lang="en-US" spc="-7"/>
              <a:t>MOSES</a:t>
            </a:r>
            <a:r>
              <a:rPr lang="en-US" spc="-31"/>
              <a:t> </a:t>
            </a:r>
            <a:r>
              <a:rPr lang="en-US"/>
              <a:t>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369" y="798973"/>
            <a:ext cx="86205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906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83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BFA3-944A-4730-942F-D250589EE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782" y="304801"/>
            <a:ext cx="6772246" cy="2514599"/>
          </a:xfrm>
        </p:spPr>
        <p:txBody>
          <a:bodyPr/>
          <a:lstStyle/>
          <a:p>
            <a:r>
              <a:rPr lang="en-US" sz="5400" spc="409" dirty="0"/>
              <a:t>TASK</a:t>
            </a:r>
            <a:r>
              <a:rPr lang="en-US" sz="5400" spc="-195" dirty="0"/>
              <a:t> </a:t>
            </a:r>
            <a:r>
              <a:rPr lang="en-US" sz="5400" spc="-155" dirty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6A5C9-23E8-469D-A8D7-E63341C4A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24200"/>
            <a:ext cx="7772400" cy="1905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EMPLOYEE DATA ANALYSIS</a:t>
            </a:r>
          </a:p>
          <a:p>
            <a:pPr algn="r"/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PREPARED BY Rakhi Ghulaxe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2885E2CD-BC26-43FE-A00E-8811E8A88E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83" y="304801"/>
            <a:ext cx="3967201" cy="1066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410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44687"/>
              </p:ext>
            </p:extLst>
          </p:nvPr>
        </p:nvGraphicFramePr>
        <p:xfrm>
          <a:off x="4343400" y="883143"/>
          <a:ext cx="4191001" cy="4755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03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98" marB="0">
                    <a:lnB w="190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10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1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1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Cost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98" marB="0">
                    <a:lnB w="190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52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Aaronborough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594" marB="0">
                    <a:lnL w="19050">
                      <a:solidFill>
                        <a:srgbClr val="D3D3D3"/>
                      </a:solidFill>
                      <a:prstDash val="solid"/>
                    </a:lnL>
                    <a:lnT w="19050">
                      <a:solidFill>
                        <a:srgbClr val="9BC2E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841.22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594" marB="0"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9BC2E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Aaronburgh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633.96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Aaronstad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939.02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Abbottton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609.01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25" dirty="0">
                          <a:latin typeface="Calibri"/>
                          <a:cs typeface="Calibri"/>
                        </a:rPr>
                        <a:t>Acevedoshire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443.55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Adamborough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444.22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Adammouth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5" dirty="0">
                          <a:latin typeface="Calibri"/>
                          <a:cs typeface="Calibri"/>
                        </a:rPr>
                        <a:t>1248.77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Adamsberg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962.45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Adamsmouth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367.34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Aguirreland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881.71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Alexanderberg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494.29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Alexanderchester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346.93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Alexandraview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450.64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25" dirty="0">
                          <a:latin typeface="Calibri"/>
                          <a:cs typeface="Calibri"/>
                        </a:rPr>
                        <a:t>Alexandriachester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778.25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Alexishaven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127.93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Alfredmouth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328.74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Aliciaburgh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966.19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Aliciahaven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373.87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9145">
                <a:tc>
                  <a:txBody>
                    <a:bodyPr/>
                    <a:lstStyle/>
                    <a:p>
                      <a:pPr marL="34290">
                        <a:lnSpc>
                          <a:spcPts val="1810"/>
                        </a:lnSpc>
                      </a:pPr>
                      <a:r>
                        <a:rPr sz="1100" spc="25" dirty="0">
                          <a:latin typeface="Calibri"/>
                          <a:cs typeface="Calibri"/>
                        </a:rPr>
                        <a:t>Allenborough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81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115.06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1987" y="892626"/>
            <a:ext cx="162159" cy="1618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5400" y="264649"/>
            <a:ext cx="7086600" cy="439765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>
              <a:spcBef>
                <a:spcPts val="69"/>
              </a:spcBef>
            </a:pPr>
            <a:r>
              <a:rPr sz="1400" spc="-3" dirty="0">
                <a:latin typeface="Calibri"/>
                <a:cs typeface="Calibri"/>
              </a:rPr>
              <a:t>19.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3" dirty="0">
                <a:latin typeface="Calibri"/>
                <a:cs typeface="Calibri"/>
              </a:rPr>
              <a:t>Utilize</a:t>
            </a:r>
            <a:r>
              <a:rPr sz="1400" spc="7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3" dirty="0">
                <a:latin typeface="Calibri"/>
                <a:cs typeface="Calibri"/>
              </a:rPr>
              <a:t>SUMPRODUCT</a:t>
            </a:r>
            <a:r>
              <a:rPr sz="1400" spc="-7" dirty="0">
                <a:latin typeface="Calibri"/>
                <a:cs typeface="Calibri"/>
              </a:rPr>
              <a:t> </a:t>
            </a:r>
            <a:r>
              <a:rPr sz="1400" spc="-3" dirty="0">
                <a:latin typeface="Calibri"/>
                <a:cs typeface="Calibri"/>
              </a:rPr>
              <a:t>function</a:t>
            </a:r>
            <a:r>
              <a:rPr sz="1400" spc="3" dirty="0">
                <a:latin typeface="Calibri"/>
                <a:cs typeface="Calibri"/>
              </a:rPr>
              <a:t> </a:t>
            </a:r>
            <a:r>
              <a:rPr sz="1400" spc="-7" dirty="0">
                <a:latin typeface="Calibri"/>
                <a:cs typeface="Calibri"/>
              </a:rPr>
              <a:t>to</a:t>
            </a:r>
            <a:r>
              <a:rPr sz="1400" spc="3" dirty="0">
                <a:latin typeface="Calibri"/>
                <a:cs typeface="Calibri"/>
              </a:rPr>
              <a:t> </a:t>
            </a:r>
            <a:r>
              <a:rPr sz="1400" spc="-7" dirty="0">
                <a:latin typeface="Calibri"/>
                <a:cs typeface="Calibri"/>
              </a:rPr>
              <a:t>calculate</a:t>
            </a:r>
            <a:r>
              <a:rPr sz="1400" spc="14" dirty="0">
                <a:latin typeface="Calibri"/>
                <a:cs typeface="Calibri"/>
              </a:rPr>
              <a:t> </a:t>
            </a:r>
            <a:r>
              <a:rPr sz="1400" spc="-3" dirty="0">
                <a:latin typeface="Calibri"/>
                <a:cs typeface="Calibri"/>
              </a:rPr>
              <a:t>the</a:t>
            </a:r>
            <a:r>
              <a:rPr sz="1400" spc="7" dirty="0">
                <a:latin typeface="Calibri"/>
                <a:cs typeface="Calibri"/>
              </a:rPr>
              <a:t> </a:t>
            </a:r>
            <a:r>
              <a:rPr sz="1400" spc="-7" dirty="0">
                <a:latin typeface="Calibri"/>
                <a:cs typeface="Calibri"/>
              </a:rPr>
              <a:t>total</a:t>
            </a:r>
            <a:r>
              <a:rPr sz="1400" spc="7" dirty="0">
                <a:latin typeface="Calibri"/>
                <a:cs typeface="Calibri"/>
              </a:rPr>
              <a:t> </a:t>
            </a:r>
            <a:r>
              <a:rPr sz="1400" spc="-3" dirty="0">
                <a:latin typeface="Calibri"/>
                <a:cs typeface="Calibri"/>
              </a:rPr>
              <a:t>training</a:t>
            </a:r>
            <a:r>
              <a:rPr sz="1400" spc="7" dirty="0">
                <a:latin typeface="Calibri"/>
                <a:cs typeface="Calibri"/>
              </a:rPr>
              <a:t> </a:t>
            </a:r>
            <a:r>
              <a:rPr sz="1400" spc="-7" dirty="0">
                <a:latin typeface="Calibri"/>
                <a:cs typeface="Calibri"/>
              </a:rPr>
              <a:t>cost</a:t>
            </a:r>
            <a:r>
              <a:rPr sz="1400" spc="-3" dirty="0">
                <a:latin typeface="Calibri"/>
                <a:cs typeface="Calibri"/>
              </a:rPr>
              <a:t> </a:t>
            </a:r>
            <a:r>
              <a:rPr sz="1400" spc="-7" dirty="0">
                <a:latin typeface="Calibri"/>
                <a:cs typeface="Calibri"/>
              </a:rPr>
              <a:t>for </a:t>
            </a:r>
            <a:r>
              <a:rPr sz="1400" spc="-208" dirty="0">
                <a:latin typeface="Calibri"/>
                <a:cs typeface="Calibri"/>
              </a:rPr>
              <a:t> </a:t>
            </a:r>
            <a:r>
              <a:rPr sz="1400" spc="-3" dirty="0">
                <a:latin typeface="Calibri"/>
                <a:cs typeface="Calibri"/>
              </a:rPr>
              <a:t>employees</a:t>
            </a:r>
            <a:r>
              <a:rPr sz="1400" dirty="0">
                <a:latin typeface="Calibri"/>
                <a:cs typeface="Calibri"/>
              </a:rPr>
              <a:t> in</a:t>
            </a:r>
            <a:r>
              <a:rPr sz="1400" spc="-7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3" dirty="0">
                <a:latin typeface="Calibri"/>
                <a:cs typeface="Calibri"/>
              </a:rPr>
              <a:t> </a:t>
            </a:r>
            <a:r>
              <a:rPr sz="1400" spc="-3" dirty="0">
                <a:latin typeface="Calibri"/>
                <a:cs typeface="Calibri"/>
              </a:rPr>
              <a:t>specific</a:t>
            </a:r>
            <a:r>
              <a:rPr lang="en-US" sz="1200" spc="-3" dirty="0">
                <a:latin typeface="Calibri"/>
                <a:cs typeface="Calibri"/>
              </a:rPr>
              <a:t> </a:t>
            </a:r>
            <a:r>
              <a:rPr sz="1400" spc="-7" dirty="0">
                <a:latin typeface="Calibri"/>
                <a:cs typeface="Calibri"/>
              </a:rPr>
              <a:t> </a:t>
            </a:r>
            <a:r>
              <a:rPr sz="1400" spc="-3" dirty="0">
                <a:latin typeface="Calibri"/>
                <a:cs typeface="Calibri"/>
              </a:rPr>
              <a:t>location.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81001"/>
            <a:ext cx="8305800" cy="378210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>
              <a:spcBef>
                <a:spcPts val="69"/>
              </a:spcBef>
            </a:pPr>
            <a:r>
              <a:rPr sz="1200" spc="-3" dirty="0">
                <a:latin typeface="Calibri"/>
                <a:cs typeface="Calibri"/>
              </a:rPr>
              <a:t>20. Develop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dashboard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that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provides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3" dirty="0">
                <a:latin typeface="Calibri"/>
                <a:cs typeface="Calibri"/>
              </a:rPr>
              <a:t>overview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of </a:t>
            </a:r>
            <a:r>
              <a:rPr sz="1200" spc="-14" dirty="0">
                <a:latin typeface="Calibri"/>
                <a:cs typeface="Calibri"/>
              </a:rPr>
              <a:t>key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HR</a:t>
            </a:r>
            <a:r>
              <a:rPr sz="1200" spc="-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metrics,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including </a:t>
            </a:r>
            <a:r>
              <a:rPr sz="1200" spc="-208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headcount,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performance,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and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training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costs,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using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charts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pivot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tables.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9E93C-FDF8-4495-92A8-6152DC0F7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t="21268" r="41538" b="22636"/>
          <a:stretch/>
        </p:blipFill>
        <p:spPr>
          <a:xfrm>
            <a:off x="685800" y="1219200"/>
            <a:ext cx="86868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3FB1C-36A5-4F64-92C7-987B97F9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82" y="1371600"/>
            <a:ext cx="6772245" cy="35052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949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30535"/>
            <a:ext cx="6324600" cy="193544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 indent="26377">
              <a:spcBef>
                <a:spcPts val="69"/>
              </a:spcBef>
            </a:pPr>
            <a:r>
              <a:rPr sz="1200" dirty="0">
                <a:latin typeface="Candara"/>
                <a:cs typeface="Candara"/>
              </a:rPr>
              <a:t>1.</a:t>
            </a:r>
            <a:r>
              <a:rPr sz="1200" spc="-3" dirty="0">
                <a:latin typeface="Candara"/>
                <a:cs typeface="Candara"/>
              </a:rPr>
              <a:t> Can</a:t>
            </a:r>
            <a:r>
              <a:rPr sz="1200" spc="3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you</a:t>
            </a:r>
            <a:r>
              <a:rPr sz="1200" spc="3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create</a:t>
            </a:r>
            <a:r>
              <a:rPr sz="1200" dirty="0">
                <a:latin typeface="Candara"/>
                <a:cs typeface="Candara"/>
              </a:rPr>
              <a:t> a</a:t>
            </a:r>
            <a:r>
              <a:rPr sz="1200" spc="-3" dirty="0">
                <a:latin typeface="Candara"/>
                <a:cs typeface="Candara"/>
              </a:rPr>
              <a:t> pivot</a:t>
            </a:r>
            <a:r>
              <a:rPr sz="1200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table</a:t>
            </a:r>
            <a:r>
              <a:rPr sz="1200" spc="-7" dirty="0">
                <a:latin typeface="Candara"/>
                <a:cs typeface="Candara"/>
              </a:rPr>
              <a:t> </a:t>
            </a:r>
            <a:r>
              <a:rPr sz="1200" dirty="0">
                <a:latin typeface="Candara"/>
                <a:cs typeface="Candara"/>
              </a:rPr>
              <a:t>to</a:t>
            </a:r>
            <a:r>
              <a:rPr sz="1200" spc="3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summarize</a:t>
            </a:r>
            <a:r>
              <a:rPr sz="1200" spc="-10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the</a:t>
            </a:r>
            <a:r>
              <a:rPr sz="1200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total</a:t>
            </a:r>
            <a:r>
              <a:rPr sz="1200" spc="3" dirty="0">
                <a:latin typeface="Candara"/>
                <a:cs typeface="Candara"/>
              </a:rPr>
              <a:t> </a:t>
            </a:r>
            <a:r>
              <a:rPr sz="1200" dirty="0">
                <a:latin typeface="Candara"/>
                <a:cs typeface="Candara"/>
              </a:rPr>
              <a:t>number</a:t>
            </a:r>
            <a:r>
              <a:rPr sz="1200" spc="-3" dirty="0">
                <a:latin typeface="Candara"/>
                <a:cs typeface="Candara"/>
              </a:rPr>
              <a:t> of</a:t>
            </a:r>
            <a:r>
              <a:rPr sz="1200" spc="3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employees</a:t>
            </a:r>
            <a:r>
              <a:rPr sz="1200" spc="-17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in </a:t>
            </a:r>
            <a:r>
              <a:rPr sz="1200" spc="-201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each</a:t>
            </a:r>
            <a:r>
              <a:rPr sz="1200" spc="-10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department?</a:t>
            </a:r>
            <a:endParaRPr sz="1200" dirty="0">
              <a:latin typeface="Candara"/>
              <a:cs typeface="Candar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20373"/>
              </p:ext>
            </p:extLst>
          </p:nvPr>
        </p:nvGraphicFramePr>
        <p:xfrm>
          <a:off x="2940968" y="609601"/>
          <a:ext cx="4049385" cy="1640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363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Department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5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Employees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63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5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Offices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L w="12700">
                      <a:solidFill>
                        <a:srgbClr val="D3D3D3"/>
                      </a:solidFill>
                      <a:prstDash val="solid"/>
                    </a:lnL>
                    <a:lnT w="12700">
                      <a:solidFill>
                        <a:srgbClr val="8EA9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80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8EA9D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59">
                <a:tc>
                  <a:txBody>
                    <a:bodyPr/>
                    <a:lstStyle/>
                    <a:p>
                      <a:pPr marL="29845">
                        <a:lnSpc>
                          <a:spcPts val="1580"/>
                        </a:lnSpc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Office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580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24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459">
                <a:tc>
                  <a:txBody>
                    <a:bodyPr/>
                    <a:lstStyle/>
                    <a:p>
                      <a:pPr marL="29845">
                        <a:lnSpc>
                          <a:spcPts val="1580"/>
                        </a:lnSpc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IT/IS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580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430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459">
                <a:tc>
                  <a:txBody>
                    <a:bodyPr/>
                    <a:lstStyle/>
                    <a:p>
                      <a:pPr marL="29845">
                        <a:lnSpc>
                          <a:spcPts val="1585"/>
                        </a:lnSpc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Production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2020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459">
                <a:tc>
                  <a:txBody>
                    <a:bodyPr/>
                    <a:lstStyle/>
                    <a:p>
                      <a:pPr marL="29845">
                        <a:lnSpc>
                          <a:spcPts val="1580"/>
                        </a:lnSpc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Sales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580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331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17">
                <a:tc>
                  <a:txBody>
                    <a:bodyPr/>
                    <a:lstStyle/>
                    <a:p>
                      <a:pPr marL="29845">
                        <a:lnSpc>
                          <a:spcPts val="1580"/>
                        </a:lnSpc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Engineering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580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115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59">
                <a:tc>
                  <a:txBody>
                    <a:bodyPr/>
                    <a:lstStyle/>
                    <a:p>
                      <a:pPr marL="29845">
                        <a:lnSpc>
                          <a:spcPts val="1580"/>
                        </a:lnSpc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(blank)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363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5" dirty="0">
                          <a:latin typeface="Calibri"/>
                          <a:cs typeface="Calibri"/>
                        </a:rPr>
                        <a:t>Total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3000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3490" y="792012"/>
            <a:ext cx="141769" cy="1416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6400" y="2495345"/>
            <a:ext cx="6324600" cy="193544"/>
          </a:xfrm>
          <a:prstGeom prst="rect">
            <a:avLst/>
          </a:prstGeom>
        </p:spPr>
        <p:txBody>
          <a:bodyPr vert="horz" wrap="square" lIns="0" tIns="9232" rIns="0" bIns="0" rtlCol="0">
            <a:spAutoFit/>
          </a:bodyPr>
          <a:lstStyle/>
          <a:p>
            <a:pPr marL="8792" marR="3517" indent="26377">
              <a:spcBef>
                <a:spcPts val="73"/>
              </a:spcBef>
            </a:pPr>
            <a:r>
              <a:rPr sz="969" dirty="0">
                <a:latin typeface="Candara"/>
                <a:cs typeface="Candara"/>
              </a:rPr>
              <a:t>2.</a:t>
            </a:r>
            <a:r>
              <a:rPr sz="969" spc="-3" dirty="0">
                <a:latin typeface="Candara"/>
                <a:cs typeface="Candara"/>
              </a:rPr>
              <a:t> Apply</a:t>
            </a:r>
            <a:r>
              <a:rPr sz="969" dirty="0">
                <a:latin typeface="Candara"/>
                <a:cs typeface="Candara"/>
              </a:rPr>
              <a:t> </a:t>
            </a:r>
            <a:r>
              <a:rPr sz="969" spc="-3" dirty="0">
                <a:latin typeface="Candara"/>
                <a:cs typeface="Candara"/>
              </a:rPr>
              <a:t>conditional</a:t>
            </a:r>
            <a:r>
              <a:rPr sz="969" spc="28" dirty="0">
                <a:latin typeface="Candara"/>
                <a:cs typeface="Candara"/>
              </a:rPr>
              <a:t> </a:t>
            </a:r>
            <a:r>
              <a:rPr sz="969" spc="-3" dirty="0">
                <a:latin typeface="Candara"/>
                <a:cs typeface="Candara"/>
              </a:rPr>
              <a:t>formatting</a:t>
            </a:r>
            <a:r>
              <a:rPr sz="969" dirty="0">
                <a:latin typeface="Candara"/>
                <a:cs typeface="Candara"/>
              </a:rPr>
              <a:t> to </a:t>
            </a:r>
            <a:r>
              <a:rPr sz="969" spc="-3" dirty="0">
                <a:latin typeface="Candara"/>
                <a:cs typeface="Candara"/>
              </a:rPr>
              <a:t>highlight</a:t>
            </a:r>
            <a:r>
              <a:rPr sz="969" spc="10" dirty="0">
                <a:latin typeface="Candara"/>
                <a:cs typeface="Candara"/>
              </a:rPr>
              <a:t> </a:t>
            </a:r>
            <a:r>
              <a:rPr sz="969" spc="-3" dirty="0">
                <a:latin typeface="Candara"/>
                <a:cs typeface="Candara"/>
              </a:rPr>
              <a:t>employees</a:t>
            </a:r>
            <a:r>
              <a:rPr sz="969" spc="-17" dirty="0">
                <a:latin typeface="Candara"/>
                <a:cs typeface="Candara"/>
              </a:rPr>
              <a:t> </a:t>
            </a:r>
            <a:r>
              <a:rPr sz="969" spc="-3" dirty="0">
                <a:latin typeface="Candara"/>
                <a:cs typeface="Candara"/>
              </a:rPr>
              <a:t>with</a:t>
            </a:r>
            <a:r>
              <a:rPr sz="969" dirty="0">
                <a:latin typeface="Candara"/>
                <a:cs typeface="Candara"/>
              </a:rPr>
              <a:t> a </a:t>
            </a:r>
            <a:r>
              <a:rPr sz="969" spc="-3" dirty="0">
                <a:latin typeface="Candara"/>
                <a:cs typeface="Candara"/>
              </a:rPr>
              <a:t>"</a:t>
            </a:r>
            <a:r>
              <a:rPr sz="1200" spc="-3" dirty="0">
                <a:latin typeface="Candara"/>
                <a:cs typeface="Candara"/>
              </a:rPr>
              <a:t>Performance</a:t>
            </a:r>
            <a:r>
              <a:rPr sz="969" spc="-3" dirty="0">
                <a:latin typeface="Candara"/>
                <a:cs typeface="Candara"/>
              </a:rPr>
              <a:t> </a:t>
            </a:r>
            <a:r>
              <a:rPr sz="969" spc="-201" dirty="0">
                <a:latin typeface="Candara"/>
                <a:cs typeface="Candara"/>
              </a:rPr>
              <a:t> </a:t>
            </a:r>
            <a:r>
              <a:rPr sz="969" spc="-3" dirty="0">
                <a:latin typeface="Candara"/>
                <a:cs typeface="Candara"/>
              </a:rPr>
              <a:t>Score" </a:t>
            </a:r>
            <a:r>
              <a:rPr sz="969" dirty="0">
                <a:latin typeface="Candara"/>
                <a:cs typeface="Candara"/>
              </a:rPr>
              <a:t>below 3</a:t>
            </a:r>
            <a:r>
              <a:rPr sz="969" spc="-14" dirty="0">
                <a:latin typeface="Candara"/>
                <a:cs typeface="Candara"/>
              </a:rPr>
              <a:t> </a:t>
            </a:r>
            <a:r>
              <a:rPr sz="969" spc="-3" dirty="0">
                <a:latin typeface="Candara"/>
                <a:cs typeface="Candara"/>
              </a:rPr>
              <a:t>in</a:t>
            </a:r>
            <a:r>
              <a:rPr sz="969" spc="-7" dirty="0">
                <a:latin typeface="Candara"/>
                <a:cs typeface="Candara"/>
              </a:rPr>
              <a:t> </a:t>
            </a:r>
            <a:r>
              <a:rPr sz="969" spc="-3" dirty="0">
                <a:latin typeface="Candara"/>
                <a:cs typeface="Candara"/>
              </a:rPr>
              <a:t>red.</a:t>
            </a:r>
            <a:endParaRPr sz="969" dirty="0">
              <a:latin typeface="Candara"/>
              <a:cs typeface="Candar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0968" y="3004923"/>
            <a:ext cx="4049385" cy="32434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292081"/>
            <a:ext cx="7162799" cy="193544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>
              <a:spcBef>
                <a:spcPts val="69"/>
              </a:spcBef>
            </a:pPr>
            <a:r>
              <a:rPr sz="1200" dirty="0">
                <a:latin typeface="Candara"/>
                <a:cs typeface="Candara"/>
              </a:rPr>
              <a:t>3. Calculate </a:t>
            </a:r>
            <a:r>
              <a:rPr sz="1200" spc="-3" dirty="0">
                <a:latin typeface="Candara"/>
                <a:cs typeface="Candara"/>
              </a:rPr>
              <a:t>the average "Satisfaction Score" </a:t>
            </a:r>
            <a:r>
              <a:rPr sz="1200" dirty="0">
                <a:latin typeface="Candara"/>
                <a:cs typeface="Candara"/>
              </a:rPr>
              <a:t>for male </a:t>
            </a:r>
            <a:r>
              <a:rPr sz="1200" spc="-3" dirty="0">
                <a:latin typeface="Candara"/>
                <a:cs typeface="Candara"/>
              </a:rPr>
              <a:t>and female employees </a:t>
            </a:r>
            <a:r>
              <a:rPr sz="1200" spc="-201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separately</a:t>
            </a:r>
            <a:r>
              <a:rPr sz="1200" spc="-14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using </a:t>
            </a:r>
            <a:r>
              <a:rPr sz="1200" dirty="0">
                <a:latin typeface="Candara"/>
                <a:cs typeface="Candara"/>
              </a:rPr>
              <a:t>a</a:t>
            </a:r>
            <a:r>
              <a:rPr sz="1200" spc="-7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pivot table.</a:t>
            </a:r>
            <a:endParaRPr sz="1200" dirty="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2329258"/>
            <a:ext cx="6934199" cy="193544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>
              <a:spcBef>
                <a:spcPts val="69"/>
              </a:spcBef>
            </a:pPr>
            <a:r>
              <a:rPr sz="1200" spc="-3" dirty="0">
                <a:latin typeface="Candara"/>
                <a:cs typeface="Candara"/>
              </a:rPr>
              <a:t>4.</a:t>
            </a:r>
            <a:r>
              <a:rPr sz="1200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Create</a:t>
            </a:r>
            <a:r>
              <a:rPr sz="1200" dirty="0">
                <a:latin typeface="Candara"/>
                <a:cs typeface="Candara"/>
              </a:rPr>
              <a:t> a</a:t>
            </a:r>
            <a:r>
              <a:rPr sz="1200" spc="-3" dirty="0">
                <a:latin typeface="Candara"/>
                <a:cs typeface="Candara"/>
              </a:rPr>
              <a:t> chart</a:t>
            </a:r>
            <a:r>
              <a:rPr sz="1200" spc="7" dirty="0">
                <a:latin typeface="Candara"/>
                <a:cs typeface="Candara"/>
              </a:rPr>
              <a:t> </a:t>
            </a:r>
            <a:r>
              <a:rPr sz="1200" dirty="0">
                <a:latin typeface="Candara"/>
                <a:cs typeface="Candara"/>
              </a:rPr>
              <a:t>to</a:t>
            </a:r>
            <a:r>
              <a:rPr sz="1200" spc="-3" dirty="0">
                <a:latin typeface="Candara"/>
                <a:cs typeface="Candara"/>
              </a:rPr>
              <a:t> visualize</a:t>
            </a:r>
            <a:r>
              <a:rPr sz="1200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the</a:t>
            </a:r>
            <a:r>
              <a:rPr sz="1200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distribution of</a:t>
            </a:r>
            <a:r>
              <a:rPr sz="1200" spc="10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"Work-Life</a:t>
            </a:r>
            <a:r>
              <a:rPr sz="1200" spc="3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Balance</a:t>
            </a:r>
            <a:r>
              <a:rPr sz="1200" spc="3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Score"</a:t>
            </a:r>
            <a:r>
              <a:rPr sz="1200" spc="3" dirty="0">
                <a:latin typeface="Candara"/>
                <a:cs typeface="Candara"/>
              </a:rPr>
              <a:t> </a:t>
            </a:r>
            <a:r>
              <a:rPr sz="1200" dirty="0">
                <a:latin typeface="Candara"/>
                <a:cs typeface="Candara"/>
              </a:rPr>
              <a:t>for </a:t>
            </a:r>
            <a:r>
              <a:rPr sz="1200" spc="-201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different</a:t>
            </a:r>
            <a:r>
              <a:rPr sz="1200" spc="-17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job</a:t>
            </a:r>
            <a:r>
              <a:rPr sz="1200" spc="3" dirty="0">
                <a:latin typeface="Candara"/>
                <a:cs typeface="Candara"/>
              </a:rPr>
              <a:t> </a:t>
            </a:r>
            <a:r>
              <a:rPr sz="1200" dirty="0">
                <a:latin typeface="Candara"/>
                <a:cs typeface="Candara"/>
              </a:rPr>
              <a:t>functions.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17548EEC-ED3C-4A9E-BBCA-AF624EEBBB3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8393" y="838200"/>
            <a:ext cx="4424407" cy="1295400"/>
          </a:xfrm>
          <a:prstGeom prst="rect">
            <a:avLst/>
          </a:prstGeom>
        </p:spPr>
      </p:pic>
      <p:pic>
        <p:nvPicPr>
          <p:cNvPr id="8" name="object 3">
            <a:extLst>
              <a:ext uri="{FF2B5EF4-FFF2-40B4-BE49-F238E27FC236}">
                <a16:creationId xmlns:a16="http://schemas.microsoft.com/office/drawing/2014/main" id="{9D7317E8-F067-4F5C-83FD-F5395E9D1F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8392" y="2971800"/>
            <a:ext cx="4424407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325052"/>
            <a:ext cx="6553200" cy="378210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>
              <a:spcBef>
                <a:spcPts val="69"/>
              </a:spcBef>
            </a:pPr>
            <a:r>
              <a:rPr sz="1200" dirty="0">
                <a:latin typeface="Calibri"/>
                <a:cs typeface="Calibri"/>
              </a:rPr>
              <a:t>5. </a:t>
            </a:r>
            <a:r>
              <a:rPr sz="1200" spc="-3" dirty="0">
                <a:latin typeface="Calibri"/>
                <a:cs typeface="Calibri"/>
              </a:rPr>
              <a:t>Filter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data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to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display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 </a:t>
            </a:r>
            <a:r>
              <a:rPr sz="1200" spc="-3" dirty="0">
                <a:latin typeface="Calibri"/>
                <a:cs typeface="Calibri"/>
              </a:rPr>
              <a:t>terminated</a:t>
            </a:r>
            <a:r>
              <a:rPr sz="1200" spc="1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employees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 out 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most</a:t>
            </a:r>
            <a:r>
              <a:rPr sz="1200" spc="-3" dirty="0">
                <a:latin typeface="Calibri"/>
                <a:cs typeface="Calibri"/>
              </a:rPr>
              <a:t> common </a:t>
            </a:r>
            <a:r>
              <a:rPr sz="1200" spc="-208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"Termination Type."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0" y="2759518"/>
            <a:ext cx="6172200" cy="468422"/>
          </a:xfrm>
          <a:prstGeom prst="rect">
            <a:avLst/>
          </a:prstGeom>
        </p:spPr>
        <p:txBody>
          <a:bodyPr vert="horz" wrap="square" lIns="0" tIns="9232" rIns="0" bIns="0" rtlCol="0">
            <a:spAutoFit/>
          </a:bodyPr>
          <a:lstStyle/>
          <a:p>
            <a:pPr marL="700739">
              <a:spcBef>
                <a:spcPts val="73"/>
              </a:spcBef>
            </a:pPr>
            <a:endParaRPr lang="en-US" sz="1200" dirty="0">
              <a:latin typeface="Calibri"/>
              <a:cs typeface="Calibri"/>
            </a:endParaRPr>
          </a:p>
          <a:p>
            <a:pPr marL="8792">
              <a:spcBef>
                <a:spcPts val="661"/>
              </a:spcBef>
            </a:pPr>
            <a:r>
              <a:rPr lang="en-US" sz="1200" dirty="0">
                <a:latin typeface="Calibri"/>
                <a:cs typeface="Calibri"/>
              </a:rPr>
              <a:t>6.</a:t>
            </a:r>
            <a:r>
              <a:rPr lang="en-US" sz="1200" spc="-3" dirty="0">
                <a:latin typeface="Calibri"/>
                <a:cs typeface="Calibri"/>
              </a:rPr>
              <a:t> Calculate</a:t>
            </a:r>
            <a:r>
              <a:rPr lang="en-US" sz="1200" spc="14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the</a:t>
            </a:r>
            <a:r>
              <a:rPr lang="en-US" sz="1200" spc="3" dirty="0">
                <a:latin typeface="Calibri"/>
                <a:cs typeface="Calibri"/>
              </a:rPr>
              <a:t> </a:t>
            </a:r>
            <a:r>
              <a:rPr lang="en-US" sz="1200" spc="-7" dirty="0">
                <a:latin typeface="Calibri"/>
                <a:cs typeface="Calibri"/>
              </a:rPr>
              <a:t>average</a:t>
            </a:r>
            <a:r>
              <a:rPr lang="en-US" sz="1200" spc="3" dirty="0">
                <a:latin typeface="Calibri"/>
                <a:cs typeface="Calibri"/>
              </a:rPr>
              <a:t> </a:t>
            </a:r>
            <a:r>
              <a:rPr lang="en-US" sz="1200" spc="-3" dirty="0">
                <a:latin typeface="Calibri"/>
                <a:cs typeface="Calibri"/>
              </a:rPr>
              <a:t>"Engagement</a:t>
            </a:r>
            <a:r>
              <a:rPr lang="en-US" sz="1200" spc="24" dirty="0">
                <a:latin typeface="Calibri"/>
                <a:cs typeface="Calibri"/>
              </a:rPr>
              <a:t> </a:t>
            </a:r>
            <a:r>
              <a:rPr lang="en-US" sz="1200" spc="-3" dirty="0">
                <a:latin typeface="Calibri"/>
                <a:cs typeface="Calibri"/>
              </a:rPr>
              <a:t>Score"</a:t>
            </a:r>
            <a:r>
              <a:rPr lang="en-US" sz="1200" spc="-14" dirty="0">
                <a:latin typeface="Calibri"/>
                <a:cs typeface="Calibri"/>
              </a:rPr>
              <a:t> </a:t>
            </a:r>
            <a:r>
              <a:rPr lang="en-US" sz="1200" spc="-3" dirty="0">
                <a:latin typeface="Calibri"/>
                <a:cs typeface="Calibri"/>
              </a:rPr>
              <a:t>for</a:t>
            </a:r>
            <a:r>
              <a:rPr lang="en-US" sz="1200" spc="-1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each</a:t>
            </a:r>
            <a:r>
              <a:rPr lang="en-US" sz="1200" spc="3" dirty="0">
                <a:latin typeface="Calibri"/>
                <a:cs typeface="Calibri"/>
              </a:rPr>
              <a:t> </a:t>
            </a:r>
            <a:r>
              <a:rPr lang="en-US" sz="1200" spc="-3" dirty="0">
                <a:latin typeface="Calibri"/>
                <a:cs typeface="Calibri"/>
              </a:rPr>
              <a:t>department</a:t>
            </a:r>
            <a:r>
              <a:rPr lang="en-US" sz="1200" spc="14" dirty="0">
                <a:latin typeface="Calibri"/>
                <a:cs typeface="Calibri"/>
              </a:rPr>
              <a:t> </a:t>
            </a:r>
            <a:r>
              <a:rPr lang="en-US" sz="1200" spc="-3" dirty="0">
                <a:latin typeface="Calibri"/>
                <a:cs typeface="Calibri"/>
              </a:rPr>
              <a:t>using</a:t>
            </a:r>
            <a:r>
              <a:rPr lang="en-US" sz="1200" spc="3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a</a:t>
            </a:r>
            <a:r>
              <a:rPr lang="en-US" sz="1200" spc="7" dirty="0">
                <a:latin typeface="Calibri"/>
                <a:cs typeface="Calibri"/>
              </a:rPr>
              <a:t> </a:t>
            </a:r>
            <a:r>
              <a:rPr lang="en-US" sz="1200" spc="-3" dirty="0">
                <a:latin typeface="Calibri"/>
                <a:cs typeface="Calibri"/>
              </a:rPr>
              <a:t>pivot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spc="-3" dirty="0">
                <a:latin typeface="Calibri"/>
                <a:cs typeface="Calibri"/>
              </a:rPr>
              <a:t>table.</a:t>
            </a:r>
            <a:endParaRPr lang="en-US" sz="1200" dirty="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25094"/>
              </p:ext>
            </p:extLst>
          </p:nvPr>
        </p:nvGraphicFramePr>
        <p:xfrm>
          <a:off x="2785520" y="3514076"/>
          <a:ext cx="4838568" cy="1858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83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Department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75" marB="0">
                    <a:lnB w="190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Average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Engagement_Score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75" marB="0">
                    <a:lnB w="1905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Offices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75" marB="0">
                    <a:lnL w="19050">
                      <a:solidFill>
                        <a:srgbClr val="D3D3D3"/>
                      </a:solidFill>
                      <a:prstDash val="solid"/>
                    </a:lnL>
                    <a:lnT w="19050">
                      <a:solidFill>
                        <a:srgbClr val="9BC2E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2.93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75" marB="0"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9BC2E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2">
                <a:tc>
                  <a:txBody>
                    <a:bodyPr/>
                    <a:lstStyle/>
                    <a:p>
                      <a:pPr marL="34290">
                        <a:lnSpc>
                          <a:spcPts val="1845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Office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1845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3.38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032">
                <a:tc>
                  <a:txBody>
                    <a:bodyPr/>
                    <a:lstStyle/>
                    <a:p>
                      <a:pPr marL="34290">
                        <a:lnSpc>
                          <a:spcPts val="184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IT/IS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1845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3.03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032">
                <a:tc>
                  <a:txBody>
                    <a:bodyPr/>
                    <a:lstStyle/>
                    <a:p>
                      <a:pPr marL="34290">
                        <a:lnSpc>
                          <a:spcPts val="1850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Production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1850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2.91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71">
                <a:tc>
                  <a:txBody>
                    <a:bodyPr/>
                    <a:lstStyle/>
                    <a:p>
                      <a:pPr marL="34290">
                        <a:lnSpc>
                          <a:spcPts val="1845"/>
                        </a:lnSpc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Sales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1845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2.99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71">
                <a:tc>
                  <a:txBody>
                    <a:bodyPr/>
                    <a:lstStyle/>
                    <a:p>
                      <a:pPr marL="34290">
                        <a:lnSpc>
                          <a:spcPts val="184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Engineering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1845"/>
                        </a:lnSpc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2.97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992">
                <a:tc>
                  <a:txBody>
                    <a:bodyPr/>
                    <a:lstStyle/>
                    <a:p>
                      <a:pPr marL="34290">
                        <a:lnSpc>
                          <a:spcPts val="1845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(blank)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  <a:lnB w="190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D3D3D3"/>
                      </a:solidFill>
                      <a:prstDash val="solid"/>
                    </a:lnR>
                    <a:lnB w="190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033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75" marB="0">
                    <a:lnT w="1905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b="1" spc="-35" dirty="0">
                          <a:latin typeface="Calibri"/>
                          <a:cs typeface="Calibri"/>
                        </a:rPr>
                        <a:t>2.94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5275" marB="0">
                    <a:lnT w="1905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842" y="3528479"/>
            <a:ext cx="164721" cy="164935"/>
          </a:xfrm>
          <a:prstGeom prst="rect">
            <a:avLst/>
          </a:prstGeom>
        </p:spPr>
      </p:pic>
      <p:pic>
        <p:nvPicPr>
          <p:cNvPr id="10" name="object 3">
            <a:extLst>
              <a:ext uri="{FF2B5EF4-FFF2-40B4-BE49-F238E27FC236}">
                <a16:creationId xmlns:a16="http://schemas.microsoft.com/office/drawing/2014/main" id="{FF47CD45-A198-4805-8FC2-6AD9F9685BA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5520" y="731841"/>
            <a:ext cx="4838568" cy="18589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189738"/>
            <a:ext cx="5586003" cy="193544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>
              <a:spcBef>
                <a:spcPts val="69"/>
              </a:spcBef>
            </a:pPr>
            <a:r>
              <a:rPr sz="1200" dirty="0">
                <a:latin typeface="Calibri"/>
                <a:cs typeface="Calibri"/>
              </a:rPr>
              <a:t>7. </a:t>
            </a:r>
            <a:r>
              <a:rPr sz="1200" spc="-3" dirty="0">
                <a:latin typeface="Calibri"/>
                <a:cs typeface="Calibri"/>
              </a:rPr>
              <a:t>Use </a:t>
            </a:r>
            <a:r>
              <a:rPr sz="1200" spc="-10" dirty="0">
                <a:latin typeface="Calibri"/>
                <a:cs typeface="Calibri"/>
              </a:rPr>
              <a:t>VLOOKUP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to</a:t>
            </a:r>
            <a:r>
              <a:rPr sz="1200" spc="-3" dirty="0">
                <a:latin typeface="Calibri"/>
                <a:cs typeface="Calibri"/>
              </a:rPr>
              <a:t> find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the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supervisor's </a:t>
            </a:r>
            <a:r>
              <a:rPr sz="1200" spc="-3" dirty="0">
                <a:latin typeface="Calibri"/>
                <a:cs typeface="Calibri"/>
              </a:rPr>
              <a:t>email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address</a:t>
            </a:r>
            <a:r>
              <a:rPr sz="1200" spc="17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for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3" dirty="0">
                <a:latin typeface="Calibri"/>
                <a:cs typeface="Calibri"/>
              </a:rPr>
              <a:t>specific</a:t>
            </a:r>
            <a:r>
              <a:rPr sz="1200" spc="-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employee.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666808"/>
            <a:ext cx="4695355" cy="10930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7401" y="2053708"/>
            <a:ext cx="5304954" cy="193544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>
              <a:spcBef>
                <a:spcPts val="69"/>
              </a:spcBef>
            </a:pPr>
            <a:r>
              <a:rPr sz="1200" dirty="0">
                <a:latin typeface="Calibri"/>
                <a:cs typeface="Calibri"/>
              </a:rPr>
              <a:t>8. </a:t>
            </a:r>
            <a:r>
              <a:rPr sz="1200" spc="-3" dirty="0">
                <a:latin typeface="Calibri"/>
                <a:cs typeface="Calibri"/>
              </a:rPr>
              <a:t>Can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you identify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the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department</a:t>
            </a:r>
            <a:r>
              <a:rPr sz="1200" spc="21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the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highest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average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"Employee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Rating?"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05998" y="2374786"/>
          <a:ext cx="3130501" cy="182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104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Department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79" marB="0">
                    <a:lnB w="1270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Average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0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Employee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5" dirty="0">
                          <a:latin typeface="Calibri"/>
                          <a:cs typeface="Calibri"/>
                        </a:rPr>
                        <a:t>Rating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79" marB="0">
                    <a:lnB w="1270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78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Offices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836" marB="0">
                    <a:lnL w="12700">
                      <a:solidFill>
                        <a:srgbClr val="D3D3D3"/>
                      </a:solidFill>
                      <a:prstDash val="solid"/>
                    </a:lnL>
                    <a:lnT w="12700">
                      <a:solidFill>
                        <a:srgbClr val="9BC2E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3.03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836" marB="0"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9BC2E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93">
                <a:tc>
                  <a:txBody>
                    <a:bodyPr/>
                    <a:lstStyle/>
                    <a:p>
                      <a:pPr marL="29209">
                        <a:lnSpc>
                          <a:spcPts val="1570"/>
                        </a:lnSpc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Office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5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2.79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347">
                <a:tc>
                  <a:txBody>
                    <a:bodyPr/>
                    <a:lstStyle/>
                    <a:p>
                      <a:pPr marL="29209">
                        <a:lnSpc>
                          <a:spcPts val="1570"/>
                        </a:lnSpc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IT/IS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5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2.97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347">
                <a:tc>
                  <a:txBody>
                    <a:bodyPr/>
                    <a:lstStyle/>
                    <a:p>
                      <a:pPr marL="29209">
                        <a:lnSpc>
                          <a:spcPts val="1575"/>
                        </a:lnSpc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Production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575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2.98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210">
                <a:tc>
                  <a:txBody>
                    <a:bodyPr/>
                    <a:lstStyle/>
                    <a:p>
                      <a:pPr marL="29209">
                        <a:lnSpc>
                          <a:spcPts val="1570"/>
                        </a:lnSpc>
                      </a:pPr>
                      <a:r>
                        <a:rPr sz="1000" spc="15" dirty="0">
                          <a:latin typeface="Calibri"/>
                          <a:cs typeface="Calibri"/>
                        </a:rPr>
                        <a:t>Sales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5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2.91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210">
                <a:tc>
                  <a:txBody>
                    <a:bodyPr/>
                    <a:lstStyle/>
                    <a:p>
                      <a:pPr marL="29209">
                        <a:lnSpc>
                          <a:spcPts val="1570"/>
                        </a:lnSpc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Engineering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5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2.90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25">
                <a:tc>
                  <a:txBody>
                    <a:bodyPr/>
                    <a:lstStyle/>
                    <a:p>
                      <a:pPr marL="29209">
                        <a:lnSpc>
                          <a:spcPts val="1570"/>
                        </a:lnSpc>
                      </a:pPr>
                      <a:r>
                        <a:rPr sz="1000" spc="15" dirty="0">
                          <a:latin typeface="Calibri"/>
                          <a:cs typeface="Calibri"/>
                        </a:rPr>
                        <a:t>(blank)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595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spc="3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836" marB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spc="-30" dirty="0">
                          <a:latin typeface="Calibri"/>
                          <a:cs typeface="Calibri"/>
                        </a:rPr>
                        <a:t>2.97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4836" marB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8537" y="2382982"/>
            <a:ext cx="140322" cy="1405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57401" y="3992498"/>
            <a:ext cx="6248399" cy="840319"/>
          </a:xfrm>
          <a:prstGeom prst="rect">
            <a:avLst/>
          </a:prstGeom>
        </p:spPr>
        <p:txBody>
          <a:bodyPr vert="horz" wrap="square" lIns="0" tIns="9232" rIns="0" bIns="0" rtlCol="0">
            <a:spAutoFit/>
          </a:bodyPr>
          <a:lstStyle/>
          <a:p>
            <a:pPr marR="40884" algn="ctr">
              <a:spcBef>
                <a:spcPts val="73"/>
              </a:spcBef>
            </a:pPr>
            <a:r>
              <a:rPr sz="1200" spc="-17" dirty="0">
                <a:solidFill>
                  <a:srgbClr val="5B9BD4"/>
                </a:solidFill>
                <a:latin typeface="Calibri"/>
                <a:cs typeface="Calibri"/>
              </a:rPr>
              <a:t>‘Admin</a:t>
            </a:r>
            <a:r>
              <a:rPr sz="12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200" spc="-3" dirty="0">
                <a:solidFill>
                  <a:srgbClr val="5B9BD4"/>
                </a:solidFill>
                <a:latin typeface="Calibri"/>
                <a:cs typeface="Calibri"/>
              </a:rPr>
              <a:t>Offices’</a:t>
            </a:r>
            <a:r>
              <a:rPr sz="1200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200" spc="-3" dirty="0">
                <a:solidFill>
                  <a:srgbClr val="5B9BD4"/>
                </a:solidFill>
                <a:latin typeface="Calibri"/>
                <a:cs typeface="Calibri"/>
              </a:rPr>
              <a:t>has</a:t>
            </a:r>
            <a:r>
              <a:rPr sz="1200" spc="7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200" spc="-3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200" spc="3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200" spc="-3" dirty="0">
                <a:solidFill>
                  <a:srgbClr val="5B9BD4"/>
                </a:solidFill>
                <a:latin typeface="Calibri"/>
                <a:cs typeface="Calibri"/>
              </a:rPr>
              <a:t>Highest</a:t>
            </a:r>
            <a:r>
              <a:rPr sz="1200" spc="3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200" spc="-7" dirty="0">
                <a:solidFill>
                  <a:srgbClr val="5B9BD4"/>
                </a:solidFill>
                <a:latin typeface="Calibri"/>
                <a:cs typeface="Calibri"/>
              </a:rPr>
              <a:t>average</a:t>
            </a:r>
            <a:r>
              <a:rPr sz="1200" spc="3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200" spc="-3" dirty="0">
                <a:solidFill>
                  <a:srgbClr val="5B9BD4"/>
                </a:solidFill>
                <a:latin typeface="Calibri"/>
                <a:cs typeface="Calibri"/>
              </a:rPr>
              <a:t>employee</a:t>
            </a:r>
            <a:r>
              <a:rPr sz="1200" spc="3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200" spc="-3" dirty="0">
                <a:solidFill>
                  <a:srgbClr val="5B9BD4"/>
                </a:solidFill>
                <a:latin typeface="Calibri"/>
                <a:cs typeface="Calibri"/>
              </a:rPr>
              <a:t>Rating</a:t>
            </a:r>
            <a:r>
              <a:rPr sz="1200" spc="-3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  <a:p>
            <a:pPr>
              <a:spcBef>
                <a:spcPts val="21"/>
              </a:spcBef>
            </a:pPr>
            <a:endParaRPr dirty="0">
              <a:latin typeface="Calibri"/>
              <a:cs typeface="Calibri"/>
            </a:endParaRPr>
          </a:p>
          <a:p>
            <a:pPr marL="8792" marR="3517"/>
            <a:r>
              <a:rPr sz="1200" spc="-3" dirty="0">
                <a:latin typeface="Candara"/>
                <a:cs typeface="Candara"/>
              </a:rPr>
              <a:t>9. Create </a:t>
            </a:r>
            <a:r>
              <a:rPr sz="1200" dirty="0">
                <a:latin typeface="Candara"/>
                <a:cs typeface="Candara"/>
              </a:rPr>
              <a:t>a scatter plot to </a:t>
            </a:r>
            <a:r>
              <a:rPr sz="1200" spc="-3" dirty="0">
                <a:latin typeface="Candara"/>
                <a:cs typeface="Candara"/>
              </a:rPr>
              <a:t>explore the relationship </a:t>
            </a:r>
            <a:r>
              <a:rPr sz="1200" dirty="0">
                <a:latin typeface="Candara"/>
                <a:cs typeface="Candara"/>
              </a:rPr>
              <a:t>between </a:t>
            </a:r>
            <a:r>
              <a:rPr sz="1200" spc="-10" dirty="0">
                <a:latin typeface="Candara"/>
                <a:cs typeface="Candara"/>
              </a:rPr>
              <a:t>"Training </a:t>
            </a:r>
            <a:r>
              <a:rPr sz="1200" spc="-3" dirty="0">
                <a:latin typeface="Candara"/>
                <a:cs typeface="Candara"/>
              </a:rPr>
              <a:t>Duration </a:t>
            </a:r>
            <a:r>
              <a:rPr sz="1200" spc="-201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(Days)"</a:t>
            </a:r>
            <a:r>
              <a:rPr sz="1200" spc="7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and</a:t>
            </a:r>
            <a:r>
              <a:rPr sz="1200" dirty="0">
                <a:latin typeface="Candara"/>
                <a:cs typeface="Candara"/>
              </a:rPr>
              <a:t> </a:t>
            </a:r>
            <a:r>
              <a:rPr sz="1200" spc="-10" dirty="0">
                <a:latin typeface="Candara"/>
                <a:cs typeface="Candara"/>
              </a:rPr>
              <a:t>"Training</a:t>
            </a:r>
            <a:r>
              <a:rPr sz="1200" spc="10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Cost."</a:t>
            </a:r>
            <a:endParaRPr sz="1200" dirty="0">
              <a:latin typeface="Candara"/>
              <a:cs typeface="Candar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7624" y="5029199"/>
            <a:ext cx="3768542" cy="17369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816" y="233260"/>
            <a:ext cx="6877784" cy="193544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>
              <a:spcBef>
                <a:spcPts val="69"/>
              </a:spcBef>
            </a:pPr>
            <a:r>
              <a:rPr sz="1200" spc="-3" dirty="0">
                <a:latin typeface="Candara"/>
                <a:cs typeface="Candara"/>
              </a:rPr>
              <a:t>10. </a:t>
            </a:r>
            <a:r>
              <a:rPr sz="1200" dirty="0">
                <a:latin typeface="Candara"/>
                <a:cs typeface="Candara"/>
              </a:rPr>
              <a:t>Build a </a:t>
            </a:r>
            <a:r>
              <a:rPr sz="1200" spc="-3" dirty="0">
                <a:latin typeface="Candara"/>
                <a:cs typeface="Candara"/>
              </a:rPr>
              <a:t>pivot table that shows the </a:t>
            </a:r>
            <a:r>
              <a:rPr sz="1200" dirty="0">
                <a:latin typeface="Candara"/>
                <a:cs typeface="Candara"/>
              </a:rPr>
              <a:t>count </a:t>
            </a:r>
            <a:r>
              <a:rPr sz="1200" spc="-3" dirty="0">
                <a:latin typeface="Candara"/>
                <a:cs typeface="Candara"/>
              </a:rPr>
              <a:t>of employees </a:t>
            </a:r>
            <a:r>
              <a:rPr sz="1200" dirty="0">
                <a:latin typeface="Candara"/>
                <a:cs typeface="Candara"/>
              </a:rPr>
              <a:t>by </a:t>
            </a:r>
            <a:r>
              <a:rPr sz="1200" spc="-3" dirty="0">
                <a:latin typeface="Candara"/>
                <a:cs typeface="Candara"/>
              </a:rPr>
              <a:t>"RaceDesc" and </a:t>
            </a:r>
            <a:r>
              <a:rPr sz="1200" spc="-201" dirty="0">
                <a:latin typeface="Candara"/>
                <a:cs typeface="Candara"/>
              </a:rPr>
              <a:t> </a:t>
            </a:r>
            <a:r>
              <a:rPr sz="1200" spc="-3" dirty="0">
                <a:latin typeface="Candara"/>
                <a:cs typeface="Candara"/>
              </a:rPr>
              <a:t>"GenderCode."</a:t>
            </a:r>
            <a:endParaRPr sz="1200" dirty="0">
              <a:latin typeface="Candara"/>
              <a:cs typeface="Candar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05909"/>
              </p:ext>
            </p:extLst>
          </p:nvPr>
        </p:nvGraphicFramePr>
        <p:xfrm>
          <a:off x="1985177" y="773366"/>
          <a:ext cx="4741671" cy="1614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16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5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Employee_ID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spc="-20" dirty="0">
                          <a:latin typeface="Calibri"/>
                          <a:cs typeface="Calibri"/>
                        </a:rPr>
                        <a:t>Race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B w="1270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25" dirty="0">
                          <a:latin typeface="Calibri"/>
                          <a:cs typeface="Calibri"/>
                        </a:rPr>
                        <a:t>Gender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Female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B w="1270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55880" algn="r">
                        <a:lnSpc>
                          <a:spcPct val="100000"/>
                        </a:lnSpc>
                      </a:pPr>
                      <a:r>
                        <a:rPr sz="1000" b="1" spc="5" dirty="0">
                          <a:latin typeface="Calibri"/>
                          <a:cs typeface="Calibri"/>
                        </a:rPr>
                        <a:t>Male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19" marB="0">
                    <a:lnB w="1270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000" b="1" spc="5" dirty="0">
                          <a:latin typeface="Calibri"/>
                          <a:cs typeface="Calibri"/>
                        </a:rPr>
                        <a:t>(blank)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19" marB="0">
                    <a:lnB w="1270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5" dirty="0">
                          <a:latin typeface="Calibri"/>
                          <a:cs typeface="Calibri"/>
                        </a:rPr>
                        <a:t>Total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19" marB="0">
                    <a:lnB w="12700">
                      <a:solidFill>
                        <a:srgbClr val="9BC2E6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88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Asian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L w="12700">
                      <a:solidFill>
                        <a:srgbClr val="D3D3D3"/>
                      </a:solidFill>
                      <a:prstDash val="solid"/>
                    </a:lnL>
                    <a:lnT w="12700">
                      <a:solidFill>
                        <a:srgbClr val="9BC2E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346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T w="12700">
                      <a:solidFill>
                        <a:srgbClr val="9BC2E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283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T w="12700">
                      <a:solidFill>
                        <a:srgbClr val="9BC2E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629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9BC2E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95">
                <a:tc>
                  <a:txBody>
                    <a:bodyPr/>
                    <a:lstStyle/>
                    <a:p>
                      <a:pPr marL="29845">
                        <a:lnSpc>
                          <a:spcPts val="158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Black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R="25400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346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272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1590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618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095">
                <a:tc>
                  <a:txBody>
                    <a:bodyPr/>
                    <a:lstStyle/>
                    <a:p>
                      <a:pPr marL="29845">
                        <a:lnSpc>
                          <a:spcPts val="1585"/>
                        </a:lnSpc>
                      </a:pPr>
                      <a:r>
                        <a:rPr sz="1000" spc="15" dirty="0">
                          <a:latin typeface="Calibri"/>
                          <a:cs typeface="Calibri"/>
                        </a:rPr>
                        <a:t>Hispanic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R="25400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325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247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1590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572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957">
                <a:tc>
                  <a:txBody>
                    <a:bodyPr/>
                    <a:lstStyle/>
                    <a:p>
                      <a:pPr marL="29845">
                        <a:lnSpc>
                          <a:spcPts val="1585"/>
                        </a:lnSpc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Other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R="25400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318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264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1590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582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957">
                <a:tc>
                  <a:txBody>
                    <a:bodyPr/>
                    <a:lstStyle/>
                    <a:p>
                      <a:pPr marL="29845">
                        <a:lnSpc>
                          <a:spcPts val="1585"/>
                        </a:lnSpc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White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R="25400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347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252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1590" algn="r">
                        <a:lnSpc>
                          <a:spcPts val="158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599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21">
                <a:tc>
                  <a:txBody>
                    <a:bodyPr/>
                    <a:lstStyle/>
                    <a:p>
                      <a:pPr marL="29845">
                        <a:lnSpc>
                          <a:spcPts val="1585"/>
                        </a:lnSpc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(blank)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3D3D3"/>
                      </a:solidFill>
                      <a:prstDash val="solid"/>
                    </a:lnR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097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5" dirty="0">
                          <a:latin typeface="Calibri"/>
                          <a:cs typeface="Calibri"/>
                        </a:rPr>
                        <a:t>Total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1682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1318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3000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7238" y="953059"/>
            <a:ext cx="187329" cy="1417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8370" y="785769"/>
            <a:ext cx="187329" cy="14203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1600" y="2636462"/>
            <a:ext cx="6877784" cy="193988"/>
          </a:xfrm>
          <a:prstGeom prst="rect">
            <a:avLst/>
          </a:prstGeom>
        </p:spPr>
        <p:txBody>
          <a:bodyPr vert="horz" wrap="square" lIns="0" tIns="9232" rIns="0" bIns="0" rtlCol="0">
            <a:spAutoFit/>
          </a:bodyPr>
          <a:lstStyle/>
          <a:p>
            <a:pPr marL="8792" marR="3517">
              <a:spcBef>
                <a:spcPts val="73"/>
              </a:spcBef>
            </a:pPr>
            <a:r>
              <a:rPr sz="1200" spc="-3" dirty="0">
                <a:latin typeface="Calibri"/>
                <a:cs typeface="Calibri"/>
              </a:rPr>
              <a:t>11.</a:t>
            </a:r>
            <a:r>
              <a:rPr sz="1200" dirty="0">
                <a:latin typeface="Calibri"/>
                <a:cs typeface="Calibri"/>
              </a:rPr>
              <a:t> Use</a:t>
            </a:r>
            <a:r>
              <a:rPr sz="1200" spc="-3" dirty="0">
                <a:latin typeface="Calibri"/>
                <a:cs typeface="Calibri"/>
              </a:rPr>
              <a:t> INDEX</a:t>
            </a:r>
            <a:r>
              <a:rPr sz="1200" spc="-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and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21" dirty="0">
                <a:latin typeface="Calibri"/>
                <a:cs typeface="Calibri"/>
              </a:rPr>
              <a:t>MATCH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functions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find the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"Training</a:t>
            </a:r>
            <a:r>
              <a:rPr sz="1200" spc="-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Program </a:t>
            </a:r>
            <a:r>
              <a:rPr sz="1200" dirty="0">
                <a:latin typeface="Calibri"/>
                <a:cs typeface="Calibri"/>
              </a:rPr>
              <a:t>Name"</a:t>
            </a:r>
            <a:r>
              <a:rPr sz="1200" spc="-7" dirty="0">
                <a:latin typeface="Calibri"/>
                <a:cs typeface="Calibri"/>
              </a:rPr>
              <a:t> for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211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employee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specific</a:t>
            </a:r>
            <a:r>
              <a:rPr sz="1200" spc="-7" dirty="0">
                <a:latin typeface="Calibri"/>
                <a:cs typeface="Calibri"/>
              </a:rPr>
              <a:t> </a:t>
            </a:r>
            <a:r>
              <a:rPr sz="1200" spc="-14" dirty="0">
                <a:latin typeface="Calibri"/>
                <a:cs typeface="Calibri"/>
              </a:rPr>
              <a:t>ID.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3978" y="3054447"/>
            <a:ext cx="3803096" cy="428361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18063"/>
              </p:ext>
            </p:extLst>
          </p:nvPr>
        </p:nvGraphicFramePr>
        <p:xfrm>
          <a:off x="2327583" y="3522898"/>
          <a:ext cx="4322861" cy="2801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Employee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9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Date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393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9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9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Na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9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Type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88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1001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9/21/2022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393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4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9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spc="-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Internal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88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7/19/2023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10" dirty="0">
                          <a:latin typeface="Calibri"/>
                          <a:cs typeface="Calibri"/>
                        </a:rPr>
                        <a:t>Leadership</a:t>
                      </a:r>
                      <a:r>
                        <a:rPr sz="9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Developm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Internal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221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2/24/2023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393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Skills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Internal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288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1004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1/12/2023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393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4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9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spc="-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Internal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88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1005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5/12/2023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209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Skills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External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88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1006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5/8/2023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393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9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Management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Internal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95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1007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5/14/2023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10" dirty="0">
                          <a:latin typeface="Calibri"/>
                          <a:cs typeface="Calibri"/>
                        </a:rPr>
                        <a:t>Leadership</a:t>
                      </a:r>
                      <a:r>
                        <a:rPr sz="9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Developm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External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88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1008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8/2/2023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393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Skills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External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88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1009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8/21/2022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393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4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9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spc="-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Internal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88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1010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8/19/2022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209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Skills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External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88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11/6/2022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209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Skills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Internal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88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1012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3/28/2023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393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Skills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External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251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0" dirty="0">
                          <a:latin typeface="Calibri"/>
                          <a:cs typeface="Calibri"/>
                        </a:rPr>
                        <a:t>1013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30" dirty="0">
                          <a:latin typeface="Calibri"/>
                          <a:cs typeface="Calibri"/>
                        </a:rPr>
                        <a:t>4/8/2023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393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9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Management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5" dirty="0">
                          <a:latin typeface="Calibri"/>
                          <a:cs typeface="Calibri"/>
                        </a:rPr>
                        <a:t>External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9200" y="258757"/>
            <a:ext cx="7162800" cy="378210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>
              <a:spcBef>
                <a:spcPts val="69"/>
              </a:spcBef>
            </a:pPr>
            <a:r>
              <a:rPr sz="1200" spc="-3" dirty="0">
                <a:latin typeface="Calibri"/>
                <a:cs typeface="Calibri"/>
              </a:rPr>
              <a:t>12.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Create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3" dirty="0">
                <a:latin typeface="Calibri"/>
                <a:cs typeface="Calibri"/>
              </a:rPr>
              <a:t>multi-level</a:t>
            </a:r>
            <a:r>
              <a:rPr sz="1200" spc="1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pivot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table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analyze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"Performance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Score"</a:t>
            </a:r>
            <a:r>
              <a:rPr sz="1200" spc="-17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by </a:t>
            </a:r>
            <a:r>
              <a:rPr sz="1200" spc="-208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"BusinessUnit"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"JobFunctionDescription."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339369"/>
            <a:ext cx="7010400" cy="193544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>
              <a:spcBef>
                <a:spcPts val="69"/>
              </a:spcBef>
            </a:pPr>
            <a:r>
              <a:rPr sz="1200" spc="-3" dirty="0">
                <a:latin typeface="Calibri"/>
                <a:cs typeface="Calibri"/>
              </a:rPr>
              <a:t>13. Design</a:t>
            </a:r>
            <a:r>
              <a:rPr sz="1200" dirty="0">
                <a:latin typeface="Calibri"/>
                <a:cs typeface="Calibri"/>
              </a:rPr>
              <a:t> a</a:t>
            </a:r>
            <a:r>
              <a:rPr sz="1200" spc="-3" dirty="0">
                <a:latin typeface="Calibri"/>
                <a:cs typeface="Calibri"/>
              </a:rPr>
              <a:t> dynamic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chart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that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allows</a:t>
            </a:r>
            <a:r>
              <a:rPr sz="1200" spc="-7" dirty="0">
                <a:latin typeface="Calibri"/>
                <a:cs typeface="Calibri"/>
              </a:rPr>
              <a:t> users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to</a:t>
            </a:r>
            <a:r>
              <a:rPr sz="1200" spc="-3" dirty="0">
                <a:latin typeface="Calibri"/>
                <a:cs typeface="Calibri"/>
              </a:rPr>
              <a:t> select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visualize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performance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of </a:t>
            </a:r>
            <a:r>
              <a:rPr sz="1200" spc="-208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any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employee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over</a:t>
            </a:r>
            <a:r>
              <a:rPr sz="1200" spc="-21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time.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9522" y="2738682"/>
            <a:ext cx="4467108" cy="2483562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682603BC-DCD2-4F94-8680-42C20A43B95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5252" y="685801"/>
            <a:ext cx="490474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2600" y="216379"/>
            <a:ext cx="6629400" cy="193544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>
              <a:spcBef>
                <a:spcPts val="69"/>
              </a:spcBef>
            </a:pPr>
            <a:r>
              <a:rPr sz="1200" spc="-3" dirty="0">
                <a:latin typeface="Calibri"/>
                <a:cs typeface="Calibri"/>
              </a:rPr>
              <a:t>14.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Calculate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the</a:t>
            </a:r>
            <a:r>
              <a:rPr sz="1200" spc="17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total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training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cost</a:t>
            </a:r>
            <a:r>
              <a:rPr sz="1200" spc="-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each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"Training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Program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Name"</a:t>
            </a:r>
            <a:r>
              <a:rPr sz="1200" spc="-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and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display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 in </a:t>
            </a:r>
            <a:r>
              <a:rPr sz="1200" spc="-208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bar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chart.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88078"/>
              </p:ext>
            </p:extLst>
          </p:nvPr>
        </p:nvGraphicFramePr>
        <p:xfrm>
          <a:off x="3124200" y="4260435"/>
          <a:ext cx="3429000" cy="2581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52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-5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5" dirty="0">
                          <a:latin typeface="Calibri"/>
                          <a:cs typeface="Calibri"/>
                        </a:rPr>
                        <a:t>Performance_Score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0" dirty="0">
                          <a:latin typeface="Calibri"/>
                          <a:cs typeface="Calibri"/>
                        </a:rPr>
                        <a:t>Current_Employee_Rating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FF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C5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C5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C5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FF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C5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C5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C5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FF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C5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FF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C5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FF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FF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FF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FF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FF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FF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FFC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6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33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spc="15" dirty="0">
                          <a:latin typeface="Calibri"/>
                          <a:cs typeface="Calibri"/>
                        </a:rPr>
                        <a:t>Single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1441450" algn="l"/>
                        </a:tabLst>
                      </a:pPr>
                      <a:r>
                        <a:rPr sz="700" u="sng" dirty="0">
                          <a:solidFill>
                            <a:srgbClr val="006000"/>
                          </a:solidFill>
                          <a:uFill>
                            <a:solidFill>
                              <a:srgbClr val="FFC6CE"/>
                            </a:solidFill>
                          </a:uFill>
                          <a:latin typeface="Calibri"/>
                          <a:cs typeface="Calibri"/>
                        </a:rPr>
                        <a:t> 	4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4396" marB="0">
                    <a:solidFill>
                      <a:srgbClr val="C5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05000" y="3712903"/>
            <a:ext cx="6324599" cy="378654"/>
          </a:xfrm>
          <a:prstGeom prst="rect">
            <a:avLst/>
          </a:prstGeom>
        </p:spPr>
        <p:txBody>
          <a:bodyPr vert="horz" wrap="square" lIns="0" tIns="9232" rIns="0" bIns="0" rtlCol="0">
            <a:spAutoFit/>
          </a:bodyPr>
          <a:lstStyle/>
          <a:p>
            <a:pPr marL="8792" marR="3517">
              <a:spcBef>
                <a:spcPts val="73"/>
              </a:spcBef>
            </a:pPr>
            <a:r>
              <a:rPr sz="1200" spc="-3" dirty="0">
                <a:latin typeface="Calibri"/>
                <a:cs typeface="Calibri"/>
              </a:rPr>
              <a:t>15.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Apply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advanced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conditional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formatting</a:t>
            </a:r>
            <a:r>
              <a:rPr sz="1200" spc="-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to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highlight</a:t>
            </a:r>
            <a:r>
              <a:rPr sz="1200" spc="21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the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top 10%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and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bottom</a:t>
            </a:r>
            <a:r>
              <a:rPr sz="1200" spc="-3" dirty="0">
                <a:latin typeface="Calibri"/>
                <a:cs typeface="Calibri"/>
              </a:rPr>
              <a:t> 10% </a:t>
            </a:r>
            <a:r>
              <a:rPr sz="1200" spc="-208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employees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based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on</a:t>
            </a:r>
            <a:r>
              <a:rPr sz="1200" spc="-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"Current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Employee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Rating."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FCC7A-E72A-49C8-BD7E-5166709D5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46" t="36319" r="28674" b="44901"/>
          <a:stretch/>
        </p:blipFill>
        <p:spPr>
          <a:xfrm>
            <a:off x="2860009" y="769088"/>
            <a:ext cx="4233057" cy="15169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97360"/>
              </p:ext>
            </p:extLst>
          </p:nvPr>
        </p:nvGraphicFramePr>
        <p:xfrm>
          <a:off x="2772155" y="609600"/>
          <a:ext cx="3781045" cy="1512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017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b="1" spc="15" dirty="0">
                          <a:latin typeface="Calibri"/>
                          <a:cs typeface="Calibri"/>
                        </a:rPr>
                        <a:t>Year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b="1" spc="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5" dirty="0">
                          <a:latin typeface="Calibri"/>
                          <a:cs typeface="Calibri"/>
                        </a:rPr>
                        <a:t>Engagement_Score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96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Calibri"/>
                          <a:cs typeface="Calibri"/>
                        </a:rPr>
                        <a:t>&lt;8/7/2018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11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40" dirty="0">
                          <a:latin typeface="Calibri"/>
                          <a:cs typeface="Calibri"/>
                        </a:rPr>
                        <a:t>2018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2.90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017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40" dirty="0">
                          <a:latin typeface="Calibri"/>
                          <a:cs typeface="Calibri"/>
                        </a:rPr>
                        <a:t>2019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3.07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017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40" dirty="0">
                          <a:latin typeface="Calibri"/>
                          <a:cs typeface="Calibri"/>
                        </a:rPr>
                        <a:t>2020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2.94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296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40" dirty="0">
                          <a:latin typeface="Calibri"/>
                          <a:cs typeface="Calibri"/>
                        </a:rPr>
                        <a:t>2021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2.89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017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40" dirty="0">
                          <a:latin typeface="Calibri"/>
                          <a:cs typeface="Calibri"/>
                        </a:rPr>
                        <a:t>2022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2.94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017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40" dirty="0">
                          <a:latin typeface="Calibri"/>
                          <a:cs typeface="Calibri"/>
                        </a:rPr>
                        <a:t>2023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2.83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157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b="1" spc="5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9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Total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b="1" spc="-15" dirty="0">
                          <a:latin typeface="Calibri"/>
                          <a:cs typeface="Calibri"/>
                        </a:rPr>
                        <a:t>2.94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6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4050" y="784092"/>
            <a:ext cx="127628" cy="1278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2600" y="270188"/>
            <a:ext cx="6400800" cy="193544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>
              <a:spcBef>
                <a:spcPts val="69"/>
              </a:spcBef>
            </a:pPr>
            <a:r>
              <a:rPr sz="1200" spc="-3" dirty="0">
                <a:latin typeface="Calibri"/>
                <a:cs typeface="Calibri"/>
              </a:rPr>
              <a:t>16.</a:t>
            </a:r>
            <a:r>
              <a:rPr sz="1200" dirty="0">
                <a:latin typeface="Calibri"/>
                <a:cs typeface="Calibri"/>
              </a:rPr>
              <a:t> Use</a:t>
            </a:r>
            <a:r>
              <a:rPr sz="1200" spc="-3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7" dirty="0">
                <a:latin typeface="Calibri"/>
                <a:cs typeface="Calibri"/>
              </a:rPr>
              <a:t>calculated</a:t>
            </a:r>
            <a:r>
              <a:rPr sz="1200" spc="17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field</a:t>
            </a:r>
            <a:r>
              <a:rPr sz="1200" spc="-7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pivot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table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determine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the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average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"Engagement </a:t>
            </a:r>
            <a:r>
              <a:rPr sz="1200" spc="-208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Score"</a:t>
            </a:r>
            <a:r>
              <a:rPr sz="1200" spc="-1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per </a:t>
            </a:r>
            <a:r>
              <a:rPr sz="1200" spc="-24" dirty="0">
                <a:latin typeface="Calibri"/>
                <a:cs typeface="Calibri"/>
              </a:rPr>
              <a:t>year.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2324247"/>
            <a:ext cx="5867400" cy="193544"/>
          </a:xfrm>
          <a:prstGeom prst="rect">
            <a:avLst/>
          </a:prstGeom>
        </p:spPr>
        <p:txBody>
          <a:bodyPr vert="horz" wrap="square" lIns="0" tIns="8792" rIns="0" bIns="0" rtlCol="0">
            <a:spAutoFit/>
          </a:bodyPr>
          <a:lstStyle/>
          <a:p>
            <a:pPr marL="8792" marR="3517">
              <a:spcBef>
                <a:spcPts val="69"/>
              </a:spcBef>
            </a:pPr>
            <a:r>
              <a:rPr sz="1200" spc="-7" dirty="0">
                <a:latin typeface="Calibri"/>
                <a:cs typeface="Calibri"/>
              </a:rPr>
              <a:t>17.Cre</a:t>
            </a:r>
            <a:r>
              <a:rPr lang="en-US" sz="1200" spc="-7" dirty="0">
                <a:latin typeface="Calibri"/>
                <a:cs typeface="Calibri"/>
              </a:rPr>
              <a:t>a</a:t>
            </a:r>
            <a:r>
              <a:rPr sz="1200" spc="-7" dirty="0">
                <a:latin typeface="Calibri"/>
                <a:cs typeface="Calibri"/>
              </a:rPr>
              <a:t>te</a:t>
            </a:r>
            <a:r>
              <a:rPr sz="1200" spc="17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histogram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to</a:t>
            </a:r>
            <a:r>
              <a:rPr sz="1200" spc="3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understand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the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distribution</a:t>
            </a:r>
            <a:r>
              <a:rPr sz="1200" spc="17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of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"ExitDate"</a:t>
            </a:r>
            <a:r>
              <a:rPr sz="1200" spc="7" dirty="0">
                <a:latin typeface="Calibri"/>
                <a:cs typeface="Calibri"/>
              </a:rPr>
              <a:t> </a:t>
            </a:r>
            <a:r>
              <a:rPr sz="1200" spc="-7" dirty="0">
                <a:latin typeface="Calibri"/>
                <a:cs typeface="Calibri"/>
              </a:rPr>
              <a:t>for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terminated </a:t>
            </a:r>
            <a:r>
              <a:rPr sz="1200" spc="-208" dirty="0">
                <a:latin typeface="Calibri"/>
                <a:cs typeface="Calibri"/>
              </a:rPr>
              <a:t> </a:t>
            </a:r>
            <a:r>
              <a:rPr sz="1200" spc="-3" dirty="0">
                <a:latin typeface="Calibri"/>
                <a:cs typeface="Calibri"/>
              </a:rPr>
              <a:t>employees.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451CB883-0B5F-40E4-85F6-6C8B94E64F7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600" y="2973369"/>
            <a:ext cx="3657600" cy="1979632"/>
          </a:xfrm>
          <a:prstGeom prst="rect">
            <a:avLst/>
          </a:prstGeom>
          <a:solidFill>
            <a:schemeClr val="accent2"/>
          </a:solidFill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</TotalTime>
  <Words>751</Words>
  <Application>Microsoft Office PowerPoint</Application>
  <PresentationFormat>A4 Paper (210x297 mm)</PresentationFormat>
  <Paragraphs>291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Candara</vt:lpstr>
      <vt:lpstr>Rockwell</vt:lpstr>
      <vt:lpstr>Times New Roman</vt:lpstr>
      <vt:lpstr>Gallery</vt:lpstr>
      <vt:lpstr>TASK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Rakhi Ghulaxe</dc:creator>
  <cp:lastModifiedBy>Rakhi Ghulaxe</cp:lastModifiedBy>
  <cp:revision>8</cp:revision>
  <dcterms:created xsi:type="dcterms:W3CDTF">2023-12-29T08:47:30Z</dcterms:created>
  <dcterms:modified xsi:type="dcterms:W3CDTF">2023-12-29T10:00:09Z</dcterms:modified>
</cp:coreProperties>
</file>