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2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5" r:id="rId10"/>
    <p:sldId id="262" r:id="rId11"/>
  </p:sldIdLst>
  <p:sldSz cx="19010313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54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774" y="54"/>
      </p:cViewPr>
      <p:guideLst>
        <p:guide orient="horz" pos="2880"/>
        <p:guide pos="54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13201"/>
            <a:ext cx="19010313" cy="10706602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9886" y="3749292"/>
            <a:ext cx="12110555" cy="2567012"/>
          </a:xfrm>
        </p:spPr>
        <p:txBody>
          <a:bodyPr anchor="b">
            <a:noAutofit/>
          </a:bodyPr>
          <a:lstStyle>
            <a:lvl1pPr algn="r">
              <a:defRPr sz="842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9886" y="6316300"/>
            <a:ext cx="12110555" cy="1710350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1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2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38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51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6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77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90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02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91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131" y="950524"/>
            <a:ext cx="13404310" cy="5307095"/>
          </a:xfrm>
        </p:spPr>
        <p:txBody>
          <a:bodyPr anchor="ctr">
            <a:normAutofit/>
          </a:bodyPr>
          <a:lstStyle>
            <a:lvl1pPr algn="l">
              <a:defRPr sz="68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31" y="6970513"/>
            <a:ext cx="13404310" cy="2449537"/>
          </a:xfrm>
        </p:spPr>
        <p:txBody>
          <a:bodyPr anchor="ctr">
            <a:normAutofit/>
          </a:bodyPr>
          <a:lstStyle>
            <a:lvl1pPr marL="0" indent="0" algn="l">
              <a:buNone/>
              <a:defRPr sz="280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12866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43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2178" y="950524"/>
            <a:ext cx="12620737" cy="4713017"/>
          </a:xfrm>
        </p:spPr>
        <p:txBody>
          <a:bodyPr anchor="ctr">
            <a:normAutofit/>
          </a:bodyPr>
          <a:lstStyle>
            <a:lvl1pPr algn="l">
              <a:defRPr sz="68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30145" y="5663541"/>
            <a:ext cx="11264802" cy="59407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9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12866" indent="0">
              <a:buFontTx/>
              <a:buNone/>
              <a:defRPr/>
            </a:lvl2pPr>
            <a:lvl3pPr marL="1425732" indent="0">
              <a:buFontTx/>
              <a:buNone/>
              <a:defRPr/>
            </a:lvl3pPr>
            <a:lvl4pPr marL="2138599" indent="0">
              <a:buFontTx/>
              <a:buNone/>
              <a:defRPr/>
            </a:lvl4pPr>
            <a:lvl5pPr marL="285146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31" y="6970513"/>
            <a:ext cx="13404310" cy="2449537"/>
          </a:xfrm>
        </p:spPr>
        <p:txBody>
          <a:bodyPr anchor="ctr">
            <a:normAutofit/>
          </a:bodyPr>
          <a:lstStyle>
            <a:lvl1pPr marL="0" indent="0" algn="l">
              <a:buNone/>
              <a:defRPr sz="280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12866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844908" y="1232404"/>
            <a:ext cx="950516" cy="911817"/>
          </a:xfrm>
          <a:prstGeom prst="rect">
            <a:avLst/>
          </a:prstGeom>
        </p:spPr>
        <p:txBody>
          <a:bodyPr vert="horz" lIns="142577" tIns="71289" rIns="142577" bIns="71289" rtlCol="0" anchor="ctr">
            <a:noAutofit/>
          </a:bodyPr>
          <a:lstStyle/>
          <a:p>
            <a:pPr lvl="0"/>
            <a:r>
              <a:rPr lang="en-US" sz="12474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866381" y="4500889"/>
            <a:ext cx="950516" cy="911817"/>
          </a:xfrm>
          <a:prstGeom prst="rect">
            <a:avLst/>
          </a:prstGeom>
        </p:spPr>
        <p:txBody>
          <a:bodyPr vert="horz" lIns="142577" tIns="71289" rIns="142577" bIns="71289" rtlCol="0" anchor="ctr">
            <a:noAutofit/>
          </a:bodyPr>
          <a:lstStyle/>
          <a:p>
            <a:pPr lvl="0"/>
            <a:r>
              <a:rPr lang="en-US" sz="12474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2543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131" y="3012470"/>
            <a:ext cx="13404310" cy="4046995"/>
          </a:xfrm>
        </p:spPr>
        <p:txBody>
          <a:bodyPr anchor="b">
            <a:normAutofit/>
          </a:bodyPr>
          <a:lstStyle>
            <a:lvl1pPr algn="l">
              <a:defRPr sz="68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31" y="7059465"/>
            <a:ext cx="13404310" cy="2360584"/>
          </a:xfrm>
        </p:spPr>
        <p:txBody>
          <a:bodyPr anchor="t">
            <a:normAutofit/>
          </a:bodyPr>
          <a:lstStyle>
            <a:lvl1pPr marL="0" indent="0" algn="l">
              <a:buNone/>
              <a:defRPr sz="280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12866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755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2178" y="950524"/>
            <a:ext cx="12620737" cy="4713017"/>
          </a:xfrm>
        </p:spPr>
        <p:txBody>
          <a:bodyPr anchor="ctr">
            <a:normAutofit/>
          </a:bodyPr>
          <a:lstStyle>
            <a:lvl1pPr algn="l">
              <a:defRPr sz="68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56127" y="6257619"/>
            <a:ext cx="13404312" cy="80184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74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12866" indent="0">
              <a:buFontTx/>
              <a:buNone/>
              <a:defRPr/>
            </a:lvl2pPr>
            <a:lvl3pPr marL="1425732" indent="0">
              <a:buFontTx/>
              <a:buNone/>
              <a:defRPr/>
            </a:lvl3pPr>
            <a:lvl4pPr marL="2138599" indent="0">
              <a:buFontTx/>
              <a:buNone/>
              <a:defRPr/>
            </a:lvl4pPr>
            <a:lvl5pPr marL="285146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31" y="7059465"/>
            <a:ext cx="13404310" cy="2360584"/>
          </a:xfrm>
        </p:spPr>
        <p:txBody>
          <a:bodyPr anchor="t">
            <a:normAutofit/>
          </a:bodyPr>
          <a:lstStyle>
            <a:lvl1pPr marL="0" indent="0" algn="l">
              <a:buNone/>
              <a:defRPr sz="280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12866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844908" y="1232404"/>
            <a:ext cx="950516" cy="911817"/>
          </a:xfrm>
          <a:prstGeom prst="rect">
            <a:avLst/>
          </a:prstGeom>
        </p:spPr>
        <p:txBody>
          <a:bodyPr vert="horz" lIns="142577" tIns="71289" rIns="142577" bIns="71289" rtlCol="0" anchor="ctr">
            <a:noAutofit/>
          </a:bodyPr>
          <a:lstStyle/>
          <a:p>
            <a:pPr lvl="0"/>
            <a:r>
              <a:rPr lang="en-US" sz="12474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866381" y="4500889"/>
            <a:ext cx="950516" cy="911817"/>
          </a:xfrm>
          <a:prstGeom prst="rect">
            <a:avLst/>
          </a:prstGeom>
        </p:spPr>
        <p:txBody>
          <a:bodyPr vert="horz" lIns="142577" tIns="71289" rIns="142577" bIns="71289" rtlCol="0" anchor="ctr">
            <a:noAutofit/>
          </a:bodyPr>
          <a:lstStyle/>
          <a:p>
            <a:pPr lvl="0"/>
            <a:r>
              <a:rPr lang="en-US" sz="12474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3580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29" y="950524"/>
            <a:ext cx="13391111" cy="4713017"/>
          </a:xfrm>
        </p:spPr>
        <p:txBody>
          <a:bodyPr anchor="ctr">
            <a:normAutofit/>
          </a:bodyPr>
          <a:lstStyle>
            <a:lvl1pPr algn="l">
              <a:defRPr sz="68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56127" y="6257619"/>
            <a:ext cx="13404312" cy="80184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742">
                <a:solidFill>
                  <a:schemeClr val="accent1"/>
                </a:solidFill>
              </a:defRPr>
            </a:lvl1pPr>
            <a:lvl2pPr marL="712866" indent="0">
              <a:buFontTx/>
              <a:buNone/>
              <a:defRPr/>
            </a:lvl2pPr>
            <a:lvl3pPr marL="1425732" indent="0">
              <a:buFontTx/>
              <a:buNone/>
              <a:defRPr/>
            </a:lvl3pPr>
            <a:lvl4pPr marL="2138599" indent="0">
              <a:buFontTx/>
              <a:buNone/>
              <a:defRPr/>
            </a:lvl4pPr>
            <a:lvl5pPr marL="285146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31" y="7059465"/>
            <a:ext cx="13404310" cy="2360584"/>
          </a:xfrm>
        </p:spPr>
        <p:txBody>
          <a:bodyPr anchor="t">
            <a:normAutofit/>
          </a:bodyPr>
          <a:lstStyle>
            <a:lvl1pPr marL="0" indent="0" algn="l">
              <a:buNone/>
              <a:defRPr sz="280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12866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773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961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23554" y="950523"/>
            <a:ext cx="2034414" cy="818837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6131" y="950524"/>
            <a:ext cx="11008502" cy="81883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33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79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131" y="4211353"/>
            <a:ext cx="13404310" cy="2848113"/>
          </a:xfrm>
        </p:spPr>
        <p:txBody>
          <a:bodyPr anchor="b"/>
          <a:lstStyle>
            <a:lvl1pPr algn="l">
              <a:defRPr sz="623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31" y="7059465"/>
            <a:ext cx="13404310" cy="1341587"/>
          </a:xfrm>
        </p:spPr>
        <p:txBody>
          <a:bodyPr anchor="t"/>
          <a:lstStyle>
            <a:lvl1pPr marL="0" indent="0" algn="l">
              <a:buNone/>
              <a:defRPr sz="311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12866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57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6130" y="3368918"/>
            <a:ext cx="6523935" cy="60511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6510" y="3368919"/>
            <a:ext cx="6523933" cy="60511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93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3653" y="3369533"/>
            <a:ext cx="6526411" cy="898542"/>
          </a:xfrm>
        </p:spPr>
        <p:txBody>
          <a:bodyPr anchor="b">
            <a:noAutofit/>
          </a:bodyPr>
          <a:lstStyle>
            <a:lvl1pPr marL="0" indent="0">
              <a:buNone/>
              <a:defRPr sz="3742" b="0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3653" y="4268075"/>
            <a:ext cx="6526411" cy="515197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34035" y="3369533"/>
            <a:ext cx="6526403" cy="898542"/>
          </a:xfrm>
        </p:spPr>
        <p:txBody>
          <a:bodyPr anchor="b">
            <a:noAutofit/>
          </a:bodyPr>
          <a:lstStyle>
            <a:lvl1pPr marL="0" indent="0">
              <a:buNone/>
              <a:defRPr sz="3742" b="0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34037" y="4268075"/>
            <a:ext cx="6526402" cy="515197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21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130" y="950524"/>
            <a:ext cx="13404310" cy="20594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52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512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129" y="2336712"/>
            <a:ext cx="6010153" cy="1993460"/>
          </a:xfrm>
        </p:spPr>
        <p:txBody>
          <a:bodyPr anchor="b">
            <a:normAutofit/>
          </a:bodyPr>
          <a:lstStyle>
            <a:lvl1pPr>
              <a:defRPr sz="3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2725" y="802901"/>
            <a:ext cx="7037715" cy="861714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6129" y="4330171"/>
            <a:ext cx="6010153" cy="4029826"/>
          </a:xfrm>
        </p:spPr>
        <p:txBody>
          <a:bodyPr>
            <a:normAutofit/>
          </a:bodyPr>
          <a:lstStyle>
            <a:lvl1pPr marL="0" indent="0">
              <a:buNone/>
              <a:defRPr sz="2183"/>
            </a:lvl1pPr>
            <a:lvl2pPr marL="712653" indent="0">
              <a:buNone/>
              <a:defRPr sz="2183"/>
            </a:lvl2pPr>
            <a:lvl3pPr marL="1425305" indent="0">
              <a:buNone/>
              <a:defRPr sz="1871"/>
            </a:lvl3pPr>
            <a:lvl4pPr marL="2137958" indent="0">
              <a:buNone/>
              <a:defRPr sz="1559"/>
            </a:lvl4pPr>
            <a:lvl5pPr marL="2850609" indent="0">
              <a:buNone/>
              <a:defRPr sz="1559"/>
            </a:lvl5pPr>
            <a:lvl6pPr marL="3563262" indent="0">
              <a:buNone/>
              <a:defRPr sz="1559"/>
            </a:lvl6pPr>
            <a:lvl7pPr marL="4275914" indent="0">
              <a:buNone/>
              <a:defRPr sz="1559"/>
            </a:lvl7pPr>
            <a:lvl8pPr marL="4988567" indent="0">
              <a:buNone/>
              <a:defRPr sz="1559"/>
            </a:lvl8pPr>
            <a:lvl9pPr marL="5701219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79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130" y="7485380"/>
            <a:ext cx="13404309" cy="883691"/>
          </a:xfrm>
        </p:spPr>
        <p:txBody>
          <a:bodyPr anchor="b">
            <a:normAutofit/>
          </a:bodyPr>
          <a:lstStyle>
            <a:lvl1pPr algn="l">
              <a:defRPr sz="374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56130" y="950525"/>
            <a:ext cx="13404310" cy="5996471"/>
          </a:xfrm>
        </p:spPr>
        <p:txBody>
          <a:bodyPr anchor="t">
            <a:normAutofit/>
          </a:bodyPr>
          <a:lstStyle>
            <a:lvl1pPr marL="0" indent="0" algn="ctr">
              <a:buNone/>
              <a:defRPr sz="2495"/>
            </a:lvl1pPr>
            <a:lvl2pPr marL="712866" indent="0">
              <a:buNone/>
              <a:defRPr sz="2495"/>
            </a:lvl2pPr>
            <a:lvl3pPr marL="1425732" indent="0">
              <a:buNone/>
              <a:defRPr sz="2495"/>
            </a:lvl3pPr>
            <a:lvl4pPr marL="2138599" indent="0">
              <a:buNone/>
              <a:defRPr sz="2495"/>
            </a:lvl4pPr>
            <a:lvl5pPr marL="2851465" indent="0">
              <a:buNone/>
              <a:defRPr sz="2495"/>
            </a:lvl5pPr>
            <a:lvl6pPr marL="3564331" indent="0">
              <a:buNone/>
              <a:defRPr sz="2495"/>
            </a:lvl6pPr>
            <a:lvl7pPr marL="4277197" indent="0">
              <a:buNone/>
              <a:defRPr sz="2495"/>
            </a:lvl7pPr>
            <a:lvl8pPr marL="4990064" indent="0">
              <a:buNone/>
              <a:defRPr sz="2495"/>
            </a:lvl8pPr>
            <a:lvl9pPr marL="5702930" indent="0">
              <a:buNone/>
              <a:defRPr sz="24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6130" y="8369072"/>
            <a:ext cx="13404309" cy="1050978"/>
          </a:xfrm>
        </p:spPr>
        <p:txBody>
          <a:bodyPr>
            <a:normAutofit/>
          </a:bodyPr>
          <a:lstStyle>
            <a:lvl1pPr marL="0" indent="0">
              <a:buNone/>
              <a:defRPr sz="1871"/>
            </a:lvl1pPr>
            <a:lvl2pPr marL="712866" indent="0">
              <a:buNone/>
              <a:defRPr sz="1871"/>
            </a:lvl2pPr>
            <a:lvl3pPr marL="1425732" indent="0">
              <a:buNone/>
              <a:defRPr sz="1559"/>
            </a:lvl3pPr>
            <a:lvl4pPr marL="2138599" indent="0">
              <a:buNone/>
              <a:defRPr sz="1403"/>
            </a:lvl4pPr>
            <a:lvl5pPr marL="2851465" indent="0">
              <a:buNone/>
              <a:defRPr sz="1403"/>
            </a:lvl5pPr>
            <a:lvl6pPr marL="3564331" indent="0">
              <a:buNone/>
              <a:defRPr sz="1403"/>
            </a:lvl6pPr>
            <a:lvl7pPr marL="4277197" indent="0">
              <a:buNone/>
              <a:defRPr sz="1403"/>
            </a:lvl7pPr>
            <a:lvl8pPr marL="4990064" indent="0">
              <a:buNone/>
              <a:defRPr sz="1403"/>
            </a:lvl8pPr>
            <a:lvl9pPr marL="5702930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83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13201"/>
            <a:ext cx="19010313" cy="10706602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6130" y="950524"/>
            <a:ext cx="13404310" cy="2059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30" y="3368919"/>
            <a:ext cx="13404310" cy="6051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234567" y="9420050"/>
            <a:ext cx="1421936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56130" y="9420050"/>
            <a:ext cx="9819519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394948" y="9420050"/>
            <a:ext cx="1065493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3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45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</p:sldLayoutIdLst>
  <p:txStyles>
    <p:titleStyle>
      <a:lvl1pPr algn="l" defTabSz="712866" rtl="0" eaLnBrk="1" latinLnBrk="0" hangingPunct="1">
        <a:spcBef>
          <a:spcPct val="0"/>
        </a:spcBef>
        <a:buNone/>
        <a:defRPr sz="5613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34650" indent="-534650" algn="l" defTabSz="712866" rtl="0" eaLnBrk="1" latinLnBrk="0" hangingPunct="1">
        <a:spcBef>
          <a:spcPts val="1559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28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58408" indent="-445541" algn="l" defTabSz="712866" rtl="0" eaLnBrk="1" latinLnBrk="0" hangingPunct="1">
        <a:spcBef>
          <a:spcPts val="1559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24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82166" indent="-356433" algn="l" defTabSz="712866" rtl="0" eaLnBrk="1" latinLnBrk="0" hangingPunct="1">
        <a:spcBef>
          <a:spcPts val="1559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218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95032" indent="-356433" algn="l" defTabSz="712866" rtl="0" eaLnBrk="1" latinLnBrk="0" hangingPunct="1">
        <a:spcBef>
          <a:spcPts val="1559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7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207898" indent="-356433" algn="l" defTabSz="712866" rtl="0" eaLnBrk="1" latinLnBrk="0" hangingPunct="1">
        <a:spcBef>
          <a:spcPts val="1559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7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920764" indent="-356433" algn="l" defTabSz="712866" rtl="0" eaLnBrk="1" latinLnBrk="0" hangingPunct="1">
        <a:spcBef>
          <a:spcPts val="1559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7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633631" indent="-356433" algn="l" defTabSz="712866" rtl="0" eaLnBrk="1" latinLnBrk="0" hangingPunct="1">
        <a:spcBef>
          <a:spcPts val="1559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7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346497" indent="-356433" algn="l" defTabSz="712866" rtl="0" eaLnBrk="1" latinLnBrk="0" hangingPunct="1">
        <a:spcBef>
          <a:spcPts val="1559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7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6059363" indent="-356433" algn="l" defTabSz="712866" rtl="0" eaLnBrk="1" latinLnBrk="0" hangingPunct="1">
        <a:spcBef>
          <a:spcPts val="1559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7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866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732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599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465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331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197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064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2930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37556" y="7275772"/>
            <a:ext cx="14859000" cy="34676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 algn="ctr">
              <a:spcBef>
                <a:spcPts val="100"/>
              </a:spcBef>
            </a:pPr>
            <a:r>
              <a:rPr lang="en-US" sz="4800" b="1" dirty="0">
                <a:solidFill>
                  <a:srgbClr val="002060"/>
                </a:solidFill>
                <a:latin typeface="Times New Roman"/>
                <a:cs typeface="Times New Roman"/>
              </a:rPr>
              <a:t>HR</a:t>
            </a:r>
            <a:r>
              <a:rPr lang="en-US" sz="4800" b="1" spc="-40" dirty="0">
                <a:solidFill>
                  <a:srgbClr val="002060"/>
                </a:solidFill>
                <a:latin typeface="Times New Roman"/>
                <a:cs typeface="Times New Roman"/>
              </a:rPr>
              <a:t>  </a:t>
            </a:r>
            <a:r>
              <a:rPr lang="en-US" sz="4800" b="1" dirty="0">
                <a:solidFill>
                  <a:srgbClr val="002060"/>
                </a:solidFill>
                <a:latin typeface="Times New Roman"/>
                <a:cs typeface="Times New Roman"/>
              </a:rPr>
              <a:t>DATA</a:t>
            </a:r>
            <a:r>
              <a:rPr lang="en-US" sz="4800" b="1" spc="-35" dirty="0">
                <a:solidFill>
                  <a:srgbClr val="002060"/>
                </a:solidFill>
                <a:latin typeface="Times New Roman"/>
                <a:cs typeface="Times New Roman"/>
              </a:rPr>
              <a:t>  </a:t>
            </a:r>
            <a:r>
              <a:rPr lang="en-US" sz="4800" b="1" dirty="0">
                <a:solidFill>
                  <a:srgbClr val="002060"/>
                </a:solidFill>
                <a:latin typeface="Times New Roman"/>
                <a:cs typeface="Times New Roman"/>
              </a:rPr>
              <a:t>ANAYSIS USING EXCEL AND POWER BI</a:t>
            </a:r>
          </a:p>
          <a:p>
            <a:pPr marL="12701" algn="ctr">
              <a:spcBef>
                <a:spcPts val="100"/>
              </a:spcBef>
            </a:pPr>
            <a:r>
              <a:rPr lang="en-US" sz="5400" b="1" dirty="0">
                <a:solidFill>
                  <a:srgbClr val="002060"/>
                </a:solidFill>
                <a:latin typeface="Times New Roman"/>
                <a:cs typeface="Times New Roman"/>
              </a:rPr>
              <a:t>INTERNSHIP TASK 1</a:t>
            </a:r>
          </a:p>
          <a:p>
            <a:pPr marL="12701" algn="ctr">
              <a:spcBef>
                <a:spcPts val="100"/>
              </a:spcBef>
            </a:pPr>
            <a:r>
              <a:rPr lang="en-US" sz="6000" b="1" dirty="0">
                <a:latin typeface="Times New Roman"/>
                <a:cs typeface="Times New Roman"/>
              </a:rPr>
              <a:t>                      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Prepared By –Rakhi Ghulaxe</a:t>
            </a:r>
            <a:r>
              <a:rPr lang="en-US" sz="6000" b="1" dirty="0">
                <a:latin typeface="Times New Roman"/>
                <a:cs typeface="Times New Roman"/>
              </a:rPr>
              <a:t>        </a:t>
            </a:r>
          </a:p>
          <a:p>
            <a:pPr marL="12701" algn="ctr">
              <a:spcBef>
                <a:spcPts val="100"/>
              </a:spcBef>
            </a:pPr>
            <a:endParaRPr lang="en-US" sz="60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0956" y="1231901"/>
            <a:ext cx="5562600" cy="57149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0356" y="1045029"/>
            <a:ext cx="15316200" cy="91784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0" cap="rnd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0967-4A7C-4960-90E5-28975BBB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79F3-FBE1-499E-ABDA-3F685E2FC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556" y="2679701"/>
            <a:ext cx="13182600" cy="674035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Data Exploration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Data Questions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Data Insights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Dashboards</a:t>
            </a:r>
          </a:p>
        </p:txBody>
      </p:sp>
    </p:spTree>
    <p:extLst>
      <p:ext uri="{BB962C8B-B14F-4D97-AF65-F5344CB8AC3E}">
        <p14:creationId xmlns:p14="http://schemas.microsoft.com/office/powerpoint/2010/main" val="166784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DA97-5F21-42A5-80C5-3D46FD32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2356" y="950524"/>
            <a:ext cx="12118084" cy="2059470"/>
          </a:xfrm>
        </p:spPr>
        <p:txBody>
          <a:bodyPr/>
          <a:lstStyle/>
          <a:p>
            <a:pPr algn="ctr"/>
            <a:r>
              <a:rPr lang="en-US" b="1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ED6DD-9243-4E5F-B3BC-7D962BEFD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3756" y="3365499"/>
            <a:ext cx="14240226" cy="3810001"/>
          </a:xfrm>
        </p:spPr>
        <p:txBody>
          <a:bodyPr>
            <a:normAutofit/>
          </a:bodyPr>
          <a:lstStyle/>
          <a:p>
            <a:r>
              <a:rPr lang="en-US" sz="3200" dirty="0"/>
              <a:t>The Data is  located across multiple Excel Files.</a:t>
            </a:r>
          </a:p>
          <a:p>
            <a:r>
              <a:rPr lang="en-US" sz="3200" dirty="0"/>
              <a:t>The Data consist of 4410 records over 24 attributes in tabular form.</a:t>
            </a:r>
          </a:p>
          <a:p>
            <a:r>
              <a:rPr lang="en-US" sz="3200" dirty="0"/>
              <a:t>The Data is information about employees in a sales company.</a:t>
            </a:r>
          </a:p>
          <a:p>
            <a:r>
              <a:rPr lang="en-US" sz="3200" dirty="0"/>
              <a:t>By exploring our Data, it appears to be clean and ready to go.</a:t>
            </a:r>
          </a:p>
        </p:txBody>
      </p:sp>
    </p:spTree>
    <p:extLst>
      <p:ext uri="{BB962C8B-B14F-4D97-AF65-F5344CB8AC3E}">
        <p14:creationId xmlns:p14="http://schemas.microsoft.com/office/powerpoint/2010/main" val="359547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67090" y="405970"/>
            <a:ext cx="8219466" cy="291187"/>
            <a:chOff x="1474787" y="562000"/>
            <a:chExt cx="4666615" cy="2076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6375" y="562000"/>
              <a:ext cx="4664964" cy="20711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79550" y="727074"/>
              <a:ext cx="4638675" cy="19050"/>
            </a:xfrm>
            <a:custGeom>
              <a:avLst/>
              <a:gdLst/>
              <a:ahLst/>
              <a:cxnLst/>
              <a:rect l="l" t="t" r="r" b="b"/>
              <a:pathLst>
                <a:path w="4638675" h="19050">
                  <a:moveTo>
                    <a:pt x="4638675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4638675" y="19050"/>
                  </a:lnTo>
                  <a:lnTo>
                    <a:pt x="46386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1479550" y="727074"/>
              <a:ext cx="4638675" cy="19050"/>
            </a:xfrm>
            <a:custGeom>
              <a:avLst/>
              <a:gdLst/>
              <a:ahLst/>
              <a:cxnLst/>
              <a:rect l="l" t="t" r="r" b="b"/>
              <a:pathLst>
                <a:path w="4638675" h="19050">
                  <a:moveTo>
                    <a:pt x="0" y="19050"/>
                  </a:moveTo>
                  <a:lnTo>
                    <a:pt x="4638675" y="19050"/>
                  </a:lnTo>
                  <a:lnTo>
                    <a:pt x="4638675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98178" y="1232285"/>
            <a:ext cx="10088378" cy="16559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12" indent="-229246">
              <a:spcBef>
                <a:spcPts val="100"/>
              </a:spcBef>
              <a:buAutoNum type="arabicPeriod"/>
              <a:tabLst>
                <a:tab pos="241947" algn="l"/>
              </a:tabLst>
            </a:pPr>
            <a:r>
              <a:rPr lang="en-US" sz="1400" b="1" dirty="0">
                <a:latin typeface="Times New Roman"/>
                <a:cs typeface="Times New Roman"/>
              </a:rPr>
              <a:t>Using </a:t>
            </a:r>
            <a:r>
              <a:rPr lang="en-US" sz="1400" b="1" spc="-5" dirty="0">
                <a:latin typeface="Times New Roman"/>
                <a:cs typeface="Times New Roman"/>
              </a:rPr>
              <a:t>Excel,</a:t>
            </a:r>
            <a:r>
              <a:rPr lang="en-US" sz="1400" b="1" spc="5" dirty="0">
                <a:latin typeface="Times New Roman"/>
                <a:cs typeface="Times New Roman"/>
              </a:rPr>
              <a:t> </a:t>
            </a:r>
            <a:r>
              <a:rPr lang="en-US" sz="1400" b="1" dirty="0">
                <a:latin typeface="Times New Roman"/>
                <a:cs typeface="Times New Roman"/>
              </a:rPr>
              <a:t>how</a:t>
            </a:r>
            <a:r>
              <a:rPr lang="en-US" sz="1400" b="1" spc="-20" dirty="0">
                <a:latin typeface="Times New Roman"/>
                <a:cs typeface="Times New Roman"/>
              </a:rPr>
              <a:t> </a:t>
            </a:r>
            <a:r>
              <a:rPr lang="en-US" sz="1400" b="1" spc="-11" dirty="0">
                <a:latin typeface="Times New Roman"/>
                <a:cs typeface="Times New Roman"/>
              </a:rPr>
              <a:t>would</a:t>
            </a:r>
            <a:r>
              <a:rPr lang="en-US" sz="1400" b="1" spc="11" dirty="0">
                <a:latin typeface="Times New Roman"/>
                <a:cs typeface="Times New Roman"/>
              </a:rPr>
              <a:t> </a:t>
            </a:r>
            <a:r>
              <a:rPr lang="en-US" sz="1400" b="1" dirty="0">
                <a:latin typeface="Times New Roman"/>
                <a:cs typeface="Times New Roman"/>
              </a:rPr>
              <a:t>you</a:t>
            </a:r>
            <a:r>
              <a:rPr lang="en-US" sz="1400" b="1" spc="11" dirty="0">
                <a:latin typeface="Times New Roman"/>
                <a:cs typeface="Times New Roman"/>
              </a:rPr>
              <a:t> </a:t>
            </a:r>
            <a:r>
              <a:rPr lang="en-US" sz="1400" b="1" spc="-5" dirty="0">
                <a:latin typeface="Times New Roman"/>
                <a:cs typeface="Times New Roman"/>
              </a:rPr>
              <a:t>filter</a:t>
            </a:r>
            <a:r>
              <a:rPr lang="en-US" sz="1400" b="1" spc="-11" dirty="0">
                <a:latin typeface="Times New Roman"/>
                <a:cs typeface="Times New Roman"/>
              </a:rPr>
              <a:t> </a:t>
            </a:r>
            <a:r>
              <a:rPr lang="en-US" sz="1400" b="1" dirty="0">
                <a:latin typeface="Times New Roman"/>
                <a:cs typeface="Times New Roman"/>
              </a:rPr>
              <a:t>the</a:t>
            </a:r>
            <a:r>
              <a:rPr lang="en-US" sz="1400" b="1" spc="-5" dirty="0">
                <a:latin typeface="Times New Roman"/>
                <a:cs typeface="Times New Roman"/>
              </a:rPr>
              <a:t> dataset</a:t>
            </a:r>
            <a:r>
              <a:rPr lang="en-US" sz="1400" b="1" spc="5" dirty="0">
                <a:latin typeface="Times New Roman"/>
                <a:cs typeface="Times New Roman"/>
              </a:rPr>
              <a:t> </a:t>
            </a:r>
            <a:r>
              <a:rPr lang="en-US" sz="1400" b="1" dirty="0">
                <a:latin typeface="Times New Roman"/>
                <a:cs typeface="Times New Roman"/>
              </a:rPr>
              <a:t>to </a:t>
            </a:r>
            <a:r>
              <a:rPr lang="en-US" sz="1400" b="1" spc="5" dirty="0">
                <a:latin typeface="Times New Roman"/>
                <a:cs typeface="Times New Roman"/>
              </a:rPr>
              <a:t>only </a:t>
            </a:r>
            <a:r>
              <a:rPr lang="en-US" sz="1400" b="1" dirty="0">
                <a:latin typeface="Times New Roman"/>
                <a:cs typeface="Times New Roman"/>
              </a:rPr>
              <a:t>show</a:t>
            </a:r>
            <a:r>
              <a:rPr lang="en-US" sz="1400" b="1" spc="-15" dirty="0">
                <a:latin typeface="Times New Roman"/>
                <a:cs typeface="Times New Roman"/>
              </a:rPr>
              <a:t> </a:t>
            </a:r>
            <a:r>
              <a:rPr lang="en-US" sz="1400" b="1" spc="-5" dirty="0">
                <a:latin typeface="Times New Roman"/>
                <a:cs typeface="Times New Roman"/>
              </a:rPr>
              <a:t>employees</a:t>
            </a:r>
            <a:r>
              <a:rPr lang="en-US" sz="1400" b="1" spc="5" dirty="0">
                <a:latin typeface="Times New Roman"/>
                <a:cs typeface="Times New Roman"/>
              </a:rPr>
              <a:t> </a:t>
            </a:r>
            <a:r>
              <a:rPr lang="en-US" sz="1400" b="1" spc="-5" dirty="0">
                <a:latin typeface="Times New Roman"/>
                <a:cs typeface="Times New Roman"/>
              </a:rPr>
              <a:t>aged</a:t>
            </a:r>
            <a:r>
              <a:rPr lang="en-US" sz="1400" b="1" spc="11" dirty="0">
                <a:latin typeface="Times New Roman"/>
                <a:cs typeface="Times New Roman"/>
              </a:rPr>
              <a:t> </a:t>
            </a:r>
            <a:r>
              <a:rPr lang="en-US" sz="1400" b="1" dirty="0">
                <a:latin typeface="Times New Roman"/>
                <a:cs typeface="Times New Roman"/>
              </a:rPr>
              <a:t>30</a:t>
            </a:r>
            <a:r>
              <a:rPr lang="en-US" sz="1400" b="1" spc="5" dirty="0">
                <a:latin typeface="Times New Roman"/>
                <a:cs typeface="Times New Roman"/>
              </a:rPr>
              <a:t> </a:t>
            </a:r>
            <a:r>
              <a:rPr lang="en-US" sz="1400" b="1" dirty="0">
                <a:latin typeface="Times New Roman"/>
                <a:cs typeface="Times New Roman"/>
              </a:rPr>
              <a:t>and</a:t>
            </a:r>
            <a:r>
              <a:rPr lang="en-US" sz="1400" b="1" spc="5" dirty="0">
                <a:latin typeface="Times New Roman"/>
                <a:cs typeface="Times New Roman"/>
              </a:rPr>
              <a:t> </a:t>
            </a:r>
            <a:r>
              <a:rPr lang="en-US" sz="1400" b="1" spc="-5" dirty="0">
                <a:latin typeface="Times New Roman"/>
                <a:cs typeface="Times New Roman"/>
              </a:rPr>
              <a:t>above?</a:t>
            </a:r>
            <a:endParaRPr lang="en-US" sz="1400" dirty="0">
              <a:latin typeface="Times New Roman"/>
              <a:cs typeface="Times New Roman"/>
            </a:endParaRPr>
          </a:p>
          <a:p>
            <a:pPr marL="12701">
              <a:spcBef>
                <a:spcPts val="860"/>
              </a:spcBef>
              <a:tabLst>
                <a:tab pos="1869532" algn="l"/>
                <a:tab pos="2651893" algn="l"/>
                <a:tab pos="3071014" algn="l"/>
              </a:tabLst>
            </a:pPr>
            <a:r>
              <a:rPr lang="en-US" sz="1400" b="1" spc="-5" dirty="0">
                <a:latin typeface="Times New Roman"/>
                <a:cs typeface="Times New Roman"/>
              </a:rPr>
              <a:t>Answer:</a:t>
            </a:r>
            <a:r>
              <a:rPr lang="en-US" sz="1400" b="1" spc="5" dirty="0">
                <a:latin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006FC0"/>
                </a:solidFill>
                <a:latin typeface="Times New Roman"/>
                <a:cs typeface="Times New Roman"/>
              </a:rPr>
              <a:t>Data</a:t>
            </a:r>
            <a:r>
              <a:rPr lang="en-US" sz="1400" b="1" spc="1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1400" b="1" spc="-11" dirty="0">
                <a:solidFill>
                  <a:srgbClr val="006FC0"/>
                </a:solidFill>
                <a:latin typeface="Times New Roman"/>
                <a:cs typeface="Times New Roman"/>
              </a:rPr>
              <a:t>ripen	</a:t>
            </a:r>
            <a:r>
              <a:rPr lang="en-US"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Filter	</a:t>
            </a:r>
            <a:r>
              <a:rPr lang="en-US" sz="1400" b="1" spc="-11" dirty="0">
                <a:solidFill>
                  <a:srgbClr val="006FC0"/>
                </a:solidFill>
                <a:latin typeface="Times New Roman"/>
                <a:cs typeface="Times New Roman"/>
              </a:rPr>
              <a:t>OR	</a:t>
            </a:r>
            <a:r>
              <a:rPr lang="en-US" sz="1400" b="1" dirty="0">
                <a:solidFill>
                  <a:srgbClr val="006FC0"/>
                </a:solidFill>
                <a:latin typeface="Times New Roman"/>
                <a:cs typeface="Times New Roman"/>
              </a:rPr>
              <a:t>Ctrl</a:t>
            </a:r>
            <a:r>
              <a:rPr lang="en-US" sz="1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006FC0"/>
                </a:solidFill>
                <a:latin typeface="Times New Roman"/>
                <a:cs typeface="Times New Roman"/>
              </a:rPr>
              <a:t>+</a:t>
            </a:r>
            <a:r>
              <a:rPr lang="en-US" sz="1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lang="en-US" sz="1400" b="1" spc="3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Then</a:t>
            </a:r>
            <a:r>
              <a:rPr lang="en-US" sz="1400" b="1" spc="29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Ctrl</a:t>
            </a:r>
            <a:r>
              <a:rPr lang="en-US" sz="1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006FC0"/>
                </a:solidFill>
                <a:latin typeface="Times New Roman"/>
                <a:cs typeface="Times New Roman"/>
              </a:rPr>
              <a:t>+</a:t>
            </a:r>
            <a:r>
              <a:rPr lang="en-US" sz="1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006FC0"/>
                </a:solidFill>
                <a:latin typeface="Times New Roman"/>
                <a:cs typeface="Times New Roman"/>
              </a:rPr>
              <a:t>T </a:t>
            </a:r>
            <a:r>
              <a:rPr lang="en-US"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1400" b="1" spc="25" dirty="0">
                <a:latin typeface="Times New Roman"/>
                <a:cs typeface="Times New Roman"/>
              </a:rPr>
              <a:t> </a:t>
            </a:r>
            <a:r>
              <a:rPr lang="en-US" sz="16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Insert</a:t>
            </a:r>
            <a:r>
              <a:rPr lang="en-US" sz="1600" b="1" spc="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1600" b="1" spc="-11" dirty="0">
                <a:solidFill>
                  <a:srgbClr val="006FC0"/>
                </a:solidFill>
                <a:latin typeface="Times New Roman"/>
                <a:cs typeface="Times New Roman"/>
              </a:rPr>
              <a:t>ripen 	</a:t>
            </a:r>
            <a:r>
              <a:rPr lang="en-US" sz="16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Pivot</a:t>
            </a:r>
            <a:r>
              <a:rPr lang="en-US" sz="1600" b="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16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Table</a:t>
            </a:r>
            <a:endParaRPr lang="en-US"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400" dirty="0">
              <a:latin typeface="Times New Roman"/>
              <a:cs typeface="Times New Roman"/>
            </a:endParaRPr>
          </a:p>
          <a:p>
            <a:pPr marL="12701" marR="845861">
              <a:lnSpc>
                <a:spcPct val="159700"/>
              </a:lnSpc>
              <a:spcBef>
                <a:spcPts val="780"/>
              </a:spcBef>
              <a:buAutoNum type="arabicPeriod" startAt="2"/>
              <a:tabLst>
                <a:tab pos="241947" algn="l"/>
                <a:tab pos="1983838" algn="l"/>
              </a:tabLst>
            </a:pPr>
            <a:r>
              <a:rPr lang="en-US" sz="1400" b="1" spc="-5" dirty="0">
                <a:latin typeface="Times New Roman"/>
                <a:cs typeface="Times New Roman"/>
              </a:rPr>
              <a:t>Create</a:t>
            </a:r>
            <a:r>
              <a:rPr lang="en-US" sz="1400" b="1" spc="-11" dirty="0">
                <a:latin typeface="Times New Roman"/>
                <a:cs typeface="Times New Roman"/>
              </a:rPr>
              <a:t> </a:t>
            </a:r>
            <a:r>
              <a:rPr lang="en-US" sz="1400" b="1" dirty="0">
                <a:latin typeface="Times New Roman"/>
                <a:cs typeface="Times New Roman"/>
              </a:rPr>
              <a:t>a</a:t>
            </a:r>
            <a:r>
              <a:rPr lang="en-US" sz="1400" b="1" spc="5" dirty="0">
                <a:latin typeface="Times New Roman"/>
                <a:cs typeface="Times New Roman"/>
              </a:rPr>
              <a:t> </a:t>
            </a:r>
            <a:r>
              <a:rPr lang="en-US" sz="1400" b="1" spc="-5" dirty="0">
                <a:latin typeface="Times New Roman"/>
                <a:cs typeface="Times New Roman"/>
              </a:rPr>
              <a:t>pivot</a:t>
            </a:r>
            <a:r>
              <a:rPr lang="en-US" sz="1400" b="1" spc="5" dirty="0">
                <a:latin typeface="Times New Roman"/>
                <a:cs typeface="Times New Roman"/>
              </a:rPr>
              <a:t> </a:t>
            </a:r>
            <a:r>
              <a:rPr lang="en-US" sz="1400" b="1" spc="-5" dirty="0">
                <a:latin typeface="Times New Roman"/>
                <a:cs typeface="Times New Roman"/>
              </a:rPr>
              <a:t>table</a:t>
            </a:r>
            <a:r>
              <a:rPr lang="en-US" sz="1400" b="1" spc="-11" dirty="0">
                <a:latin typeface="Times New Roman"/>
                <a:cs typeface="Times New Roman"/>
              </a:rPr>
              <a:t> </a:t>
            </a:r>
            <a:r>
              <a:rPr lang="en-US" sz="1400" b="1" dirty="0">
                <a:latin typeface="Times New Roman"/>
                <a:cs typeface="Times New Roman"/>
              </a:rPr>
              <a:t>to</a:t>
            </a:r>
            <a:r>
              <a:rPr lang="en-US" sz="1400" b="1" spc="5" dirty="0">
                <a:latin typeface="Times New Roman"/>
                <a:cs typeface="Times New Roman"/>
              </a:rPr>
              <a:t> </a:t>
            </a:r>
            <a:r>
              <a:rPr lang="en-US" sz="1400" b="1" spc="-5" dirty="0">
                <a:latin typeface="Times New Roman"/>
                <a:cs typeface="Times New Roman"/>
              </a:rPr>
              <a:t>summarize </a:t>
            </a:r>
            <a:r>
              <a:rPr lang="en-US" sz="1400" b="1" dirty="0">
                <a:latin typeface="Times New Roman"/>
                <a:cs typeface="Times New Roman"/>
              </a:rPr>
              <a:t>the</a:t>
            </a:r>
            <a:r>
              <a:rPr lang="en-US" sz="1400" b="1" spc="-11" dirty="0">
                <a:latin typeface="Times New Roman"/>
                <a:cs typeface="Times New Roman"/>
              </a:rPr>
              <a:t> </a:t>
            </a:r>
            <a:r>
              <a:rPr lang="en-US" sz="1400" b="1" dirty="0">
                <a:latin typeface="Times New Roman"/>
                <a:cs typeface="Times New Roman"/>
              </a:rPr>
              <a:t>average</a:t>
            </a:r>
            <a:r>
              <a:rPr lang="en-US" sz="1400" b="1" spc="20" dirty="0">
                <a:latin typeface="Times New Roman"/>
                <a:cs typeface="Times New Roman"/>
              </a:rPr>
              <a:t> </a:t>
            </a:r>
            <a:r>
              <a:rPr lang="en-US" sz="1400" b="1" dirty="0">
                <a:latin typeface="Times New Roman"/>
                <a:cs typeface="Times New Roman"/>
              </a:rPr>
              <a:t>Monthly</a:t>
            </a:r>
            <a:r>
              <a:rPr lang="en-US" sz="1400" b="1" spc="5" dirty="0">
                <a:latin typeface="Times New Roman"/>
                <a:cs typeface="Times New Roman"/>
              </a:rPr>
              <a:t> </a:t>
            </a:r>
            <a:r>
              <a:rPr lang="en-US" sz="1400" b="1" spc="-5" dirty="0">
                <a:latin typeface="Times New Roman"/>
                <a:cs typeface="Times New Roman"/>
              </a:rPr>
              <a:t>Income</a:t>
            </a:r>
            <a:r>
              <a:rPr lang="en-US" sz="1400" b="1" spc="-11" dirty="0">
                <a:latin typeface="Times New Roman"/>
                <a:cs typeface="Times New Roman"/>
              </a:rPr>
              <a:t> </a:t>
            </a:r>
            <a:r>
              <a:rPr lang="en-US" sz="1400" b="1" dirty="0">
                <a:latin typeface="Times New Roman"/>
                <a:cs typeface="Times New Roman"/>
              </a:rPr>
              <a:t>by</a:t>
            </a:r>
            <a:r>
              <a:rPr lang="en-US" sz="1400" b="1" spc="5" dirty="0">
                <a:latin typeface="Times New Roman"/>
                <a:cs typeface="Times New Roman"/>
              </a:rPr>
              <a:t> </a:t>
            </a:r>
            <a:r>
              <a:rPr lang="en-US" sz="1400" b="1" dirty="0">
                <a:latin typeface="Times New Roman"/>
                <a:cs typeface="Times New Roman"/>
              </a:rPr>
              <a:t>Job</a:t>
            </a:r>
            <a:r>
              <a:rPr lang="en-US" sz="1400" b="1" spc="11" dirty="0">
                <a:latin typeface="Times New Roman"/>
                <a:cs typeface="Times New Roman"/>
              </a:rPr>
              <a:t> </a:t>
            </a:r>
            <a:r>
              <a:rPr lang="en-US" sz="1400" b="1" spc="-5" dirty="0">
                <a:latin typeface="Times New Roman"/>
                <a:cs typeface="Times New Roman"/>
              </a:rPr>
              <a:t>Role. </a:t>
            </a:r>
            <a:r>
              <a:rPr lang="en-US" sz="1400" b="1" spc="-285" dirty="0">
                <a:latin typeface="Times New Roman"/>
                <a:cs typeface="Times New Roman"/>
              </a:rPr>
              <a:t> </a:t>
            </a:r>
          </a:p>
          <a:p>
            <a:pPr marL="12701" marR="845861">
              <a:lnSpc>
                <a:spcPct val="159700"/>
              </a:lnSpc>
              <a:spcBef>
                <a:spcPts val="780"/>
              </a:spcBef>
              <a:tabLst>
                <a:tab pos="241947" algn="l"/>
                <a:tab pos="1983838" algn="l"/>
              </a:tabLst>
            </a:pPr>
            <a:r>
              <a:rPr lang="en-US" sz="1400" b="1" spc="-5" dirty="0">
                <a:latin typeface="Times New Roman"/>
                <a:cs typeface="Times New Roman"/>
              </a:rPr>
              <a:t>Answer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98178" y="4659002"/>
            <a:ext cx="11247148" cy="117916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12" marR="5080" indent="-229246">
              <a:lnSpc>
                <a:spcPct val="102600"/>
              </a:lnSpc>
              <a:spcBef>
                <a:spcPts val="60"/>
              </a:spcBef>
              <a:buAutoNum type="arabicPeriod" startAt="3"/>
              <a:tabLst>
                <a:tab pos="241947" algn="l"/>
              </a:tabLst>
            </a:pPr>
            <a:r>
              <a:rPr sz="1400" b="1" dirty="0">
                <a:latin typeface="Times New Roman"/>
                <a:cs typeface="Times New Roman"/>
              </a:rPr>
              <a:t>Apply</a:t>
            </a:r>
            <a:r>
              <a:rPr sz="1400" b="1" spc="1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conditional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formatting</a:t>
            </a:r>
            <a:r>
              <a:rPr sz="1400" b="1" spc="1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to</a:t>
            </a:r>
            <a:r>
              <a:rPr sz="1400" b="1" spc="1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highlight</a:t>
            </a:r>
            <a:r>
              <a:rPr sz="1400" b="1" spc="1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employees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11" dirty="0">
                <a:latin typeface="Times New Roman"/>
                <a:cs typeface="Times New Roman"/>
              </a:rPr>
              <a:t>with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Monthly</a:t>
            </a:r>
            <a:r>
              <a:rPr sz="1400" b="1" spc="1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Income</a:t>
            </a:r>
            <a:r>
              <a:rPr sz="1400" b="1" dirty="0">
                <a:latin typeface="Times New Roman"/>
                <a:cs typeface="Times New Roman"/>
              </a:rPr>
              <a:t> above the </a:t>
            </a:r>
            <a:r>
              <a:rPr sz="1400" b="1" spc="-5" dirty="0">
                <a:latin typeface="Times New Roman"/>
                <a:cs typeface="Times New Roman"/>
              </a:rPr>
              <a:t>company's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average </a:t>
            </a:r>
            <a:r>
              <a:rPr sz="1400" b="1" spc="-28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income.</a:t>
            </a:r>
            <a:endParaRPr sz="1400" dirty="0">
              <a:latin typeface="Times New Roman"/>
              <a:cs typeface="Times New Roman"/>
            </a:endParaRPr>
          </a:p>
          <a:p>
            <a:pPr marL="12701">
              <a:spcBef>
                <a:spcPts val="860"/>
              </a:spcBef>
              <a:tabLst>
                <a:tab pos="2723651" algn="l"/>
                <a:tab pos="4450303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Answer: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Conditional</a:t>
            </a:r>
            <a:r>
              <a:rPr sz="1400" b="1" spc="1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Formatting	</a:t>
            </a:r>
            <a:r>
              <a:rPr sz="1400" b="1" dirty="0">
                <a:solidFill>
                  <a:srgbClr val="006FC0"/>
                </a:solidFill>
                <a:latin typeface="Times New Roman"/>
                <a:cs typeface="Times New Roman"/>
              </a:rPr>
              <a:t>Top/Bottom</a:t>
            </a:r>
            <a:r>
              <a:rPr sz="14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Rules	</a:t>
            </a:r>
            <a:r>
              <a:rPr sz="1400" b="1" dirty="0">
                <a:solidFill>
                  <a:srgbClr val="006FC0"/>
                </a:solidFill>
                <a:latin typeface="Times New Roman"/>
                <a:cs typeface="Times New Roman"/>
              </a:rPr>
              <a:t>Above</a:t>
            </a:r>
            <a:r>
              <a:rPr sz="1400" b="1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Average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12701" marR="2044166">
              <a:lnSpc>
                <a:spcPct val="159900"/>
              </a:lnSpc>
              <a:spcBef>
                <a:spcPts val="780"/>
              </a:spcBef>
              <a:buAutoNum type="arabicPeriod" startAt="4"/>
              <a:tabLst>
                <a:tab pos="241947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Create</a:t>
            </a:r>
            <a:r>
              <a:rPr sz="1400" b="1" spc="-1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bar</a:t>
            </a:r>
            <a:r>
              <a:rPr sz="1400" b="1" spc="-5" dirty="0">
                <a:latin typeface="Times New Roman"/>
                <a:cs typeface="Times New Roman"/>
              </a:rPr>
              <a:t> chart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1" dirty="0">
                <a:latin typeface="Times New Roman"/>
                <a:cs typeface="Times New Roman"/>
              </a:rPr>
              <a:t>in</a:t>
            </a:r>
            <a:r>
              <a:rPr sz="1400" b="1" spc="1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Excel</a:t>
            </a:r>
            <a:r>
              <a:rPr sz="1400" b="1" spc="-1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to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visualize</a:t>
            </a:r>
            <a:r>
              <a:rPr sz="1400" b="1" spc="-1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the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distribution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 </a:t>
            </a:r>
            <a:r>
              <a:rPr sz="1400" b="1" spc="-5" dirty="0">
                <a:latin typeface="Times New Roman"/>
                <a:cs typeface="Times New Roman"/>
              </a:rPr>
              <a:t>employee ages. </a:t>
            </a:r>
            <a:r>
              <a:rPr sz="1400" b="1" spc="-28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Answer: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38356" y="2498001"/>
            <a:ext cx="5806970" cy="198453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80687" y="6518892"/>
            <a:ext cx="9946046" cy="32971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09156" y="495684"/>
            <a:ext cx="10363200" cy="20998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14" indent="-267348">
              <a:spcBef>
                <a:spcPts val="100"/>
              </a:spcBef>
              <a:buAutoNum type="arabicPeriod" startAt="5"/>
              <a:tabLst>
                <a:tab pos="279414" algn="l"/>
                <a:tab pos="280049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Identify</a:t>
            </a:r>
            <a:r>
              <a:rPr sz="1400" b="1" spc="1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11" dirty="0">
                <a:latin typeface="Times New Roman"/>
                <a:cs typeface="Times New Roman"/>
              </a:rPr>
              <a:t>clean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any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missing</a:t>
            </a:r>
            <a:r>
              <a:rPr sz="1400" b="1" spc="1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or </a:t>
            </a:r>
            <a:r>
              <a:rPr sz="1400" b="1" spc="-5" dirty="0">
                <a:latin typeface="Times New Roman"/>
                <a:cs typeface="Times New Roman"/>
              </a:rPr>
              <a:t>inconsistent</a:t>
            </a:r>
            <a:r>
              <a:rPr sz="1400" b="1" spc="11" dirty="0">
                <a:latin typeface="Times New Roman"/>
                <a:cs typeface="Times New Roman"/>
              </a:rPr>
              <a:t> </a:t>
            </a:r>
            <a:r>
              <a:rPr sz="1400" b="1" spc="-11" dirty="0">
                <a:latin typeface="Times New Roman"/>
                <a:cs typeface="Times New Roman"/>
              </a:rPr>
              <a:t>data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11" dirty="0">
                <a:latin typeface="Times New Roman"/>
                <a:cs typeface="Times New Roman"/>
              </a:rPr>
              <a:t>in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the </a:t>
            </a:r>
            <a:r>
              <a:rPr sz="1400" b="1" spc="-5" dirty="0">
                <a:latin typeface="Times New Roman"/>
                <a:cs typeface="Times New Roman"/>
              </a:rPr>
              <a:t>"Department"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column.</a:t>
            </a:r>
            <a:endParaRPr sz="1400" dirty="0">
              <a:latin typeface="Times New Roman"/>
              <a:cs typeface="Times New Roman"/>
            </a:endParaRPr>
          </a:p>
          <a:p>
            <a:pPr marL="12701">
              <a:spcBef>
                <a:spcPts val="860"/>
              </a:spcBef>
            </a:pPr>
            <a:r>
              <a:rPr sz="1400" b="1" spc="-5" dirty="0">
                <a:latin typeface="Times New Roman"/>
                <a:cs typeface="Times New Roman"/>
              </a:rPr>
              <a:t>Answer: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Remove</a:t>
            </a:r>
            <a:r>
              <a:rPr sz="1400" b="1" spc="-1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Duplicate</a:t>
            </a:r>
            <a:r>
              <a:rPr sz="1400" b="1" spc="-1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imes New Roman"/>
                <a:cs typeface="Times New Roman"/>
              </a:rPr>
              <a:t>+</a:t>
            </a:r>
            <a:r>
              <a:rPr sz="1400" b="1" spc="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Go</a:t>
            </a:r>
            <a:r>
              <a:rPr sz="1400" b="1" dirty="0">
                <a:solidFill>
                  <a:srgbClr val="006FC0"/>
                </a:solidFill>
                <a:latin typeface="Times New Roman"/>
                <a:cs typeface="Times New Roman"/>
              </a:rPr>
              <a:t> to </a:t>
            </a: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special</a:t>
            </a:r>
            <a:r>
              <a:rPr sz="1400" b="1" spc="-1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imes New Roman"/>
                <a:cs typeface="Times New Roman"/>
              </a:rPr>
              <a:t>(Blanks)</a:t>
            </a:r>
            <a:endParaRPr sz="1400" dirty="0">
              <a:latin typeface="Times New Roman"/>
              <a:cs typeface="Times New Roman"/>
            </a:endParaRPr>
          </a:p>
          <a:p>
            <a:pPr marL="12701" marR="308626">
              <a:lnSpc>
                <a:spcPct val="104200"/>
              </a:lnSpc>
              <a:spcBef>
                <a:spcPts val="775"/>
              </a:spcBef>
            </a:pP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There </a:t>
            </a:r>
            <a:r>
              <a:rPr sz="1400" b="1" spc="-11" dirty="0">
                <a:solidFill>
                  <a:srgbClr val="006FC0"/>
                </a:solidFill>
                <a:latin typeface="Times New Roman"/>
                <a:cs typeface="Times New Roman"/>
              </a:rPr>
              <a:t>is</a:t>
            </a:r>
            <a:r>
              <a:rPr sz="1400" b="1" spc="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imes New Roman"/>
                <a:cs typeface="Times New Roman"/>
              </a:rPr>
              <a:t>no</a:t>
            </a:r>
            <a:r>
              <a:rPr sz="14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missing</a:t>
            </a:r>
            <a:r>
              <a:rPr sz="1400" b="1" spc="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imes New Roman"/>
                <a:cs typeface="Times New Roman"/>
              </a:rPr>
              <a:t>data</a:t>
            </a:r>
            <a:r>
              <a:rPr sz="1400" b="1" spc="1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spc="-11" dirty="0">
                <a:solidFill>
                  <a:srgbClr val="006FC0"/>
                </a:solidFill>
                <a:latin typeface="Times New Roman"/>
                <a:cs typeface="Times New Roman"/>
              </a:rPr>
              <a:t>in</a:t>
            </a:r>
            <a:r>
              <a:rPr sz="1400" b="1" spc="1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imes New Roman"/>
                <a:cs typeface="Times New Roman"/>
              </a:rPr>
              <a:t>the </a:t>
            </a: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"Department"</a:t>
            </a:r>
            <a:r>
              <a:rPr sz="1400" b="1" spc="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column,</a:t>
            </a:r>
            <a:r>
              <a:rPr sz="14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then</a:t>
            </a:r>
            <a:r>
              <a:rPr sz="1400" b="1" spc="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we</a:t>
            </a:r>
            <a:r>
              <a:rPr sz="1400" b="1" dirty="0">
                <a:solidFill>
                  <a:srgbClr val="006FC0"/>
                </a:solidFill>
                <a:latin typeface="Times New Roman"/>
                <a:cs typeface="Times New Roman"/>
              </a:rPr>
              <a:t> go</a:t>
            </a:r>
            <a:r>
              <a:rPr sz="14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imes New Roman"/>
                <a:cs typeface="Times New Roman"/>
              </a:rPr>
              <a:t>to</a:t>
            </a:r>
            <a:r>
              <a:rPr sz="1400" b="1" spc="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find&amp;replace</a:t>
            </a:r>
            <a:r>
              <a:rPr sz="1400" b="1" spc="1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sz="1400" b="1" spc="1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replace</a:t>
            </a:r>
            <a:r>
              <a:rPr sz="1400" b="1" dirty="0">
                <a:solidFill>
                  <a:srgbClr val="006FC0"/>
                </a:solidFill>
                <a:latin typeface="Times New Roman"/>
                <a:cs typeface="Times New Roman"/>
              </a:rPr>
              <a:t> Sales</a:t>
            </a:r>
            <a:r>
              <a:rPr sz="1400" b="1" spc="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spc="-11" dirty="0">
                <a:solidFill>
                  <a:srgbClr val="006FC0"/>
                </a:solidFill>
                <a:latin typeface="Times New Roman"/>
                <a:cs typeface="Times New Roman"/>
              </a:rPr>
              <a:t>with </a:t>
            </a:r>
            <a:r>
              <a:rPr sz="1400" b="1" spc="-2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Sales</a:t>
            </a:r>
            <a:r>
              <a:rPr sz="1400" b="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Department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spcBef>
                <a:spcPts val="51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241312" marR="5080" indent="-229246">
              <a:lnSpc>
                <a:spcPct val="102400"/>
              </a:lnSpc>
              <a:spcBef>
                <a:spcPts val="5"/>
              </a:spcBef>
              <a:buAutoNum type="arabicPeriod" startAt="6"/>
              <a:tabLst>
                <a:tab pos="241947" algn="l"/>
              </a:tabLst>
            </a:pP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11" dirty="0">
                <a:latin typeface="Times New Roman"/>
                <a:cs typeface="Times New Roman"/>
              </a:rPr>
              <a:t> </a:t>
            </a:r>
            <a:r>
              <a:rPr sz="1400" b="1" spc="-11" dirty="0">
                <a:latin typeface="Times New Roman"/>
                <a:cs typeface="Times New Roman"/>
              </a:rPr>
              <a:t>Power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BI,</a:t>
            </a:r>
            <a:r>
              <a:rPr sz="1400" b="1" spc="1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establish</a:t>
            </a:r>
            <a:r>
              <a:rPr sz="1400" b="1" spc="1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relationship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11" dirty="0">
                <a:latin typeface="Times New Roman"/>
                <a:cs typeface="Times New Roman"/>
              </a:rPr>
              <a:t>between</a:t>
            </a:r>
            <a:r>
              <a:rPr sz="1400" b="1" spc="1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the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"Employee </a:t>
            </a:r>
            <a:r>
              <a:rPr sz="1400" b="1" dirty="0">
                <a:latin typeface="Times New Roman"/>
                <a:cs typeface="Times New Roman"/>
              </a:rPr>
              <a:t>ID"</a:t>
            </a:r>
            <a:r>
              <a:rPr sz="1400" b="1" spc="11" dirty="0">
                <a:latin typeface="Times New Roman"/>
                <a:cs typeface="Times New Roman"/>
              </a:rPr>
              <a:t> </a:t>
            </a:r>
            <a:r>
              <a:rPr sz="1400" b="1" spc="-11" dirty="0">
                <a:latin typeface="Times New Roman"/>
                <a:cs typeface="Times New Roman"/>
              </a:rPr>
              <a:t>in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the</a:t>
            </a:r>
            <a:r>
              <a:rPr sz="1400" b="1" spc="-5" dirty="0">
                <a:latin typeface="Times New Roman"/>
                <a:cs typeface="Times New Roman"/>
              </a:rPr>
              <a:t> employee</a:t>
            </a:r>
            <a:r>
              <a:rPr sz="1400" b="1" dirty="0">
                <a:latin typeface="Times New Roman"/>
                <a:cs typeface="Times New Roman"/>
              </a:rPr>
              <a:t> data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1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the </a:t>
            </a:r>
            <a:r>
              <a:rPr sz="1400" b="1" spc="-5" dirty="0">
                <a:latin typeface="Times New Roman"/>
                <a:cs typeface="Times New Roman"/>
              </a:rPr>
              <a:t>"Employee </a:t>
            </a:r>
            <a:r>
              <a:rPr sz="1400" b="1" spc="-2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ID" </a:t>
            </a:r>
            <a:r>
              <a:rPr sz="1400" b="1" spc="-11" dirty="0">
                <a:latin typeface="Times New Roman"/>
                <a:cs typeface="Times New Roman"/>
              </a:rPr>
              <a:t>in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the</a:t>
            </a:r>
            <a:r>
              <a:rPr sz="1400" b="1" spc="-1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time</a:t>
            </a:r>
            <a:r>
              <a:rPr sz="1400" b="1" spc="-1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tracking</a:t>
            </a:r>
            <a:r>
              <a:rPr sz="1400" b="1" dirty="0">
                <a:latin typeface="Times New Roman"/>
                <a:cs typeface="Times New Roman"/>
              </a:rPr>
              <a:t> data.</a:t>
            </a:r>
            <a:endParaRPr sz="1400" dirty="0">
              <a:latin typeface="Times New Roman"/>
              <a:cs typeface="Times New Roman"/>
            </a:endParaRPr>
          </a:p>
          <a:p>
            <a:pPr marL="12701">
              <a:spcBef>
                <a:spcPts val="860"/>
              </a:spcBef>
            </a:pPr>
            <a:r>
              <a:rPr sz="1400" b="1" spc="-5" dirty="0">
                <a:latin typeface="Times New Roman"/>
                <a:cs typeface="Times New Roman"/>
              </a:rPr>
              <a:t>Answer: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66356" y="6034405"/>
            <a:ext cx="9753600" cy="784061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41312" marR="5080" indent="-229246">
              <a:lnSpc>
                <a:spcPct val="104200"/>
              </a:lnSpc>
              <a:spcBef>
                <a:spcPts val="40"/>
              </a:spcBef>
            </a:pPr>
            <a:r>
              <a:rPr sz="1400" b="1" dirty="0">
                <a:latin typeface="Times New Roman"/>
                <a:cs typeface="Times New Roman"/>
              </a:rPr>
              <a:t>7.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Using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Excel,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create</a:t>
            </a:r>
            <a:r>
              <a:rPr sz="1400" b="1" dirty="0">
                <a:latin typeface="Times New Roman"/>
                <a:cs typeface="Times New Roman"/>
              </a:rPr>
              <a:t> a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pivot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table</a:t>
            </a:r>
            <a:r>
              <a:rPr sz="1400" b="1" dirty="0">
                <a:latin typeface="Times New Roman"/>
                <a:cs typeface="Times New Roman"/>
              </a:rPr>
              <a:t> that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displays</a:t>
            </a:r>
            <a:r>
              <a:rPr sz="1400" b="1" spc="1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the </a:t>
            </a:r>
            <a:r>
              <a:rPr sz="1400" b="1" spc="-5" dirty="0">
                <a:latin typeface="Times New Roman"/>
                <a:cs typeface="Times New Roman"/>
              </a:rPr>
              <a:t>count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employees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11" dirty="0">
                <a:latin typeface="Times New Roman"/>
                <a:cs typeface="Times New Roman"/>
              </a:rPr>
              <a:t>in</a:t>
            </a:r>
            <a:r>
              <a:rPr sz="1400" b="1" spc="1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each</a:t>
            </a:r>
            <a:r>
              <a:rPr sz="1400" b="1" spc="1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Marital</a:t>
            </a:r>
            <a:r>
              <a:rPr sz="1400" b="1" dirty="0">
                <a:latin typeface="Times New Roman"/>
                <a:cs typeface="Times New Roman"/>
              </a:rPr>
              <a:t> Status</a:t>
            </a:r>
            <a:r>
              <a:rPr sz="1400" b="1" spc="1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category, </a:t>
            </a:r>
            <a:r>
              <a:rPr sz="1400" b="1" spc="-28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segmented</a:t>
            </a:r>
            <a:r>
              <a:rPr sz="1400" b="1" dirty="0">
                <a:latin typeface="Times New Roman"/>
                <a:cs typeface="Times New Roman"/>
              </a:rPr>
              <a:t> by </a:t>
            </a:r>
            <a:r>
              <a:rPr sz="1400" b="1" spc="-5" dirty="0">
                <a:latin typeface="Times New Roman"/>
                <a:cs typeface="Times New Roman"/>
              </a:rPr>
              <a:t>Department.</a:t>
            </a:r>
            <a:endParaRPr sz="1400" dirty="0">
              <a:latin typeface="Times New Roman"/>
              <a:cs typeface="Times New Roman"/>
            </a:endParaRPr>
          </a:p>
          <a:p>
            <a:pPr marL="12701">
              <a:spcBef>
                <a:spcPts val="860"/>
              </a:spcBef>
            </a:pPr>
            <a:r>
              <a:rPr sz="1400" b="1" spc="-5" dirty="0">
                <a:latin typeface="Times New Roman"/>
                <a:cs typeface="Times New Roman"/>
              </a:rPr>
              <a:t>Answer: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7956" y="2638427"/>
            <a:ext cx="4970779" cy="300304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0357" y="6823582"/>
            <a:ext cx="4818378" cy="202831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758" y="495684"/>
            <a:ext cx="9471028" cy="771237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41312" marR="5080" indent="-229246">
              <a:lnSpc>
                <a:spcPct val="104200"/>
              </a:lnSpc>
              <a:spcBef>
                <a:spcPts val="40"/>
              </a:spcBef>
            </a:pPr>
            <a:r>
              <a:rPr sz="1400" b="1" dirty="0">
                <a:latin typeface="Times New Roman"/>
                <a:cs typeface="Times New Roman"/>
              </a:rPr>
              <a:t>8.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Apply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conditional formatting</a:t>
            </a:r>
            <a:r>
              <a:rPr sz="1400" b="1" spc="1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to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highlight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employees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11" dirty="0">
                <a:latin typeface="Times New Roman"/>
                <a:cs typeface="Times New Roman"/>
              </a:rPr>
              <a:t>with</a:t>
            </a:r>
            <a:r>
              <a:rPr sz="1400" b="1" spc="1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both</a:t>
            </a:r>
            <a:r>
              <a:rPr sz="1400" b="1" spc="1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above-average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Monthly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Income</a:t>
            </a:r>
            <a:r>
              <a:rPr sz="1400" b="1" dirty="0">
                <a:latin typeface="Times New Roman"/>
                <a:cs typeface="Times New Roman"/>
              </a:rPr>
              <a:t> and</a:t>
            </a:r>
            <a:r>
              <a:rPr sz="1400" b="1" spc="1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above- </a:t>
            </a:r>
            <a:r>
              <a:rPr sz="1400" b="1" spc="-28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average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Job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Satisfaction</a:t>
            </a:r>
            <a:endParaRPr sz="1400" dirty="0">
              <a:latin typeface="Times New Roman"/>
              <a:cs typeface="Times New Roman"/>
            </a:endParaRPr>
          </a:p>
          <a:p>
            <a:pPr marL="12701">
              <a:spcBef>
                <a:spcPts val="835"/>
              </a:spcBef>
            </a:pPr>
            <a:r>
              <a:rPr sz="1400" b="1" spc="-5" dirty="0">
                <a:latin typeface="Times New Roman"/>
                <a:cs typeface="Times New Roman"/>
              </a:rPr>
              <a:t>Answer: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66357" y="4559052"/>
            <a:ext cx="9471028" cy="663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 marR="5080">
              <a:lnSpc>
                <a:spcPct val="1581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9.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1" dirty="0">
                <a:latin typeface="Times New Roman"/>
                <a:cs typeface="Times New Roman"/>
              </a:rPr>
              <a:t>Power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BI,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create</a:t>
            </a:r>
            <a:r>
              <a:rPr sz="1400" b="1" spc="-1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line</a:t>
            </a:r>
            <a:r>
              <a:rPr sz="1400" b="1" spc="-5" dirty="0">
                <a:latin typeface="Times New Roman"/>
                <a:cs typeface="Times New Roman"/>
              </a:rPr>
              <a:t> chart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that </a:t>
            </a:r>
            <a:r>
              <a:rPr sz="1400" b="1" spc="-5" dirty="0">
                <a:latin typeface="Times New Roman"/>
                <a:cs typeface="Times New Roman"/>
              </a:rPr>
              <a:t>visualizes</a:t>
            </a:r>
            <a:r>
              <a:rPr sz="1400" b="1" spc="1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the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trend</a:t>
            </a:r>
            <a:r>
              <a:rPr sz="1400" b="1" spc="1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 </a:t>
            </a:r>
            <a:r>
              <a:rPr sz="1400" b="1" spc="-5" dirty="0">
                <a:latin typeface="Times New Roman"/>
                <a:cs typeface="Times New Roman"/>
              </a:rPr>
              <a:t>Employee Attrition</a:t>
            </a:r>
            <a:r>
              <a:rPr sz="1400" b="1" spc="1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over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the</a:t>
            </a:r>
            <a:r>
              <a:rPr sz="1400" b="1" spc="-1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years. </a:t>
            </a:r>
            <a:r>
              <a:rPr sz="1400" b="1" spc="-285" dirty="0">
                <a:latin typeface="Times New Roman"/>
                <a:cs typeface="Times New Roman"/>
              </a:rPr>
              <a:t> </a:t>
            </a:r>
            <a:endParaRPr lang="en-US" sz="1400" b="1" spc="-285" dirty="0">
              <a:latin typeface="Times New Roman"/>
              <a:cs typeface="Times New Roman"/>
            </a:endParaRPr>
          </a:p>
          <a:p>
            <a:pPr marL="12701" marR="5080">
              <a:lnSpc>
                <a:spcPct val="1581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Answer: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55508" y="1266921"/>
            <a:ext cx="3321048" cy="300752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37956" y="5866647"/>
            <a:ext cx="5927728" cy="32900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99556" y="495681"/>
            <a:ext cx="10071104" cy="2337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12" indent="-229246">
              <a:spcBef>
                <a:spcPts val="100"/>
              </a:spcBef>
              <a:buAutoNum type="arabicPeriod" startAt="10"/>
              <a:tabLst>
                <a:tab pos="241947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Describe</a:t>
            </a:r>
            <a:r>
              <a:rPr sz="1600" b="1" spc="-11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how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you</a:t>
            </a:r>
            <a:r>
              <a:rPr sz="1600" b="1" spc="11" dirty="0">
                <a:latin typeface="Times New Roman"/>
                <a:cs typeface="Times New Roman"/>
              </a:rPr>
              <a:t> </a:t>
            </a:r>
            <a:r>
              <a:rPr sz="1600" b="1" spc="-11" dirty="0">
                <a:latin typeface="Times New Roman"/>
                <a:cs typeface="Times New Roman"/>
              </a:rPr>
              <a:t>would</a:t>
            </a:r>
            <a:r>
              <a:rPr sz="1600" b="1" spc="1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create 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star</a:t>
            </a:r>
            <a:r>
              <a:rPr sz="1600" b="1" spc="-5" dirty="0">
                <a:latin typeface="Times New Roman"/>
                <a:cs typeface="Times New Roman"/>
              </a:rPr>
              <a:t> schema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for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this</a:t>
            </a:r>
            <a:r>
              <a:rPr sz="1600" b="1" spc="11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dataset,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explaining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the</a:t>
            </a:r>
            <a:r>
              <a:rPr sz="1600" b="1" spc="-5" dirty="0">
                <a:latin typeface="Times New Roman"/>
                <a:cs typeface="Times New Roman"/>
              </a:rPr>
              <a:t> benefits</a:t>
            </a:r>
            <a:r>
              <a:rPr sz="1600" b="1" spc="11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of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doing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so.</a:t>
            </a:r>
            <a:endParaRPr sz="1600" dirty="0">
              <a:latin typeface="Times New Roman"/>
              <a:cs typeface="Times New Roman"/>
            </a:endParaRPr>
          </a:p>
          <a:p>
            <a:pPr marL="12701">
              <a:spcBef>
                <a:spcPts val="860"/>
              </a:spcBef>
            </a:pPr>
            <a:r>
              <a:rPr sz="1400" b="1" spc="-5" dirty="0">
                <a:latin typeface="Times New Roman"/>
                <a:cs typeface="Times New Roman"/>
              </a:rPr>
              <a:t>Answer:</a:t>
            </a:r>
            <a:r>
              <a:rPr lang="en-US" sz="1400" spc="-5" dirty="0">
                <a:latin typeface="Times New Roman"/>
                <a:cs typeface="Times New Roman"/>
              </a:rPr>
              <a:t> </a:t>
            </a:r>
            <a:r>
              <a:rPr sz="1400" b="1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1400" b="1" u="heavy" spc="-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Benefits </a:t>
            </a:r>
            <a:r>
              <a:rPr sz="1400" b="1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400" b="1" u="heavy" spc="-11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Star</a:t>
            </a:r>
            <a:r>
              <a:rPr sz="1400" b="1" u="heavy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Schema</a:t>
            </a:r>
            <a:endParaRPr sz="1400" dirty="0">
              <a:latin typeface="Times New Roman"/>
              <a:cs typeface="Times New Roman"/>
            </a:endParaRPr>
          </a:p>
          <a:p>
            <a:pPr marL="469923" lvl="1" indent="-229246">
              <a:spcBef>
                <a:spcPts val="860"/>
              </a:spcBef>
              <a:buFont typeface="Wingdings"/>
              <a:buChar char=""/>
              <a:tabLst>
                <a:tab pos="470558" algn="l"/>
              </a:tabLst>
            </a:pPr>
            <a:r>
              <a:rPr sz="1400" b="1" dirty="0">
                <a:solidFill>
                  <a:srgbClr val="006FC0"/>
                </a:solidFill>
                <a:latin typeface="Times New Roman"/>
                <a:cs typeface="Times New Roman"/>
              </a:rPr>
              <a:t>Star</a:t>
            </a: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 schema</a:t>
            </a:r>
            <a:r>
              <a:rPr sz="14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are efficient</a:t>
            </a:r>
            <a:r>
              <a:rPr sz="14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imes New Roman"/>
                <a:cs typeface="Times New Roman"/>
              </a:rPr>
              <a:t>for</a:t>
            </a: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 storing</a:t>
            </a:r>
            <a:r>
              <a:rPr sz="1400" b="1" spc="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imes New Roman"/>
                <a:cs typeface="Times New Roman"/>
              </a:rPr>
              <a:t>data</a:t>
            </a:r>
            <a:r>
              <a:rPr sz="14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sz="1400" b="1" spc="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updating</a:t>
            </a:r>
            <a:r>
              <a:rPr sz="14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imes New Roman"/>
                <a:cs typeface="Times New Roman"/>
              </a:rPr>
              <a:t>data</a:t>
            </a:r>
            <a:r>
              <a:rPr sz="14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imes New Roman"/>
                <a:cs typeface="Times New Roman"/>
              </a:rPr>
              <a:t>by</a:t>
            </a:r>
            <a:r>
              <a:rPr sz="14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reducing</a:t>
            </a:r>
            <a:r>
              <a:rPr sz="14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imes New Roman"/>
                <a:cs typeface="Times New Roman"/>
              </a:rPr>
              <a:t>the</a:t>
            </a: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 duplication.</a:t>
            </a:r>
            <a:endParaRPr sz="1400" dirty="0">
              <a:latin typeface="Times New Roman"/>
              <a:cs typeface="Times New Roman"/>
            </a:endParaRPr>
          </a:p>
          <a:p>
            <a:pPr marL="469923" lvl="1" indent="-229246">
              <a:spcBef>
                <a:spcPts val="35"/>
              </a:spcBef>
              <a:buFont typeface="Wingdings"/>
              <a:buChar char=""/>
              <a:tabLst>
                <a:tab pos="470558" algn="l"/>
              </a:tabLst>
            </a:pPr>
            <a:r>
              <a:rPr sz="1400" b="1" dirty="0">
                <a:solidFill>
                  <a:srgbClr val="006FC0"/>
                </a:solidFill>
                <a:latin typeface="Times New Roman"/>
                <a:cs typeface="Times New Roman"/>
              </a:rPr>
              <a:t>It </a:t>
            </a:r>
            <a:r>
              <a:rPr sz="1400" b="1" spc="-11" dirty="0">
                <a:solidFill>
                  <a:srgbClr val="006FC0"/>
                </a:solidFill>
                <a:latin typeface="Times New Roman"/>
                <a:cs typeface="Times New Roman"/>
              </a:rPr>
              <a:t>is</a:t>
            </a:r>
            <a:r>
              <a:rPr sz="14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spc="-11" dirty="0">
                <a:solidFill>
                  <a:srgbClr val="006FC0"/>
                </a:solidFill>
                <a:latin typeface="Times New Roman"/>
                <a:cs typeface="Times New Roman"/>
              </a:rPr>
              <a:t>extremely</a:t>
            </a:r>
            <a:r>
              <a:rPr sz="1400" b="1" dirty="0">
                <a:solidFill>
                  <a:srgbClr val="006FC0"/>
                </a:solidFill>
                <a:latin typeface="Times New Roman"/>
                <a:cs typeface="Times New Roman"/>
              </a:rPr>
              <a:t> simple</a:t>
            </a:r>
            <a:r>
              <a:rPr sz="1400" b="1" spc="-1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imes New Roman"/>
                <a:cs typeface="Times New Roman"/>
              </a:rPr>
              <a:t>to understand</a:t>
            </a:r>
            <a:r>
              <a:rPr sz="14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sz="14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build.</a:t>
            </a:r>
            <a:endParaRPr sz="1400" dirty="0">
              <a:latin typeface="Times New Roman"/>
              <a:cs typeface="Times New Roman"/>
            </a:endParaRPr>
          </a:p>
          <a:p>
            <a:pPr marL="469923" lvl="1" indent="-229246">
              <a:spcBef>
                <a:spcPts val="60"/>
              </a:spcBef>
              <a:buFont typeface="Wingdings"/>
              <a:buChar char=""/>
              <a:tabLst>
                <a:tab pos="470558" algn="l"/>
              </a:tabLst>
            </a:pPr>
            <a:r>
              <a:rPr sz="1400" b="1" dirty="0">
                <a:solidFill>
                  <a:srgbClr val="006FC0"/>
                </a:solidFill>
                <a:latin typeface="Times New Roman"/>
                <a:cs typeface="Times New Roman"/>
              </a:rPr>
              <a:t>No</a:t>
            </a: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 need</a:t>
            </a:r>
            <a:r>
              <a:rPr sz="14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imes New Roman"/>
                <a:cs typeface="Times New Roman"/>
              </a:rPr>
              <a:t>for</a:t>
            </a:r>
            <a:r>
              <a:rPr sz="1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complex</a:t>
            </a:r>
            <a:r>
              <a:rPr sz="1400" b="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joins</a:t>
            </a:r>
            <a:r>
              <a:rPr sz="1400" b="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spc="-11" dirty="0">
                <a:solidFill>
                  <a:srgbClr val="006FC0"/>
                </a:solidFill>
                <a:latin typeface="Times New Roman"/>
                <a:cs typeface="Times New Roman"/>
              </a:rPr>
              <a:t>when</a:t>
            </a:r>
            <a:r>
              <a:rPr sz="14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querying</a:t>
            </a:r>
            <a:r>
              <a:rPr sz="1400" b="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data.</a:t>
            </a:r>
            <a:endParaRPr sz="14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006FC0"/>
              </a:buClr>
              <a:buFont typeface="Wingdings"/>
              <a:buChar char=""/>
            </a:pPr>
            <a:endParaRPr sz="1400" dirty="0">
              <a:latin typeface="Times New Roman"/>
              <a:cs typeface="Times New Roman"/>
            </a:endParaRPr>
          </a:p>
          <a:p>
            <a:pPr lvl="1">
              <a:spcBef>
                <a:spcPts val="25"/>
              </a:spcBef>
              <a:buClr>
                <a:srgbClr val="006FC0"/>
              </a:buClr>
              <a:buFont typeface="Wingdings"/>
              <a:buChar char=""/>
            </a:pPr>
            <a:endParaRPr sz="1400" dirty="0">
              <a:latin typeface="Times New Roman"/>
              <a:cs typeface="Times New Roman"/>
            </a:endParaRPr>
          </a:p>
          <a:p>
            <a:pPr marL="241312" marR="5080" indent="-229246">
              <a:lnSpc>
                <a:spcPct val="104200"/>
              </a:lnSpc>
              <a:spcBef>
                <a:spcPts val="5"/>
              </a:spcBef>
              <a:buAutoNum type="arabicPeriod" startAt="11"/>
              <a:tabLst>
                <a:tab pos="241947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Create</a:t>
            </a:r>
            <a:r>
              <a:rPr sz="1400" b="1" spc="-1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hierarchy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1" dirty="0">
                <a:latin typeface="Times New Roman"/>
                <a:cs typeface="Times New Roman"/>
              </a:rPr>
              <a:t>in</a:t>
            </a:r>
            <a:r>
              <a:rPr sz="1400" b="1" spc="1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Power</a:t>
            </a:r>
            <a:r>
              <a:rPr sz="1400" b="1" spc="-1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BI</a:t>
            </a:r>
            <a:r>
              <a:rPr sz="1400" b="1" spc="1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that </a:t>
            </a:r>
            <a:r>
              <a:rPr sz="1400" b="1" spc="-5" dirty="0">
                <a:latin typeface="Times New Roman"/>
                <a:cs typeface="Times New Roman"/>
              </a:rPr>
              <a:t>allows</a:t>
            </a:r>
            <a:r>
              <a:rPr sz="1400" b="1" spc="1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users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to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drill down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from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Department to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Job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Role </a:t>
            </a:r>
            <a:r>
              <a:rPr sz="1400" b="1" dirty="0">
                <a:latin typeface="Times New Roman"/>
                <a:cs typeface="Times New Roman"/>
              </a:rPr>
              <a:t>to </a:t>
            </a:r>
            <a:r>
              <a:rPr sz="1400" b="1" spc="-5" dirty="0">
                <a:latin typeface="Times New Roman"/>
                <a:cs typeface="Times New Roman"/>
              </a:rPr>
              <a:t>further </a:t>
            </a:r>
            <a:r>
              <a:rPr sz="1400" b="1" spc="-28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narrow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their</a:t>
            </a:r>
            <a:r>
              <a:rPr sz="1400" b="1" spc="-1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analysis.</a:t>
            </a:r>
            <a:endParaRPr sz="1400" dirty="0">
              <a:latin typeface="Times New Roman"/>
              <a:cs typeface="Times New Roman"/>
            </a:endParaRPr>
          </a:p>
          <a:p>
            <a:pPr marL="12701">
              <a:spcBef>
                <a:spcPts val="835"/>
              </a:spcBef>
            </a:pPr>
            <a:r>
              <a:rPr sz="1400" b="1" spc="-5" dirty="0">
                <a:latin typeface="Times New Roman"/>
                <a:cs typeface="Times New Roman"/>
              </a:rPr>
              <a:t>Answer: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73829" y="4211324"/>
            <a:ext cx="10159393" cy="267303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41312" marR="236867" indent="-229246">
              <a:lnSpc>
                <a:spcPct val="102400"/>
              </a:lnSpc>
              <a:spcBef>
                <a:spcPts val="65"/>
              </a:spcBef>
              <a:buAutoNum type="arabicPeriod" startAt="12"/>
              <a:tabLst>
                <a:tab pos="241947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How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can</a:t>
            </a:r>
            <a:r>
              <a:rPr sz="1400" b="1" spc="1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you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set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up</a:t>
            </a:r>
            <a:r>
              <a:rPr sz="1400" b="1" spc="1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parameterized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queries</a:t>
            </a:r>
            <a:r>
              <a:rPr sz="1400" b="1" spc="11" dirty="0">
                <a:latin typeface="Times New Roman"/>
                <a:cs typeface="Times New Roman"/>
              </a:rPr>
              <a:t> </a:t>
            </a:r>
            <a:r>
              <a:rPr sz="1400" b="1" spc="-11" dirty="0">
                <a:latin typeface="Times New Roman"/>
                <a:cs typeface="Times New Roman"/>
              </a:rPr>
              <a:t>in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Power BI</a:t>
            </a:r>
            <a:r>
              <a:rPr sz="1400" b="1" spc="1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to allow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users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to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filter </a:t>
            </a:r>
            <a:r>
              <a:rPr sz="1400" b="1" dirty="0">
                <a:latin typeface="Times New Roman"/>
                <a:cs typeface="Times New Roman"/>
              </a:rPr>
              <a:t>data </a:t>
            </a:r>
            <a:r>
              <a:rPr sz="1400" b="1" spc="-5" dirty="0">
                <a:latin typeface="Times New Roman"/>
                <a:cs typeface="Times New Roman"/>
              </a:rPr>
              <a:t>based</a:t>
            </a:r>
            <a:r>
              <a:rPr sz="1400" b="1" spc="1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2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 2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on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the </a:t>
            </a:r>
            <a:r>
              <a:rPr sz="1400" b="1" spc="-28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Distance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from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Home</a:t>
            </a:r>
            <a:r>
              <a:rPr sz="1400" b="1" spc="-1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column?</a:t>
            </a:r>
            <a:endParaRPr sz="1400" dirty="0">
              <a:latin typeface="Times New Roman"/>
              <a:cs typeface="Times New Roman"/>
            </a:endParaRPr>
          </a:p>
          <a:p>
            <a:pPr marL="12701">
              <a:spcBef>
                <a:spcPts val="860"/>
              </a:spcBef>
            </a:pPr>
            <a:r>
              <a:rPr sz="1400" b="1" spc="-5" dirty="0">
                <a:latin typeface="Times New Roman"/>
                <a:cs typeface="Times New Roman"/>
              </a:rPr>
              <a:t>Answer:</a:t>
            </a:r>
            <a:endParaRPr sz="1400" dirty="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812841" lvl="1" indent="-229246">
              <a:buFont typeface="Wingdings"/>
              <a:buChar char=""/>
              <a:tabLst>
                <a:tab pos="813475" algn="l"/>
              </a:tabLst>
            </a:pPr>
            <a:r>
              <a:rPr sz="1400" dirty="0">
                <a:solidFill>
                  <a:srgbClr val="006FC0"/>
                </a:solidFill>
                <a:latin typeface="Segoe UI"/>
                <a:cs typeface="Segoe UI"/>
              </a:rPr>
              <a:t>Select</a:t>
            </a:r>
            <a:r>
              <a:rPr sz="1400" spc="-11" dirty="0">
                <a:solidFill>
                  <a:srgbClr val="006FC0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Segoe UI"/>
                <a:cs typeface="Segoe UI"/>
              </a:rPr>
              <a:t>Home </a:t>
            </a:r>
            <a:r>
              <a:rPr sz="1400" dirty="0">
                <a:solidFill>
                  <a:srgbClr val="006FC0"/>
                </a:solidFill>
                <a:latin typeface="Segoe UI"/>
                <a:cs typeface="Segoe UI"/>
              </a:rPr>
              <a:t>&gt;</a:t>
            </a:r>
            <a:r>
              <a:rPr sz="1400" spc="5" dirty="0">
                <a:solidFill>
                  <a:srgbClr val="006FC0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Segoe UI"/>
                <a:cs typeface="Segoe UI"/>
              </a:rPr>
              <a:t>Transform</a:t>
            </a:r>
            <a:r>
              <a:rPr sz="1400" b="1" spc="-11" dirty="0">
                <a:solidFill>
                  <a:srgbClr val="006FC0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006FC0"/>
                </a:solidFill>
                <a:latin typeface="Segoe UI"/>
                <a:cs typeface="Segoe UI"/>
              </a:rPr>
              <a:t>data</a:t>
            </a:r>
            <a:r>
              <a:rPr sz="1400" b="1" spc="5" dirty="0">
                <a:solidFill>
                  <a:srgbClr val="006FC0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006FC0"/>
                </a:solidFill>
                <a:latin typeface="Segoe UI"/>
                <a:cs typeface="Segoe UI"/>
              </a:rPr>
              <a:t>&gt; </a:t>
            </a:r>
            <a:r>
              <a:rPr sz="1400" b="1" spc="-5" dirty="0">
                <a:solidFill>
                  <a:srgbClr val="006FC0"/>
                </a:solidFill>
                <a:latin typeface="Segoe UI"/>
                <a:cs typeface="Segoe UI"/>
              </a:rPr>
              <a:t>Transform</a:t>
            </a:r>
            <a:r>
              <a:rPr sz="1400" b="1" spc="-11" dirty="0">
                <a:solidFill>
                  <a:srgbClr val="006FC0"/>
                </a:solidFill>
                <a:latin typeface="Segoe UI"/>
                <a:cs typeface="Segoe UI"/>
              </a:rPr>
              <a:t> </a:t>
            </a:r>
            <a:r>
              <a:rPr sz="1400" b="1" spc="5" dirty="0">
                <a:solidFill>
                  <a:srgbClr val="006FC0"/>
                </a:solidFill>
                <a:latin typeface="Segoe UI"/>
                <a:cs typeface="Segoe UI"/>
              </a:rPr>
              <a:t>data</a:t>
            </a:r>
            <a:r>
              <a:rPr sz="1400" b="1" spc="11" dirty="0">
                <a:solidFill>
                  <a:srgbClr val="006FC0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Segoe UI"/>
                <a:cs typeface="Segoe UI"/>
              </a:rPr>
              <a:t>to</a:t>
            </a:r>
            <a:r>
              <a:rPr sz="1400" spc="-11" dirty="0">
                <a:solidFill>
                  <a:srgbClr val="006FC0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Segoe UI"/>
                <a:cs typeface="Segoe UI"/>
              </a:rPr>
              <a:t>open</a:t>
            </a:r>
            <a:r>
              <a:rPr sz="1400" spc="-11" dirty="0">
                <a:solidFill>
                  <a:srgbClr val="006FC0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Segoe UI"/>
                <a:cs typeface="Segoe UI"/>
              </a:rPr>
              <a:t>the</a:t>
            </a:r>
            <a:r>
              <a:rPr sz="1400" spc="-11" dirty="0">
                <a:solidFill>
                  <a:srgbClr val="006FC0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Segoe UI"/>
                <a:cs typeface="Segoe UI"/>
              </a:rPr>
              <a:t>Power</a:t>
            </a:r>
            <a:r>
              <a:rPr sz="1400" spc="5" dirty="0">
                <a:solidFill>
                  <a:srgbClr val="006FC0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006FC0"/>
                </a:solidFill>
                <a:latin typeface="Segoe UI"/>
                <a:cs typeface="Segoe UI"/>
              </a:rPr>
              <a:t>Query</a:t>
            </a:r>
            <a:r>
              <a:rPr sz="1400" spc="-11" dirty="0">
                <a:solidFill>
                  <a:srgbClr val="006FC0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Segoe UI"/>
                <a:cs typeface="Segoe UI"/>
              </a:rPr>
              <a:t>Editor.</a:t>
            </a:r>
            <a:endParaRPr sz="1400" dirty="0">
              <a:latin typeface="Segoe UI"/>
              <a:cs typeface="Segoe UI"/>
            </a:endParaRPr>
          </a:p>
          <a:p>
            <a:pPr marL="812841" lvl="1" indent="-229246">
              <a:spcBef>
                <a:spcPts val="160"/>
              </a:spcBef>
              <a:buFont typeface="Wingdings"/>
              <a:buChar char=""/>
              <a:tabLst>
                <a:tab pos="813475" algn="l"/>
              </a:tabLst>
            </a:pPr>
            <a:r>
              <a:rPr sz="1400" dirty="0">
                <a:solidFill>
                  <a:srgbClr val="006FC0"/>
                </a:solidFill>
                <a:latin typeface="Segoe UI"/>
                <a:cs typeface="Segoe UI"/>
              </a:rPr>
              <a:t>In</a:t>
            </a:r>
            <a:r>
              <a:rPr sz="1400" spc="-5" dirty="0">
                <a:solidFill>
                  <a:srgbClr val="006FC0"/>
                </a:solidFill>
                <a:latin typeface="Segoe UI"/>
                <a:cs typeface="Segoe UI"/>
              </a:rPr>
              <a:t> the</a:t>
            </a:r>
            <a:r>
              <a:rPr sz="1400" spc="-11" dirty="0">
                <a:solidFill>
                  <a:srgbClr val="006FC0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Segoe UI"/>
                <a:cs typeface="Segoe UI"/>
              </a:rPr>
              <a:t>Power</a:t>
            </a:r>
            <a:r>
              <a:rPr sz="1400" dirty="0">
                <a:solidFill>
                  <a:srgbClr val="006FC0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Segoe UI"/>
                <a:cs typeface="Segoe UI"/>
              </a:rPr>
              <a:t>Query </a:t>
            </a:r>
            <a:r>
              <a:rPr sz="1400" dirty="0">
                <a:solidFill>
                  <a:srgbClr val="006FC0"/>
                </a:solidFill>
                <a:latin typeface="Segoe UI"/>
                <a:cs typeface="Segoe UI"/>
              </a:rPr>
              <a:t>Editor,</a:t>
            </a:r>
            <a:r>
              <a:rPr sz="1400" spc="-15" dirty="0">
                <a:solidFill>
                  <a:srgbClr val="006FC0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Segoe UI"/>
                <a:cs typeface="Segoe UI"/>
              </a:rPr>
              <a:t>select</a:t>
            </a:r>
            <a:r>
              <a:rPr sz="1400" spc="25" dirty="0">
                <a:solidFill>
                  <a:srgbClr val="006FC0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006FC0"/>
                </a:solidFill>
                <a:latin typeface="Segoe UI"/>
                <a:cs typeface="Segoe UI"/>
              </a:rPr>
              <a:t>New</a:t>
            </a:r>
            <a:r>
              <a:rPr sz="1400" b="1" spc="-5" dirty="0">
                <a:solidFill>
                  <a:srgbClr val="006FC0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006FC0"/>
                </a:solidFill>
                <a:latin typeface="Segoe UI"/>
                <a:cs typeface="Segoe UI"/>
              </a:rPr>
              <a:t>Parameters</a:t>
            </a:r>
            <a:r>
              <a:rPr sz="1400" b="1" spc="-5" dirty="0">
                <a:solidFill>
                  <a:srgbClr val="006FC0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Segoe UI"/>
                <a:cs typeface="Segoe UI"/>
              </a:rPr>
              <a:t>under</a:t>
            </a:r>
            <a:r>
              <a:rPr sz="1400" dirty="0">
                <a:solidFill>
                  <a:srgbClr val="006FC0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006FC0"/>
                </a:solidFill>
                <a:latin typeface="Segoe UI"/>
                <a:cs typeface="Segoe UI"/>
              </a:rPr>
              <a:t>Manage</a:t>
            </a:r>
            <a:r>
              <a:rPr sz="1400" b="1" spc="-11" dirty="0">
                <a:solidFill>
                  <a:srgbClr val="006FC0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006FC0"/>
                </a:solidFill>
                <a:latin typeface="Segoe UI"/>
                <a:cs typeface="Segoe UI"/>
              </a:rPr>
              <a:t>Parameters </a:t>
            </a:r>
            <a:r>
              <a:rPr sz="1400" dirty="0">
                <a:solidFill>
                  <a:srgbClr val="006FC0"/>
                </a:solidFill>
                <a:latin typeface="Segoe UI"/>
                <a:cs typeface="Segoe UI"/>
              </a:rPr>
              <a:t>in</a:t>
            </a:r>
            <a:r>
              <a:rPr sz="1400" spc="-11" dirty="0">
                <a:solidFill>
                  <a:srgbClr val="006FC0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Segoe UI"/>
                <a:cs typeface="Segoe UI"/>
              </a:rPr>
              <a:t>the</a:t>
            </a:r>
            <a:r>
              <a:rPr sz="1400" spc="-11" dirty="0">
                <a:solidFill>
                  <a:srgbClr val="006FC0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Segoe UI"/>
                <a:cs typeface="Segoe UI"/>
              </a:rPr>
              <a:t>ribbon.</a:t>
            </a:r>
            <a:endParaRPr sz="1400" dirty="0">
              <a:latin typeface="Segoe UI"/>
              <a:cs typeface="Segoe UI"/>
            </a:endParaRPr>
          </a:p>
          <a:p>
            <a:pPr marL="812841" lvl="1" indent="-229246">
              <a:spcBef>
                <a:spcPts val="160"/>
              </a:spcBef>
              <a:buFont typeface="Wingdings"/>
              <a:buChar char=""/>
              <a:tabLst>
                <a:tab pos="813475" algn="l"/>
              </a:tabLst>
            </a:pPr>
            <a:r>
              <a:rPr sz="1400" dirty="0">
                <a:solidFill>
                  <a:srgbClr val="006FC0"/>
                </a:solidFill>
                <a:latin typeface="Segoe UI"/>
                <a:cs typeface="Segoe UI"/>
              </a:rPr>
              <a:t>In</a:t>
            </a:r>
            <a:r>
              <a:rPr sz="1400" spc="-11" dirty="0">
                <a:solidFill>
                  <a:srgbClr val="006FC0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Segoe UI"/>
                <a:cs typeface="Segoe UI"/>
              </a:rPr>
              <a:t>the</a:t>
            </a:r>
            <a:r>
              <a:rPr sz="1400" dirty="0">
                <a:solidFill>
                  <a:srgbClr val="006FC0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006FC0"/>
                </a:solidFill>
                <a:latin typeface="Segoe UI"/>
                <a:cs typeface="Segoe UI"/>
              </a:rPr>
              <a:t>Manage</a:t>
            </a:r>
            <a:r>
              <a:rPr sz="1400" b="1" spc="-11" dirty="0">
                <a:solidFill>
                  <a:srgbClr val="006FC0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006FC0"/>
                </a:solidFill>
                <a:latin typeface="Segoe UI"/>
                <a:cs typeface="Segoe UI"/>
              </a:rPr>
              <a:t>Parameters </a:t>
            </a:r>
            <a:r>
              <a:rPr sz="1400" spc="-5" dirty="0">
                <a:solidFill>
                  <a:srgbClr val="006FC0"/>
                </a:solidFill>
                <a:latin typeface="Segoe UI"/>
                <a:cs typeface="Segoe UI"/>
              </a:rPr>
              <a:t>window,</a:t>
            </a:r>
            <a:r>
              <a:rPr sz="1400" spc="-15" dirty="0">
                <a:solidFill>
                  <a:srgbClr val="006FC0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006FC0"/>
                </a:solidFill>
                <a:latin typeface="Segoe UI"/>
                <a:cs typeface="Segoe UI"/>
              </a:rPr>
              <a:t>fill</a:t>
            </a:r>
            <a:r>
              <a:rPr sz="1400" spc="5" dirty="0">
                <a:solidFill>
                  <a:srgbClr val="006FC0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Segoe UI"/>
                <a:cs typeface="Segoe UI"/>
              </a:rPr>
              <a:t>out</a:t>
            </a:r>
            <a:r>
              <a:rPr sz="1400" spc="-11" dirty="0">
                <a:solidFill>
                  <a:srgbClr val="006FC0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Segoe UI"/>
                <a:cs typeface="Segoe UI"/>
              </a:rPr>
              <a:t>the</a:t>
            </a:r>
            <a:r>
              <a:rPr sz="1400" spc="-11" dirty="0">
                <a:solidFill>
                  <a:srgbClr val="006FC0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Segoe UI"/>
                <a:cs typeface="Segoe UI"/>
              </a:rPr>
              <a:t>information</a:t>
            </a:r>
            <a:r>
              <a:rPr sz="1400" spc="-11" dirty="0">
                <a:solidFill>
                  <a:srgbClr val="006FC0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Segoe UI"/>
                <a:cs typeface="Segoe UI"/>
              </a:rPr>
              <a:t>about</a:t>
            </a:r>
            <a:r>
              <a:rPr sz="1400" spc="-15" dirty="0">
                <a:solidFill>
                  <a:srgbClr val="006FC0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006FC0"/>
                </a:solidFill>
                <a:latin typeface="Segoe UI"/>
                <a:cs typeface="Segoe UI"/>
              </a:rPr>
              <a:t>the</a:t>
            </a:r>
            <a:r>
              <a:rPr sz="1400" spc="-5" dirty="0">
                <a:solidFill>
                  <a:srgbClr val="006FC0"/>
                </a:solidFill>
                <a:latin typeface="Segoe UI"/>
                <a:cs typeface="Segoe UI"/>
              </a:rPr>
              <a:t> parameter.</a:t>
            </a:r>
            <a:endParaRPr sz="1400" dirty="0">
              <a:latin typeface="Segoe UI"/>
              <a:cs typeface="Segoe UI"/>
            </a:endParaRPr>
          </a:p>
          <a:p>
            <a:pPr marL="241312" marR="37467" indent="-229246">
              <a:lnSpc>
                <a:spcPct val="102400"/>
              </a:lnSpc>
              <a:spcBef>
                <a:spcPts val="1375"/>
              </a:spcBef>
              <a:buAutoNum type="arabicPeriod" startAt="13"/>
              <a:tabLst>
                <a:tab pos="241947" algn="l"/>
              </a:tabLst>
            </a:pP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1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Excel,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calculate </a:t>
            </a:r>
            <a:r>
              <a:rPr sz="1600" b="1" dirty="0">
                <a:latin typeface="Times New Roman"/>
                <a:cs typeface="Times New Roman"/>
              </a:rPr>
              <a:t>the</a:t>
            </a:r>
            <a:r>
              <a:rPr sz="1400" b="1" dirty="0">
                <a:latin typeface="Times New Roman"/>
                <a:cs typeface="Times New Roman"/>
              </a:rPr>
              <a:t> total</a:t>
            </a:r>
            <a:r>
              <a:rPr sz="1400" b="1" spc="-5" dirty="0">
                <a:latin typeface="Times New Roman"/>
                <a:cs typeface="Times New Roman"/>
              </a:rPr>
              <a:t> Monthly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Income</a:t>
            </a:r>
            <a:r>
              <a:rPr sz="1400" b="1" dirty="0">
                <a:latin typeface="Times New Roman"/>
                <a:cs typeface="Times New Roman"/>
              </a:rPr>
              <a:t> for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each</a:t>
            </a:r>
            <a:r>
              <a:rPr sz="1400" b="1" spc="1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Department,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considering</a:t>
            </a:r>
            <a:r>
              <a:rPr sz="1400" b="1" spc="1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only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the</a:t>
            </a:r>
            <a:r>
              <a:rPr sz="1400" b="1" spc="-5" dirty="0">
                <a:latin typeface="Times New Roman"/>
                <a:cs typeface="Times New Roman"/>
              </a:rPr>
              <a:t> employees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1" dirty="0">
                <a:latin typeface="Times New Roman"/>
                <a:cs typeface="Times New Roman"/>
              </a:rPr>
              <a:t>with</a:t>
            </a:r>
            <a:r>
              <a:rPr sz="1400" b="1" spc="1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2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Job </a:t>
            </a:r>
            <a:r>
              <a:rPr sz="1400" b="1" spc="-5" dirty="0">
                <a:latin typeface="Times New Roman"/>
                <a:cs typeface="Times New Roman"/>
              </a:rPr>
              <a:t>Level</a:t>
            </a:r>
            <a:r>
              <a:rPr sz="1400" b="1" spc="-1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greater</a:t>
            </a:r>
            <a:r>
              <a:rPr sz="1400" b="1" spc="-1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than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or</a:t>
            </a:r>
            <a:r>
              <a:rPr sz="1400" b="1" spc="-1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equal</a:t>
            </a:r>
            <a:r>
              <a:rPr sz="1400" b="1" spc="-1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to 3.</a:t>
            </a:r>
            <a:endParaRPr sz="1400" dirty="0">
              <a:latin typeface="Times New Roman"/>
              <a:cs typeface="Times New Roman"/>
            </a:endParaRPr>
          </a:p>
          <a:p>
            <a:pPr marL="12701">
              <a:spcBef>
                <a:spcPts val="860"/>
              </a:spcBef>
            </a:pPr>
            <a:r>
              <a:rPr sz="1400" b="1" spc="-5" dirty="0">
                <a:latin typeface="Times New Roman"/>
                <a:cs typeface="Times New Roman"/>
              </a:rPr>
              <a:t>Answer: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1156" y="3151152"/>
            <a:ext cx="3556003" cy="6608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23556" y="7023100"/>
            <a:ext cx="4803781" cy="28955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756" y="495681"/>
            <a:ext cx="13081201" cy="1439753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41312" marR="5080" indent="-229246">
              <a:lnSpc>
                <a:spcPct val="104200"/>
              </a:lnSpc>
              <a:spcBef>
                <a:spcPts val="40"/>
              </a:spcBef>
              <a:buAutoNum type="arabicPeriod" startAt="14"/>
              <a:tabLst>
                <a:tab pos="241947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Explain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how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to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perform</a:t>
            </a:r>
            <a:r>
              <a:rPr sz="1400" b="1" dirty="0">
                <a:latin typeface="Times New Roman"/>
                <a:cs typeface="Times New Roman"/>
              </a:rPr>
              <a:t> a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What-If </a:t>
            </a:r>
            <a:r>
              <a:rPr sz="1400" b="1" spc="-5" dirty="0">
                <a:latin typeface="Times New Roman"/>
                <a:cs typeface="Times New Roman"/>
              </a:rPr>
              <a:t>analysis</a:t>
            </a:r>
            <a:r>
              <a:rPr sz="1400" b="1" spc="11" dirty="0">
                <a:latin typeface="Times New Roman"/>
                <a:cs typeface="Times New Roman"/>
              </a:rPr>
              <a:t> </a:t>
            </a:r>
            <a:r>
              <a:rPr sz="1400" b="1" spc="-11" dirty="0">
                <a:latin typeface="Times New Roman"/>
                <a:cs typeface="Times New Roman"/>
              </a:rPr>
              <a:t>in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Excel </a:t>
            </a:r>
            <a:r>
              <a:rPr sz="1400" b="1" dirty="0">
                <a:latin typeface="Times New Roman"/>
                <a:cs typeface="Times New Roman"/>
              </a:rPr>
              <a:t>to understand</a:t>
            </a:r>
            <a:r>
              <a:rPr sz="1400" b="1" spc="1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the</a:t>
            </a:r>
            <a:r>
              <a:rPr sz="1400" b="1" spc="-1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impact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 a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10% </a:t>
            </a:r>
            <a:r>
              <a:rPr sz="1400" b="1" spc="-5" dirty="0">
                <a:latin typeface="Times New Roman"/>
                <a:cs typeface="Times New Roman"/>
              </a:rPr>
              <a:t>increase </a:t>
            </a:r>
            <a:r>
              <a:rPr sz="1400" b="1" spc="-11" dirty="0">
                <a:latin typeface="Times New Roman"/>
                <a:cs typeface="Times New Roman"/>
              </a:rPr>
              <a:t>in </a:t>
            </a:r>
            <a:r>
              <a:rPr sz="1400" b="1" spc="-28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Percent Salary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Hike</a:t>
            </a:r>
            <a:r>
              <a:rPr sz="1400" b="1" spc="-1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on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Monthly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Income.</a:t>
            </a:r>
            <a:endParaRPr sz="1400" dirty="0">
              <a:latin typeface="Times New Roman"/>
              <a:cs typeface="Times New Roman"/>
            </a:endParaRPr>
          </a:p>
          <a:p>
            <a:pPr marL="12701">
              <a:spcBef>
                <a:spcPts val="835"/>
              </a:spcBef>
            </a:pPr>
            <a:r>
              <a:rPr sz="1400" b="1" spc="-5" dirty="0">
                <a:latin typeface="Times New Roman"/>
                <a:cs typeface="Times New Roman"/>
              </a:rPr>
              <a:t>Answer:</a:t>
            </a:r>
            <a:endParaRPr sz="1400" dirty="0">
              <a:latin typeface="Times New Roman"/>
              <a:cs typeface="Times New Roman"/>
            </a:endParaRPr>
          </a:p>
          <a:p>
            <a:pPr marL="1156392" lvl="1" indent="-228611">
              <a:spcBef>
                <a:spcPts val="860"/>
              </a:spcBef>
              <a:buFont typeface="Wingdings"/>
              <a:buChar char=""/>
              <a:tabLst>
                <a:tab pos="1156392" algn="l"/>
              </a:tabLst>
            </a:pPr>
            <a:r>
              <a:rPr sz="1200" b="1" spc="-5" dirty="0">
                <a:solidFill>
                  <a:srgbClr val="006FC0"/>
                </a:solidFill>
                <a:latin typeface="Calibri"/>
                <a:cs typeface="Calibri"/>
              </a:rPr>
              <a:t>Go</a:t>
            </a:r>
            <a:r>
              <a:rPr sz="1200" b="1" spc="-11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6FC0"/>
                </a:solidFill>
                <a:latin typeface="Calibri"/>
                <a:cs typeface="Calibri"/>
              </a:rPr>
              <a:t>to the</a:t>
            </a:r>
            <a:r>
              <a:rPr sz="1200" b="1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6FC0"/>
                </a:solidFill>
                <a:latin typeface="Calibri"/>
                <a:cs typeface="Calibri"/>
              </a:rPr>
              <a:t>"Data"</a:t>
            </a:r>
            <a:r>
              <a:rPr sz="1200" b="1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6FC0"/>
                </a:solidFill>
                <a:latin typeface="Calibri"/>
                <a:cs typeface="Calibri"/>
              </a:rPr>
              <a:t>tab.</a:t>
            </a:r>
            <a:endParaRPr sz="1200" dirty="0">
              <a:latin typeface="Calibri"/>
              <a:cs typeface="Calibri"/>
            </a:endParaRPr>
          </a:p>
          <a:p>
            <a:pPr marL="1156392" lvl="1" indent="-228611">
              <a:spcBef>
                <a:spcPts val="131"/>
              </a:spcBef>
              <a:buFont typeface="Wingdings"/>
              <a:buChar char=""/>
              <a:tabLst>
                <a:tab pos="1156392" algn="l"/>
              </a:tabLst>
            </a:pPr>
            <a:r>
              <a:rPr sz="1200" b="1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1200" b="1" spc="11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1200" b="1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6FC0"/>
                </a:solidFill>
                <a:latin typeface="Calibri"/>
                <a:cs typeface="Calibri"/>
              </a:rPr>
              <a:t>"Data</a:t>
            </a:r>
            <a:r>
              <a:rPr sz="1200" b="1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6FC0"/>
                </a:solidFill>
                <a:latin typeface="Calibri"/>
                <a:cs typeface="Calibri"/>
              </a:rPr>
              <a:t>Tools" group,</a:t>
            </a:r>
            <a:r>
              <a:rPr sz="1200" b="1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6FC0"/>
                </a:solidFill>
                <a:latin typeface="Calibri"/>
                <a:cs typeface="Calibri"/>
              </a:rPr>
              <a:t>click</a:t>
            </a:r>
            <a:r>
              <a:rPr sz="1200" b="1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6FC0"/>
                </a:solidFill>
                <a:latin typeface="Calibri"/>
                <a:cs typeface="Calibri"/>
              </a:rPr>
              <a:t>"What-If</a:t>
            </a:r>
            <a:r>
              <a:rPr sz="1200" b="1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6FC0"/>
                </a:solidFill>
                <a:latin typeface="Calibri"/>
                <a:cs typeface="Calibri"/>
              </a:rPr>
              <a:t>Analysis" and</a:t>
            </a:r>
            <a:r>
              <a:rPr sz="1200" b="1" spc="11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6FC0"/>
                </a:solidFill>
                <a:latin typeface="Calibri"/>
                <a:cs typeface="Calibri"/>
              </a:rPr>
              <a:t>choose</a:t>
            </a:r>
            <a:r>
              <a:rPr sz="1200" b="1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6FC0"/>
                </a:solidFill>
                <a:latin typeface="Calibri"/>
                <a:cs typeface="Calibri"/>
              </a:rPr>
              <a:t>"Data</a:t>
            </a:r>
            <a:r>
              <a:rPr sz="1200" b="1" spc="11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6FC0"/>
                </a:solidFill>
                <a:latin typeface="Calibri"/>
                <a:cs typeface="Calibri"/>
              </a:rPr>
              <a:t>Table."</a:t>
            </a:r>
            <a:endParaRPr sz="1200" dirty="0">
              <a:latin typeface="Calibri"/>
              <a:cs typeface="Calibri"/>
            </a:endParaRPr>
          </a:p>
          <a:p>
            <a:pPr marL="1156392" lvl="1" indent="-228611">
              <a:spcBef>
                <a:spcPts val="131"/>
              </a:spcBef>
              <a:buFont typeface="Wingdings"/>
              <a:buChar char=""/>
              <a:tabLst>
                <a:tab pos="1156392" algn="l"/>
              </a:tabLst>
            </a:pPr>
            <a:r>
              <a:rPr sz="1200" b="1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1200" b="1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6FC0"/>
                </a:solidFill>
                <a:latin typeface="Calibri"/>
                <a:cs typeface="Calibri"/>
              </a:rPr>
              <a:t>"Row</a:t>
            </a:r>
            <a:r>
              <a:rPr sz="1200" b="1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6FC0"/>
                </a:solidFill>
                <a:latin typeface="Calibri"/>
                <a:cs typeface="Calibri"/>
              </a:rPr>
              <a:t>input</a:t>
            </a:r>
            <a:r>
              <a:rPr sz="1200" b="1" spc="-11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6FC0"/>
                </a:solidFill>
                <a:latin typeface="Calibri"/>
                <a:cs typeface="Calibri"/>
              </a:rPr>
              <a:t>cell," enter</a:t>
            </a:r>
            <a:r>
              <a:rPr sz="1200" b="1" spc="11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6FC0"/>
                </a:solidFill>
                <a:latin typeface="Calibri"/>
                <a:cs typeface="Calibri"/>
              </a:rPr>
              <a:t>the reference</a:t>
            </a:r>
            <a:r>
              <a:rPr sz="1200" b="1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1200" b="1" spc="11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6FC0"/>
                </a:solidFill>
                <a:latin typeface="Calibri"/>
                <a:cs typeface="Calibri"/>
              </a:rPr>
              <a:t>the cell</a:t>
            </a:r>
            <a:r>
              <a:rPr sz="1200" b="1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6FC0"/>
                </a:solidFill>
                <a:latin typeface="Calibri"/>
                <a:cs typeface="Calibri"/>
              </a:rPr>
              <a:t>with</a:t>
            </a:r>
            <a:r>
              <a:rPr sz="1200" b="1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6FC0"/>
                </a:solidFill>
                <a:latin typeface="Calibri"/>
                <a:cs typeface="Calibri"/>
              </a:rPr>
              <a:t>Percent </a:t>
            </a:r>
            <a:r>
              <a:rPr sz="1200" b="1" dirty="0">
                <a:solidFill>
                  <a:srgbClr val="006FC0"/>
                </a:solidFill>
                <a:latin typeface="Calibri"/>
                <a:cs typeface="Calibri"/>
              </a:rPr>
              <a:t>Salary</a:t>
            </a:r>
            <a:r>
              <a:rPr sz="1200" b="1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6FC0"/>
                </a:solidFill>
                <a:latin typeface="Calibri"/>
                <a:cs typeface="Calibri"/>
              </a:rPr>
              <a:t>Hike.</a:t>
            </a:r>
            <a:endParaRPr sz="1200" dirty="0">
              <a:latin typeface="Calibri"/>
              <a:cs typeface="Calibri"/>
            </a:endParaRPr>
          </a:p>
          <a:p>
            <a:pPr marL="1156392" lvl="1" indent="-228611">
              <a:spcBef>
                <a:spcPts val="131"/>
              </a:spcBef>
              <a:buFont typeface="Wingdings"/>
              <a:buChar char=""/>
              <a:tabLst>
                <a:tab pos="1156392" algn="l"/>
              </a:tabLst>
            </a:pPr>
            <a:r>
              <a:rPr sz="1200" b="1" spc="-5" dirty="0">
                <a:solidFill>
                  <a:srgbClr val="006FC0"/>
                </a:solidFill>
                <a:latin typeface="Calibri"/>
                <a:cs typeface="Calibri"/>
              </a:rPr>
              <a:t>Cliclk</a:t>
            </a:r>
            <a:r>
              <a:rPr sz="1200" b="1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6FC0"/>
                </a:solidFill>
                <a:latin typeface="Calibri"/>
                <a:cs typeface="Calibri"/>
              </a:rPr>
              <a:t>ok.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7757" y="6159523"/>
            <a:ext cx="16890348" cy="1549399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241312" marR="5080" indent="-229246">
              <a:lnSpc>
                <a:spcPct val="104299"/>
              </a:lnSpc>
              <a:spcBef>
                <a:spcPts val="35"/>
              </a:spcBef>
              <a:buAutoNum type="arabicPeriod" startAt="15"/>
              <a:tabLst>
                <a:tab pos="241947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Verify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if</a:t>
            </a:r>
            <a:r>
              <a:rPr sz="1400" b="1" dirty="0">
                <a:latin typeface="Times New Roman"/>
                <a:cs typeface="Times New Roman"/>
              </a:rPr>
              <a:t> the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data </a:t>
            </a:r>
            <a:r>
              <a:rPr sz="1400" b="1" spc="-5" dirty="0">
                <a:latin typeface="Times New Roman"/>
                <a:cs typeface="Times New Roman"/>
              </a:rPr>
              <a:t>adheres</a:t>
            </a:r>
            <a:r>
              <a:rPr sz="1400" b="1" spc="1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to a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predefined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schema.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What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actions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1" dirty="0">
                <a:latin typeface="Times New Roman"/>
                <a:cs typeface="Times New Roman"/>
              </a:rPr>
              <a:t>would</a:t>
            </a:r>
            <a:r>
              <a:rPr sz="1400" b="1" spc="1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you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take</a:t>
            </a:r>
            <a:r>
              <a:rPr sz="1400" b="1" spc="-5" dirty="0">
                <a:latin typeface="Times New Roman"/>
                <a:cs typeface="Times New Roman"/>
              </a:rPr>
              <a:t> if</a:t>
            </a:r>
            <a:r>
              <a:rPr sz="1400" b="1" dirty="0">
                <a:latin typeface="Times New Roman"/>
                <a:cs typeface="Times New Roman"/>
              </a:rPr>
              <a:t> you</a:t>
            </a:r>
            <a:r>
              <a:rPr sz="1400" b="1" spc="1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find </a:t>
            </a:r>
            <a:r>
              <a:rPr sz="1400" b="1" spc="-28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inconsistencies?</a:t>
            </a:r>
            <a:endParaRPr sz="1400" dirty="0">
              <a:latin typeface="Times New Roman"/>
              <a:cs typeface="Times New Roman"/>
            </a:endParaRPr>
          </a:p>
          <a:p>
            <a:pPr marL="12701">
              <a:spcBef>
                <a:spcPts val="860"/>
              </a:spcBef>
            </a:pPr>
            <a:r>
              <a:rPr sz="1400" b="1" spc="-5" dirty="0">
                <a:latin typeface="Times New Roman"/>
                <a:cs typeface="Times New Roman"/>
              </a:rPr>
              <a:t>Answer:</a:t>
            </a:r>
            <a:endParaRPr sz="1400" dirty="0">
              <a:latin typeface="Times New Roman"/>
              <a:cs typeface="Times New Roman"/>
            </a:endParaRPr>
          </a:p>
          <a:p>
            <a:pPr marL="469923" lvl="1" indent="-229246">
              <a:spcBef>
                <a:spcPts val="835"/>
              </a:spcBef>
              <a:buFont typeface="Wingdings"/>
              <a:buChar char=""/>
              <a:tabLst>
                <a:tab pos="470558" algn="l"/>
              </a:tabLst>
            </a:pP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Checking</a:t>
            </a:r>
            <a:r>
              <a:rPr sz="1400" b="1" spc="-1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imes New Roman"/>
                <a:cs typeface="Times New Roman"/>
              </a:rPr>
              <a:t>for</a:t>
            </a:r>
            <a:r>
              <a:rPr sz="14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imes New Roman"/>
                <a:cs typeface="Times New Roman"/>
              </a:rPr>
              <a:t>the</a:t>
            </a:r>
            <a:r>
              <a:rPr sz="1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imes New Roman"/>
                <a:cs typeface="Times New Roman"/>
              </a:rPr>
              <a:t>Data</a:t>
            </a:r>
            <a:r>
              <a:rPr sz="1400" b="1" spc="-1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Types</a:t>
            </a:r>
            <a:endParaRPr sz="1400" dirty="0">
              <a:latin typeface="Times New Roman"/>
              <a:cs typeface="Times New Roman"/>
            </a:endParaRPr>
          </a:p>
          <a:p>
            <a:pPr marL="469923" lvl="1" indent="-229246">
              <a:spcBef>
                <a:spcPts val="60"/>
              </a:spcBef>
              <a:buFont typeface="Wingdings"/>
              <a:buChar char=""/>
              <a:tabLst>
                <a:tab pos="470558" algn="l"/>
              </a:tabLst>
            </a:pP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Check</a:t>
            </a:r>
            <a:r>
              <a:rPr sz="1400" b="1" spc="1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imes New Roman"/>
                <a:cs typeface="Times New Roman"/>
              </a:rPr>
              <a:t>for</a:t>
            </a: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 constraints</a:t>
            </a:r>
            <a:r>
              <a:rPr sz="1400" b="1" spc="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such</a:t>
            </a:r>
            <a:r>
              <a:rPr sz="1400" b="1" spc="1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as</a:t>
            </a:r>
            <a:r>
              <a:rPr sz="1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imes New Roman"/>
                <a:cs typeface="Times New Roman"/>
              </a:rPr>
              <a:t>unique</a:t>
            </a: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 constraints,</a:t>
            </a:r>
            <a:r>
              <a:rPr sz="14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primary</a:t>
            </a:r>
            <a:r>
              <a:rPr sz="14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imes New Roman"/>
                <a:cs typeface="Times New Roman"/>
              </a:rPr>
              <a:t>keys,and</a:t>
            </a:r>
            <a:r>
              <a:rPr sz="1400" b="1" spc="1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foreign</a:t>
            </a:r>
            <a:r>
              <a:rPr sz="1400" b="1" spc="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keys</a:t>
            </a:r>
            <a:endParaRPr sz="1400" dirty="0">
              <a:latin typeface="Times New Roman"/>
              <a:cs typeface="Times New Roman"/>
            </a:endParaRPr>
          </a:p>
          <a:p>
            <a:pPr marL="469923" lvl="1" indent="-229246">
              <a:spcBef>
                <a:spcPts val="35"/>
              </a:spcBef>
              <a:buFont typeface="Wingdings"/>
              <a:buChar char=""/>
              <a:tabLst>
                <a:tab pos="470558" algn="l"/>
              </a:tabLst>
            </a:pP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Handling</a:t>
            </a:r>
            <a:r>
              <a:rPr sz="1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Missing</a:t>
            </a:r>
            <a:r>
              <a:rPr sz="1400" b="1" spc="-1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Values</a:t>
            </a:r>
            <a:endParaRPr sz="1400" dirty="0">
              <a:latin typeface="Times New Roman"/>
              <a:cs typeface="Times New Roman"/>
            </a:endParaRPr>
          </a:p>
          <a:p>
            <a:pPr marL="469923" lvl="1" indent="-229246">
              <a:spcBef>
                <a:spcPts val="65"/>
              </a:spcBef>
              <a:buFont typeface="Wingdings"/>
              <a:buChar char=""/>
              <a:tabLst>
                <a:tab pos="470558" algn="l"/>
              </a:tabLst>
            </a:pP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Addressing</a:t>
            </a:r>
            <a:r>
              <a:rPr sz="14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spc="-11" dirty="0">
                <a:solidFill>
                  <a:srgbClr val="006FC0"/>
                </a:solidFill>
                <a:latin typeface="Times New Roman"/>
                <a:cs typeface="Times New Roman"/>
              </a:rPr>
              <a:t>Duplicates</a:t>
            </a:r>
            <a:r>
              <a:rPr sz="1400" b="1" spc="1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Values</a:t>
            </a:r>
            <a:r>
              <a:rPr sz="1400" b="1" spc="1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spc="-11" dirty="0">
                <a:solidFill>
                  <a:srgbClr val="006FC0"/>
                </a:solidFill>
                <a:latin typeface="Times New Roman"/>
                <a:cs typeface="Times New Roman"/>
              </a:rPr>
              <a:t>in</a:t>
            </a:r>
            <a:r>
              <a:rPr sz="1400" b="1" spc="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imes New Roman"/>
                <a:cs typeface="Times New Roman"/>
              </a:rPr>
              <a:t>the</a:t>
            </a: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imes New Roman"/>
                <a:cs typeface="Times New Roman"/>
              </a:rPr>
              <a:t>data</a:t>
            </a:r>
            <a:r>
              <a:rPr sz="14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set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7297" y="2298700"/>
            <a:ext cx="8331432" cy="289434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3084-C622-455A-AE07-7BCB8F1DF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2356" y="4279900"/>
            <a:ext cx="10287000" cy="3276600"/>
          </a:xfrm>
        </p:spPr>
        <p:txBody>
          <a:bodyPr>
            <a:normAutofit/>
          </a:bodyPr>
          <a:lstStyle/>
          <a:p>
            <a:r>
              <a:rPr lang="en-US" sz="8800" b="1" dirty="0">
                <a:latin typeface="Algerian" panose="04020705040A02060702" pitchFamily="82" charset="0"/>
              </a:rPr>
              <a:t>Dashboards</a:t>
            </a:r>
          </a:p>
        </p:txBody>
      </p:sp>
    </p:spTree>
    <p:extLst>
      <p:ext uri="{BB962C8B-B14F-4D97-AF65-F5344CB8AC3E}">
        <p14:creationId xmlns:p14="http://schemas.microsoft.com/office/powerpoint/2010/main" val="29807688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322</TotalTime>
  <Words>638</Words>
  <Application>Microsoft Office PowerPoint</Application>
  <PresentationFormat>Custom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Algerian</vt:lpstr>
      <vt:lpstr>Arial</vt:lpstr>
      <vt:lpstr>Calibri</vt:lpstr>
      <vt:lpstr>Segoe UI</vt:lpstr>
      <vt:lpstr>Times New Roman</vt:lpstr>
      <vt:lpstr>Trebuchet MS</vt:lpstr>
      <vt:lpstr>Wingdings</vt:lpstr>
      <vt:lpstr>Wingdings 3</vt:lpstr>
      <vt:lpstr>Facet</vt:lpstr>
      <vt:lpstr>PowerPoint Presentation</vt:lpstr>
      <vt:lpstr>AGENDA</vt:lpstr>
      <vt:lpstr>DATA EXPLORATION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Dashboards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Rakhi Ghulaxe</dc:creator>
  <cp:lastModifiedBy>Rakhi Ghulaxe</cp:lastModifiedBy>
  <cp:revision>10</cp:revision>
  <dcterms:created xsi:type="dcterms:W3CDTF">2023-12-28T13:12:42Z</dcterms:created>
  <dcterms:modified xsi:type="dcterms:W3CDTF">2023-12-29T06:51:26Z</dcterms:modified>
</cp:coreProperties>
</file>