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89" r:id="rId7"/>
    <p:sldId id="277" r:id="rId8"/>
    <p:sldId id="273" r:id="rId9"/>
    <p:sldId id="290" r:id="rId10"/>
    <p:sldId id="281" r:id="rId11"/>
    <p:sldId id="275" r:id="rId12"/>
    <p:sldId id="282" r:id="rId13"/>
    <p:sldId id="279" r:id="rId14"/>
    <p:sldId id="276" r:id="rId15"/>
    <p:sldId id="274" r:id="rId16"/>
    <p:sldId id="278" r:id="rId17"/>
    <p:sldId id="280" r:id="rId18"/>
    <p:sldId id="263" r:id="rId19"/>
    <p:sldId id="291" r:id="rId20"/>
    <p:sldId id="292" r:id="rId21"/>
    <p:sldId id="266" r:id="rId22"/>
    <p:sldId id="283" r:id="rId23"/>
    <p:sldId id="284" r:id="rId24"/>
    <p:sldId id="267" r:id="rId25"/>
    <p:sldId id="293" r:id="rId26"/>
    <p:sldId id="294" r:id="rId27"/>
    <p:sldId id="295" r:id="rId28"/>
    <p:sldId id="296" r:id="rId29"/>
    <p:sldId id="297" r:id="rId30"/>
    <p:sldId id="299" r:id="rId31"/>
    <p:sldId id="298" r:id="rId32"/>
    <p:sldId id="271" r:id="rId33"/>
    <p:sldId id="27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6A5"/>
    <a:srgbClr val="FDC300"/>
    <a:srgbClr val="1E1E1E"/>
    <a:srgbClr val="34EA7D"/>
    <a:srgbClr val="0F1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0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34EA7D"/>
              </a:solidFill>
              <a:round/>
            </a:ln>
            <a:effectLst/>
          </c:spPr>
          <c:marker>
            <c:symbol val="none"/>
          </c:marker>
          <c:xVal>
            <c:numRef>
              <c:f>Sheet1!$F$10:$F$30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Sheet1!$G$10:$G$30</c:f>
              <c:numCache>
                <c:formatCode>General</c:formatCode>
                <c:ptCount val="21"/>
                <c:pt idx="0">
                  <c:v>4.5397868702434395E-5</c:v>
                </c:pt>
                <c:pt idx="1">
                  <c:v>1.2339457598623172E-4</c:v>
                </c:pt>
                <c:pt idx="2">
                  <c:v>3.3535013046647811E-4</c:v>
                </c:pt>
                <c:pt idx="3">
                  <c:v>9.1105119440064539E-4</c:v>
                </c:pt>
                <c:pt idx="4">
                  <c:v>2.4726231566347743E-3</c:v>
                </c:pt>
                <c:pt idx="5">
                  <c:v>6.6928509242848554E-3</c:v>
                </c:pt>
                <c:pt idx="6">
                  <c:v>1.7986209962091559E-2</c:v>
                </c:pt>
                <c:pt idx="7">
                  <c:v>4.7425873177566781E-2</c:v>
                </c:pt>
                <c:pt idx="8">
                  <c:v>0.11920292202211755</c:v>
                </c:pt>
                <c:pt idx="9">
                  <c:v>0.2689414213699951</c:v>
                </c:pt>
                <c:pt idx="10">
                  <c:v>0.5</c:v>
                </c:pt>
                <c:pt idx="11">
                  <c:v>0.7310585786300049</c:v>
                </c:pt>
                <c:pt idx="12">
                  <c:v>0.88079707797788231</c:v>
                </c:pt>
                <c:pt idx="13">
                  <c:v>0.95257412682243336</c:v>
                </c:pt>
                <c:pt idx="14">
                  <c:v>0.98201379003790845</c:v>
                </c:pt>
                <c:pt idx="15">
                  <c:v>0.99330714907571527</c:v>
                </c:pt>
                <c:pt idx="16">
                  <c:v>0.99752737684336534</c:v>
                </c:pt>
                <c:pt idx="17">
                  <c:v>0.9990889488055994</c:v>
                </c:pt>
                <c:pt idx="18">
                  <c:v>0.99966464986953363</c:v>
                </c:pt>
                <c:pt idx="19">
                  <c:v>0.99987660542401369</c:v>
                </c:pt>
                <c:pt idx="20">
                  <c:v>0.99995460213129761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7F-47D2-A7EE-E9E760146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551288"/>
        <c:axId val="539551944"/>
      </c:scatterChart>
      <c:valAx>
        <c:axId val="539551288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51944"/>
        <c:crosses val="autoZero"/>
        <c:crossBetween val="midCat"/>
      </c:valAx>
      <c:valAx>
        <c:axId val="539551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51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1E1E1E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DD38-A2CF-4B6B-9CA4-8860A9F570A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06467-584E-446C-9399-88CF7620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06467-584E-446C-9399-88CF762089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06467-584E-446C-9399-88CF762089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06467-584E-446C-9399-88CF762089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06467-584E-446C-9399-88CF762089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06467-584E-446C-9399-88CF762089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A82F-6D09-4F85-B753-0442B4F2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14E0-03A3-4A6E-984B-633F93D99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E569-DCCE-4A1F-BF97-AC3B9650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036B6-D7D4-4536-9603-E62D3ED9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E821-C6E2-494D-B411-88E77DF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689B-4DB8-4787-B6F2-B1F044DF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8751-AA1B-43DC-9058-374E8EF1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42BC-87BF-44C6-B955-3CD6EEC2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3EFA-9EC0-4F53-B60F-717BC0B1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B817-80BA-460E-8427-6BEDCCAA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7F082-87EC-4A53-AC7C-7AED9D2E8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5C73E-ED2D-464B-B8C5-5A633927B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4CF1-CDA1-4456-8AE1-EA7613B5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05B1-E730-4C05-8EA0-BE7258F2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6569-DFF0-4C53-BE75-3768F612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A9AE-C9BE-4157-9449-C243D2A4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D650-0411-4576-94EC-40867BAF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0A2D-0F6E-455B-93F6-3F6BCDD4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5D0B-311C-4825-98B6-15A947DC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CF84-68A2-4BEB-B1CE-0E38908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6BBD-4479-4CE8-9DE3-262BA8D0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09EC-133E-452E-BA43-79FD25B4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7E2E-C8C0-4234-AC22-6CB872D2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A3B3-4EA9-4ED9-B47D-B1A6F4EE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D425-D768-46CE-92BB-865BBB8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1855-31C1-4B7C-87B2-C23637C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E3C2-CC51-4D5B-B8E6-C021C0F0F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FCDF0-75A2-42F3-BFEA-DF539B5E3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4C7E-326E-4214-BAE9-6C399FE5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9B7D7-FB2F-4345-B8D5-049AEF44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AE04-B3FE-4758-BD6E-F433A92A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5F51-0FCF-4791-B9FC-1896E661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DC1B-7D51-46DD-B198-3A6F9D33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18BB-D782-44EC-AEF2-ADD79BD8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F7420-C422-4840-BF9B-89DBB9656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52361-6438-4BBA-A0B4-6D65B1D61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9DA23-C482-4385-9A08-D12C3FE0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43DA0-0C3E-47DA-89AB-9E5BD2BC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66BA2-F416-4194-AC88-0B700EC1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CB66-9015-4C5D-9E10-F1556424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0E81B-AC7A-4953-818A-05945A9C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1F256-47F0-43BA-BCD8-CEBEDAA3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4D9E-FAD6-40E7-A328-61F559E3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9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6C764-EB05-46AF-8B31-E57D1DF6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540A-BB38-46F4-9D70-ADE07633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5AAE6-8265-49E9-BEC5-A6D80B8B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F5B6-739E-423E-A039-2699DA97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A7B4-CDF2-4F79-90F3-6E777DAC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48301-4414-4137-B6FF-8A47EFF9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3BB55-09C3-43D0-AD65-0A633B33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48258-8DD1-40A5-8ED6-3610DC79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08AD-A114-4821-A731-E6DA9415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8786-BFCC-4927-8126-0577B932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E4803-E726-441B-A775-EE3CA34A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29F95-7B4D-4F86-A37E-89180DB4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61B2-559E-47AE-8507-0BCED569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F41A-7D83-4238-ACAD-3951A36E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5EDB-1E41-4E3A-8196-B0BB48E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78B80-EFC2-4036-9F2C-AA361DC3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70C3-9BB2-488A-BE34-BD04B19E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395C-3FAA-4FBC-A953-4DD584462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A41A-211C-4AC4-A784-F916AEC2ABB8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B1C7-5437-4337-A48C-DE0A2B105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13F5-9999-4A30-BBC7-C1C2707A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B2D4-6361-4D57-A0F4-AC3CB3C2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44.svg"/><Relationship Id="rId4" Type="http://schemas.openxmlformats.org/officeDocument/2006/relationships/image" Target="../media/image39.svg"/><Relationship Id="rId9" Type="http://schemas.openxmlformats.org/officeDocument/2006/relationships/image" Target="../media/image4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51.png"/><Relationship Id="rId5" Type="http://schemas.openxmlformats.org/officeDocument/2006/relationships/image" Target="../media/image44.svg"/><Relationship Id="rId10" Type="http://schemas.openxmlformats.org/officeDocument/2006/relationships/image" Target="../media/image50.png"/><Relationship Id="rId4" Type="http://schemas.openxmlformats.org/officeDocument/2006/relationships/image" Target="../media/image39.svg"/><Relationship Id="rId9" Type="http://schemas.openxmlformats.org/officeDocument/2006/relationships/image" Target="../media/image4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44.svg"/><Relationship Id="rId10" Type="http://schemas.openxmlformats.org/officeDocument/2006/relationships/image" Target="../media/image52.svg"/><Relationship Id="rId4" Type="http://schemas.openxmlformats.org/officeDocument/2006/relationships/image" Target="../media/image39.svg"/><Relationship Id="rId9" Type="http://schemas.openxmlformats.org/officeDocument/2006/relationships/image" Target="../media/image4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1810-0D06-4563-A5F3-1CF38A8B5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Montserrat SemiBold" panose="00000700000000000000" pitchFamily="50" charset="0"/>
              </a:rPr>
              <a:t>PyTorch</a:t>
            </a:r>
            <a:r>
              <a:rPr lang="en-US" dirty="0">
                <a:latin typeface="Montserrat SemiBold" panose="00000700000000000000" pitchFamily="50" charset="0"/>
              </a:rPr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96094-EB60-4F48-9875-5CA7B754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ontserrat SemiBold" panose="00000700000000000000" pitchFamily="50" charset="0"/>
              </a:rPr>
              <a:t>Tutorial by Geoff Hulten</a:t>
            </a:r>
          </a:p>
        </p:txBody>
      </p:sp>
    </p:spTree>
    <p:extLst>
      <p:ext uri="{BB962C8B-B14F-4D97-AF65-F5344CB8AC3E}">
        <p14:creationId xmlns:p14="http://schemas.microsoft.com/office/powerpoint/2010/main" val="2800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4B38B0-E2B1-42AD-B399-D36520F9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275391"/>
            <a:ext cx="9115425" cy="3819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C8D4B9-1EAF-4F30-8909-02823B3AA3B6}"/>
              </a:ext>
            </a:extLst>
          </p:cNvPr>
          <p:cNvSpPr/>
          <p:nvPr/>
        </p:nvSpPr>
        <p:spPr>
          <a:xfrm>
            <a:off x="570074" y="1860247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14494F7-A1D7-48D7-9D2E-114AA4A84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098669"/>
              </p:ext>
            </p:extLst>
          </p:nvPr>
        </p:nvGraphicFramePr>
        <p:xfrm>
          <a:off x="8342810" y="4441370"/>
          <a:ext cx="3505201" cy="224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D92157-2052-4509-8F9F-33D320652FB1}"/>
              </a:ext>
            </a:extLst>
          </p:cNvPr>
          <p:cNvSpPr txBox="1"/>
          <p:nvPr/>
        </p:nvSpPr>
        <p:spPr>
          <a:xfrm>
            <a:off x="9628775" y="407203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Sigmoid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08AA89-9189-4654-88A7-4C6F9008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7" y="83321"/>
            <a:ext cx="8933163" cy="792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Network Structure in </a:t>
            </a:r>
            <a:r>
              <a:rPr lang="en-US" sz="3600" dirty="0" err="1">
                <a:solidFill>
                  <a:srgbClr val="FDC300"/>
                </a:solidFill>
                <a:latin typeface="Montserrat SemiBold" panose="00000700000000000000" pitchFamily="50" charset="0"/>
              </a:rPr>
              <a:t>PyTorch</a:t>
            </a:r>
            <a:endParaRPr lang="en-US" sz="3600" dirty="0">
              <a:solidFill>
                <a:srgbClr val="FDC300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0091 0.1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287 L -0.00026 0.309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Graphic spid="7" grpId="0">
        <p:bldAsOne/>
      </p:bldGraphic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91" y="179116"/>
            <a:ext cx="6639496" cy="792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ABA95F-4684-4BE2-9E32-8643CB0E17F7}"/>
                  </a:ext>
                </a:extLst>
              </p:cNvPr>
              <p:cNvSpPr/>
              <p:nvPr/>
            </p:nvSpPr>
            <p:spPr>
              <a:xfrm>
                <a:off x="8256884" y="3050089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ABA95F-4684-4BE2-9E32-8643CB0E1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4" y="3050089"/>
                <a:ext cx="512956" cy="53525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769840" y="3317718"/>
            <a:ext cx="515744" cy="0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B7CEFA-FF45-4D34-8086-EDEF30BA29A1}"/>
                  </a:ext>
                </a:extLst>
              </p:cNvPr>
              <p:cNvSpPr/>
              <p:nvPr/>
            </p:nvSpPr>
            <p:spPr>
              <a:xfrm>
                <a:off x="4925954" y="1959662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B7CEFA-FF45-4D34-8086-EDEF30BA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54" y="1959662"/>
                <a:ext cx="512956" cy="5352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  <a:stCxn id="27" idx="1"/>
            <a:endCxn id="51" idx="6"/>
          </p:cNvCxnSpPr>
          <p:nvPr/>
        </p:nvCxnSpPr>
        <p:spPr>
          <a:xfrm flipH="1" flipV="1">
            <a:off x="5438910" y="2227291"/>
            <a:ext cx="2385902" cy="1109721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1CE7D0-E55F-46A2-B927-1F0986A83F4F}"/>
                  </a:ext>
                </a:extLst>
              </p:cNvPr>
              <p:cNvSpPr/>
              <p:nvPr/>
            </p:nvSpPr>
            <p:spPr>
              <a:xfrm>
                <a:off x="4890511" y="4935086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1CE7D0-E55F-46A2-B927-1F0986A83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11" y="4935086"/>
                <a:ext cx="512956" cy="53525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5403467" y="3585347"/>
            <a:ext cx="2421345" cy="1617368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3C04CD-A0C6-4177-BB1E-65EF2A410287}"/>
              </a:ext>
            </a:extLst>
          </p:cNvPr>
          <p:cNvCxnSpPr>
            <a:cxnSpLocks/>
          </p:cNvCxnSpPr>
          <p:nvPr/>
        </p:nvCxnSpPr>
        <p:spPr>
          <a:xfrm flipH="1" flipV="1">
            <a:off x="3994668" y="4532243"/>
            <a:ext cx="437017" cy="402843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10689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10689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1" t="-819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1" t="-10819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01" t="-20819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665129" y="2209686"/>
            <a:ext cx="2833870" cy="819264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666152" y="2494920"/>
            <a:ext cx="2832846" cy="957179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665129" y="3028950"/>
            <a:ext cx="2788325" cy="2188103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1666152" y="3452099"/>
            <a:ext cx="2771176" cy="2018246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E20492-77A4-4257-9F7C-E31A318330F0}"/>
              </a:ext>
            </a:extLst>
          </p:cNvPr>
          <p:cNvSpPr txBox="1"/>
          <p:nvPr/>
        </p:nvSpPr>
        <p:spPr>
          <a:xfrm>
            <a:off x="367591" y="58408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Input 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EC210F-FFD3-4BE8-9FBF-CEFDBE2E06AF}"/>
              </a:ext>
            </a:extLst>
          </p:cNvPr>
          <p:cNvSpPr txBox="1"/>
          <p:nvPr/>
        </p:nvSpPr>
        <p:spPr>
          <a:xfrm>
            <a:off x="4149243" y="584084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Hidden Layer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A772F7-71BF-4645-B0E2-984C36F746E9}"/>
              </a:ext>
            </a:extLst>
          </p:cNvPr>
          <p:cNvSpPr txBox="1"/>
          <p:nvPr/>
        </p:nvSpPr>
        <p:spPr>
          <a:xfrm>
            <a:off x="7798185" y="584084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B22B522F-6944-42AF-A57C-10401F63AD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770403"/>
                  </p:ext>
                </p:extLst>
              </p:nvPr>
            </p:nvGraphicFramePr>
            <p:xfrm>
              <a:off x="4453454" y="4843038"/>
              <a:ext cx="437017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7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1711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171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B22B522F-6944-42AF-A57C-10401F63AD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770403"/>
                  </p:ext>
                </p:extLst>
              </p:nvPr>
            </p:nvGraphicFramePr>
            <p:xfrm>
              <a:off x="4453454" y="4843038"/>
              <a:ext cx="437017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7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70" t="-2500" r="-2740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70" t="-100000" r="-2740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70" t="-190698" r="-2740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2">
                <a:extLst>
                  <a:ext uri="{FF2B5EF4-FFF2-40B4-BE49-F238E27FC236}">
                    <a16:creationId xmlns:a16="http://schemas.microsoft.com/office/drawing/2014/main" id="{D1BAB62B-1FE3-493E-86D7-5ED933052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721614"/>
                  </p:ext>
                </p:extLst>
              </p:nvPr>
            </p:nvGraphicFramePr>
            <p:xfrm>
              <a:off x="4498999" y="1835671"/>
              <a:ext cx="420850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0850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1711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171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2">
                <a:extLst>
                  <a:ext uri="{FF2B5EF4-FFF2-40B4-BE49-F238E27FC236}">
                    <a16:creationId xmlns:a16="http://schemas.microsoft.com/office/drawing/2014/main" id="{D1BAB62B-1FE3-493E-86D7-5ED933052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721614"/>
                  </p:ext>
                </p:extLst>
              </p:nvPr>
            </p:nvGraphicFramePr>
            <p:xfrm>
              <a:off x="4498999" y="1835671"/>
              <a:ext cx="420850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0850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2500" r="-2857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102500" r="-2857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188372" r="-2857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2">
                <a:extLst>
                  <a:ext uri="{FF2B5EF4-FFF2-40B4-BE49-F238E27FC236}">
                    <a16:creationId xmlns:a16="http://schemas.microsoft.com/office/drawing/2014/main" id="{B7C73F57-47EF-4DA7-AE31-B08EB0FB6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518968"/>
                  </p:ext>
                </p:extLst>
              </p:nvPr>
            </p:nvGraphicFramePr>
            <p:xfrm>
              <a:off x="7824812" y="2962997"/>
              <a:ext cx="437016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6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1711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171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2">
                <a:extLst>
                  <a:ext uri="{FF2B5EF4-FFF2-40B4-BE49-F238E27FC236}">
                    <a16:creationId xmlns:a16="http://schemas.microsoft.com/office/drawing/2014/main" id="{B7C73F57-47EF-4DA7-AE31-B08EB0FB6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518968"/>
                  </p:ext>
                </p:extLst>
              </p:nvPr>
            </p:nvGraphicFramePr>
            <p:xfrm>
              <a:off x="7824812" y="2962997"/>
              <a:ext cx="437016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6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70" t="-2500" r="-2740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70" t="-102500" r="-2740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70" t="-188372" r="-2740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E66D8F-DBB4-4F9F-B776-23BDA93FC792}"/>
                  </a:ext>
                </a:extLst>
              </p:cNvPr>
              <p:cNvSpPr txBox="1"/>
              <p:nvPr/>
            </p:nvSpPr>
            <p:spPr>
              <a:xfrm>
                <a:off x="9359849" y="3133052"/>
                <a:ext cx="1028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.82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E66D8F-DBB4-4F9F-B776-23BDA93F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849" y="3133052"/>
                <a:ext cx="1028615" cy="369332"/>
              </a:xfrm>
              <a:prstGeom prst="rect">
                <a:avLst/>
              </a:prstGeom>
              <a:blipFill>
                <a:blip r:embed="rId10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DEB73-9C98-480E-94CB-91E247265942}"/>
                  </a:ext>
                </a:extLst>
              </p:cNvPr>
              <p:cNvSpPr txBox="1"/>
              <p:nvPr/>
            </p:nvSpPr>
            <p:spPr>
              <a:xfrm>
                <a:off x="5455448" y="1034396"/>
                <a:ext cx="143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𝐴𝑐𝑡𝑖𝑣𝑎𝑡𝑖𝑜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DEB73-9C98-480E-94CB-91E247265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48" y="1034396"/>
                <a:ext cx="143629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E42E7D-6114-4B42-A8DA-EC57B9DFCEF4}"/>
              </a:ext>
            </a:extLst>
          </p:cNvPr>
          <p:cNvCxnSpPr>
            <a:cxnSpLocks/>
          </p:cNvCxnSpPr>
          <p:nvPr/>
        </p:nvCxnSpPr>
        <p:spPr>
          <a:xfrm flipH="1">
            <a:off x="5565913" y="1490820"/>
            <a:ext cx="646044" cy="7067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55BCD2-95C6-4994-85BF-88F673C2DE1E}"/>
                  </a:ext>
                </a:extLst>
              </p:cNvPr>
              <p:cNvSpPr/>
              <p:nvPr/>
            </p:nvSpPr>
            <p:spPr>
              <a:xfrm>
                <a:off x="6195966" y="1054449"/>
                <a:ext cx="392595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1.0 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55BCD2-95C6-4994-85BF-88F673C2D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66" y="1054449"/>
                <a:ext cx="3925956" cy="923330"/>
              </a:xfrm>
              <a:prstGeom prst="rect">
                <a:avLst/>
              </a:prstGeom>
              <a:blipFill>
                <a:blip r:embed="rId12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39881-8538-46BF-9A5A-D6C945E1C7DE}"/>
              </a:ext>
            </a:extLst>
          </p:cNvPr>
          <p:cNvCxnSpPr>
            <a:cxnSpLocks/>
          </p:cNvCxnSpPr>
          <p:nvPr/>
        </p:nvCxnSpPr>
        <p:spPr>
          <a:xfrm flipH="1" flipV="1">
            <a:off x="4058859" y="1559596"/>
            <a:ext cx="437017" cy="402843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6D41CF-8265-411E-88BF-983A943D9AC2}"/>
              </a:ext>
            </a:extLst>
          </p:cNvPr>
          <p:cNvCxnSpPr>
            <a:cxnSpLocks/>
          </p:cNvCxnSpPr>
          <p:nvPr/>
        </p:nvCxnSpPr>
        <p:spPr>
          <a:xfrm flipH="1" flipV="1">
            <a:off x="7389620" y="2662017"/>
            <a:ext cx="437017" cy="402843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F099A9-1BD3-4BF3-B813-9667DDBA3A9B}"/>
                  </a:ext>
                </a:extLst>
              </p:cNvPr>
              <p:cNvSpPr txBox="1"/>
              <p:nvPr/>
            </p:nvSpPr>
            <p:spPr>
              <a:xfrm>
                <a:off x="7395527" y="4231987"/>
                <a:ext cx="943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F099A9-1BD3-4BF3-B813-9667DDBA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27" y="4231987"/>
                <a:ext cx="943720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4C76CE0-E39A-4C5D-AAFE-F3AA1B40DCE2}"/>
                  </a:ext>
                </a:extLst>
              </p:cNvPr>
              <p:cNvSpPr/>
              <p:nvPr/>
            </p:nvSpPr>
            <p:spPr>
              <a:xfrm>
                <a:off x="8188873" y="4223479"/>
                <a:ext cx="333732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𝑆𝑖𝑔𝑚𝑜𝑖𝑑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1.0 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𝐴𝑐𝑡𝑖𝑣𝑎𝑡𝑖𝑜𝑛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𝐴𝑐𝑡𝑖𝑣𝑎𝑡𝑖𝑜𝑛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4C76CE0-E39A-4C5D-AAFE-F3AA1B40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73" y="4223479"/>
                <a:ext cx="3337324" cy="923330"/>
              </a:xfrm>
              <a:prstGeom prst="rect">
                <a:avLst/>
              </a:prstGeom>
              <a:blipFill>
                <a:blip r:embed="rId1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691537-EDDF-492F-9339-75B1C43940A2}"/>
                  </a:ext>
                </a:extLst>
              </p:cNvPr>
              <p:cNvSpPr txBox="1"/>
              <p:nvPr/>
            </p:nvSpPr>
            <p:spPr>
              <a:xfrm>
                <a:off x="4463391" y="3815044"/>
                <a:ext cx="1436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𝐴𝑐𝑡𝑖𝑣𝑎𝑡𝑖𝑜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691537-EDDF-492F-9339-75B1C4394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91" y="3815044"/>
                <a:ext cx="143629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FBDB2D-41F1-4392-85EF-D1D16C2B5E1B}"/>
              </a:ext>
            </a:extLst>
          </p:cNvPr>
          <p:cNvCxnSpPr>
            <a:cxnSpLocks/>
          </p:cNvCxnSpPr>
          <p:nvPr/>
        </p:nvCxnSpPr>
        <p:spPr>
          <a:xfrm>
            <a:off x="5229179" y="4223479"/>
            <a:ext cx="336734" cy="7670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1616EF-B1BC-46D4-B0A1-6B74B4BDABD9}"/>
              </a:ext>
            </a:extLst>
          </p:cNvPr>
          <p:cNvCxnSpPr>
            <a:cxnSpLocks/>
          </p:cNvCxnSpPr>
          <p:nvPr/>
        </p:nvCxnSpPr>
        <p:spPr>
          <a:xfrm flipV="1">
            <a:off x="8188873" y="3604641"/>
            <a:ext cx="1170976" cy="6188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48" grpId="0"/>
      <p:bldP spid="66" grpId="0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ACD63-61C3-4C95-938A-7DB45555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19100"/>
            <a:ext cx="9505950" cy="6019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CF76127-3957-45CF-BE75-E66D47C39CD5}"/>
              </a:ext>
            </a:extLst>
          </p:cNvPr>
          <p:cNvSpPr/>
          <p:nvPr/>
        </p:nvSpPr>
        <p:spPr>
          <a:xfrm>
            <a:off x="439445" y="4284586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B3303-43DD-47A8-801F-13DF7467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62137"/>
            <a:ext cx="10010775" cy="267652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F19A47B-9D03-4D40-B212-8532DB17B09D}"/>
              </a:ext>
            </a:extLst>
          </p:cNvPr>
          <p:cNvSpPr/>
          <p:nvPr/>
        </p:nvSpPr>
        <p:spPr>
          <a:xfrm>
            <a:off x="424031" y="3129379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0117 0.06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91" y="179116"/>
            <a:ext cx="6639496" cy="792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ABA95F-4684-4BE2-9E32-8643CB0E17F7}"/>
                  </a:ext>
                </a:extLst>
              </p:cNvPr>
              <p:cNvSpPr/>
              <p:nvPr/>
            </p:nvSpPr>
            <p:spPr>
              <a:xfrm>
                <a:off x="8256884" y="3050089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ABA95F-4684-4BE2-9E32-8643CB0E1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4" y="3050089"/>
                <a:ext cx="512956" cy="53525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769840" y="3317718"/>
            <a:ext cx="515744" cy="0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B7CEFA-FF45-4D34-8086-EDEF30BA29A1}"/>
                  </a:ext>
                </a:extLst>
              </p:cNvPr>
              <p:cNvSpPr/>
              <p:nvPr/>
            </p:nvSpPr>
            <p:spPr>
              <a:xfrm>
                <a:off x="4925954" y="1959662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B7CEFA-FF45-4D34-8086-EDEF30BA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54" y="1959662"/>
                <a:ext cx="512956" cy="53525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  <a:stCxn id="27" idx="1"/>
            <a:endCxn id="51" idx="6"/>
          </p:cNvCxnSpPr>
          <p:nvPr/>
        </p:nvCxnSpPr>
        <p:spPr>
          <a:xfrm flipH="1" flipV="1">
            <a:off x="5438910" y="2227291"/>
            <a:ext cx="2385902" cy="1109721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1CE7D0-E55F-46A2-B927-1F0986A83F4F}"/>
                  </a:ext>
                </a:extLst>
              </p:cNvPr>
              <p:cNvSpPr/>
              <p:nvPr/>
            </p:nvSpPr>
            <p:spPr>
              <a:xfrm>
                <a:off x="4890511" y="4935086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1CE7D0-E55F-46A2-B927-1F0986A83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11" y="4935086"/>
                <a:ext cx="512956" cy="5352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5403467" y="3585347"/>
            <a:ext cx="2421345" cy="1617368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296055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296055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1" t="-819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1" t="-10819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1" t="-20819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665129" y="2209686"/>
            <a:ext cx="2833870" cy="819264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666152" y="2494920"/>
            <a:ext cx="2832846" cy="957179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665129" y="3050089"/>
            <a:ext cx="2788325" cy="2166964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1666152" y="3452099"/>
            <a:ext cx="2771176" cy="2018246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E20492-77A4-4257-9F7C-E31A318330F0}"/>
              </a:ext>
            </a:extLst>
          </p:cNvPr>
          <p:cNvSpPr txBox="1"/>
          <p:nvPr/>
        </p:nvSpPr>
        <p:spPr>
          <a:xfrm>
            <a:off x="281929" y="58408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Input 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EC210F-FFD3-4BE8-9FBF-CEFDBE2E06AF}"/>
              </a:ext>
            </a:extLst>
          </p:cNvPr>
          <p:cNvSpPr txBox="1"/>
          <p:nvPr/>
        </p:nvSpPr>
        <p:spPr>
          <a:xfrm>
            <a:off x="4211514" y="5840847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Hidden Layer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A772F7-71BF-4645-B0E2-984C36F746E9}"/>
              </a:ext>
            </a:extLst>
          </p:cNvPr>
          <p:cNvSpPr txBox="1"/>
          <p:nvPr/>
        </p:nvSpPr>
        <p:spPr>
          <a:xfrm>
            <a:off x="7798185" y="584084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B22B522F-6944-42AF-A57C-10401F63AD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109711"/>
                  </p:ext>
                </p:extLst>
              </p:nvPr>
            </p:nvGraphicFramePr>
            <p:xfrm>
              <a:off x="4453454" y="4843038"/>
              <a:ext cx="437017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7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1711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171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B22B522F-6944-42AF-A57C-10401F63AD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109711"/>
                  </p:ext>
                </p:extLst>
              </p:nvPr>
            </p:nvGraphicFramePr>
            <p:xfrm>
              <a:off x="4453454" y="4843038"/>
              <a:ext cx="437017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7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70" t="-2500" r="-2740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70" t="-100000" r="-2740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70" t="-190698" r="-2740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2">
                <a:extLst>
                  <a:ext uri="{FF2B5EF4-FFF2-40B4-BE49-F238E27FC236}">
                    <a16:creationId xmlns:a16="http://schemas.microsoft.com/office/drawing/2014/main" id="{D1BAB62B-1FE3-493E-86D7-5ED933052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361608"/>
                  </p:ext>
                </p:extLst>
              </p:nvPr>
            </p:nvGraphicFramePr>
            <p:xfrm>
              <a:off x="4498999" y="1835671"/>
              <a:ext cx="420850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0850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1711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171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2">
                <a:extLst>
                  <a:ext uri="{FF2B5EF4-FFF2-40B4-BE49-F238E27FC236}">
                    <a16:creationId xmlns:a16="http://schemas.microsoft.com/office/drawing/2014/main" id="{D1BAB62B-1FE3-493E-86D7-5ED933052B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361608"/>
                  </p:ext>
                </p:extLst>
              </p:nvPr>
            </p:nvGraphicFramePr>
            <p:xfrm>
              <a:off x="4498999" y="1835671"/>
              <a:ext cx="420850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0850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57" t="-2500" r="-2857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57" t="-102500" r="-2857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57" t="-188372" r="-2857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2">
                <a:extLst>
                  <a:ext uri="{FF2B5EF4-FFF2-40B4-BE49-F238E27FC236}">
                    <a16:creationId xmlns:a16="http://schemas.microsoft.com/office/drawing/2014/main" id="{B7C73F57-47EF-4DA7-AE31-B08EB0FB6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12624"/>
                  </p:ext>
                </p:extLst>
              </p:nvPr>
            </p:nvGraphicFramePr>
            <p:xfrm>
              <a:off x="7824812" y="2962997"/>
              <a:ext cx="437016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6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1711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1711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2">
                <a:extLst>
                  <a:ext uri="{FF2B5EF4-FFF2-40B4-BE49-F238E27FC236}">
                    <a16:creationId xmlns:a16="http://schemas.microsoft.com/office/drawing/2014/main" id="{B7C73F57-47EF-4DA7-AE31-B08EB0FB6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12624"/>
                  </p:ext>
                </p:extLst>
              </p:nvPr>
            </p:nvGraphicFramePr>
            <p:xfrm>
              <a:off x="7824812" y="2962997"/>
              <a:ext cx="437016" cy="7480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7016">
                      <a:extLst>
                        <a:ext uri="{9D8B030D-6E8A-4147-A177-3AD203B41FA5}">
                          <a16:colId xmlns:a16="http://schemas.microsoft.com/office/drawing/2014/main" val="35097855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370" t="-2500" r="-2740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50858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370" t="-102500" r="-2740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485807"/>
                      </a:ext>
                    </a:extLst>
                  </a:tr>
                  <a:tr h="2603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370" t="-188372" r="-2740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331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E66D8F-DBB4-4F9F-B776-23BDA93FC792}"/>
                  </a:ext>
                </a:extLst>
              </p:cNvPr>
              <p:cNvSpPr txBox="1"/>
              <p:nvPr/>
            </p:nvSpPr>
            <p:spPr>
              <a:xfrm>
                <a:off x="9359849" y="3133052"/>
                <a:ext cx="1028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.82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E66D8F-DBB4-4F9F-B776-23BDA93F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849" y="3133052"/>
                <a:ext cx="1028615" cy="369332"/>
              </a:xfrm>
              <a:prstGeom prst="rect">
                <a:avLst/>
              </a:prstGeom>
              <a:blipFill>
                <a:blip r:embed="rId9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F099A9-1BD3-4BF3-B813-9667DDBA3A9B}"/>
                  </a:ext>
                </a:extLst>
              </p:cNvPr>
              <p:cNvSpPr txBox="1"/>
              <p:nvPr/>
            </p:nvSpPr>
            <p:spPr>
              <a:xfrm>
                <a:off x="7007087" y="657796"/>
                <a:ext cx="148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F099A9-1BD3-4BF3-B813-9667DDBA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87" y="657796"/>
                <a:ext cx="1487010" cy="369332"/>
              </a:xfrm>
              <a:prstGeom prst="rect">
                <a:avLst/>
              </a:prstGeom>
              <a:blipFill>
                <a:blip r:embed="rId10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8D6A8-59FB-4B1D-BB66-E40D73F6BC0A}"/>
                  </a:ext>
                </a:extLst>
              </p:cNvPr>
              <p:cNvSpPr txBox="1"/>
              <p:nvPr/>
            </p:nvSpPr>
            <p:spPr>
              <a:xfrm>
                <a:off x="7536604" y="1052819"/>
                <a:ext cx="2465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8D6A8-59FB-4B1D-BB66-E40D73F6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604" y="1052819"/>
                <a:ext cx="2465611" cy="369332"/>
              </a:xfrm>
              <a:prstGeom prst="rect">
                <a:avLst/>
              </a:prstGeom>
              <a:blipFill>
                <a:blip r:embed="rId11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58FF98E-1223-4455-AEC7-2B847508B32F}"/>
                  </a:ext>
                </a:extLst>
              </p:cNvPr>
              <p:cNvSpPr txBox="1"/>
              <p:nvPr/>
            </p:nvSpPr>
            <p:spPr>
              <a:xfrm>
                <a:off x="7347763" y="1514145"/>
                <a:ext cx="33385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BCE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+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∗−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58FF98E-1223-4455-AEC7-2B847508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763" y="1514145"/>
                <a:ext cx="3338543" cy="1200329"/>
              </a:xfrm>
              <a:prstGeom prst="rect">
                <a:avLst/>
              </a:prstGeom>
              <a:blipFill>
                <a:blip r:embed="rId12"/>
                <a:stretch>
                  <a:fillRect t="-1523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69844F-84C7-4A3D-B443-4FD32714F3CA}"/>
                  </a:ext>
                </a:extLst>
              </p:cNvPr>
              <p:cNvSpPr/>
              <p:nvPr/>
            </p:nvSpPr>
            <p:spPr>
              <a:xfrm>
                <a:off x="8190291" y="4605881"/>
                <a:ext cx="2599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BCE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.82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=0.086186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69844F-84C7-4A3D-B443-4FD32714F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291" y="4605881"/>
                <a:ext cx="25996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59A1DF9-1E1B-452D-A67B-4F6CEFF0B96E}"/>
              </a:ext>
            </a:extLst>
          </p:cNvPr>
          <p:cNvSpPr/>
          <p:nvPr/>
        </p:nvSpPr>
        <p:spPr>
          <a:xfrm>
            <a:off x="1001133" y="36390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DCB0E2-55DF-40A1-B19D-844945543967}"/>
                  </a:ext>
                </a:extLst>
              </p:cNvPr>
              <p:cNvSpPr txBox="1"/>
              <p:nvPr/>
            </p:nvSpPr>
            <p:spPr>
              <a:xfrm>
                <a:off x="8328353" y="4306654"/>
                <a:ext cx="254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Loss(1, .82)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DCB0E2-55DF-40A1-B19D-84494554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3" y="4306654"/>
                <a:ext cx="2546595" cy="369332"/>
              </a:xfrm>
              <a:prstGeom prst="rect">
                <a:avLst/>
              </a:prstGeom>
              <a:blipFill>
                <a:blip r:embed="rId14"/>
                <a:stretch>
                  <a:fillRect t="-8197" r="-14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4" grpId="0"/>
      <p:bldP spid="35" grpId="0"/>
      <p:bldP spid="3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79116"/>
            <a:ext cx="6556775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Backpropagation Algorithm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ABA95F-4684-4BE2-9E32-8643CB0E17F7}"/>
              </a:ext>
            </a:extLst>
          </p:cNvPr>
          <p:cNvSpPr/>
          <p:nvPr/>
        </p:nvSpPr>
        <p:spPr>
          <a:xfrm>
            <a:off x="8246836" y="3050089"/>
            <a:ext cx="512956" cy="53525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34E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759792" y="3317718"/>
            <a:ext cx="515744" cy="0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BB7CEFA-FF45-4D34-8086-EDEF30BA29A1}"/>
              </a:ext>
            </a:extLst>
          </p:cNvPr>
          <p:cNvSpPr/>
          <p:nvPr/>
        </p:nvSpPr>
        <p:spPr>
          <a:xfrm>
            <a:off x="4895810" y="1959662"/>
            <a:ext cx="512956" cy="53525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34E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  <a:stCxn id="49" idx="2"/>
            <a:endCxn id="51" idx="6"/>
          </p:cNvCxnSpPr>
          <p:nvPr/>
        </p:nvCxnSpPr>
        <p:spPr>
          <a:xfrm flipH="1" flipV="1">
            <a:off x="5408766" y="2227291"/>
            <a:ext cx="2838070" cy="1090427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E1CE7D0-E55F-46A2-B927-1F0986A83F4F}"/>
              </a:ext>
            </a:extLst>
          </p:cNvPr>
          <p:cNvSpPr/>
          <p:nvPr/>
        </p:nvSpPr>
        <p:spPr>
          <a:xfrm>
            <a:off x="4870415" y="4935086"/>
            <a:ext cx="512956" cy="53525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34E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stCxn id="49" idx="2"/>
            <a:endCxn id="53" idx="6"/>
          </p:cNvCxnSpPr>
          <p:nvPr/>
        </p:nvCxnSpPr>
        <p:spPr>
          <a:xfrm flipH="1">
            <a:off x="5383371" y="3317718"/>
            <a:ext cx="2863465" cy="1884997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95D76B-3D09-4FD4-89F0-09F4C42DAEFE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7464390" y="2650039"/>
            <a:ext cx="782446" cy="667679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B93611-5E4D-4FBD-8FE7-1410D2360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4352885" y="1837695"/>
            <a:ext cx="542925" cy="389596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3C04CD-A0C6-4177-BB1E-65EF2A410287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4029546" y="4392572"/>
            <a:ext cx="840869" cy="810143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920460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2920460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819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0819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20819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665127" y="2227291"/>
            <a:ext cx="3230683" cy="801659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stCxn id="51" idx="2"/>
            <a:endCxn id="58" idx="3"/>
          </p:cNvCxnSpPr>
          <p:nvPr/>
        </p:nvCxnSpPr>
        <p:spPr>
          <a:xfrm flipH="1">
            <a:off x="1666152" y="2227291"/>
            <a:ext cx="3229658" cy="1224808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1666152" y="3056370"/>
            <a:ext cx="3204263" cy="2146345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flipH="1" flipV="1">
            <a:off x="1666152" y="3452099"/>
            <a:ext cx="3204263" cy="1750616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F5C79D-172F-452F-BE0C-881A0B35352A}"/>
              </a:ext>
            </a:extLst>
          </p:cNvPr>
          <p:cNvSpPr txBox="1"/>
          <p:nvPr/>
        </p:nvSpPr>
        <p:spPr>
          <a:xfrm>
            <a:off x="5709623" y="234124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~0.5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AB6986-7239-419D-BF15-8F85F0A36A22}"/>
              </a:ext>
            </a:extLst>
          </p:cNvPr>
          <p:cNvSpPr txBox="1"/>
          <p:nvPr/>
        </p:nvSpPr>
        <p:spPr>
          <a:xfrm>
            <a:off x="5768014" y="466100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~0.75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136FA7-D270-48C5-BCE4-71353CCBFC80}"/>
              </a:ext>
            </a:extLst>
          </p:cNvPr>
          <p:cNvSpPr txBox="1"/>
          <p:nvPr/>
        </p:nvSpPr>
        <p:spPr>
          <a:xfrm>
            <a:off x="8416658" y="471047"/>
            <a:ext cx="3333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Calculate Loss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Optimize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EFEDED-D531-4EAD-8FCA-D7E2974112BD}"/>
                  </a:ext>
                </a:extLst>
              </p:cNvPr>
              <p:cNvSpPr txBox="1"/>
              <p:nvPr/>
            </p:nvSpPr>
            <p:spPr>
              <a:xfrm>
                <a:off x="9310405" y="3158758"/>
                <a:ext cx="1028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.82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EFEDED-D531-4EAD-8FCA-D7E29741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05" y="3158758"/>
                <a:ext cx="1028615" cy="369332"/>
              </a:xfrm>
              <a:prstGeom prst="rect">
                <a:avLst/>
              </a:prstGeom>
              <a:blipFill>
                <a:blip r:embed="rId3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/>
              <p:nvPr/>
            </p:nvSpPr>
            <p:spPr>
              <a:xfrm>
                <a:off x="8241493" y="3122203"/>
                <a:ext cx="570156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493" y="3122203"/>
                <a:ext cx="570156" cy="394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/>
              <p:nvPr/>
            </p:nvSpPr>
            <p:spPr>
              <a:xfrm>
                <a:off x="4868365" y="2027578"/>
                <a:ext cx="57015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65" y="2027578"/>
                <a:ext cx="570156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/>
              <p:nvPr/>
            </p:nvSpPr>
            <p:spPr>
              <a:xfrm>
                <a:off x="4842970" y="5008311"/>
                <a:ext cx="57015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70" y="5008311"/>
                <a:ext cx="570156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002FA-32A8-4ABA-B383-B432A7296C62}"/>
                  </a:ext>
                </a:extLst>
              </p:cNvPr>
              <p:cNvSpPr txBox="1"/>
              <p:nvPr/>
            </p:nvSpPr>
            <p:spPr>
              <a:xfrm>
                <a:off x="8103087" y="4149522"/>
                <a:ext cx="3333285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2. Figure out how much error the network makes on the sample: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002FA-32A8-4ABA-B383-B432A7296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87" y="4149522"/>
                <a:ext cx="3333285" cy="929550"/>
              </a:xfrm>
              <a:prstGeom prst="rect">
                <a:avLst/>
              </a:prstGeom>
              <a:blipFill>
                <a:blip r:embed="rId7"/>
                <a:stretch>
                  <a:fillRect l="-1463" t="-3947" r="-1280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6FA48BD-ED06-4A94-9921-6E3014D204D7}"/>
              </a:ext>
            </a:extLst>
          </p:cNvPr>
          <p:cNvSpPr txBox="1"/>
          <p:nvPr/>
        </p:nvSpPr>
        <p:spPr>
          <a:xfrm>
            <a:off x="3852720" y="3499967"/>
            <a:ext cx="306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Figure out how much each part contributes to the error.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054526-AAD1-4136-9F68-EBF9E1374607}"/>
              </a:ext>
            </a:extLst>
          </p:cNvPr>
          <p:cNvCxnSpPr>
            <a:cxnSpLocks/>
            <a:stCxn id="68" idx="2"/>
            <a:endCxn id="37" idx="0"/>
          </p:cNvCxnSpPr>
          <p:nvPr/>
        </p:nvCxnSpPr>
        <p:spPr>
          <a:xfrm flipH="1">
            <a:off x="5383371" y="2618241"/>
            <a:ext cx="554840" cy="8817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B8C86B-F5C0-4CC1-BE5D-E718C29C58F9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5383371" y="4146298"/>
            <a:ext cx="554840" cy="514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343721-E990-47F9-BC02-B94CE2A28C36}"/>
              </a:ext>
            </a:extLst>
          </p:cNvPr>
          <p:cNvSpPr txBox="1"/>
          <p:nvPr/>
        </p:nvSpPr>
        <p:spPr>
          <a:xfrm>
            <a:off x="2032449" y="5743771"/>
            <a:ext cx="306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Step each weight to reduce the error it is contributing to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E632620-0F44-4AC9-AE05-09A4583FCB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65" r="43381" b="4787"/>
          <a:stretch/>
        </p:blipFill>
        <p:spPr>
          <a:xfrm>
            <a:off x="6035876" y="5769160"/>
            <a:ext cx="5667997" cy="592799"/>
          </a:xfrm>
          <a:prstGeom prst="rect">
            <a:avLst/>
          </a:prstGeom>
          <a:ln w="19050">
            <a:solidFill>
              <a:srgbClr val="03A6A5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FB47AF-3792-40A3-BAC9-BACF2BACF9F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093751" y="6066937"/>
            <a:ext cx="844460" cy="0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8" grpId="0"/>
      <p:bldP spid="69" grpId="0"/>
      <p:bldP spid="73" grpId="0"/>
      <p:bldP spid="84" grpId="0"/>
      <p:bldP spid="85" grpId="0"/>
      <p:bldP spid="86" grpId="0"/>
      <p:bldP spid="3" grpId="0"/>
      <p:bldP spid="37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15BAF-5BEF-48C6-8867-A7ADE039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04875"/>
            <a:ext cx="10591800" cy="50482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D23BC6F-76BE-4A3B-BD51-C1491CD6E515}"/>
              </a:ext>
            </a:extLst>
          </p:cNvPr>
          <p:cNvSpPr/>
          <p:nvPr/>
        </p:nvSpPr>
        <p:spPr>
          <a:xfrm>
            <a:off x="253209" y="1139806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EB4E5-4D53-4A9B-B481-F1E654FAFF5B}"/>
              </a:ext>
            </a:extLst>
          </p:cNvPr>
          <p:cNvSpPr txBox="1"/>
          <p:nvPr/>
        </p:nvSpPr>
        <p:spPr>
          <a:xfrm>
            <a:off x="6822831" y="1818752"/>
            <a:ext cx="2162643" cy="369332"/>
          </a:xfrm>
          <a:prstGeom prst="rect">
            <a:avLst/>
          </a:prstGeom>
          <a:noFill/>
          <a:ln w="19050">
            <a:solidFill>
              <a:srgbClr val="03A6A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for convergence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53E2AD-5E4D-48B5-A633-C734EAC462A0}"/>
              </a:ext>
            </a:extLst>
          </p:cNvPr>
          <p:cNvCxnSpPr>
            <a:cxnSpLocks/>
          </p:cNvCxnSpPr>
          <p:nvPr/>
        </p:nvCxnSpPr>
        <p:spPr>
          <a:xfrm flipH="1">
            <a:off x="3416440" y="1969477"/>
            <a:ext cx="3406392" cy="63304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A0D3E3E-4D5A-4095-948E-E79209E09E3E}"/>
              </a:ext>
            </a:extLst>
          </p:cNvPr>
          <p:cNvSpPr/>
          <p:nvPr/>
        </p:nvSpPr>
        <p:spPr>
          <a:xfrm>
            <a:off x="4541855" y="4742822"/>
            <a:ext cx="1145512" cy="532563"/>
          </a:xfrm>
          <a:prstGeom prst="ellipse">
            <a:avLst/>
          </a:prstGeom>
          <a:noFill/>
          <a:ln w="19050">
            <a:solidFill>
              <a:srgbClr val="03A6A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A6F99-763B-44CA-8330-92F125CDA15C}"/>
              </a:ext>
            </a:extLst>
          </p:cNvPr>
          <p:cNvSpPr txBox="1"/>
          <p:nvPr/>
        </p:nvSpPr>
        <p:spPr>
          <a:xfrm>
            <a:off x="6822831" y="3984696"/>
            <a:ext cx="2612571" cy="369332"/>
          </a:xfrm>
          <a:prstGeom prst="rect">
            <a:avLst/>
          </a:prstGeom>
          <a:noFill/>
          <a:ln w="19050">
            <a:solidFill>
              <a:srgbClr val="03A6A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 value from tensor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257B9F-06C5-4019-8F50-8ECEF15EDCA8}"/>
              </a:ext>
            </a:extLst>
          </p:cNvPr>
          <p:cNvCxnSpPr>
            <a:cxnSpLocks/>
          </p:cNvCxnSpPr>
          <p:nvPr/>
        </p:nvCxnSpPr>
        <p:spPr>
          <a:xfrm flipH="1">
            <a:off x="5606980" y="4169362"/>
            <a:ext cx="1215852" cy="573460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222C5EAA-218D-4EAF-B075-46F26748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28" y="112206"/>
            <a:ext cx="8160837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Using Backpropagation in </a:t>
            </a:r>
            <a:r>
              <a:rPr lang="en-US" sz="3600" dirty="0" err="1">
                <a:solidFill>
                  <a:srgbClr val="FDC300"/>
                </a:solidFill>
                <a:latin typeface="Montserrat SemiBold" panose="00000700000000000000" pitchFamily="50" charset="0"/>
              </a:rPr>
              <a:t>PyTorch</a:t>
            </a:r>
            <a:endParaRPr lang="en-US" sz="3600" dirty="0">
              <a:solidFill>
                <a:srgbClr val="FDC300"/>
              </a:solidFill>
              <a:latin typeface="Montserrat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00026 0.22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2662 L 0.00026 0.28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882 L 0.00026 0.35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35278 L 0.00104 0.414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41412 L 0.00183 0.48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14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D1C05-3BB1-47AA-AEA1-A0303C86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81175"/>
            <a:ext cx="10706100" cy="32956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2D36817-DB0B-4F23-903F-C28ED66BF57D}"/>
              </a:ext>
            </a:extLst>
          </p:cNvPr>
          <p:cNvSpPr/>
          <p:nvPr/>
        </p:nvSpPr>
        <p:spPr>
          <a:xfrm>
            <a:off x="168139" y="1993562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E8A4F5-42A2-4490-961C-0AC40DFD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79116"/>
            <a:ext cx="6556775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Evaluating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21787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55112E-17 L 0.00065 0.15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000B4-B513-4031-A304-588C08397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8" b="4578"/>
          <a:stretch/>
        </p:blipFill>
        <p:spPr>
          <a:xfrm>
            <a:off x="1417446" y="1397980"/>
            <a:ext cx="5619122" cy="4062040"/>
          </a:xfrm>
          <a:prstGeom prst="rect">
            <a:avLst/>
          </a:prstGeom>
          <a:ln w="19050">
            <a:solidFill>
              <a:srgbClr val="03A6A5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335FEB2-D028-46AB-B384-439C8DDE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79116"/>
            <a:ext cx="8247923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Output of </a:t>
            </a:r>
            <a:r>
              <a:rPr lang="en-US" sz="3600" dirty="0" err="1">
                <a:solidFill>
                  <a:srgbClr val="FDC300"/>
                </a:solidFill>
                <a:latin typeface="Montserrat SemiBold" panose="00000700000000000000" pitchFamily="50" charset="0"/>
              </a:rPr>
              <a:t>PyTorch</a:t>
            </a:r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89358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0EEF73-E002-4422-9926-4F4175F87795}"/>
              </a:ext>
            </a:extLst>
          </p:cNvPr>
          <p:cNvSpPr/>
          <p:nvPr/>
        </p:nvSpPr>
        <p:spPr>
          <a:xfrm>
            <a:off x="2891978" y="1204505"/>
            <a:ext cx="8129117" cy="4139921"/>
          </a:xfrm>
          <a:prstGeom prst="rect">
            <a:avLst/>
          </a:prstGeom>
          <a:solidFill>
            <a:srgbClr val="1E1E1E"/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98EC8B3-BD68-43AE-A7BE-9F3DE2E537E1}"/>
              </a:ext>
            </a:extLst>
          </p:cNvPr>
          <p:cNvSpPr/>
          <p:nvPr/>
        </p:nvSpPr>
        <p:spPr>
          <a:xfrm>
            <a:off x="3709311" y="4060654"/>
            <a:ext cx="810567" cy="984739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24DA857E-08DA-4038-8268-F569A2547F4B}"/>
              </a:ext>
            </a:extLst>
          </p:cNvPr>
          <p:cNvGrpSpPr/>
          <p:nvPr/>
        </p:nvGrpSpPr>
        <p:grpSpPr>
          <a:xfrm>
            <a:off x="6507080" y="4254666"/>
            <a:ext cx="964642" cy="607518"/>
            <a:chOff x="5486400" y="3765134"/>
            <a:chExt cx="964642" cy="607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7F41D-B6F3-426D-8FF3-5943C353DAF1}"/>
                </a:ext>
              </a:extLst>
            </p:cNvPr>
            <p:cNvSpPr/>
            <p:nvPr/>
          </p:nvSpPr>
          <p:spPr>
            <a:xfrm>
              <a:off x="5486400" y="3878664"/>
              <a:ext cx="964642" cy="381837"/>
            </a:xfrm>
            <a:prstGeom prst="rect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AC60BA-8F74-4DBC-BF99-A6F35FC6C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4254788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0434C-DE88-415A-BDFC-0FB781510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4256462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7C3812-72E7-48B3-8917-6BF1E5804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4256467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B3B182-95E4-40D8-A756-6D7FE820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4260502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54D498-B32C-4061-BBB9-8D9738044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4260502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8C4E3F-ED90-49EA-AE2B-E5868501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4260503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CC76529-79F5-407F-BCD2-0C29D8C1A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3765134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617CD2-B7F2-4C65-AAFF-164B600FC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3766808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D550A6-7912-4305-A516-392BF4E9F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3766813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B6AE1A-AC82-4E7F-83B9-306DC688A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3770848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0C6FC3-BD0C-410F-A638-77D669749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3770848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77C236-AAD7-4E93-A34C-0CE96E059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3770849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Graphic 95" descr="Processor">
            <a:extLst>
              <a:ext uri="{FF2B5EF4-FFF2-40B4-BE49-F238E27FC236}">
                <a16:creationId xmlns:a16="http://schemas.microsoft.com/office/drawing/2014/main" id="{40256DCD-6B97-4423-A8D6-ED569BCC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080" y="1936739"/>
            <a:ext cx="914400" cy="914400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08AEAD1B-5454-4764-92E9-A10E6247764D}"/>
              </a:ext>
            </a:extLst>
          </p:cNvPr>
          <p:cNvSpPr txBox="1"/>
          <p:nvPr/>
        </p:nvSpPr>
        <p:spPr>
          <a:xfrm>
            <a:off x="2891978" y="1204505"/>
            <a:ext cx="13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  <a:latin typeface="Montserrat Medium" panose="00000600000000000000" pitchFamily="50" charset="0"/>
              </a:rPr>
              <a:t>Computer</a:t>
            </a:r>
          </a:p>
        </p:txBody>
      </p:sp>
      <p:pic>
        <p:nvPicPr>
          <p:cNvPr id="102" name="Graphic 101" descr="Table">
            <a:extLst>
              <a:ext uri="{FF2B5EF4-FFF2-40B4-BE49-F238E27FC236}">
                <a16:creationId xmlns:a16="http://schemas.microsoft.com/office/drawing/2014/main" id="{544A6577-9CD5-4889-A222-6C2F06226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7083" y="4311431"/>
            <a:ext cx="669239" cy="669239"/>
          </a:xfrm>
          <a:prstGeom prst="rect">
            <a:avLst/>
          </a:prstGeom>
        </p:spPr>
      </p:pic>
      <p:pic>
        <p:nvPicPr>
          <p:cNvPr id="103" name="Graphic 102" descr="Network diagram">
            <a:extLst>
              <a:ext uri="{FF2B5EF4-FFF2-40B4-BE49-F238E27FC236}">
                <a16:creationId xmlns:a16="http://schemas.microsoft.com/office/drawing/2014/main" id="{AACF26A5-E92B-48FF-AFE9-EE21E601A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1998" y="3351695"/>
            <a:ext cx="669191" cy="66919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D1824F0-B452-4430-8948-09A80671D45B}"/>
              </a:ext>
            </a:extLst>
          </p:cNvPr>
          <p:cNvSpPr txBox="1"/>
          <p:nvPr/>
        </p:nvSpPr>
        <p:spPr>
          <a:xfrm>
            <a:off x="3709305" y="4493308"/>
            <a:ext cx="81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Disk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2E88C-7D00-4B84-9EDD-1D7E964774FB}"/>
              </a:ext>
            </a:extLst>
          </p:cNvPr>
          <p:cNvSpPr txBox="1"/>
          <p:nvPr/>
        </p:nvSpPr>
        <p:spPr>
          <a:xfrm>
            <a:off x="6507080" y="4407393"/>
            <a:ext cx="96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RAM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5660FC-9A96-41CE-82FC-5685850B0C8C}"/>
              </a:ext>
            </a:extLst>
          </p:cNvPr>
          <p:cNvSpPr txBox="1"/>
          <p:nvPr/>
        </p:nvSpPr>
        <p:spPr>
          <a:xfrm>
            <a:off x="6620522" y="2727387"/>
            <a:ext cx="68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DC300"/>
                </a:solidFill>
                <a:latin typeface="Montserrat Medium" panose="00000600000000000000" pitchFamily="50" charset="0"/>
              </a:rPr>
              <a:t>CPU</a:t>
            </a:r>
            <a:endParaRPr lang="en-US" sz="1400" dirty="0">
              <a:solidFill>
                <a:srgbClr val="FDC3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D16C3D4-5256-4DB4-A985-D4EB44CDB47C}"/>
              </a:ext>
            </a:extLst>
          </p:cNvPr>
          <p:cNvSpPr txBox="1"/>
          <p:nvPr/>
        </p:nvSpPr>
        <p:spPr>
          <a:xfrm>
            <a:off x="401946" y="1662852"/>
            <a:ext cx="22001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Load Data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PyTorch</a:t>
            </a:r>
            <a:r>
              <a:rPr lang="en-US" sz="1600" dirty="0">
                <a:solidFill>
                  <a:schemeClr val="bg1"/>
                </a:solidFill>
              </a:rPr>
              <a:t> Structures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Set up for modeling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Backprop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2C2DEA2-E678-47B0-864E-803A8EFF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79116"/>
            <a:ext cx="6765521" cy="792669"/>
          </a:xfrm>
        </p:spPr>
        <p:txBody>
          <a:bodyPr>
            <a:noAutofit/>
          </a:bodyPr>
          <a:lstStyle/>
          <a:p>
            <a:r>
              <a:rPr lang="en-US" sz="3600" dirty="0" err="1">
                <a:solidFill>
                  <a:srgbClr val="FDC300"/>
                </a:solidFill>
                <a:latin typeface="Montserrat SemiBold" panose="00000700000000000000" pitchFamily="50" charset="0"/>
              </a:rPr>
              <a:t>PyTorch</a:t>
            </a:r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 Modeling Summary</a:t>
            </a:r>
          </a:p>
        </p:txBody>
      </p:sp>
    </p:spTree>
    <p:extLst>
      <p:ext uri="{BB962C8B-B14F-4D97-AF65-F5344CB8AC3E}">
        <p14:creationId xmlns:p14="http://schemas.microsoft.com/office/powerpoint/2010/main" val="29187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16796 -0.143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23F-0814-4BFB-ADCD-725B1A84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1B4E-32E4-469D-AD75-D3439F3E2E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</a:t>
            </a:r>
            <a:r>
              <a:rPr lang="en-US" dirty="0" err="1"/>
              <a:t>pytorch</a:t>
            </a:r>
            <a:r>
              <a:rPr lang="en-US" dirty="0"/>
              <a:t> vid series</a:t>
            </a:r>
          </a:p>
          <a:p>
            <a:pPr marL="457200" lvl="1" indent="0">
              <a:buNone/>
            </a:pPr>
            <a:r>
              <a:rPr lang="en-US" dirty="0"/>
              <a:t>1) how to install (with windows)</a:t>
            </a:r>
          </a:p>
          <a:p>
            <a:pPr marL="457200" lvl="1" indent="0">
              <a:buNone/>
            </a:pPr>
            <a:r>
              <a:rPr lang="en-US" dirty="0"/>
              <a:t>2) this video about the basic building blocks</a:t>
            </a:r>
          </a:p>
          <a:p>
            <a:pPr marL="457200" lvl="1" indent="0">
              <a:buNone/>
            </a:pPr>
            <a:r>
              <a:rPr lang="en-US" dirty="0"/>
              <a:t>3) simple progression of neural network model structures</a:t>
            </a:r>
          </a:p>
          <a:p>
            <a:pPr marL="457200" lvl="1" indent="0">
              <a:buNone/>
            </a:pPr>
            <a:r>
              <a:rPr lang="en-US" dirty="0"/>
              <a:t>4) overview of how to do modeling, with example for Kaggle</a:t>
            </a:r>
          </a:p>
          <a:p>
            <a:pPr marL="457200" lvl="1" indent="0">
              <a:buNone/>
            </a:pPr>
            <a:r>
              <a:rPr lang="en-US" dirty="0"/>
              <a:t>5) detailed walk through of model tuning – less on how to use </a:t>
            </a:r>
            <a:r>
              <a:rPr lang="en-US" dirty="0" err="1"/>
              <a:t>pytorch</a:t>
            </a:r>
            <a:r>
              <a:rPr lang="en-US" dirty="0"/>
              <a:t>, more what to do with 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52A40-5694-438E-B452-846F5893C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for this video talk about hello world with </a:t>
            </a:r>
            <a:r>
              <a:rPr lang="en-US" dirty="0" err="1"/>
              <a:t>pytorch</a:t>
            </a:r>
            <a:r>
              <a:rPr lang="en-US" dirty="0"/>
              <a:t> with a tiny bit of theory behind the elements</a:t>
            </a:r>
          </a:p>
          <a:p>
            <a:pPr marL="457200" lvl="1" indent="0">
              <a:buNone/>
            </a:pPr>
            <a:r>
              <a:rPr lang="en-US" dirty="0"/>
              <a:t>1) the components of a </a:t>
            </a:r>
            <a:r>
              <a:rPr lang="en-US" dirty="0" err="1"/>
              <a:t>pytorch</a:t>
            </a:r>
            <a:r>
              <a:rPr lang="en-US" dirty="0"/>
              <a:t> implementation for learning a neural network</a:t>
            </a:r>
          </a:p>
          <a:p>
            <a:pPr marL="457200" lvl="1" indent="0">
              <a:buNone/>
            </a:pPr>
            <a:r>
              <a:rPr lang="en-US" dirty="0"/>
              <a:t>2) adding the GPU</a:t>
            </a:r>
          </a:p>
          <a:p>
            <a:pPr marL="457200" lvl="1" indent="0">
              <a:buNone/>
            </a:pPr>
            <a:r>
              <a:rPr lang="en-US" dirty="0"/>
              <a:t>3) Moving beyond toy problems and the basics of scaling 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6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0EEF73-E002-4422-9926-4F4175F87795}"/>
              </a:ext>
            </a:extLst>
          </p:cNvPr>
          <p:cNvSpPr/>
          <p:nvPr/>
        </p:nvSpPr>
        <p:spPr>
          <a:xfrm>
            <a:off x="2891978" y="1204505"/>
            <a:ext cx="8129117" cy="4139921"/>
          </a:xfrm>
          <a:prstGeom prst="rect">
            <a:avLst/>
          </a:prstGeom>
          <a:solidFill>
            <a:srgbClr val="1E1E1E"/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98EC8B3-BD68-43AE-A7BE-9F3DE2E537E1}"/>
              </a:ext>
            </a:extLst>
          </p:cNvPr>
          <p:cNvSpPr/>
          <p:nvPr/>
        </p:nvSpPr>
        <p:spPr>
          <a:xfrm>
            <a:off x="3709311" y="4060654"/>
            <a:ext cx="810567" cy="984739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24DA857E-08DA-4038-8268-F569A2547F4B}"/>
              </a:ext>
            </a:extLst>
          </p:cNvPr>
          <p:cNvGrpSpPr/>
          <p:nvPr/>
        </p:nvGrpSpPr>
        <p:grpSpPr>
          <a:xfrm>
            <a:off x="6507080" y="4254666"/>
            <a:ext cx="964642" cy="607518"/>
            <a:chOff x="5486400" y="3765134"/>
            <a:chExt cx="964642" cy="607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7F41D-B6F3-426D-8FF3-5943C353DAF1}"/>
                </a:ext>
              </a:extLst>
            </p:cNvPr>
            <p:cNvSpPr/>
            <p:nvPr/>
          </p:nvSpPr>
          <p:spPr>
            <a:xfrm>
              <a:off x="5486400" y="3878664"/>
              <a:ext cx="964642" cy="381837"/>
            </a:xfrm>
            <a:prstGeom prst="rect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AC60BA-8F74-4DBC-BF99-A6F35FC6C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4254788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0434C-DE88-415A-BDFC-0FB781510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4256462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7C3812-72E7-48B3-8917-6BF1E5804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4256467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B3B182-95E4-40D8-A756-6D7FE820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4260502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54D498-B32C-4061-BBB9-8D9738044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4260502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8C4E3F-ED90-49EA-AE2B-E5868501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4260503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CC76529-79F5-407F-BCD2-0C29D8C1A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3765134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617CD2-B7F2-4C65-AAFF-164B600FC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3766808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D550A6-7912-4305-A516-392BF4E9F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3766813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B6AE1A-AC82-4E7F-83B9-306DC688A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3770848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0C6FC3-BD0C-410F-A638-77D669749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3770848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77C236-AAD7-4E93-A34C-0CE96E059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3770849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7EA7657-C8E1-4E25-8602-B26DF8484F57}"/>
              </a:ext>
            </a:extLst>
          </p:cNvPr>
          <p:cNvGrpSpPr/>
          <p:nvPr/>
        </p:nvGrpSpPr>
        <p:grpSpPr>
          <a:xfrm>
            <a:off x="9232223" y="4311431"/>
            <a:ext cx="964642" cy="607518"/>
            <a:chOff x="5486400" y="3765134"/>
            <a:chExt cx="964642" cy="607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9BBED74-AC6A-46AD-995D-9B62FFC68E2D}"/>
                </a:ext>
              </a:extLst>
            </p:cNvPr>
            <p:cNvSpPr/>
            <p:nvPr/>
          </p:nvSpPr>
          <p:spPr>
            <a:xfrm>
              <a:off x="5486400" y="3878664"/>
              <a:ext cx="964642" cy="381837"/>
            </a:xfrm>
            <a:prstGeom prst="rect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77EFE40-8FC3-4CCA-A536-70EFEA702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4254788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583674F-0F13-4907-A81C-B0C7BF371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4256462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CC56559-8570-4127-804A-13802909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4256467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F23B513-6E59-4B30-BFEF-1CE3F4468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4260502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D017386-E4DA-4A33-AB33-8E8211E50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4260502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59B3580-BC2D-4CEF-83A2-35D0E95D0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4260503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A0B0A5B-ED1D-4A43-927A-B2587CCC0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3765134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A954F0C-739F-4D04-9A0D-093B2DDB1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3766808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0893E0-3DC3-49DF-8FF4-CA760D1ED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3766813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200307-1E8E-49B6-9488-FB270F72C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3770848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06A284B-60D7-4713-B005-95D467127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3770848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6808D7-45D6-45D2-ACE4-BDEE410FC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3770849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Graphic 95" descr="Processor">
            <a:extLst>
              <a:ext uri="{FF2B5EF4-FFF2-40B4-BE49-F238E27FC236}">
                <a16:creationId xmlns:a16="http://schemas.microsoft.com/office/drawing/2014/main" id="{40256DCD-6B97-4423-A8D6-ED569BCC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080" y="1936739"/>
            <a:ext cx="914400" cy="914400"/>
          </a:xfrm>
          <a:prstGeom prst="rect">
            <a:avLst/>
          </a:prstGeom>
        </p:spPr>
      </p:pic>
      <p:pic>
        <p:nvPicPr>
          <p:cNvPr id="97" name="Graphic 96" descr="Processor">
            <a:extLst>
              <a:ext uri="{FF2B5EF4-FFF2-40B4-BE49-F238E27FC236}">
                <a16:creationId xmlns:a16="http://schemas.microsoft.com/office/drawing/2014/main" id="{A990440C-D144-4A14-ADBB-4E761F54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2223" y="1936739"/>
            <a:ext cx="914400" cy="914400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08AEAD1B-5454-4764-92E9-A10E6247764D}"/>
              </a:ext>
            </a:extLst>
          </p:cNvPr>
          <p:cNvSpPr txBox="1"/>
          <p:nvPr/>
        </p:nvSpPr>
        <p:spPr>
          <a:xfrm>
            <a:off x="2891978" y="1204505"/>
            <a:ext cx="13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  <a:latin typeface="Montserrat Medium" panose="00000600000000000000" pitchFamily="50" charset="0"/>
              </a:rPr>
              <a:t>Computer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941D60B5-5CD6-4F5B-B839-DD34C1DF00C9}"/>
              </a:ext>
            </a:extLst>
          </p:cNvPr>
          <p:cNvCxnSpPr/>
          <p:nvPr/>
        </p:nvCxnSpPr>
        <p:spPr>
          <a:xfrm>
            <a:off x="8362333" y="1204505"/>
            <a:ext cx="0" cy="4139921"/>
          </a:xfrm>
          <a:prstGeom prst="line">
            <a:avLst/>
          </a:prstGeom>
          <a:ln>
            <a:solidFill>
              <a:srgbClr val="03A6A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0BDB7A4-F575-40E9-9D92-836CA0B9FEB9}"/>
              </a:ext>
            </a:extLst>
          </p:cNvPr>
          <p:cNvSpPr txBox="1"/>
          <p:nvPr/>
        </p:nvSpPr>
        <p:spPr>
          <a:xfrm>
            <a:off x="8385257" y="1207692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DC300"/>
                </a:solidFill>
                <a:latin typeface="Montserrat Medium" panose="00000600000000000000" pitchFamily="50" charset="0"/>
              </a:rPr>
              <a:t>Graphics Card</a:t>
            </a:r>
          </a:p>
        </p:txBody>
      </p:sp>
      <p:pic>
        <p:nvPicPr>
          <p:cNvPr id="102" name="Graphic 101" descr="Table">
            <a:extLst>
              <a:ext uri="{FF2B5EF4-FFF2-40B4-BE49-F238E27FC236}">
                <a16:creationId xmlns:a16="http://schemas.microsoft.com/office/drawing/2014/main" id="{544A6577-9CD5-4889-A222-6C2F06226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9780" y="3330263"/>
            <a:ext cx="669239" cy="669239"/>
          </a:xfrm>
          <a:prstGeom prst="rect">
            <a:avLst/>
          </a:prstGeom>
        </p:spPr>
      </p:pic>
      <p:pic>
        <p:nvPicPr>
          <p:cNvPr id="103" name="Graphic 102" descr="Network diagram">
            <a:extLst>
              <a:ext uri="{FF2B5EF4-FFF2-40B4-BE49-F238E27FC236}">
                <a16:creationId xmlns:a16="http://schemas.microsoft.com/office/drawing/2014/main" id="{AACF26A5-E92B-48FF-AFE9-EE21E601A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1998" y="3351695"/>
            <a:ext cx="669191" cy="66919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D1824F0-B452-4430-8948-09A80671D45B}"/>
              </a:ext>
            </a:extLst>
          </p:cNvPr>
          <p:cNvSpPr txBox="1"/>
          <p:nvPr/>
        </p:nvSpPr>
        <p:spPr>
          <a:xfrm>
            <a:off x="3709305" y="4493308"/>
            <a:ext cx="81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Disk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2E88C-7D00-4B84-9EDD-1D7E964774FB}"/>
              </a:ext>
            </a:extLst>
          </p:cNvPr>
          <p:cNvSpPr txBox="1"/>
          <p:nvPr/>
        </p:nvSpPr>
        <p:spPr>
          <a:xfrm>
            <a:off x="6507080" y="4407393"/>
            <a:ext cx="96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RAM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5E2417-0EED-4E98-B37A-03724CAE1814}"/>
              </a:ext>
            </a:extLst>
          </p:cNvPr>
          <p:cNvSpPr txBox="1"/>
          <p:nvPr/>
        </p:nvSpPr>
        <p:spPr>
          <a:xfrm>
            <a:off x="9252945" y="4464158"/>
            <a:ext cx="9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RAM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5660FC-9A96-41CE-82FC-5685850B0C8C}"/>
              </a:ext>
            </a:extLst>
          </p:cNvPr>
          <p:cNvSpPr txBox="1"/>
          <p:nvPr/>
        </p:nvSpPr>
        <p:spPr>
          <a:xfrm>
            <a:off x="6620522" y="2727387"/>
            <a:ext cx="68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DC300"/>
                </a:solidFill>
                <a:latin typeface="Montserrat Medium" panose="00000600000000000000" pitchFamily="50" charset="0"/>
              </a:rPr>
              <a:t>CPU</a:t>
            </a:r>
            <a:endParaRPr lang="en-US" sz="1400" dirty="0">
              <a:solidFill>
                <a:srgbClr val="FDC3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879FD4-BCFB-437B-B4BB-0D36837EB008}"/>
              </a:ext>
            </a:extLst>
          </p:cNvPr>
          <p:cNvSpPr txBox="1"/>
          <p:nvPr/>
        </p:nvSpPr>
        <p:spPr>
          <a:xfrm>
            <a:off x="9347956" y="2727388"/>
            <a:ext cx="68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DC300"/>
                </a:solidFill>
                <a:latin typeface="Montserrat Medium" panose="00000600000000000000" pitchFamily="50" charset="0"/>
              </a:rPr>
              <a:t>GPU</a:t>
            </a:r>
            <a:endParaRPr lang="en-US" sz="1400" dirty="0">
              <a:solidFill>
                <a:srgbClr val="FDC3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D16C3D4-5256-4DB4-A985-D4EB44CDB47C}"/>
              </a:ext>
            </a:extLst>
          </p:cNvPr>
          <p:cNvSpPr txBox="1"/>
          <p:nvPr/>
        </p:nvSpPr>
        <p:spPr>
          <a:xfrm>
            <a:off x="397628" y="1659285"/>
            <a:ext cx="23667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Load Data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PyTorch</a:t>
            </a:r>
            <a:r>
              <a:rPr lang="en-US" sz="1600" dirty="0">
                <a:solidFill>
                  <a:schemeClr val="bg1"/>
                </a:solidFill>
              </a:rPr>
              <a:t> Structures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Set up for modeling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Transfer to GPU RAM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Backprop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2C2DEA2-E678-47B0-864E-803A8EFF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79116"/>
            <a:ext cx="6765521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Adding the GPU</a:t>
            </a:r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279D4D88-1281-4451-8111-E5441760109D}"/>
              </a:ext>
            </a:extLst>
          </p:cNvPr>
          <p:cNvSpPr txBox="1">
            <a:spLocks/>
          </p:cNvSpPr>
          <p:nvPr/>
        </p:nvSpPr>
        <p:spPr>
          <a:xfrm>
            <a:off x="32623" y="6409203"/>
            <a:ext cx="6610376" cy="448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DC300"/>
                </a:solidFill>
                <a:latin typeface="Montserrat SemiBold" panose="00000700000000000000" pitchFamily="50" charset="0"/>
              </a:rPr>
              <a:t>Requires: Nvidia GPU with CUDA Drivers Installed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48946B-28A4-4221-A253-0B10465D4E9E}"/>
              </a:ext>
            </a:extLst>
          </p:cNvPr>
          <p:cNvSpPr/>
          <p:nvPr/>
        </p:nvSpPr>
        <p:spPr>
          <a:xfrm>
            <a:off x="396033" y="3853638"/>
            <a:ext cx="1313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/>
                </a:solidFill>
              </a:rPr>
              <a:t>Backprop</a:t>
            </a:r>
          </a:p>
        </p:txBody>
      </p:sp>
    </p:spTree>
    <p:extLst>
      <p:ext uri="{BB962C8B-B14F-4D97-AF65-F5344CB8AC3E}">
        <p14:creationId xmlns:p14="http://schemas.microsoft.com/office/powerpoint/2010/main" val="335740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0.2198 0.0233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22643 0.021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6" grpId="0"/>
      <p:bldP spid="108" grpId="0"/>
      <p:bldP spid="11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0E7F91-E11E-4C84-ABE4-4047319B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78221"/>
            <a:ext cx="10153650" cy="52673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B706E56-D5A5-45D1-84FE-95AE762D0261}"/>
              </a:ext>
            </a:extLst>
          </p:cNvPr>
          <p:cNvSpPr/>
          <p:nvPr/>
        </p:nvSpPr>
        <p:spPr>
          <a:xfrm>
            <a:off x="203909" y="4472186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0058D7-0D5C-4B5A-AE61-D7633F94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6169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Move Data to Graphics Card RAM</a:t>
            </a:r>
          </a:p>
        </p:txBody>
      </p:sp>
    </p:spTree>
    <p:extLst>
      <p:ext uri="{BB962C8B-B14F-4D97-AF65-F5344CB8AC3E}">
        <p14:creationId xmlns:p14="http://schemas.microsoft.com/office/powerpoint/2010/main" val="4240104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4CAB8-47EF-4BAE-BAC5-82A0F940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962150"/>
            <a:ext cx="9010650" cy="29337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682870E-322C-4FDF-B6D3-0C59A1E80382}"/>
              </a:ext>
            </a:extLst>
          </p:cNvPr>
          <p:cNvSpPr/>
          <p:nvPr/>
        </p:nvSpPr>
        <p:spPr>
          <a:xfrm>
            <a:off x="203909" y="3546352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F38E88-88BB-49B4-BCEE-BE2CEF85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6169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Move Model to Graphics Card RAM</a:t>
            </a:r>
          </a:p>
        </p:txBody>
      </p:sp>
    </p:spTree>
    <p:extLst>
      <p:ext uri="{BB962C8B-B14F-4D97-AF65-F5344CB8AC3E}">
        <p14:creationId xmlns:p14="http://schemas.microsoft.com/office/powerpoint/2010/main" val="1997036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7DDEE-E174-42DA-A919-4A0D884E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900112"/>
            <a:ext cx="9886950" cy="5057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2B61F6-0D91-4C19-A5D1-D72D50B6244A}"/>
              </a:ext>
            </a:extLst>
          </p:cNvPr>
          <p:cNvSpPr/>
          <p:nvPr/>
        </p:nvSpPr>
        <p:spPr>
          <a:xfrm>
            <a:off x="7952751" y="1927098"/>
            <a:ext cx="2356158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 data on 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505C4-AF71-4E89-93F7-9EF59746CFA7}"/>
              </a:ext>
            </a:extLst>
          </p:cNvPr>
          <p:cNvSpPr/>
          <p:nvPr/>
        </p:nvSpPr>
        <p:spPr>
          <a:xfrm>
            <a:off x="7952751" y="3616626"/>
            <a:ext cx="3742756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Intermediate results in GPU 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3A628-9E53-4C63-AEA7-CEB10E6D9611}"/>
              </a:ext>
            </a:extLst>
          </p:cNvPr>
          <p:cNvSpPr/>
          <p:nvPr/>
        </p:nvSpPr>
        <p:spPr>
          <a:xfrm>
            <a:off x="7952751" y="4791283"/>
            <a:ext cx="3742756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loss.item</a:t>
            </a:r>
            <a:r>
              <a:rPr lang="en-US" dirty="0">
                <a:solidFill>
                  <a:schemeClr val="bg1"/>
                </a:solidFill>
              </a:rPr>
              <a:t>() transfers to CPU for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666FA4-CF89-4F09-8C00-AAA9F72725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33554" y="2111764"/>
            <a:ext cx="2919197" cy="500807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0F979-00B1-44F4-8AD8-47BBFD09200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34446" y="2111764"/>
            <a:ext cx="2318305" cy="944945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509B8-93C5-4D98-AE8C-606AE377D7E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702629" y="3323416"/>
            <a:ext cx="3250122" cy="47787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CA15F-D019-47EF-A6A8-45B3E5BD545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946831" y="3374346"/>
            <a:ext cx="6005920" cy="42694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CCA056-B95B-4328-BEDD-9639FDD6B5A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91794" y="4975949"/>
            <a:ext cx="1760957" cy="0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BD377CCF-5A0A-414D-82AD-A1A403D5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8197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Backprop on GPU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09DE3C-F535-42B7-AC01-7695D00A84D6}"/>
              </a:ext>
            </a:extLst>
          </p:cNvPr>
          <p:cNvSpPr/>
          <p:nvPr/>
        </p:nvSpPr>
        <p:spPr>
          <a:xfrm>
            <a:off x="7952751" y="6015501"/>
            <a:ext cx="3602140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 to GPU RAM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28068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3F48-5360-474C-B627-5C2FC86F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2" y="1900918"/>
            <a:ext cx="6866446" cy="3056164"/>
          </a:xfrm>
          <a:prstGeom prst="rect">
            <a:avLst/>
          </a:prstGeom>
          <a:ln w="19050">
            <a:solidFill>
              <a:srgbClr val="03A6A5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F8426-519C-4C47-9950-68040D2E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59" y="1178107"/>
            <a:ext cx="6551821" cy="3056164"/>
          </a:xfrm>
          <a:prstGeom prst="rect">
            <a:avLst/>
          </a:prstGeom>
          <a:ln w="19050">
            <a:solidFill>
              <a:srgbClr val="03A6A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81F8C-47C4-42E9-BF33-8DC096E58E5D}"/>
              </a:ext>
            </a:extLst>
          </p:cNvPr>
          <p:cNvSpPr txBox="1"/>
          <p:nvPr/>
        </p:nvSpPr>
        <p:spPr>
          <a:xfrm>
            <a:off x="2957259" y="808775"/>
            <a:ext cx="13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  <a:latin typeface="Montserrat Medium" panose="00000600000000000000" pitchFamily="50" charset="0"/>
              </a:rPr>
              <a:t>GPU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A0B68-99F0-477D-95F6-D87AD0DA8923}"/>
              </a:ext>
            </a:extLst>
          </p:cNvPr>
          <p:cNvSpPr txBox="1"/>
          <p:nvPr/>
        </p:nvSpPr>
        <p:spPr>
          <a:xfrm>
            <a:off x="316502" y="1531586"/>
            <a:ext cx="13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  <a:latin typeface="Montserrat Medium" panose="00000600000000000000" pitchFamily="50" charset="0"/>
              </a:rPr>
              <a:t>CPU 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CF51C3-C209-426C-8F4D-76424379A13D}"/>
              </a:ext>
            </a:extLst>
          </p:cNvPr>
          <p:cNvSpPr/>
          <p:nvPr/>
        </p:nvSpPr>
        <p:spPr>
          <a:xfrm>
            <a:off x="8168640" y="5042590"/>
            <a:ext cx="2923493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~26% faster (on toy problem)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9E2F09-437A-4468-8370-DB627A89AF1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826035" y="3927566"/>
            <a:ext cx="3804352" cy="1115024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638F15-25FE-4DD7-9708-2928727CB42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957259" y="4603604"/>
            <a:ext cx="6673128" cy="43898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7EBF7-EC55-4CC0-82CF-A65C0139D47A}"/>
              </a:ext>
            </a:extLst>
          </p:cNvPr>
          <p:cNvSpPr/>
          <p:nvPr/>
        </p:nvSpPr>
        <p:spPr>
          <a:xfrm>
            <a:off x="2495006" y="6025333"/>
            <a:ext cx="2547257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GPU run more accurate?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4878F7-E650-4D9A-8841-E51B4FD84DA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768635" y="4119155"/>
            <a:ext cx="45720" cy="1906178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BD670-F36C-4D9A-B755-15568F5419C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271451" y="4833257"/>
            <a:ext cx="2497184" cy="119207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0EEF73-E002-4422-9926-4F4175F87795}"/>
              </a:ext>
            </a:extLst>
          </p:cNvPr>
          <p:cNvSpPr/>
          <p:nvPr/>
        </p:nvSpPr>
        <p:spPr>
          <a:xfrm>
            <a:off x="2891978" y="1204505"/>
            <a:ext cx="8129117" cy="4139921"/>
          </a:xfrm>
          <a:prstGeom prst="rect">
            <a:avLst/>
          </a:prstGeom>
          <a:solidFill>
            <a:srgbClr val="1E1E1E"/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98EC8B3-BD68-43AE-A7BE-9F3DE2E537E1}"/>
              </a:ext>
            </a:extLst>
          </p:cNvPr>
          <p:cNvSpPr/>
          <p:nvPr/>
        </p:nvSpPr>
        <p:spPr>
          <a:xfrm>
            <a:off x="3709311" y="4060654"/>
            <a:ext cx="810567" cy="984739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24DA857E-08DA-4038-8268-F569A2547F4B}"/>
              </a:ext>
            </a:extLst>
          </p:cNvPr>
          <p:cNvGrpSpPr/>
          <p:nvPr/>
        </p:nvGrpSpPr>
        <p:grpSpPr>
          <a:xfrm>
            <a:off x="6507080" y="4254666"/>
            <a:ext cx="964642" cy="607518"/>
            <a:chOff x="5486400" y="3765134"/>
            <a:chExt cx="964642" cy="607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7F41D-B6F3-426D-8FF3-5943C353DAF1}"/>
                </a:ext>
              </a:extLst>
            </p:cNvPr>
            <p:cNvSpPr/>
            <p:nvPr/>
          </p:nvSpPr>
          <p:spPr>
            <a:xfrm>
              <a:off x="5486400" y="3878664"/>
              <a:ext cx="964642" cy="381837"/>
            </a:xfrm>
            <a:prstGeom prst="rect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AC60BA-8F74-4DBC-BF99-A6F35FC6C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4254788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0434C-DE88-415A-BDFC-0FB781510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4256462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7C3812-72E7-48B3-8917-6BF1E5804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4256467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B3B182-95E4-40D8-A756-6D7FE820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4260502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54D498-B32C-4061-BBB9-8D9738044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4260502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8C4E3F-ED90-49EA-AE2B-E5868501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4260503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CC76529-79F5-407F-BCD2-0C29D8C1A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3765134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617CD2-B7F2-4C65-AAFF-164B600FC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3766808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D550A6-7912-4305-A516-392BF4E9F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3766813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B6AE1A-AC82-4E7F-83B9-306DC688A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3770848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0C6FC3-BD0C-410F-A638-77D669749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3770848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77C236-AAD7-4E93-A34C-0CE96E059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3770849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7EA7657-C8E1-4E25-8602-B26DF8484F57}"/>
              </a:ext>
            </a:extLst>
          </p:cNvPr>
          <p:cNvGrpSpPr/>
          <p:nvPr/>
        </p:nvGrpSpPr>
        <p:grpSpPr>
          <a:xfrm>
            <a:off x="9232223" y="4311431"/>
            <a:ext cx="964642" cy="607518"/>
            <a:chOff x="5486400" y="3765134"/>
            <a:chExt cx="964642" cy="607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9BBED74-AC6A-46AD-995D-9B62FFC68E2D}"/>
                </a:ext>
              </a:extLst>
            </p:cNvPr>
            <p:cNvSpPr/>
            <p:nvPr/>
          </p:nvSpPr>
          <p:spPr>
            <a:xfrm>
              <a:off x="5486400" y="3878664"/>
              <a:ext cx="964642" cy="381837"/>
            </a:xfrm>
            <a:prstGeom prst="rect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77EFE40-8FC3-4CCA-A536-70EFEA702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4254788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583674F-0F13-4907-A81C-B0C7BF371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4256462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CC56559-8570-4127-804A-13802909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4256467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F23B513-6E59-4B30-BFEF-1CE3F4468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4260502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D017386-E4DA-4A33-AB33-8E8211E50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4260502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59B3580-BC2D-4CEF-83A2-35D0E95D0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4260503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A0B0A5B-ED1D-4A43-927A-B2587CCC0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3765134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A954F0C-739F-4D04-9A0D-093B2DDB1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3766808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0893E0-3DC3-49DF-8FF4-CA760D1ED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3766813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200307-1E8E-49B6-9488-FB270F72C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3770848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06A284B-60D7-4713-B005-95D467127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3770848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6808D7-45D6-45D2-ACE4-BDEE410FC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3770849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Graphic 95" descr="Processor">
            <a:extLst>
              <a:ext uri="{FF2B5EF4-FFF2-40B4-BE49-F238E27FC236}">
                <a16:creationId xmlns:a16="http://schemas.microsoft.com/office/drawing/2014/main" id="{40256DCD-6B97-4423-A8D6-ED569BCC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080" y="1936739"/>
            <a:ext cx="914400" cy="914400"/>
          </a:xfrm>
          <a:prstGeom prst="rect">
            <a:avLst/>
          </a:prstGeom>
        </p:spPr>
      </p:pic>
      <p:pic>
        <p:nvPicPr>
          <p:cNvPr id="97" name="Graphic 96" descr="Processor">
            <a:extLst>
              <a:ext uri="{FF2B5EF4-FFF2-40B4-BE49-F238E27FC236}">
                <a16:creationId xmlns:a16="http://schemas.microsoft.com/office/drawing/2014/main" id="{A990440C-D144-4A14-ADBB-4E761F54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2223" y="1936739"/>
            <a:ext cx="914400" cy="914400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08AEAD1B-5454-4764-92E9-A10E6247764D}"/>
              </a:ext>
            </a:extLst>
          </p:cNvPr>
          <p:cNvSpPr txBox="1"/>
          <p:nvPr/>
        </p:nvSpPr>
        <p:spPr>
          <a:xfrm>
            <a:off x="2891978" y="1204505"/>
            <a:ext cx="13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  <a:latin typeface="Montserrat Medium" panose="00000600000000000000" pitchFamily="50" charset="0"/>
              </a:rPr>
              <a:t>Computer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941D60B5-5CD6-4F5B-B839-DD34C1DF00C9}"/>
              </a:ext>
            </a:extLst>
          </p:cNvPr>
          <p:cNvCxnSpPr/>
          <p:nvPr/>
        </p:nvCxnSpPr>
        <p:spPr>
          <a:xfrm>
            <a:off x="8362333" y="1204505"/>
            <a:ext cx="0" cy="4139921"/>
          </a:xfrm>
          <a:prstGeom prst="line">
            <a:avLst/>
          </a:prstGeom>
          <a:ln>
            <a:solidFill>
              <a:srgbClr val="03A6A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0BDB7A4-F575-40E9-9D92-836CA0B9FEB9}"/>
              </a:ext>
            </a:extLst>
          </p:cNvPr>
          <p:cNvSpPr txBox="1"/>
          <p:nvPr/>
        </p:nvSpPr>
        <p:spPr>
          <a:xfrm>
            <a:off x="8385257" y="1207692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DC300"/>
                </a:solidFill>
                <a:latin typeface="Montserrat Medium" panose="00000600000000000000" pitchFamily="50" charset="0"/>
              </a:rPr>
              <a:t>Graphics Card</a:t>
            </a:r>
          </a:p>
        </p:txBody>
      </p:sp>
      <p:pic>
        <p:nvPicPr>
          <p:cNvPr id="102" name="Graphic 101" descr="Table">
            <a:extLst>
              <a:ext uri="{FF2B5EF4-FFF2-40B4-BE49-F238E27FC236}">
                <a16:creationId xmlns:a16="http://schemas.microsoft.com/office/drawing/2014/main" id="{544A6577-9CD5-4889-A222-6C2F06226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7294" y="4368196"/>
            <a:ext cx="669239" cy="669239"/>
          </a:xfrm>
          <a:prstGeom prst="rect">
            <a:avLst/>
          </a:prstGeom>
        </p:spPr>
      </p:pic>
      <p:pic>
        <p:nvPicPr>
          <p:cNvPr id="103" name="Graphic 102" descr="Network diagram">
            <a:extLst>
              <a:ext uri="{FF2B5EF4-FFF2-40B4-BE49-F238E27FC236}">
                <a16:creationId xmlns:a16="http://schemas.microsoft.com/office/drawing/2014/main" id="{AACF26A5-E92B-48FF-AFE9-EE21E601A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1998" y="3351695"/>
            <a:ext cx="669191" cy="66919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D1824F0-B452-4430-8948-09A80671D45B}"/>
              </a:ext>
            </a:extLst>
          </p:cNvPr>
          <p:cNvSpPr txBox="1"/>
          <p:nvPr/>
        </p:nvSpPr>
        <p:spPr>
          <a:xfrm>
            <a:off x="3709305" y="4493308"/>
            <a:ext cx="81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Disk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2E88C-7D00-4B84-9EDD-1D7E964774FB}"/>
              </a:ext>
            </a:extLst>
          </p:cNvPr>
          <p:cNvSpPr txBox="1"/>
          <p:nvPr/>
        </p:nvSpPr>
        <p:spPr>
          <a:xfrm>
            <a:off x="6507080" y="4407393"/>
            <a:ext cx="96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RAM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5E2417-0EED-4E98-B37A-03724CAE1814}"/>
              </a:ext>
            </a:extLst>
          </p:cNvPr>
          <p:cNvSpPr txBox="1"/>
          <p:nvPr/>
        </p:nvSpPr>
        <p:spPr>
          <a:xfrm>
            <a:off x="9252945" y="4464158"/>
            <a:ext cx="9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RAM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5660FC-9A96-41CE-82FC-5685850B0C8C}"/>
              </a:ext>
            </a:extLst>
          </p:cNvPr>
          <p:cNvSpPr txBox="1"/>
          <p:nvPr/>
        </p:nvSpPr>
        <p:spPr>
          <a:xfrm>
            <a:off x="6620522" y="2727387"/>
            <a:ext cx="68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DC300"/>
                </a:solidFill>
                <a:latin typeface="Montserrat Medium" panose="00000600000000000000" pitchFamily="50" charset="0"/>
              </a:rPr>
              <a:t>CPU</a:t>
            </a:r>
            <a:endParaRPr lang="en-US" sz="1400" dirty="0">
              <a:solidFill>
                <a:srgbClr val="FDC3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879FD4-BCFB-437B-B4BB-0D36837EB008}"/>
              </a:ext>
            </a:extLst>
          </p:cNvPr>
          <p:cNvSpPr txBox="1"/>
          <p:nvPr/>
        </p:nvSpPr>
        <p:spPr>
          <a:xfrm>
            <a:off x="9347956" y="2727388"/>
            <a:ext cx="68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DC300"/>
                </a:solidFill>
                <a:latin typeface="Montserrat Medium" panose="00000600000000000000" pitchFamily="50" charset="0"/>
              </a:rPr>
              <a:t>GPU</a:t>
            </a:r>
            <a:endParaRPr lang="en-US" sz="1400" dirty="0">
              <a:solidFill>
                <a:srgbClr val="FDC3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2C2DEA2-E678-47B0-864E-803A8EFF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57193"/>
            <a:ext cx="7434712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Moving Beyond Toy Problems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85947194-C568-4141-9521-2EC959C99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71216"/>
              </p:ext>
            </p:extLst>
          </p:nvPr>
        </p:nvGraphicFramePr>
        <p:xfrm>
          <a:off x="90889" y="1800886"/>
          <a:ext cx="2696581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35">
                  <a:extLst>
                    <a:ext uri="{9D8B030D-6E8A-4147-A177-3AD203B41FA5}">
                      <a16:colId xmlns:a16="http://schemas.microsoft.com/office/drawing/2014/main" val="3089774658"/>
                    </a:ext>
                  </a:extLst>
                </a:gridCol>
                <a:gridCol w="1672646">
                  <a:extLst>
                    <a:ext uri="{9D8B030D-6E8A-4147-A177-3AD203B41FA5}">
                      <a16:colId xmlns:a16="http://schemas.microsoft.com/office/drawing/2014/main" val="3676700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DataSet</a:t>
                      </a:r>
                      <a:endParaRPr lang="en-US" sz="1600" dirty="0"/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Size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0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ImageNet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~150GB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Open Images Dataset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500GB compressed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9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QA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25GB compressed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9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Yelp Reviews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~10GB compressed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57031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C71DE46F-BE24-4749-991E-415845FF637F}"/>
              </a:ext>
            </a:extLst>
          </p:cNvPr>
          <p:cNvSpPr txBox="1"/>
          <p:nvPr/>
        </p:nvSpPr>
        <p:spPr>
          <a:xfrm>
            <a:off x="74276" y="3681213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Augmentation…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16761F-66E4-4CBF-AA9C-C3C3B758840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98503" y="3741446"/>
            <a:ext cx="1310808" cy="811578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8C1C37-FB0F-41D1-993E-8DF59F62EC8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3815" t="14814" r="9555"/>
          <a:stretch/>
        </p:blipFill>
        <p:spPr>
          <a:xfrm>
            <a:off x="3731695" y="760944"/>
            <a:ext cx="2391870" cy="3123784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9ADA3E-245B-41A7-A4C9-C8A2186919A5}"/>
              </a:ext>
            </a:extLst>
          </p:cNvPr>
          <p:cNvCxnSpPr>
            <a:cxnSpLocks/>
          </p:cNvCxnSpPr>
          <p:nvPr/>
        </p:nvCxnSpPr>
        <p:spPr>
          <a:xfrm>
            <a:off x="5587677" y="3904681"/>
            <a:ext cx="863976" cy="463515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CD16EC46-0B3D-49E5-8ED4-52D64C414DF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561" r="9059"/>
          <a:stretch/>
        </p:blipFill>
        <p:spPr>
          <a:xfrm>
            <a:off x="9020634" y="470263"/>
            <a:ext cx="2813905" cy="2534123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566884-BBF8-412F-B044-AD4334374E0A}"/>
              </a:ext>
            </a:extLst>
          </p:cNvPr>
          <p:cNvCxnSpPr>
            <a:cxnSpLocks/>
          </p:cNvCxnSpPr>
          <p:nvPr/>
        </p:nvCxnSpPr>
        <p:spPr>
          <a:xfrm flipH="1">
            <a:off x="9932500" y="3004386"/>
            <a:ext cx="402309" cy="1194894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C1499-A252-4677-9D2F-FD633EE8383D}"/>
              </a:ext>
            </a:extLst>
          </p:cNvPr>
          <p:cNvSpPr/>
          <p:nvPr/>
        </p:nvSpPr>
        <p:spPr>
          <a:xfrm>
            <a:off x="3709305" y="718011"/>
            <a:ext cx="2090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DC300"/>
                </a:solidFill>
                <a:latin typeface="Montserrat SemiBold" panose="00000700000000000000" pitchFamily="50" charset="0"/>
              </a:rPr>
              <a:t>Steam RAM Statistics</a:t>
            </a:r>
            <a:endParaRPr lang="en-US" sz="1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018BE5-C985-4489-9298-4F4AE2558EEF}"/>
              </a:ext>
            </a:extLst>
          </p:cNvPr>
          <p:cNvSpPr/>
          <p:nvPr/>
        </p:nvSpPr>
        <p:spPr>
          <a:xfrm>
            <a:off x="9020634" y="453167"/>
            <a:ext cx="2537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DC300"/>
                </a:solidFill>
                <a:latin typeface="Montserrat SemiBold" panose="00000700000000000000" pitchFamily="50" charset="0"/>
              </a:rPr>
              <a:t>Steam GPU RAM Statistics</a:t>
            </a:r>
            <a:endParaRPr lang="en-US" sz="1400" dirty="0"/>
          </a:p>
        </p:txBody>
      </p:sp>
      <p:graphicFrame>
        <p:nvGraphicFramePr>
          <p:cNvPr id="71" name="Table 8">
            <a:extLst>
              <a:ext uri="{FF2B5EF4-FFF2-40B4-BE49-F238E27FC236}">
                <a16:creationId xmlns:a16="http://schemas.microsoft.com/office/drawing/2014/main" id="{212310CA-8D8E-42C2-8370-51CB1DF7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45710"/>
              </p:ext>
            </p:extLst>
          </p:nvPr>
        </p:nvGraphicFramePr>
        <p:xfrm>
          <a:off x="5835140" y="5200338"/>
          <a:ext cx="42480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659">
                  <a:extLst>
                    <a:ext uri="{9D8B030D-6E8A-4147-A177-3AD203B41FA5}">
                      <a16:colId xmlns:a16="http://schemas.microsoft.com/office/drawing/2014/main" val="3089774658"/>
                    </a:ext>
                  </a:extLst>
                </a:gridCol>
                <a:gridCol w="1750422">
                  <a:extLst>
                    <a:ext uri="{9D8B030D-6E8A-4147-A177-3AD203B41FA5}">
                      <a16:colId xmlns:a16="http://schemas.microsoft.com/office/drawing/2014/main" val="3676700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Parameters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0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Our Model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State of art computer vision (2014)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 million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9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State of art NLP (2019)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100s of millions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970338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289E09-DC82-4639-9C4B-C51ADF832017}"/>
              </a:ext>
            </a:extLst>
          </p:cNvPr>
          <p:cNvCxnSpPr>
            <a:cxnSpLocks/>
          </p:cNvCxnSpPr>
          <p:nvPr/>
        </p:nvCxnSpPr>
        <p:spPr>
          <a:xfrm flipH="1" flipV="1">
            <a:off x="7502983" y="3904681"/>
            <a:ext cx="711681" cy="1260795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A14CDE9-FC13-4364-87DD-678311D9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95129"/>
              </p:ext>
            </p:extLst>
          </p:nvPr>
        </p:nvGraphicFramePr>
        <p:xfrm>
          <a:off x="10086482" y="5200338"/>
          <a:ext cx="19912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269">
                  <a:extLst>
                    <a:ext uri="{9D8B030D-6E8A-4147-A177-3AD203B41FA5}">
                      <a16:colId xmlns:a16="http://schemas.microsoft.com/office/drawing/2014/main" val="1348076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Size</a:t>
                      </a:r>
                    </a:p>
                  </a:txBody>
                  <a:tcPr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 few bytes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3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~8 MB (16 bits per param)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Too big for single GPU</a:t>
                      </a:r>
                    </a:p>
                  </a:txBody>
                  <a:tcPr anchor="ctr">
                    <a:solidFill>
                      <a:srgbClr val="1E1E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8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6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0EEF73-E002-4422-9926-4F4175F87795}"/>
              </a:ext>
            </a:extLst>
          </p:cNvPr>
          <p:cNvSpPr/>
          <p:nvPr/>
        </p:nvSpPr>
        <p:spPr>
          <a:xfrm>
            <a:off x="2891978" y="1204505"/>
            <a:ext cx="8129117" cy="4139921"/>
          </a:xfrm>
          <a:prstGeom prst="rect">
            <a:avLst/>
          </a:prstGeom>
          <a:solidFill>
            <a:srgbClr val="1E1E1E"/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98EC8B3-BD68-43AE-A7BE-9F3DE2E537E1}"/>
              </a:ext>
            </a:extLst>
          </p:cNvPr>
          <p:cNvSpPr/>
          <p:nvPr/>
        </p:nvSpPr>
        <p:spPr>
          <a:xfrm>
            <a:off x="3709311" y="4060654"/>
            <a:ext cx="810567" cy="984739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3A6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24DA857E-08DA-4038-8268-F569A2547F4B}"/>
              </a:ext>
            </a:extLst>
          </p:cNvPr>
          <p:cNvGrpSpPr/>
          <p:nvPr/>
        </p:nvGrpSpPr>
        <p:grpSpPr>
          <a:xfrm>
            <a:off x="6507080" y="4254666"/>
            <a:ext cx="964642" cy="607518"/>
            <a:chOff x="5486400" y="3765134"/>
            <a:chExt cx="964642" cy="607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7F41D-B6F3-426D-8FF3-5943C353DAF1}"/>
                </a:ext>
              </a:extLst>
            </p:cNvPr>
            <p:cNvSpPr/>
            <p:nvPr/>
          </p:nvSpPr>
          <p:spPr>
            <a:xfrm>
              <a:off x="5486400" y="3878664"/>
              <a:ext cx="964642" cy="381837"/>
            </a:xfrm>
            <a:prstGeom prst="rect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AC60BA-8F74-4DBC-BF99-A6F35FC6C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4254788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A0434C-DE88-415A-BDFC-0FB781510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4256462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7C3812-72E7-48B3-8917-6BF1E5804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4256467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B3B182-95E4-40D8-A756-6D7FE820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4260502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54D498-B32C-4061-BBB9-8D9738044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4260502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8C4E3F-ED90-49EA-AE2B-E5868501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4260503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CC76529-79F5-407F-BCD2-0C29D8C1A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3765134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617CD2-B7F2-4C65-AAFF-164B600FC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3766808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D550A6-7912-4305-A516-392BF4E9F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3766813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B6AE1A-AC82-4E7F-83B9-306DC688A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3770848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0C6FC3-BD0C-410F-A638-77D669749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3770848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77C236-AAD7-4E93-A34C-0CE96E059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3770849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7EA7657-C8E1-4E25-8602-B26DF8484F57}"/>
              </a:ext>
            </a:extLst>
          </p:cNvPr>
          <p:cNvGrpSpPr/>
          <p:nvPr/>
        </p:nvGrpSpPr>
        <p:grpSpPr>
          <a:xfrm>
            <a:off x="9232223" y="4311431"/>
            <a:ext cx="964642" cy="607518"/>
            <a:chOff x="5486400" y="3765134"/>
            <a:chExt cx="964642" cy="60751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9BBED74-AC6A-46AD-995D-9B62FFC68E2D}"/>
                </a:ext>
              </a:extLst>
            </p:cNvPr>
            <p:cNvSpPr/>
            <p:nvPr/>
          </p:nvSpPr>
          <p:spPr>
            <a:xfrm>
              <a:off x="5486400" y="3878664"/>
              <a:ext cx="964642" cy="381837"/>
            </a:xfrm>
            <a:prstGeom prst="rect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77EFE40-8FC3-4CCA-A536-70EFEA702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4254788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583674F-0F13-4907-A81C-B0C7BF371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4256462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CC56559-8570-4127-804A-13802909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4256467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F23B513-6E59-4B30-BFEF-1CE3F4468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4260502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D017386-E4DA-4A33-AB33-8E8211E50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4260502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59B3580-BC2D-4CEF-83A2-35D0E95D0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4260503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A0B0A5B-ED1D-4A43-927A-B2587CCC0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1593" y="3765134"/>
              <a:ext cx="0" cy="11353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A954F0C-739F-4D04-9A0D-093B2DDB1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8327" y="3766808"/>
              <a:ext cx="0" cy="11619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0893E0-3DC3-49DF-8FF4-CA760D1ED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673" y="3766813"/>
              <a:ext cx="0" cy="111851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200307-1E8E-49B6-9488-FB270F72C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2250" y="3770848"/>
              <a:ext cx="0" cy="107816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06A284B-60D7-4713-B005-95D467127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77" y="3770848"/>
              <a:ext cx="0" cy="112150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C6808D7-45D6-45D2-ACE4-BDEE410FC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398" y="3770849"/>
              <a:ext cx="0" cy="107815"/>
            </a:xfrm>
            <a:prstGeom prst="line">
              <a:avLst/>
            </a:prstGeom>
            <a:grpFill/>
            <a:ln w="19050">
              <a:solidFill>
                <a:srgbClr val="03A6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Graphic 95" descr="Processor">
            <a:extLst>
              <a:ext uri="{FF2B5EF4-FFF2-40B4-BE49-F238E27FC236}">
                <a16:creationId xmlns:a16="http://schemas.microsoft.com/office/drawing/2014/main" id="{40256DCD-6B97-4423-A8D6-ED569BCC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080" y="1936739"/>
            <a:ext cx="914400" cy="914400"/>
          </a:xfrm>
          <a:prstGeom prst="rect">
            <a:avLst/>
          </a:prstGeom>
        </p:spPr>
      </p:pic>
      <p:pic>
        <p:nvPicPr>
          <p:cNvPr id="97" name="Graphic 96" descr="Processor">
            <a:extLst>
              <a:ext uri="{FF2B5EF4-FFF2-40B4-BE49-F238E27FC236}">
                <a16:creationId xmlns:a16="http://schemas.microsoft.com/office/drawing/2014/main" id="{A990440C-D144-4A14-ADBB-4E761F54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2223" y="1936739"/>
            <a:ext cx="914400" cy="914400"/>
          </a:xfrm>
          <a:prstGeom prst="rect">
            <a:avLst/>
          </a:prstGeom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08AEAD1B-5454-4764-92E9-A10E6247764D}"/>
              </a:ext>
            </a:extLst>
          </p:cNvPr>
          <p:cNvSpPr txBox="1"/>
          <p:nvPr/>
        </p:nvSpPr>
        <p:spPr>
          <a:xfrm>
            <a:off x="2891978" y="1204505"/>
            <a:ext cx="13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  <a:latin typeface="Montserrat Medium" panose="00000600000000000000" pitchFamily="50" charset="0"/>
              </a:rPr>
              <a:t>Computer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941D60B5-5CD6-4F5B-B839-DD34C1DF00C9}"/>
              </a:ext>
            </a:extLst>
          </p:cNvPr>
          <p:cNvCxnSpPr/>
          <p:nvPr/>
        </p:nvCxnSpPr>
        <p:spPr>
          <a:xfrm>
            <a:off x="8362333" y="1204505"/>
            <a:ext cx="0" cy="4139921"/>
          </a:xfrm>
          <a:prstGeom prst="line">
            <a:avLst/>
          </a:prstGeom>
          <a:ln>
            <a:solidFill>
              <a:srgbClr val="03A6A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0BDB7A4-F575-40E9-9D92-836CA0B9FEB9}"/>
              </a:ext>
            </a:extLst>
          </p:cNvPr>
          <p:cNvSpPr txBox="1"/>
          <p:nvPr/>
        </p:nvSpPr>
        <p:spPr>
          <a:xfrm>
            <a:off x="8385257" y="1207692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DC300"/>
                </a:solidFill>
                <a:latin typeface="Montserrat Medium" panose="00000600000000000000" pitchFamily="50" charset="0"/>
              </a:rPr>
              <a:t>Graphics Card</a:t>
            </a:r>
          </a:p>
        </p:txBody>
      </p:sp>
      <p:pic>
        <p:nvPicPr>
          <p:cNvPr id="102" name="Graphic 101" descr="Table">
            <a:extLst>
              <a:ext uri="{FF2B5EF4-FFF2-40B4-BE49-F238E27FC236}">
                <a16:creationId xmlns:a16="http://schemas.microsoft.com/office/drawing/2014/main" id="{544A6577-9CD5-4889-A222-6C2F06226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7739" y="4311431"/>
            <a:ext cx="669239" cy="669239"/>
          </a:xfrm>
          <a:prstGeom prst="rect">
            <a:avLst/>
          </a:prstGeom>
        </p:spPr>
      </p:pic>
      <p:pic>
        <p:nvPicPr>
          <p:cNvPr id="103" name="Graphic 102" descr="Network diagram">
            <a:extLst>
              <a:ext uri="{FF2B5EF4-FFF2-40B4-BE49-F238E27FC236}">
                <a16:creationId xmlns:a16="http://schemas.microsoft.com/office/drawing/2014/main" id="{AACF26A5-E92B-48FF-AFE9-EE21E601A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1998" y="3351695"/>
            <a:ext cx="669191" cy="66919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D1824F0-B452-4430-8948-09A80671D45B}"/>
              </a:ext>
            </a:extLst>
          </p:cNvPr>
          <p:cNvSpPr txBox="1"/>
          <p:nvPr/>
        </p:nvSpPr>
        <p:spPr>
          <a:xfrm>
            <a:off x="3709305" y="4493308"/>
            <a:ext cx="81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Disk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2E88C-7D00-4B84-9EDD-1D7E964774FB}"/>
              </a:ext>
            </a:extLst>
          </p:cNvPr>
          <p:cNvSpPr txBox="1"/>
          <p:nvPr/>
        </p:nvSpPr>
        <p:spPr>
          <a:xfrm>
            <a:off x="6507080" y="4407393"/>
            <a:ext cx="96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RAM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5E2417-0EED-4E98-B37A-03724CAE1814}"/>
              </a:ext>
            </a:extLst>
          </p:cNvPr>
          <p:cNvSpPr txBox="1"/>
          <p:nvPr/>
        </p:nvSpPr>
        <p:spPr>
          <a:xfrm>
            <a:off x="9252945" y="4464158"/>
            <a:ext cx="94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DC300"/>
                </a:solidFill>
                <a:latin typeface="Montserrat Medium" panose="00000600000000000000" pitchFamily="50" charset="0"/>
              </a:rPr>
              <a:t>RAM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5660FC-9A96-41CE-82FC-5685850B0C8C}"/>
              </a:ext>
            </a:extLst>
          </p:cNvPr>
          <p:cNvSpPr txBox="1"/>
          <p:nvPr/>
        </p:nvSpPr>
        <p:spPr>
          <a:xfrm>
            <a:off x="6620522" y="2727387"/>
            <a:ext cx="68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DC300"/>
                </a:solidFill>
                <a:latin typeface="Montserrat Medium" panose="00000600000000000000" pitchFamily="50" charset="0"/>
              </a:rPr>
              <a:t>CPU</a:t>
            </a:r>
            <a:endParaRPr lang="en-US" sz="1400" dirty="0">
              <a:solidFill>
                <a:srgbClr val="FDC3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879FD4-BCFB-437B-B4BB-0D36837EB008}"/>
              </a:ext>
            </a:extLst>
          </p:cNvPr>
          <p:cNvSpPr txBox="1"/>
          <p:nvPr/>
        </p:nvSpPr>
        <p:spPr>
          <a:xfrm>
            <a:off x="9347956" y="2727388"/>
            <a:ext cx="68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DC300"/>
                </a:solidFill>
                <a:latin typeface="Montserrat Medium" panose="00000600000000000000" pitchFamily="50" charset="0"/>
              </a:rPr>
              <a:t>GPU</a:t>
            </a:r>
            <a:endParaRPr lang="en-US" sz="1400" dirty="0">
              <a:solidFill>
                <a:srgbClr val="FDC300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2C2DEA2-E678-47B0-864E-803A8EFF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79116"/>
            <a:ext cx="6765521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Batching data to GPU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447DDC-C009-4AF5-AF95-FBD00DB53550}"/>
              </a:ext>
            </a:extLst>
          </p:cNvPr>
          <p:cNvSpPr txBox="1"/>
          <p:nvPr/>
        </p:nvSpPr>
        <p:spPr>
          <a:xfrm>
            <a:off x="397628" y="1659285"/>
            <a:ext cx="23667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Set up Data Iterator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Set up for modeling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Iterate: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* Get batch to GPU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* Backprop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5DF18E25-292E-4D8A-98C6-C74674189E59}"/>
              </a:ext>
            </a:extLst>
          </p:cNvPr>
          <p:cNvSpPr txBox="1">
            <a:spLocks/>
          </p:cNvSpPr>
          <p:nvPr/>
        </p:nvSpPr>
        <p:spPr>
          <a:xfrm>
            <a:off x="175015" y="5786736"/>
            <a:ext cx="10536524" cy="419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DC300"/>
                </a:solidFill>
                <a:latin typeface="Montserrat SemiBold" panose="00000700000000000000" pitchFamily="50" charset="0"/>
              </a:rPr>
              <a:t>Batch: a subset of training data that fits in GPU RAM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DC300"/>
                </a:solidFill>
                <a:latin typeface="Montserrat SemiBold" panose="00000700000000000000" pitchFamily="50" charset="0"/>
              </a:rPr>
              <a:t>Epoch: one complete pass over all the batches that make up the training data</a:t>
            </a: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3DC40CD-BB8E-4731-8C89-7B12637968C5}"/>
              </a:ext>
            </a:extLst>
          </p:cNvPr>
          <p:cNvSpPr/>
          <p:nvPr/>
        </p:nvSpPr>
        <p:spPr>
          <a:xfrm>
            <a:off x="5797713" y="3427951"/>
            <a:ext cx="517254" cy="219182"/>
          </a:xfrm>
          <a:prstGeom prst="curvedDownArrow">
            <a:avLst/>
          </a:prstGeom>
          <a:solidFill>
            <a:srgbClr val="03A6A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B758FABF-9212-4FF2-960F-0AF6856B3268}"/>
              </a:ext>
            </a:extLst>
          </p:cNvPr>
          <p:cNvSpPr/>
          <p:nvPr/>
        </p:nvSpPr>
        <p:spPr>
          <a:xfrm rot="10800000">
            <a:off x="5780826" y="3692731"/>
            <a:ext cx="517254" cy="219182"/>
          </a:xfrm>
          <a:prstGeom prst="curvedDownArrow">
            <a:avLst/>
          </a:prstGeom>
          <a:solidFill>
            <a:srgbClr val="03A6A5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1" name="Graphic 50" descr="Table">
            <a:extLst>
              <a:ext uri="{FF2B5EF4-FFF2-40B4-BE49-F238E27FC236}">
                <a16:creationId xmlns:a16="http://schemas.microsoft.com/office/drawing/2014/main" id="{2EA78213-B4D9-4B8A-981A-EEF8C48E5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6566" y="3670243"/>
            <a:ext cx="314514" cy="31451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24D-3377-43AD-BBFE-7EC495034B5C}"/>
              </a:ext>
            </a:extLst>
          </p:cNvPr>
          <p:cNvSpPr/>
          <p:nvPr/>
        </p:nvSpPr>
        <p:spPr>
          <a:xfrm>
            <a:off x="3039291" y="2552530"/>
            <a:ext cx="2356158" cy="646331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May need to read into</a:t>
            </a:r>
          </a:p>
          <a:p>
            <a:r>
              <a:rPr lang="en-US" dirty="0">
                <a:solidFill>
                  <a:schemeClr val="bg1"/>
                </a:solidFill>
              </a:rPr>
              <a:t>CPU RAM in chunks…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21D746-C75D-416A-AB44-1757FF19F86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217370" y="3198861"/>
            <a:ext cx="1264462" cy="569229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19CC1F4-8E8B-40F1-9F96-4A271BCE31FD}"/>
              </a:ext>
            </a:extLst>
          </p:cNvPr>
          <p:cNvSpPr/>
          <p:nvPr/>
        </p:nvSpPr>
        <p:spPr>
          <a:xfrm>
            <a:off x="4369549" y="1311806"/>
            <a:ext cx="2171527" cy="646331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May augment before transferring to GPU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0A6EA0-5AA6-4259-B819-73D7BCA4A61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455313" y="1958137"/>
            <a:ext cx="931081" cy="168899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Table">
            <a:extLst>
              <a:ext uri="{FF2B5EF4-FFF2-40B4-BE49-F238E27FC236}">
                <a16:creationId xmlns:a16="http://schemas.microsoft.com/office/drawing/2014/main" id="{87219A6C-0670-4208-A7C3-493B355C5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230" y="3672800"/>
            <a:ext cx="314514" cy="314514"/>
          </a:xfrm>
          <a:prstGeom prst="rect">
            <a:avLst/>
          </a:prstGeom>
        </p:spPr>
      </p:pic>
      <p:pic>
        <p:nvPicPr>
          <p:cNvPr id="67" name="Graphic 66" descr="Table">
            <a:extLst>
              <a:ext uri="{FF2B5EF4-FFF2-40B4-BE49-F238E27FC236}">
                <a16:creationId xmlns:a16="http://schemas.microsoft.com/office/drawing/2014/main" id="{B3C811BA-5221-4B14-A15A-59F4251DF6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6566" y="3671220"/>
            <a:ext cx="314514" cy="3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08737 -0.106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23047 0.0009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2431 -0.0196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2431 -0.0196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" grpId="0" animBg="1"/>
      <p:bldP spid="50" grpId="0" animBg="1"/>
      <p:bldP spid="52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682870E-322C-4FDF-B6D3-0C59A1E80382}"/>
              </a:ext>
            </a:extLst>
          </p:cNvPr>
          <p:cNvSpPr/>
          <p:nvPr/>
        </p:nvSpPr>
        <p:spPr>
          <a:xfrm>
            <a:off x="769967" y="1856888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F38E88-88BB-49B4-BCEE-BE2CEF85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6169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Create the Data Iterator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3BA97-DA6E-4909-852D-05DD8036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2" y="1632230"/>
            <a:ext cx="9314696" cy="40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00052 0.2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4074 L -0.00091 0.32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F38E88-88BB-49B4-BCEE-BE2CEF85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6169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Data Iterator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DC502-E2C8-458D-A4B3-438B1240F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t="1188"/>
          <a:stretch/>
        </p:blipFill>
        <p:spPr>
          <a:xfrm>
            <a:off x="949234" y="1196082"/>
            <a:ext cx="7002915" cy="5000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DEE7DF-D60E-48EF-925E-87351BD19D1E}"/>
              </a:ext>
            </a:extLst>
          </p:cNvPr>
          <p:cNvSpPr/>
          <p:nvPr/>
        </p:nvSpPr>
        <p:spPr>
          <a:xfrm>
            <a:off x="5745504" y="1276972"/>
            <a:ext cx="2963068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images in CPU 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0C15C-156F-4DBC-A248-4F8744EF97E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96000" y="1646304"/>
            <a:ext cx="1131038" cy="1671662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43DC035-C58D-4D7E-A568-93F25C7769FC}"/>
              </a:ext>
            </a:extLst>
          </p:cNvPr>
          <p:cNvSpPr/>
          <p:nvPr/>
        </p:nvSpPr>
        <p:spPr>
          <a:xfrm>
            <a:off x="8040213" y="2716110"/>
            <a:ext cx="2963068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tensors in CPU 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8B9D3-410B-412D-B720-9A0F3EB8751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577535" y="3085442"/>
            <a:ext cx="1944212" cy="833415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6B941-9E81-4605-A314-FD18CDC7FB87}"/>
              </a:ext>
            </a:extLst>
          </p:cNvPr>
          <p:cNvSpPr/>
          <p:nvPr/>
        </p:nvSpPr>
        <p:spPr>
          <a:xfrm>
            <a:off x="3885759" y="6092466"/>
            <a:ext cx="3577488" cy="369332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cached data to build batches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A1ED4-1521-44CD-BEF9-DB216700C62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70517" y="5493190"/>
            <a:ext cx="2103986" cy="59927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F38E88-88BB-49B4-BCEE-BE2CEF85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6169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Data Iterator (No Cache)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C9E527-7AB7-4BA8-93B1-058A6BC4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54" y="1207226"/>
            <a:ext cx="8162925" cy="5105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F7CA10-19C0-4603-A545-DC164C72C07A}"/>
              </a:ext>
            </a:extLst>
          </p:cNvPr>
          <p:cNvSpPr/>
          <p:nvPr/>
        </p:nvSpPr>
        <p:spPr>
          <a:xfrm>
            <a:off x="8358073" y="5262231"/>
            <a:ext cx="2716373" cy="923330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Loads and processes each image every time it is used in a batch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21AD4-88D9-43FF-A7B4-207098B8791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635933" y="5199024"/>
            <a:ext cx="1722140" cy="524872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5462E-B189-4B8F-908D-612ECA4EA7A3}"/>
              </a:ext>
            </a:extLst>
          </p:cNvPr>
          <p:cNvSpPr/>
          <p:nvPr/>
        </p:nvSpPr>
        <p:spPr>
          <a:xfrm>
            <a:off x="7308690" y="1652529"/>
            <a:ext cx="3111115" cy="646331"/>
          </a:xfrm>
          <a:prstGeom prst="rect">
            <a:avLst/>
          </a:prstGeom>
          <a:ln w="19050">
            <a:solidFill>
              <a:srgbClr val="03A6A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 that augments image and converts to tensor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A78C7-EF2B-48FD-A6B2-9722C9C560F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529944" y="1975695"/>
            <a:ext cx="1778746" cy="841056"/>
          </a:xfrm>
          <a:prstGeom prst="straightConnector1">
            <a:avLst/>
          </a:prstGeom>
          <a:ln w="19050">
            <a:solidFill>
              <a:srgbClr val="03A6A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0682-1A1F-4600-B3D4-78BB7806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7583-71A4-4F08-A8B0-755D3F837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Deep learning – lose my PhD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‘a deep learning research platform that provides maximum flexibility and speed’</a:t>
            </a:r>
          </a:p>
          <a:p>
            <a:endParaRPr lang="en-US" dirty="0"/>
          </a:p>
          <a:p>
            <a:pPr lvl="1"/>
            <a:r>
              <a:rPr lang="en-US" dirty="0"/>
              <a:t>Lets you set up neural networks in a relatively simple way</a:t>
            </a:r>
          </a:p>
          <a:p>
            <a:endParaRPr lang="en-US" dirty="0"/>
          </a:p>
          <a:p>
            <a:pPr lvl="1"/>
            <a:r>
              <a:rPr lang="en-US" dirty="0"/>
              <a:t>Makes it easy to train them by automatically handling lots of the </a:t>
            </a:r>
            <a:r>
              <a:rPr lang="en-US" dirty="0" err="1"/>
              <a:t>mathy</a:t>
            </a:r>
            <a:r>
              <a:rPr lang="en-US" dirty="0"/>
              <a:t> parts of the backpropagation training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8E8A5-D9A7-49EE-88DF-D59D50D7B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alternative to TensorFlow</a:t>
            </a:r>
          </a:p>
          <a:p>
            <a:pPr lvl="1"/>
            <a:r>
              <a:rPr lang="en-US" dirty="0"/>
              <a:t>Historically easier to use (may not be as true)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Was #2 for a while, but has a lot of momentum lately, may be the top choice now</a:t>
            </a:r>
          </a:p>
        </p:txBody>
      </p:sp>
    </p:spTree>
    <p:extLst>
      <p:ext uri="{BB962C8B-B14F-4D97-AF65-F5344CB8AC3E}">
        <p14:creationId xmlns:p14="http://schemas.microsoft.com/office/powerpoint/2010/main" val="326207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682870E-322C-4FDF-B6D3-0C59A1E80382}"/>
              </a:ext>
            </a:extLst>
          </p:cNvPr>
          <p:cNvSpPr/>
          <p:nvPr/>
        </p:nvSpPr>
        <p:spPr>
          <a:xfrm>
            <a:off x="778676" y="4103700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F38E88-88BB-49B4-BCEE-BE2CEF85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6169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Create the Data Iterator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3BA97-DA6E-4909-852D-05DD8036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2" y="1632230"/>
            <a:ext cx="9314696" cy="40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0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00026 0.1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3682870E-322C-4FDF-B6D3-0C59A1E80382}"/>
              </a:ext>
            </a:extLst>
          </p:cNvPr>
          <p:cNvSpPr/>
          <p:nvPr/>
        </p:nvSpPr>
        <p:spPr>
          <a:xfrm>
            <a:off x="1501486" y="3429000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F38E88-88BB-49B4-BCEE-BE2CEF85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16169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Batched Backprop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82AF4-B0AE-4573-AE16-FC0ACCE9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38" y="1292661"/>
            <a:ext cx="6941197" cy="51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00052 0.242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6FF7F-2A7F-4003-9F7B-FB7CF846D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9" b="4881"/>
          <a:stretch/>
        </p:blipFill>
        <p:spPr>
          <a:xfrm>
            <a:off x="3126376" y="1360250"/>
            <a:ext cx="6548674" cy="4462355"/>
          </a:xfrm>
          <a:prstGeom prst="rect">
            <a:avLst/>
          </a:prstGeom>
          <a:ln>
            <a:solidFill>
              <a:srgbClr val="03A6A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8CA03-E905-476A-8AC7-639A92554A1F}"/>
              </a:ext>
            </a:extLst>
          </p:cNvPr>
          <p:cNvSpPr txBox="1"/>
          <p:nvPr/>
        </p:nvSpPr>
        <p:spPr>
          <a:xfrm>
            <a:off x="1498294" y="6308209"/>
            <a:ext cx="268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Talk about why it’s slower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94AB1B-F666-4D41-AF2D-CBF2DE99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7" y="81978"/>
            <a:ext cx="8230506" cy="79266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Results of Batched Run</a:t>
            </a:r>
          </a:p>
        </p:txBody>
      </p:sp>
    </p:spTree>
    <p:extLst>
      <p:ext uri="{BB962C8B-B14F-4D97-AF65-F5344CB8AC3E}">
        <p14:creationId xmlns:p14="http://schemas.microsoft.com/office/powerpoint/2010/main" val="286290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A45C-A765-4291-92A9-C6CA7B87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6AB9-E93B-4198-A8E9-04F810931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Where to get code</a:t>
            </a:r>
          </a:p>
          <a:p>
            <a:endParaRPr lang="en-US" dirty="0"/>
          </a:p>
          <a:p>
            <a:r>
              <a:rPr lang="en-US" dirty="0"/>
              <a:t>Where to look for more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9F9D4-A5B7-40FB-A464-7C01A7E092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7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ECAF-8DBE-4D09-9B34-67C3F466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working with </a:t>
            </a:r>
            <a:r>
              <a:rPr lang="en-US" dirty="0" err="1"/>
              <a:t>PyTorch</a:t>
            </a:r>
            <a:r>
              <a:rPr lang="en-US" dirty="0"/>
              <a:t> (hello world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7E0E-CE18-4FFB-8401-A3318A71B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 data</a:t>
            </a:r>
          </a:p>
          <a:p>
            <a:endParaRPr lang="en-US" dirty="0"/>
          </a:p>
          <a:p>
            <a:r>
              <a:rPr lang="en-US" dirty="0"/>
              <a:t>Get the data into </a:t>
            </a:r>
            <a:r>
              <a:rPr lang="en-US" dirty="0" err="1"/>
              <a:t>PyTorch’s</a:t>
            </a:r>
            <a:r>
              <a:rPr lang="en-US" dirty="0"/>
              <a:t> data structures</a:t>
            </a:r>
          </a:p>
          <a:p>
            <a:endParaRPr lang="en-US" dirty="0"/>
          </a:p>
          <a:p>
            <a:r>
              <a:rPr lang="en-US" dirty="0"/>
              <a:t>Set up the model training components</a:t>
            </a:r>
          </a:p>
          <a:p>
            <a:pPr lvl="1"/>
            <a:r>
              <a:rPr lang="en-US" dirty="0"/>
              <a:t>Neural Network structure to use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Optimizer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7846E-1AA8-41A3-A730-BA2F0051B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iterations of the back propagation algorithm until you’re happy</a:t>
            </a:r>
          </a:p>
          <a:p>
            <a:endParaRPr lang="en-US" dirty="0"/>
          </a:p>
          <a:p>
            <a:r>
              <a:rPr lang="en-US" dirty="0"/>
              <a:t>Evaluate the model – evaluation is creation</a:t>
            </a:r>
          </a:p>
        </p:txBody>
      </p:sp>
    </p:spTree>
    <p:extLst>
      <p:ext uri="{BB962C8B-B14F-4D97-AF65-F5344CB8AC3E}">
        <p14:creationId xmlns:p14="http://schemas.microsoft.com/office/powerpoint/2010/main" val="9645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97BB74-C0E4-47FF-9340-16455EC6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728662"/>
            <a:ext cx="10125075" cy="540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20FB9-2D54-4B08-9584-BFE41BAB3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4"/>
          <a:stretch/>
        </p:blipFill>
        <p:spPr>
          <a:xfrm>
            <a:off x="7135585" y="210667"/>
            <a:ext cx="4815567" cy="179640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7D414-2BE9-40EB-AD26-C0209D8840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2" r="1461"/>
          <a:stretch/>
        </p:blipFill>
        <p:spPr>
          <a:xfrm>
            <a:off x="8367759" y="2668116"/>
            <a:ext cx="3646616" cy="21178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04C4E7-8BB0-4C03-A514-D61770183347}"/>
              </a:ext>
            </a:extLst>
          </p:cNvPr>
          <p:cNvSpPr/>
          <p:nvPr/>
        </p:nvSpPr>
        <p:spPr>
          <a:xfrm>
            <a:off x="409957" y="959057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2743CE-A30D-4CB9-AA10-9815C2A0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39496" cy="7926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DC300"/>
                </a:solidFill>
                <a:latin typeface="Montserrat SemiBold" panose="00000700000000000000" pitchFamily="50" charset="0"/>
              </a:rPr>
              <a:t>Load Data &amp; </a:t>
            </a:r>
            <a:r>
              <a:rPr lang="en-US" sz="2800" dirty="0" err="1">
                <a:solidFill>
                  <a:srgbClr val="FDC300"/>
                </a:solidFill>
                <a:latin typeface="Montserrat SemiBold" panose="00000700000000000000" pitchFamily="50" charset="0"/>
              </a:rPr>
              <a:t>PyTorch</a:t>
            </a:r>
            <a:r>
              <a:rPr lang="en-US" sz="2800" dirty="0">
                <a:solidFill>
                  <a:srgbClr val="FDC300"/>
                </a:solidFill>
                <a:latin typeface="Montserrat SemiBold" panose="00000700000000000000" pitchFamily="50" charset="0"/>
              </a:rPr>
              <a:t> Structures</a:t>
            </a:r>
          </a:p>
        </p:txBody>
      </p:sp>
    </p:spTree>
    <p:extLst>
      <p:ext uri="{BB962C8B-B14F-4D97-AF65-F5344CB8AC3E}">
        <p14:creationId xmlns:p14="http://schemas.microsoft.com/office/powerpoint/2010/main" val="12313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0078 0.19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9074 L 0.00065 0.248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97BB74-C0E4-47FF-9340-16455EC6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728662"/>
            <a:ext cx="10125075" cy="540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985D4-978D-4583-8E0C-41F0FD7A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88" y="3587871"/>
            <a:ext cx="3867150" cy="895350"/>
          </a:xfrm>
          <a:prstGeom prst="rect">
            <a:avLst/>
          </a:prstGeom>
          <a:ln w="19050">
            <a:solidFill>
              <a:srgbClr val="03A6A5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F35CE56-4138-4C6C-86FF-2EF4148C57E1}"/>
              </a:ext>
            </a:extLst>
          </p:cNvPr>
          <p:cNvSpPr/>
          <p:nvPr/>
        </p:nvSpPr>
        <p:spPr>
          <a:xfrm>
            <a:off x="360971" y="3556772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7141E7-EE7E-4622-86C5-BDAD9B2D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39496" cy="7926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DC300"/>
                </a:solidFill>
                <a:latin typeface="Montserrat SemiBold" panose="00000700000000000000" pitchFamily="50" charset="0"/>
              </a:rPr>
              <a:t>Load Data &amp; </a:t>
            </a:r>
            <a:r>
              <a:rPr lang="en-US" sz="2800" dirty="0" err="1">
                <a:solidFill>
                  <a:srgbClr val="FDC300"/>
                </a:solidFill>
                <a:latin typeface="Montserrat SemiBold" panose="00000700000000000000" pitchFamily="50" charset="0"/>
              </a:rPr>
              <a:t>PyTorch</a:t>
            </a:r>
            <a:r>
              <a:rPr lang="en-US" sz="2800" dirty="0">
                <a:solidFill>
                  <a:srgbClr val="FDC300"/>
                </a:solidFill>
                <a:latin typeface="Montserrat SemiBold" panose="00000700000000000000" pitchFamily="50" charset="0"/>
              </a:rPr>
              <a:t> Structures</a:t>
            </a:r>
          </a:p>
        </p:txBody>
      </p:sp>
    </p:spTree>
    <p:extLst>
      <p:ext uri="{BB962C8B-B14F-4D97-AF65-F5344CB8AC3E}">
        <p14:creationId xmlns:p14="http://schemas.microsoft.com/office/powerpoint/2010/main" val="41027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-0.12847 L 2.91667E-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00208 0.2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B3303-43DD-47A8-801F-13DF7467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968523"/>
            <a:ext cx="10010775" cy="2676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15C909-F4FE-4C39-8E7B-79E4AFF5881B}"/>
              </a:ext>
            </a:extLst>
          </p:cNvPr>
          <p:cNvSpPr/>
          <p:nvPr/>
        </p:nvSpPr>
        <p:spPr>
          <a:xfrm>
            <a:off x="432567" y="3129379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AD945-32C3-4830-B10E-AE247D7A6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86"/>
          <a:stretch/>
        </p:blipFill>
        <p:spPr>
          <a:xfrm>
            <a:off x="1033461" y="293914"/>
            <a:ext cx="10125075" cy="39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00117 0.1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91" y="179116"/>
            <a:ext cx="6639496" cy="792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DC300"/>
                </a:solidFill>
                <a:latin typeface="Montserrat SemiBold" panose="00000700000000000000" pitchFamily="50" charset="0"/>
              </a:rPr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ABA95F-4684-4BE2-9E32-8643CB0E17F7}"/>
                  </a:ext>
                </a:extLst>
              </p:cNvPr>
              <p:cNvSpPr/>
              <p:nvPr/>
            </p:nvSpPr>
            <p:spPr>
              <a:xfrm>
                <a:off x="8246836" y="3050089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ABA95F-4684-4BE2-9E32-8643CB0E1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36" y="3050089"/>
                <a:ext cx="512956" cy="53525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759792" y="3317718"/>
            <a:ext cx="515744" cy="0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B7CEFA-FF45-4D34-8086-EDEF30BA29A1}"/>
                  </a:ext>
                </a:extLst>
              </p:cNvPr>
              <p:cNvSpPr/>
              <p:nvPr/>
            </p:nvSpPr>
            <p:spPr>
              <a:xfrm>
                <a:off x="4895810" y="1959662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BB7CEFA-FF45-4D34-8086-EDEF30BA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10" y="1959662"/>
                <a:ext cx="512956" cy="53525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  <a:stCxn id="49" idx="2"/>
            <a:endCxn id="51" idx="6"/>
          </p:cNvCxnSpPr>
          <p:nvPr/>
        </p:nvCxnSpPr>
        <p:spPr>
          <a:xfrm flipH="1" flipV="1">
            <a:off x="5408766" y="2227291"/>
            <a:ext cx="2838070" cy="1090427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1CE7D0-E55F-46A2-B927-1F0986A83F4F}"/>
                  </a:ext>
                </a:extLst>
              </p:cNvPr>
              <p:cNvSpPr/>
              <p:nvPr/>
            </p:nvSpPr>
            <p:spPr>
              <a:xfrm>
                <a:off x="4870415" y="4935086"/>
                <a:ext cx="512956" cy="5352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34E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1CE7D0-E55F-46A2-B927-1F0986A83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415" y="4935086"/>
                <a:ext cx="512956" cy="5352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34EA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stCxn id="49" idx="2"/>
            <a:endCxn id="53" idx="6"/>
          </p:cNvCxnSpPr>
          <p:nvPr/>
        </p:nvCxnSpPr>
        <p:spPr>
          <a:xfrm flipH="1">
            <a:off x="5383371" y="3317718"/>
            <a:ext cx="2863465" cy="1884997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545846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545846"/>
                  </p:ext>
                </p:extLst>
              </p:nvPr>
            </p:nvGraphicFramePr>
            <p:xfrm>
              <a:off x="326302" y="2895839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01" t="-819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01" t="-10819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01" t="-20819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665127" y="2227291"/>
            <a:ext cx="3230683" cy="801659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stCxn id="51" idx="2"/>
            <a:endCxn id="58" idx="3"/>
          </p:cNvCxnSpPr>
          <p:nvPr/>
        </p:nvCxnSpPr>
        <p:spPr>
          <a:xfrm flipH="1">
            <a:off x="1666152" y="2227291"/>
            <a:ext cx="3229658" cy="1224808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1666155" y="3026555"/>
            <a:ext cx="3204260" cy="2176160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flipH="1" flipV="1">
            <a:off x="1666152" y="3452099"/>
            <a:ext cx="3204263" cy="1750616"/>
          </a:xfrm>
          <a:prstGeom prst="line">
            <a:avLst/>
          </a:prstGeom>
          <a:ln w="19050">
            <a:solidFill>
              <a:srgbClr val="34EA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EFEDED-D531-4EAD-8FCA-D7E2974112BD}"/>
                  </a:ext>
                </a:extLst>
              </p:cNvPr>
              <p:cNvSpPr txBox="1"/>
              <p:nvPr/>
            </p:nvSpPr>
            <p:spPr>
              <a:xfrm>
                <a:off x="9369788" y="3114213"/>
                <a:ext cx="2414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𝑝𝑟𝑒𝑑𝑖𝑐𝑖𝑡𝑜𝑛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EFEDED-D531-4EAD-8FCA-D7E29741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788" y="3114213"/>
                <a:ext cx="2414635" cy="369332"/>
              </a:xfrm>
              <a:prstGeom prst="rect">
                <a:avLst/>
              </a:prstGeom>
              <a:blipFill>
                <a:blip r:embed="rId6"/>
                <a:stretch>
                  <a:fillRect t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BE20492-77A4-4257-9F7C-E31A318330F0}"/>
              </a:ext>
            </a:extLst>
          </p:cNvPr>
          <p:cNvSpPr txBox="1"/>
          <p:nvPr/>
        </p:nvSpPr>
        <p:spPr>
          <a:xfrm>
            <a:off x="367591" y="583889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Input 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EC210F-FFD3-4BE8-9FBF-CEFDBE2E06AF}"/>
              </a:ext>
            </a:extLst>
          </p:cNvPr>
          <p:cNvSpPr txBox="1"/>
          <p:nvPr/>
        </p:nvSpPr>
        <p:spPr>
          <a:xfrm>
            <a:off x="4418558" y="5838899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Hidden Layer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A772F7-71BF-4645-B0E2-984C36F746E9}"/>
              </a:ext>
            </a:extLst>
          </p:cNvPr>
          <p:cNvSpPr txBox="1"/>
          <p:nvPr/>
        </p:nvSpPr>
        <p:spPr>
          <a:xfrm>
            <a:off x="7798185" y="584084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C30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01867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73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B3303-43DD-47A8-801F-13DF7467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968523"/>
            <a:ext cx="10010775" cy="2676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15C909-F4FE-4C39-8E7B-79E4AFF5881B}"/>
              </a:ext>
            </a:extLst>
          </p:cNvPr>
          <p:cNvSpPr/>
          <p:nvPr/>
        </p:nvSpPr>
        <p:spPr>
          <a:xfrm>
            <a:off x="472761" y="4355278"/>
            <a:ext cx="452762" cy="29962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AD945-32C3-4830-B10E-AE247D7A6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86"/>
          <a:stretch/>
        </p:blipFill>
        <p:spPr>
          <a:xfrm>
            <a:off x="1033461" y="293914"/>
            <a:ext cx="10125075" cy="39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00039 0.12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40515</TotalTime>
  <Words>873</Words>
  <Application>Microsoft Office PowerPoint</Application>
  <PresentationFormat>Widescreen</PresentationFormat>
  <Paragraphs>274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Montserrat Medium</vt:lpstr>
      <vt:lpstr>Montserrat SemiBold</vt:lpstr>
      <vt:lpstr>Office Theme</vt:lpstr>
      <vt:lpstr>PyTorch Introduction</vt:lpstr>
      <vt:lpstr>Outline</vt:lpstr>
      <vt:lpstr>What is PyTorch</vt:lpstr>
      <vt:lpstr>Steps for working with PyTorch (hello world style)</vt:lpstr>
      <vt:lpstr>Load Data &amp; PyTorch Structures</vt:lpstr>
      <vt:lpstr>Load Data &amp; PyTorch Structures</vt:lpstr>
      <vt:lpstr>PowerPoint Presentation</vt:lpstr>
      <vt:lpstr>Neural Networks</vt:lpstr>
      <vt:lpstr>PowerPoint Presentation</vt:lpstr>
      <vt:lpstr>Network Structure in PyTorch</vt:lpstr>
      <vt:lpstr>Forward Propagation</vt:lpstr>
      <vt:lpstr>PowerPoint Presentation</vt:lpstr>
      <vt:lpstr>PowerPoint Presentation</vt:lpstr>
      <vt:lpstr>Loss</vt:lpstr>
      <vt:lpstr>Backpropagation Algorithm</vt:lpstr>
      <vt:lpstr>Using Backpropagation in PyTorch</vt:lpstr>
      <vt:lpstr>Evaluating the Model</vt:lpstr>
      <vt:lpstr>Output of PyTorch ‘Hello World’</vt:lpstr>
      <vt:lpstr>PyTorch Modeling Summary</vt:lpstr>
      <vt:lpstr>Adding the GPU</vt:lpstr>
      <vt:lpstr>Move Data to Graphics Card RAM</vt:lpstr>
      <vt:lpstr>Move Model to Graphics Card RAM</vt:lpstr>
      <vt:lpstr>Backprop on GPU</vt:lpstr>
      <vt:lpstr>PowerPoint Presentation</vt:lpstr>
      <vt:lpstr>Moving Beyond Toy Problems</vt:lpstr>
      <vt:lpstr>Batching data to GPU</vt:lpstr>
      <vt:lpstr>Create the Data Iterator</vt:lpstr>
      <vt:lpstr>Data Iterator Code</vt:lpstr>
      <vt:lpstr>Data Iterator (No Cache)</vt:lpstr>
      <vt:lpstr>Create the Data Iterator</vt:lpstr>
      <vt:lpstr>Batched Backprop</vt:lpstr>
      <vt:lpstr>Results of Batched Run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Introduction</dc:title>
  <dc:creator>Geoff Hulten</dc:creator>
  <cp:lastModifiedBy>Geoff Hulten</cp:lastModifiedBy>
  <cp:revision>79</cp:revision>
  <dcterms:created xsi:type="dcterms:W3CDTF">2020-01-26T17:59:45Z</dcterms:created>
  <dcterms:modified xsi:type="dcterms:W3CDTF">2020-02-23T21:14:49Z</dcterms:modified>
</cp:coreProperties>
</file>