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4" r:id="rId3"/>
    <p:sldId id="277" r:id="rId4"/>
    <p:sldId id="278" r:id="rId5"/>
    <p:sldId id="279" r:id="rId6"/>
    <p:sldId id="280" r:id="rId7"/>
    <p:sldId id="281" r:id="rId8"/>
    <p:sldId id="282" r:id="rId9"/>
    <p:sldId id="283" r:id="rId10"/>
    <p:sldId id="284" r:id="rId11"/>
    <p:sldId id="285" r:id="rId12"/>
    <p:sldId id="286" r:id="rId13"/>
    <p:sldId id="287" r:id="rId14"/>
    <p:sldId id="257" r:id="rId15"/>
    <p:sldId id="288" r:id="rId16"/>
    <p:sldId id="289" r:id="rId17"/>
    <p:sldId id="290" r:id="rId18"/>
    <p:sldId id="291"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9.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yushi7rawat/Youtube-Projects/tree/master/Currency%20Converter" TargetMode="External" /><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47C2-F243-0549-A9E9-1755360DEE42}"/>
              </a:ext>
            </a:extLst>
          </p:cNvPr>
          <p:cNvSpPr>
            <a:spLocks noGrp="1"/>
          </p:cNvSpPr>
          <p:nvPr>
            <p:ph type="ctrTitle"/>
          </p:nvPr>
        </p:nvSpPr>
        <p:spPr>
          <a:xfrm>
            <a:off x="2119825" y="3173433"/>
            <a:ext cx="8825658" cy="3329581"/>
          </a:xfrm>
        </p:spPr>
        <p:txBody>
          <a:bodyPr/>
          <a:lstStyle/>
          <a:p>
            <a:r>
              <a:rPr lang="en-GB"/>
              <a:t>Python programming </a:t>
            </a:r>
            <a:br>
              <a:rPr lang="en-GB"/>
            </a:br>
            <a:r>
              <a:rPr lang="en-GB"/>
              <a:t>        _mini project </a:t>
            </a:r>
            <a:br>
              <a:rPr lang="en-GB"/>
            </a:br>
            <a:r>
              <a:rPr lang="en-GB"/>
              <a:t>          </a:t>
            </a:r>
            <a:endParaRPr lang="en-US"/>
          </a:p>
        </p:txBody>
      </p:sp>
    </p:spTree>
    <p:extLst>
      <p:ext uri="{BB962C8B-B14F-4D97-AF65-F5344CB8AC3E}">
        <p14:creationId xmlns:p14="http://schemas.microsoft.com/office/powerpoint/2010/main" val="245328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32CD-3EE3-6B40-A54B-7B65DBA1487A}"/>
              </a:ext>
            </a:extLst>
          </p:cNvPr>
          <p:cNvSpPr>
            <a:spLocks noGrp="1"/>
          </p:cNvSpPr>
          <p:nvPr>
            <p:ph type="title"/>
          </p:nvPr>
        </p:nvSpPr>
        <p:spPr/>
        <p:txBody>
          <a:bodyPr/>
          <a:lstStyle/>
          <a:p>
            <a:pPr fontAlgn="base"/>
            <a:r>
              <a:rPr lang="en-GB" b="0" i="0">
                <a:solidFill>
                  <a:schemeClr val="bg2">
                    <a:lumMod val="60000"/>
                    <a:lumOff val="40000"/>
                  </a:schemeClr>
                </a:solidFill>
                <a:effectLst/>
                <a:latin typeface="Georgia" panose="02040502050405020303" pitchFamily="18" charset="0"/>
              </a:rPr>
              <a:t>This method takes following arguments:</a:t>
            </a:r>
            <a:br>
              <a:rPr lang="en-GB" b="0" i="0">
                <a:solidFill>
                  <a:schemeClr val="bg2">
                    <a:lumMod val="60000"/>
                    <a:lumOff val="40000"/>
                  </a:schemeClr>
                </a:solidFill>
                <a:effectLst/>
                <a:latin typeface="Georgia" panose="02040502050405020303" pitchFamily="18" charset="0"/>
              </a:rPr>
            </a:br>
            <a:r>
              <a:rPr lang="en-GB" b="1" i="0">
                <a:solidFill>
                  <a:schemeClr val="bg2">
                    <a:lumMod val="60000"/>
                    <a:lumOff val="40000"/>
                  </a:schemeClr>
                </a:solidFill>
                <a:effectLst/>
                <a:latin typeface="inherit"/>
              </a:rPr>
              <a:t>From_currency:</a:t>
            </a:r>
            <a:r>
              <a:rPr lang="en-GB" b="0" i="0">
                <a:solidFill>
                  <a:schemeClr val="bg2">
                    <a:lumMod val="60000"/>
                    <a:lumOff val="40000"/>
                  </a:schemeClr>
                </a:solidFill>
                <a:effectLst/>
                <a:latin typeface="Georgia" panose="02040502050405020303" pitchFamily="18" charset="0"/>
              </a:rPr>
              <a:t> currency from which you want to convert.</a:t>
            </a:r>
            <a:br>
              <a:rPr lang="en-GB" b="0" i="0">
                <a:solidFill>
                  <a:schemeClr val="bg2">
                    <a:lumMod val="60000"/>
                    <a:lumOff val="40000"/>
                  </a:schemeClr>
                </a:solidFill>
                <a:effectLst/>
                <a:latin typeface="Georgia" panose="02040502050405020303" pitchFamily="18" charset="0"/>
              </a:rPr>
            </a:br>
            <a:r>
              <a:rPr lang="en-GB" b="1" i="0">
                <a:solidFill>
                  <a:schemeClr val="bg2">
                    <a:lumMod val="60000"/>
                    <a:lumOff val="40000"/>
                  </a:schemeClr>
                </a:solidFill>
                <a:effectLst/>
                <a:latin typeface="inherit"/>
              </a:rPr>
              <a:t>to _currency:</a:t>
            </a:r>
            <a:r>
              <a:rPr lang="en-GB" b="0" i="0">
                <a:solidFill>
                  <a:schemeClr val="bg2">
                    <a:lumMod val="60000"/>
                    <a:lumOff val="40000"/>
                  </a:schemeClr>
                </a:solidFill>
                <a:effectLst/>
                <a:latin typeface="Georgia" panose="02040502050405020303" pitchFamily="18" charset="0"/>
              </a:rPr>
              <a:t> currency in which you want to convert.</a:t>
            </a:r>
            <a:br>
              <a:rPr lang="en-GB" b="0" i="0">
                <a:solidFill>
                  <a:schemeClr val="bg2">
                    <a:lumMod val="60000"/>
                    <a:lumOff val="40000"/>
                  </a:schemeClr>
                </a:solidFill>
                <a:effectLst/>
                <a:latin typeface="Georgia" panose="02040502050405020303" pitchFamily="18" charset="0"/>
              </a:rPr>
            </a:br>
            <a:r>
              <a:rPr lang="en-GB" b="1" i="0">
                <a:solidFill>
                  <a:schemeClr val="bg2">
                    <a:lumMod val="60000"/>
                    <a:lumOff val="40000"/>
                  </a:schemeClr>
                </a:solidFill>
                <a:effectLst/>
                <a:latin typeface="inherit"/>
              </a:rPr>
              <a:t>Amount:</a:t>
            </a:r>
            <a:r>
              <a:rPr lang="en-GB" b="0" i="0">
                <a:solidFill>
                  <a:schemeClr val="bg2">
                    <a:lumMod val="60000"/>
                    <a:lumOff val="40000"/>
                  </a:schemeClr>
                </a:solidFill>
                <a:effectLst/>
                <a:latin typeface="Georgia" panose="02040502050405020303" pitchFamily="18" charset="0"/>
              </a:rPr>
              <a:t> how much amount you want to convert.</a:t>
            </a:r>
            <a:br>
              <a:rPr lang="en-GB" b="0" i="0">
                <a:solidFill>
                  <a:schemeClr val="bg2">
                    <a:lumMod val="60000"/>
                    <a:lumOff val="40000"/>
                  </a:schemeClr>
                </a:solidFill>
                <a:effectLst/>
                <a:latin typeface="Georgia" panose="02040502050405020303" pitchFamily="18" charset="0"/>
              </a:rPr>
            </a:br>
            <a:r>
              <a:rPr lang="en-GB" b="0" i="0">
                <a:solidFill>
                  <a:schemeClr val="bg2">
                    <a:lumMod val="60000"/>
                    <a:lumOff val="40000"/>
                  </a:schemeClr>
                </a:solidFill>
                <a:effectLst/>
                <a:latin typeface="Georgia" panose="02040502050405020303" pitchFamily="18" charset="0"/>
              </a:rPr>
              <a:t>And returns the converted amount.</a:t>
            </a:r>
          </a:p>
        </p:txBody>
      </p:sp>
    </p:spTree>
    <p:extLst>
      <p:ext uri="{BB962C8B-B14F-4D97-AF65-F5344CB8AC3E}">
        <p14:creationId xmlns:p14="http://schemas.microsoft.com/office/powerpoint/2010/main" val="370390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2263-FFEF-BD47-B011-B5EBD42E7CD4}"/>
              </a:ext>
            </a:extLst>
          </p:cNvPr>
          <p:cNvSpPr>
            <a:spLocks noGrp="1"/>
          </p:cNvSpPr>
          <p:nvPr>
            <p:ph type="title"/>
          </p:nvPr>
        </p:nvSpPr>
        <p:spPr/>
        <p:txBody>
          <a:bodyPr/>
          <a:lstStyle/>
          <a:p>
            <a:pPr fontAlgn="base"/>
            <a:r>
              <a:rPr lang="en-GB" b="0" i="0">
                <a:solidFill>
                  <a:srgbClr val="000000"/>
                </a:solidFill>
                <a:effectLst/>
                <a:latin typeface="inherit"/>
              </a:rPr>
              <a:t>Example </a:t>
            </a:r>
            <a:br>
              <a:rPr lang="en-GB" b="0" i="0">
                <a:solidFill>
                  <a:srgbClr val="000000"/>
                </a:solidFill>
                <a:effectLst/>
                <a:latin typeface="inherit"/>
              </a:rPr>
            </a:br>
            <a:r>
              <a:rPr lang="en-GB" b="0" i="0">
                <a:solidFill>
                  <a:srgbClr val="000000"/>
                </a:solidFill>
                <a:effectLst/>
                <a:latin typeface="inherit"/>
              </a:rPr>
              <a:t>url= </a:t>
            </a:r>
            <a:r>
              <a:rPr lang="en-GB" b="0" i="0">
                <a:solidFill>
                  <a:srgbClr val="320FE3"/>
                </a:solidFill>
                <a:effectLst/>
                <a:latin typeface="inherit"/>
              </a:rPr>
              <a:t>'https://api.exchangerate-api.com/v4/latest/USD'</a:t>
            </a:r>
            <a:br>
              <a:rPr lang="en-GB" b="0" i="0">
                <a:solidFill>
                  <a:srgbClr val="444444"/>
                </a:solidFill>
                <a:effectLst/>
                <a:latin typeface="Source Code Pro" panose="020B0509030403020204" pitchFamily="49" charset="0"/>
              </a:rPr>
            </a:br>
            <a:r>
              <a:rPr lang="en-GB" b="0" i="0">
                <a:solidFill>
                  <a:srgbClr val="000000"/>
                </a:solidFill>
                <a:effectLst/>
                <a:latin typeface="inherit"/>
              </a:rPr>
              <a:t>converter = CurrencyConverter</a:t>
            </a:r>
            <a:r>
              <a:rPr lang="en-GB" b="0" i="0">
                <a:solidFill>
                  <a:srgbClr val="777777"/>
                </a:solidFill>
                <a:effectLst/>
                <a:latin typeface="inherit"/>
              </a:rPr>
              <a:t>(</a:t>
            </a:r>
            <a:r>
              <a:rPr lang="en-GB" b="0" i="0">
                <a:solidFill>
                  <a:srgbClr val="000000"/>
                </a:solidFill>
                <a:effectLst/>
                <a:latin typeface="inherit"/>
              </a:rPr>
              <a:t>url</a:t>
            </a:r>
            <a:r>
              <a:rPr lang="en-GB" b="0" i="0">
                <a:solidFill>
                  <a:srgbClr val="777777"/>
                </a:solidFill>
                <a:effectLst/>
                <a:latin typeface="inherit"/>
              </a:rPr>
              <a:t>)</a:t>
            </a:r>
            <a:br>
              <a:rPr lang="en-GB" b="0" i="0">
                <a:solidFill>
                  <a:srgbClr val="787878"/>
                </a:solidFill>
                <a:effectLst/>
                <a:latin typeface="Source Code Pro" panose="020B0509030403020204" pitchFamily="49" charset="0"/>
              </a:rPr>
            </a:br>
            <a:r>
              <a:rPr lang="en-GB" b="0" i="0">
                <a:solidFill>
                  <a:srgbClr val="000000"/>
                </a:solidFill>
                <a:effectLst/>
                <a:latin typeface="inherit"/>
              </a:rPr>
              <a:t>print</a:t>
            </a:r>
            <a:r>
              <a:rPr lang="en-GB" b="0" i="0">
                <a:solidFill>
                  <a:srgbClr val="777777"/>
                </a:solidFill>
                <a:effectLst/>
                <a:latin typeface="inherit"/>
              </a:rPr>
              <a:t>(</a:t>
            </a:r>
            <a:r>
              <a:rPr lang="en-GB" b="0" i="0">
                <a:solidFill>
                  <a:srgbClr val="000000"/>
                </a:solidFill>
                <a:effectLst/>
                <a:latin typeface="inherit"/>
              </a:rPr>
              <a:t>converter.convert</a:t>
            </a:r>
            <a:r>
              <a:rPr lang="en-GB" b="0" i="0">
                <a:solidFill>
                  <a:srgbClr val="777777"/>
                </a:solidFill>
                <a:effectLst/>
                <a:latin typeface="inherit"/>
              </a:rPr>
              <a:t>(</a:t>
            </a:r>
            <a:r>
              <a:rPr lang="en-GB" b="0" i="0">
                <a:solidFill>
                  <a:srgbClr val="320FE3"/>
                </a:solidFill>
                <a:effectLst/>
                <a:latin typeface="inherit"/>
              </a:rPr>
              <a:t>'INR'</a:t>
            </a:r>
            <a:r>
              <a:rPr lang="en-GB" b="0" i="0">
                <a:solidFill>
                  <a:srgbClr val="000000"/>
                </a:solidFill>
                <a:effectLst/>
                <a:latin typeface="inherit"/>
              </a:rPr>
              <a:t>,</a:t>
            </a:r>
            <a:r>
              <a:rPr lang="en-GB" b="0" i="0">
                <a:solidFill>
                  <a:srgbClr val="320FE3"/>
                </a:solidFill>
                <a:effectLst/>
                <a:latin typeface="inherit"/>
              </a:rPr>
              <a:t>'USD'</a:t>
            </a:r>
            <a:r>
              <a:rPr lang="en-GB" b="0" i="0">
                <a:solidFill>
                  <a:srgbClr val="000000"/>
                </a:solidFill>
                <a:effectLst/>
                <a:latin typeface="inherit"/>
              </a:rPr>
              <a:t>,</a:t>
            </a:r>
            <a:endParaRPr lang="en-GB" b="0" i="0">
              <a:solidFill>
                <a:srgbClr val="787878"/>
              </a:solidFill>
              <a:effectLst/>
              <a:latin typeface="Source Code Pro" panose="020B0509030403020204" pitchFamily="49" charset="0"/>
            </a:endParaRPr>
          </a:p>
        </p:txBody>
      </p:sp>
      <p:sp>
        <p:nvSpPr>
          <p:cNvPr id="5" name="TextBox 4">
            <a:extLst>
              <a:ext uri="{FF2B5EF4-FFF2-40B4-BE49-F238E27FC236}">
                <a16:creationId xmlns:a16="http://schemas.microsoft.com/office/drawing/2014/main" id="{239C7413-F3FD-514F-AE87-C761AC9E1936}"/>
              </a:ext>
            </a:extLst>
          </p:cNvPr>
          <p:cNvSpPr txBox="1"/>
          <p:nvPr/>
        </p:nvSpPr>
        <p:spPr>
          <a:xfrm>
            <a:off x="1182894" y="4358422"/>
            <a:ext cx="609538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l" fontAlgn="base"/>
            <a:r>
              <a:rPr lang="en-GB" b="1" i="0">
                <a:solidFill>
                  <a:srgbClr val="444444"/>
                </a:solidFill>
                <a:effectLst/>
                <a:latin typeface="inherit"/>
              </a:rPr>
              <a:t>OUTPUT:</a:t>
            </a:r>
            <a:r>
              <a:rPr lang="en-GB" b="0" i="0">
                <a:solidFill>
                  <a:srgbClr val="444444"/>
                </a:solidFill>
                <a:effectLst/>
                <a:latin typeface="Georgia" panose="02040502050405020303" pitchFamily="18" charset="0"/>
              </a:rPr>
              <a:t> 1.33</a:t>
            </a:r>
          </a:p>
          <a:p>
            <a:pPr algn="l" fontAlgn="base"/>
            <a:r>
              <a:rPr lang="en-GB" b="0" i="0">
                <a:solidFill>
                  <a:srgbClr val="444444"/>
                </a:solidFill>
                <a:effectLst/>
                <a:latin typeface="Georgia" panose="02040502050405020303" pitchFamily="18" charset="0"/>
              </a:rPr>
              <a:t>100 Indian rupees = 1.33 US dollars</a:t>
            </a:r>
          </a:p>
        </p:txBody>
      </p:sp>
    </p:spTree>
    <p:extLst>
      <p:ext uri="{BB962C8B-B14F-4D97-AF65-F5344CB8AC3E}">
        <p14:creationId xmlns:p14="http://schemas.microsoft.com/office/powerpoint/2010/main" val="320201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1A3D-8579-5E4D-9A48-F4041D7E67AC}"/>
              </a:ext>
            </a:extLst>
          </p:cNvPr>
          <p:cNvSpPr>
            <a:spLocks noGrp="1"/>
          </p:cNvSpPr>
          <p:nvPr>
            <p:ph type="title"/>
          </p:nvPr>
        </p:nvSpPr>
        <p:spPr>
          <a:xfrm>
            <a:off x="145121" y="-141049"/>
            <a:ext cx="11730204" cy="8991876"/>
          </a:xfrm>
        </p:spPr>
        <p:txBody>
          <a:bodyPr/>
          <a:lstStyle/>
          <a:p>
            <a:pPr fontAlgn="base"/>
            <a:r>
              <a:rPr lang="en-GB" b="0" i="0">
                <a:solidFill>
                  <a:srgbClr val="444444"/>
                </a:solidFill>
                <a:effectLst/>
                <a:latin typeface="Georgia" panose="02040502050405020303" pitchFamily="18" charset="0"/>
              </a:rPr>
              <a:t>4. Now let’s create a UI for the currency converter</a:t>
            </a:r>
            <a:br>
              <a:rPr lang="en-GB" b="0" i="0">
                <a:solidFill>
                  <a:srgbClr val="444444"/>
                </a:solidFill>
                <a:effectLst/>
                <a:latin typeface="Georgia" panose="02040502050405020303" pitchFamily="18" charset="0"/>
              </a:rPr>
            </a:br>
            <a:r>
              <a:rPr lang="en-GB" b="0" i="0">
                <a:solidFill>
                  <a:srgbClr val="444444"/>
                </a:solidFill>
                <a:effectLst/>
                <a:latin typeface="Georgia" panose="02040502050405020303" pitchFamily="18" charset="0"/>
              </a:rPr>
              <a:t>To Create UI we will create a </a:t>
            </a:r>
            <a:r>
              <a:rPr lang="en-GB" b="1" i="0">
                <a:solidFill>
                  <a:srgbClr val="444444"/>
                </a:solidFill>
                <a:effectLst/>
                <a:latin typeface="inherit"/>
              </a:rPr>
              <a:t>class CurrencyConverterUI</a:t>
            </a:r>
            <a:br>
              <a:rPr lang="en-GB" b="0" i="0">
                <a:solidFill>
                  <a:srgbClr val="444444"/>
                </a:solidFill>
                <a:effectLst/>
                <a:latin typeface="Georgia" panose="02040502050405020303" pitchFamily="18" charset="0"/>
              </a:rPr>
            </a:br>
            <a:r>
              <a:rPr lang="en-GB" b="0" i="0">
                <a:solidFill>
                  <a:srgbClr val="000000"/>
                </a:solidFill>
                <a:effectLst/>
                <a:latin typeface="inherit"/>
              </a:rPr>
              <a:t>def __init__</a:t>
            </a:r>
            <a:r>
              <a:rPr lang="en-GB" b="0" i="0">
                <a:solidFill>
                  <a:srgbClr val="777777"/>
                </a:solidFill>
                <a:effectLst/>
                <a:latin typeface="inherit"/>
              </a:rPr>
              <a:t>(</a:t>
            </a:r>
            <a:r>
              <a:rPr lang="en-GB" b="0" i="0">
                <a:solidFill>
                  <a:srgbClr val="000000"/>
                </a:solidFill>
                <a:effectLst/>
                <a:latin typeface="inherit"/>
              </a:rPr>
              <a:t>self, converter</a:t>
            </a:r>
            <a:r>
              <a:rPr lang="en-GB" b="0" i="0">
                <a:solidFill>
                  <a:srgbClr val="777777"/>
                </a:solidFill>
                <a:effectLst/>
                <a:latin typeface="inherit"/>
              </a:rPr>
              <a:t>)</a:t>
            </a:r>
            <a:r>
              <a:rPr lang="en-GB" b="0" i="0">
                <a:solidFill>
                  <a:srgbClr val="000000"/>
                </a:solidFill>
                <a:effectLst/>
                <a:latin typeface="inherit"/>
              </a:rPr>
              <a:t>:</a:t>
            </a:r>
            <a:br>
              <a:rPr lang="en-GB" b="0" i="0">
                <a:solidFill>
                  <a:srgbClr val="787878"/>
                </a:solidFill>
                <a:effectLst/>
                <a:latin typeface="inherit"/>
              </a:rPr>
            </a:br>
            <a:r>
              <a:rPr lang="en-GB" b="0" i="0">
                <a:solidFill>
                  <a:srgbClr val="000000"/>
                </a:solidFill>
                <a:effectLst/>
                <a:latin typeface="inherit"/>
              </a:rPr>
              <a:t>tk.Tk.__init__</a:t>
            </a:r>
            <a:r>
              <a:rPr lang="en-GB" b="0" i="0">
                <a:solidFill>
                  <a:srgbClr val="777777"/>
                </a:solidFill>
                <a:effectLst/>
                <a:latin typeface="inherit"/>
              </a:rPr>
              <a:t>(</a:t>
            </a:r>
            <a:r>
              <a:rPr lang="en-GB" b="0" i="0">
                <a:solidFill>
                  <a:srgbClr val="000000"/>
                </a:solidFill>
                <a:effectLst/>
                <a:latin typeface="inherit"/>
              </a:rPr>
              <a:t>self</a:t>
            </a:r>
            <a:r>
              <a:rPr lang="en-GB" b="0" i="0">
                <a:solidFill>
                  <a:srgbClr val="777777"/>
                </a:solidFill>
                <a:effectLst/>
                <a:latin typeface="inherit"/>
              </a:rPr>
              <a:t>)</a:t>
            </a:r>
            <a:br>
              <a:rPr lang="en-GB" b="0" i="0">
                <a:solidFill>
                  <a:srgbClr val="787878"/>
                </a:solidFill>
                <a:effectLst/>
                <a:latin typeface="inherit"/>
              </a:rPr>
            </a:br>
            <a:r>
              <a:rPr lang="en-GB" b="0" i="0">
                <a:solidFill>
                  <a:srgbClr val="000000"/>
                </a:solidFill>
                <a:effectLst/>
                <a:latin typeface="inherit"/>
              </a:rPr>
              <a:t>self.title = </a:t>
            </a:r>
            <a:r>
              <a:rPr lang="en-GB" b="0" i="0">
                <a:solidFill>
                  <a:srgbClr val="320FE3"/>
                </a:solidFill>
                <a:effectLst/>
                <a:latin typeface="inherit"/>
              </a:rPr>
              <a:t>'Currency Converter'</a:t>
            </a:r>
            <a:br>
              <a:rPr lang="en-GB" b="0" i="0">
                <a:solidFill>
                  <a:srgbClr val="787878"/>
                </a:solidFill>
                <a:effectLst/>
                <a:latin typeface="inherit"/>
              </a:rPr>
            </a:br>
            <a:r>
              <a:rPr lang="en-GB" b="0" i="0">
                <a:solidFill>
                  <a:srgbClr val="000000"/>
                </a:solidFill>
                <a:effectLst/>
                <a:latin typeface="inherit"/>
              </a:rPr>
              <a:t>self.currency_converter = converter</a:t>
            </a:r>
            <a:br>
              <a:rPr lang="en-GB" b="0" i="0">
                <a:solidFill>
                  <a:srgbClr val="787878"/>
                </a:solidFill>
                <a:effectLst/>
                <a:latin typeface="inherit"/>
              </a:rPr>
            </a:br>
            <a:r>
              <a:rPr lang="en-GB" b="1" i="0">
                <a:solidFill>
                  <a:srgbClr val="444444"/>
                </a:solidFill>
                <a:effectLst/>
                <a:latin typeface="inherit"/>
              </a:rPr>
              <a:t>Converter:</a:t>
            </a:r>
            <a:r>
              <a:rPr lang="en-GB" b="0" i="0">
                <a:solidFill>
                  <a:srgbClr val="444444"/>
                </a:solidFill>
                <a:effectLst/>
                <a:latin typeface="Georgia" panose="02040502050405020303" pitchFamily="18" charset="0"/>
              </a:rPr>
              <a:t> Currency Converter object which we will use to convert currencies. Above code will create a Frame.</a:t>
            </a:r>
          </a:p>
        </p:txBody>
      </p:sp>
    </p:spTree>
    <p:extLst>
      <p:ext uri="{BB962C8B-B14F-4D97-AF65-F5344CB8AC3E}">
        <p14:creationId xmlns:p14="http://schemas.microsoft.com/office/powerpoint/2010/main" val="244148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9B42-F7BA-B141-8885-FF6508F9AC2D}"/>
              </a:ext>
            </a:extLst>
          </p:cNvPr>
          <p:cNvSpPr>
            <a:spLocks noGrp="1"/>
          </p:cNvSpPr>
          <p:nvPr>
            <p:ph type="title"/>
          </p:nvPr>
        </p:nvSpPr>
        <p:spPr/>
        <p:txBody>
          <a:bodyPr/>
          <a:lstStyle/>
          <a:p>
            <a:r>
              <a:rPr lang="en-GB" b="0" i="0">
                <a:solidFill>
                  <a:schemeClr val="accent1">
                    <a:lumMod val="75000"/>
                  </a:schemeClr>
                </a:solidFill>
                <a:effectLst/>
                <a:latin typeface="Georgia" panose="02040502050405020303" pitchFamily="18" charset="0"/>
              </a:rPr>
              <a:t>Let’s Create the </a:t>
            </a:r>
            <a:r>
              <a:rPr lang="en-GB" b="1" i="0">
                <a:solidFill>
                  <a:schemeClr val="accent1">
                    <a:lumMod val="75000"/>
                  </a:schemeClr>
                </a:solidFill>
                <a:effectLst/>
                <a:latin typeface="Georgia" panose="02040502050405020303" pitchFamily="18" charset="0"/>
              </a:rPr>
              <a:t>Converter</a:t>
            </a:r>
            <a:endParaRPr lang="en-US">
              <a:solidFill>
                <a:schemeClr val="accent1">
                  <a:lumMod val="75000"/>
                </a:schemeClr>
              </a:solidFill>
            </a:endParaRPr>
          </a:p>
        </p:txBody>
      </p:sp>
      <p:sp>
        <p:nvSpPr>
          <p:cNvPr id="3" name="Content Placeholder 2">
            <a:extLst>
              <a:ext uri="{FF2B5EF4-FFF2-40B4-BE49-F238E27FC236}">
                <a16:creationId xmlns:a16="http://schemas.microsoft.com/office/drawing/2014/main" id="{39D8E30B-43FA-5940-AE88-73BE4CBE9728}"/>
              </a:ext>
            </a:extLst>
          </p:cNvPr>
          <p:cNvSpPr>
            <a:spLocks noGrp="1"/>
          </p:cNvSpPr>
          <p:nvPr>
            <p:ph idx="1"/>
          </p:nvPr>
        </p:nvSpPr>
        <p:spPr/>
        <p:txBody>
          <a:bodyPr/>
          <a:lstStyle/>
          <a:p>
            <a:r>
              <a:rPr lang="en-GB"/>
              <a:t>self.geometry("500x200") #Label self.intro_label = Label(self, text = 'Welcome to Real Time Currency Convertor', fg = 'blue', relief = tk.RAISED, borderwidth = 3) self.intro_label.config(font = ('Courier',15,'bold')) self.date_label = Label(self, text = f"1 Indian Rupee equals = {self.currency_converter.convert('INR','USD',1)} USD \n Date : {self.currency_converter.data['date']}", relief = tk.GROOVE, borderwidth = 5) self.intro_label.place(x = 10 , y = 5) self.date_label.place(x = 170, y= 50)</a:t>
            </a:r>
            <a:endParaRPr lang="en-US"/>
          </a:p>
        </p:txBody>
      </p:sp>
    </p:spTree>
    <p:extLst>
      <p:ext uri="{BB962C8B-B14F-4D97-AF65-F5344CB8AC3E}">
        <p14:creationId xmlns:p14="http://schemas.microsoft.com/office/powerpoint/2010/main" val="258702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CEA4-E36B-744F-93F6-B97A5F13FD9B}"/>
              </a:ext>
            </a:extLst>
          </p:cNvPr>
          <p:cNvSpPr>
            <a:spLocks noGrp="1"/>
          </p:cNvSpPr>
          <p:nvPr>
            <p:ph type="title"/>
          </p:nvPr>
        </p:nvSpPr>
        <p:spPr>
          <a:xfrm>
            <a:off x="646111" y="452718"/>
            <a:ext cx="9404723" cy="1400530"/>
          </a:xfrm>
        </p:spPr>
        <p:txBody>
          <a:bodyPr/>
          <a:lstStyle/>
          <a:p>
            <a:r>
              <a:rPr lang="en-GB" b="1" i="1">
                <a:solidFill>
                  <a:schemeClr val="accent1"/>
                </a:solidFill>
                <a:effectLst/>
                <a:latin typeface="Inter"/>
              </a:rPr>
              <a:t>Currency Converter using Python</a:t>
            </a:r>
            <a:br>
              <a:rPr lang="en-GB" b="1" i="1">
                <a:solidFill>
                  <a:schemeClr val="accent1"/>
                </a:solidFill>
                <a:effectLst/>
                <a:latin typeface="Inter"/>
              </a:rPr>
            </a:br>
            <a:endParaRPr lang="en-US" b="1" i="1">
              <a:solidFill>
                <a:schemeClr val="accent1"/>
              </a:solidFill>
            </a:endParaRPr>
          </a:p>
        </p:txBody>
      </p:sp>
      <p:sp>
        <p:nvSpPr>
          <p:cNvPr id="3" name="Content Placeholder 2">
            <a:extLst>
              <a:ext uri="{FF2B5EF4-FFF2-40B4-BE49-F238E27FC236}">
                <a16:creationId xmlns:a16="http://schemas.microsoft.com/office/drawing/2014/main" id="{B0123D9D-753E-B14F-99EC-020B513A3E8A}"/>
              </a:ext>
            </a:extLst>
          </p:cNvPr>
          <p:cNvSpPr>
            <a:spLocks noGrp="1"/>
          </p:cNvSpPr>
          <p:nvPr>
            <p:ph idx="1"/>
          </p:nvPr>
        </p:nvSpPr>
        <p:spPr/>
        <p:txBody>
          <a:bodyPr/>
          <a:lstStyle/>
          <a:p>
            <a:r>
              <a:rPr lang="en-GB" b="1" i="1">
                <a:solidFill>
                  <a:srgbClr val="FFFF00"/>
                </a:solidFill>
                <a:effectLst/>
                <a:latin typeface="Inter"/>
              </a:rPr>
              <a:t>A currency is a system of money in common use, especially for people in a nation, eg, INR, USD and Bitcoin (₿) is a cryptocurrency. In this Blog article, we will learn how to Create Currency Converter. We will see the implementation in Python.</a:t>
            </a:r>
          </a:p>
          <a:p>
            <a:endParaRPr lang="en-US" b="1" i="1">
              <a:solidFill>
                <a:srgbClr val="FFFF00"/>
              </a:solidFill>
            </a:endParaRPr>
          </a:p>
        </p:txBody>
      </p:sp>
      <p:sp>
        <p:nvSpPr>
          <p:cNvPr id="6" name="TextBox 5">
            <a:extLst>
              <a:ext uri="{FF2B5EF4-FFF2-40B4-BE49-F238E27FC236}">
                <a16:creationId xmlns:a16="http://schemas.microsoft.com/office/drawing/2014/main" id="{22396013-F08A-3449-933F-5DFED8D2B3A3}"/>
              </a:ext>
            </a:extLst>
          </p:cNvPr>
          <p:cNvSpPr txBox="1"/>
          <p:nvPr/>
        </p:nvSpPr>
        <p:spPr>
          <a:xfrm>
            <a:off x="1103312" y="3989090"/>
            <a:ext cx="6095380" cy="203132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AutoNum type="arabicPeriod"/>
            </a:pPr>
            <a:r>
              <a:rPr lang="en-GB" b="1"/>
              <a:t>What </a:t>
            </a:r>
            <a:r>
              <a:rPr lang="en-GB" b="1">
                <a:solidFill>
                  <a:srgbClr val="F92672"/>
                </a:solidFill>
                <a:effectLst/>
              </a:rPr>
              <a:t>is</a:t>
            </a:r>
            <a:r>
              <a:rPr lang="en-GB" b="1"/>
              <a:t> BitCoin?</a:t>
            </a:r>
          </a:p>
          <a:p>
            <a:pPr marL="342900" indent="-342900">
              <a:buAutoNum type="arabicPeriod"/>
            </a:pPr>
            <a:endParaRPr lang="en-GB" b="1"/>
          </a:p>
          <a:p>
            <a:pPr marL="342900" indent="-342900">
              <a:buAutoNum type="arabicPeriod"/>
            </a:pPr>
            <a:r>
              <a:rPr lang="en-GB" b="1"/>
              <a:t>  What </a:t>
            </a:r>
            <a:r>
              <a:rPr lang="en-GB" b="1">
                <a:solidFill>
                  <a:srgbClr val="F92672"/>
                </a:solidFill>
                <a:effectLst/>
              </a:rPr>
              <a:t>is</a:t>
            </a:r>
            <a:r>
              <a:rPr lang="en-GB" b="1"/>
              <a:t> Currency? </a:t>
            </a:r>
          </a:p>
          <a:p>
            <a:pPr marL="342900" indent="-342900">
              <a:buAutoNum type="arabicPeriod"/>
            </a:pPr>
            <a:endParaRPr lang="en-GB" b="1"/>
          </a:p>
          <a:p>
            <a:pPr marL="342900" indent="-342900">
              <a:buAutoNum type="arabicPeriod"/>
            </a:pPr>
            <a:r>
              <a:rPr lang="en-GB" b="1"/>
              <a:t> Basics of forex-python Module</a:t>
            </a:r>
          </a:p>
          <a:p>
            <a:pPr marL="342900" indent="-342900">
              <a:buAutoNum type="arabicPeriod"/>
            </a:pPr>
            <a:endParaRPr lang="en-GB" b="1"/>
          </a:p>
          <a:p>
            <a:pPr marL="342900" indent="-342900">
              <a:buAutoNum type="arabicPeriod"/>
            </a:pPr>
            <a:r>
              <a:rPr lang="en-GB" b="1"/>
              <a:t> Create Currency Converter using python</a:t>
            </a:r>
            <a:endParaRPr lang="en-US" b="1"/>
          </a:p>
        </p:txBody>
      </p:sp>
    </p:spTree>
    <p:extLst>
      <p:ext uri="{BB962C8B-B14F-4D97-AF65-F5344CB8AC3E}">
        <p14:creationId xmlns:p14="http://schemas.microsoft.com/office/powerpoint/2010/main" val="11614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D915-6D06-824D-9AB8-C6C6EAA00F63}"/>
              </a:ext>
            </a:extLst>
          </p:cNvPr>
          <p:cNvSpPr>
            <a:spLocks noGrp="1"/>
          </p:cNvSpPr>
          <p:nvPr>
            <p:ph type="title"/>
          </p:nvPr>
        </p:nvSpPr>
        <p:spPr>
          <a:xfrm>
            <a:off x="646111" y="452718"/>
            <a:ext cx="9404723" cy="1400530"/>
          </a:xfrm>
        </p:spPr>
        <p:txBody>
          <a:bodyPr/>
          <a:lstStyle/>
          <a:p>
            <a:pPr fontAlgn="base"/>
            <a:r>
              <a:rPr lang="en-GB" b="1" i="1">
                <a:solidFill>
                  <a:schemeClr val="accent1"/>
                </a:solidFill>
                <a:effectLst/>
                <a:latin typeface="inherit"/>
              </a:rPr>
              <a:t>NOTE:</a:t>
            </a:r>
            <a:r>
              <a:rPr lang="en-GB" b="0" i="1">
                <a:solidFill>
                  <a:schemeClr val="accent1"/>
                </a:solidFill>
                <a:effectLst/>
                <a:latin typeface="inherit"/>
              </a:rPr>
              <a:t> This Code part of __init__ method.</a:t>
            </a:r>
            <a:br>
              <a:rPr lang="en-GB" b="0" i="0">
                <a:solidFill>
                  <a:schemeClr val="accent1"/>
                </a:solidFill>
                <a:effectLst/>
                <a:latin typeface="Georgia" panose="02040502050405020303" pitchFamily="18" charset="0"/>
              </a:rPr>
            </a:br>
            <a:r>
              <a:rPr lang="en-GB" b="0" i="0">
                <a:solidFill>
                  <a:schemeClr val="accent1"/>
                </a:solidFill>
                <a:effectLst/>
                <a:latin typeface="Georgia" panose="02040502050405020303" pitchFamily="18" charset="0"/>
              </a:rPr>
              <a:t>First, we set up the frame and add some info in it. After the execution of this part of code, our frame looks like something.</a:t>
            </a:r>
          </a:p>
        </p:txBody>
      </p:sp>
      <p:pic>
        <p:nvPicPr>
          <p:cNvPr id="4" name="Picture 4">
            <a:extLst>
              <a:ext uri="{FF2B5EF4-FFF2-40B4-BE49-F238E27FC236}">
                <a16:creationId xmlns:a16="http://schemas.microsoft.com/office/drawing/2014/main" id="{AE54A828-829A-634D-95B3-AB051B853BE6}"/>
              </a:ext>
            </a:extLst>
          </p:cNvPr>
          <p:cNvPicPr>
            <a:picLocks noGrp="1" noChangeAspect="1"/>
          </p:cNvPicPr>
          <p:nvPr>
            <p:ph idx="1"/>
          </p:nvPr>
        </p:nvPicPr>
        <p:blipFill>
          <a:blip r:embed="rId2"/>
          <a:stretch>
            <a:fillRect/>
          </a:stretch>
        </p:blipFill>
        <p:spPr>
          <a:xfrm>
            <a:off x="3618264" y="3429000"/>
            <a:ext cx="7310746" cy="326200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43328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8BD5-7BBC-D441-8F5B-59E25FD3B165}"/>
              </a:ext>
            </a:extLst>
          </p:cNvPr>
          <p:cNvSpPr>
            <a:spLocks noGrp="1"/>
          </p:cNvSpPr>
          <p:nvPr>
            <p:ph type="title"/>
          </p:nvPr>
        </p:nvSpPr>
        <p:spPr>
          <a:xfrm>
            <a:off x="1147101" y="2028470"/>
            <a:ext cx="9404723" cy="1400530"/>
          </a:xfrm>
        </p:spPr>
        <p:txBody>
          <a:bodyPr/>
          <a:lstStyle/>
          <a:p>
            <a:pPr fontAlgn="base"/>
            <a:r>
              <a:rPr lang="en-GB" b="0" i="0">
                <a:solidFill>
                  <a:schemeClr val="accent1">
                    <a:lumMod val="40000"/>
                    <a:lumOff val="60000"/>
                  </a:schemeClr>
                </a:solidFill>
                <a:effectLst/>
                <a:latin typeface="Georgia" panose="02040502050405020303" pitchFamily="18" charset="0"/>
              </a:rPr>
              <a:t>5. Let’s create the main function.</a:t>
            </a:r>
            <a:br>
              <a:rPr lang="en-GB" b="0" i="0">
                <a:solidFill>
                  <a:schemeClr val="accent1">
                    <a:lumMod val="40000"/>
                    <a:lumOff val="60000"/>
                  </a:schemeClr>
                </a:solidFill>
                <a:effectLst/>
                <a:latin typeface="Georgia" panose="02040502050405020303" pitchFamily="18" charset="0"/>
              </a:rPr>
            </a:br>
            <a:r>
              <a:rPr lang="en-GB" b="0" i="0">
                <a:solidFill>
                  <a:schemeClr val="accent1">
                    <a:lumMod val="40000"/>
                    <a:lumOff val="60000"/>
                  </a:schemeClr>
                </a:solidFill>
                <a:effectLst/>
                <a:latin typeface="Georgia" panose="02040502050405020303" pitchFamily="18" charset="0"/>
              </a:rPr>
              <a:t>First, we will create the Converter. Second, Create the UI for Converter</a:t>
            </a:r>
          </a:p>
        </p:txBody>
      </p:sp>
    </p:spTree>
    <p:extLst>
      <p:ext uri="{BB962C8B-B14F-4D97-AF65-F5344CB8AC3E}">
        <p14:creationId xmlns:p14="http://schemas.microsoft.com/office/powerpoint/2010/main" val="258607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B3FE-D53A-674B-A5A3-368530C05163}"/>
              </a:ext>
            </a:extLst>
          </p:cNvPr>
          <p:cNvSpPr>
            <a:spLocks noGrp="1"/>
          </p:cNvSpPr>
          <p:nvPr>
            <p:ph type="title"/>
          </p:nvPr>
        </p:nvSpPr>
        <p:spPr/>
        <p:txBody>
          <a:bodyPr/>
          <a:lstStyle/>
          <a:p>
            <a:r>
              <a:rPr lang="en-GB"/>
              <a:t>if __name__ == '__main__': url = 'https://api.exchangerate-api.com/v4/latest/USD' converter = RealTimeCurrencyConverter(url) App(converter) mainloop()</a:t>
            </a:r>
            <a:endParaRPr lang="en-US"/>
          </a:p>
        </p:txBody>
      </p:sp>
    </p:spTree>
    <p:extLst>
      <p:ext uri="{BB962C8B-B14F-4D97-AF65-F5344CB8AC3E}">
        <p14:creationId xmlns:p14="http://schemas.microsoft.com/office/powerpoint/2010/main" val="249424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B217D15-2E31-DC49-8FB2-080B618D3BF6}"/>
              </a:ext>
            </a:extLst>
          </p:cNvPr>
          <p:cNvPicPr>
            <a:picLocks noGrp="1" noChangeAspect="1"/>
          </p:cNvPicPr>
          <p:nvPr>
            <p:ph idx="1"/>
          </p:nvPr>
        </p:nvPicPr>
        <p:blipFill>
          <a:blip r:embed="rId2"/>
          <a:stretch>
            <a:fillRect/>
          </a:stretch>
        </p:blipFill>
        <p:spPr>
          <a:xfrm>
            <a:off x="1762744" y="946315"/>
            <a:ext cx="8015843" cy="530208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92816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7682-DD1A-0A49-813B-92EDF3DD5480}"/>
              </a:ext>
            </a:extLst>
          </p:cNvPr>
          <p:cNvSpPr>
            <a:spLocks noGrp="1"/>
          </p:cNvSpPr>
          <p:nvPr>
            <p:ph type="title"/>
          </p:nvPr>
        </p:nvSpPr>
        <p:spPr/>
        <p:txBody>
          <a:bodyPr/>
          <a:lstStyle/>
          <a:p>
            <a:r>
              <a:rPr lang="en-GB" b="0" i="1">
                <a:solidFill>
                  <a:schemeClr val="accent3"/>
                </a:solidFill>
                <a:effectLst/>
                <a:latin typeface="Inter"/>
              </a:rPr>
              <a:t>Let's get started!</a:t>
            </a:r>
            <a:endParaRPr lang="en-US">
              <a:solidFill>
                <a:schemeClr val="accent3"/>
              </a:solidFill>
            </a:endParaRPr>
          </a:p>
        </p:txBody>
      </p:sp>
      <p:sp>
        <p:nvSpPr>
          <p:cNvPr id="3" name="Content Placeholder 2">
            <a:extLst>
              <a:ext uri="{FF2B5EF4-FFF2-40B4-BE49-F238E27FC236}">
                <a16:creationId xmlns:a16="http://schemas.microsoft.com/office/drawing/2014/main" id="{935008AA-EBDA-ED4F-B948-642781374B23}"/>
              </a:ext>
            </a:extLst>
          </p:cNvPr>
          <p:cNvSpPr>
            <a:spLocks noGrp="1"/>
          </p:cNvSpPr>
          <p:nvPr>
            <p:ph idx="1"/>
          </p:nvPr>
        </p:nvSpPr>
        <p:spPr/>
        <p:txBody>
          <a:bodyPr/>
          <a:lstStyle/>
          <a:p>
            <a:pPr marL="0" indent="0">
              <a:buNone/>
            </a:pPr>
            <a:r>
              <a:rPr lang="en-GB" b="1" i="0">
                <a:solidFill>
                  <a:srgbClr val="00B050"/>
                </a:solidFill>
                <a:effectLst/>
                <a:latin typeface="Inter"/>
              </a:rPr>
              <a:t>What is BitCoin?:</a:t>
            </a:r>
          </a:p>
          <a:p>
            <a:pPr marL="0" indent="0">
              <a:buNone/>
            </a:pPr>
            <a:endParaRPr lang="en-GB" b="1">
              <a:solidFill>
                <a:srgbClr val="00B050"/>
              </a:solidFill>
              <a:latin typeface="Inter"/>
            </a:endParaRPr>
          </a:p>
          <a:p>
            <a:pPr marL="0" indent="0">
              <a:buNone/>
            </a:pPr>
            <a:r>
              <a:rPr lang="en-GB" b="1" i="0">
                <a:solidFill>
                  <a:srgbClr val="00B050"/>
                </a:solidFill>
                <a:effectLst/>
                <a:latin typeface="Inter"/>
              </a:rPr>
              <a:t>Bitcoin is a cryptocurrency,an innovative payment network, invented in 2008 by an unknown person or group of people using the name Satoshi Nakamoto and started in 2009.</a:t>
            </a:r>
          </a:p>
        </p:txBody>
      </p:sp>
      <p:sp>
        <p:nvSpPr>
          <p:cNvPr id="5" name="TextBox 4">
            <a:extLst>
              <a:ext uri="{FF2B5EF4-FFF2-40B4-BE49-F238E27FC236}">
                <a16:creationId xmlns:a16="http://schemas.microsoft.com/office/drawing/2014/main" id="{DCCA3624-FF6B-344F-A4B1-0306C3203C89}"/>
              </a:ext>
            </a:extLst>
          </p:cNvPr>
          <p:cNvSpPr txBox="1"/>
          <p:nvPr/>
        </p:nvSpPr>
        <p:spPr>
          <a:xfrm>
            <a:off x="1103312" y="4304806"/>
            <a:ext cx="8076148" cy="17543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l"/>
            <a:r>
              <a:rPr lang="en-GB" b="1" i="0">
                <a:solidFill>
                  <a:srgbClr val="111827"/>
                </a:solidFill>
                <a:effectLst/>
                <a:latin typeface="Inter"/>
              </a:rPr>
              <a:t>What is Currency?:</a:t>
            </a:r>
          </a:p>
          <a:p>
            <a:pPr algn="l"/>
            <a:endParaRPr lang="en-GB" b="1">
              <a:solidFill>
                <a:srgbClr val="111827"/>
              </a:solidFill>
              <a:latin typeface="Inter"/>
            </a:endParaRPr>
          </a:p>
          <a:p>
            <a:pPr algn="l"/>
            <a:endParaRPr lang="en-GB" b="1" i="0">
              <a:solidFill>
                <a:srgbClr val="111827"/>
              </a:solidFill>
              <a:effectLst/>
              <a:latin typeface="Inter"/>
            </a:endParaRPr>
          </a:p>
          <a:p>
            <a:pPr algn="l"/>
            <a:r>
              <a:rPr lang="en-GB" b="1" i="0">
                <a:solidFill>
                  <a:srgbClr val="111827"/>
                </a:solidFill>
                <a:effectLst/>
                <a:latin typeface="Inter"/>
              </a:rPr>
              <a:t>Currency</a:t>
            </a:r>
            <a:r>
              <a:rPr lang="en-GB" b="1" i="0">
                <a:solidFill>
                  <a:srgbClr val="111111"/>
                </a:solidFill>
                <a:effectLst/>
                <a:latin typeface="Inter"/>
              </a:rPr>
              <a:t> is a medium of exchange for goods and services. In short, it's </a:t>
            </a:r>
            <a:r>
              <a:rPr lang="en-GB" b="1" i="0">
                <a:solidFill>
                  <a:srgbClr val="111827"/>
                </a:solidFill>
                <a:effectLst/>
                <a:latin typeface="Inter"/>
              </a:rPr>
              <a:t>money</a:t>
            </a:r>
            <a:r>
              <a:rPr lang="en-GB" b="1" i="0">
                <a:solidFill>
                  <a:srgbClr val="111111"/>
                </a:solidFill>
                <a:effectLst/>
                <a:latin typeface="Inter"/>
              </a:rPr>
              <a:t>, in the form of paper or coins, usually issued by a government and generally accepted at its face value as a method of payment.</a:t>
            </a:r>
          </a:p>
        </p:txBody>
      </p:sp>
    </p:spTree>
    <p:extLst>
      <p:ext uri="{BB962C8B-B14F-4D97-AF65-F5344CB8AC3E}">
        <p14:creationId xmlns:p14="http://schemas.microsoft.com/office/powerpoint/2010/main" val="265928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2520C7-5148-274D-A619-16C122E6AF8E}"/>
              </a:ext>
            </a:extLst>
          </p:cNvPr>
          <p:cNvSpPr txBox="1">
            <a:spLocks noGrp="1"/>
          </p:cNvSpPr>
          <p:nvPr>
            <p:ph type="title"/>
          </p:nvPr>
        </p:nvSpPr>
        <p:spPr>
          <a:xfrm>
            <a:off x="386336" y="703769"/>
            <a:ext cx="6785871" cy="901915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GB" b="1">
                <a:solidFill>
                  <a:schemeClr val="tx2">
                    <a:lumMod val="10000"/>
                  </a:schemeClr>
                </a:solidFill>
                <a:latin typeface="Georgia" panose="02040502050405020303" pitchFamily="18" charset="0"/>
              </a:rPr>
              <a:t>●Project name:-</a:t>
            </a:r>
            <a:br>
              <a:rPr lang="en-GB" b="1">
                <a:solidFill>
                  <a:schemeClr val="tx2">
                    <a:lumMod val="10000"/>
                  </a:schemeClr>
                </a:solidFill>
                <a:latin typeface="Georgia" panose="02040502050405020303" pitchFamily="18" charset="0"/>
              </a:rPr>
            </a:br>
            <a:r>
              <a:rPr lang="en-GB" b="1">
                <a:solidFill>
                  <a:schemeClr val="tx2">
                    <a:lumMod val="10000"/>
                  </a:schemeClr>
                </a:solidFill>
                <a:latin typeface="Georgia" panose="02040502050405020303" pitchFamily="18" charset="0"/>
              </a:rPr>
              <a:t>Currency Converter – Python Project with Source Code</a:t>
            </a:r>
            <a:br>
              <a:rPr lang="en-GB" b="1">
                <a:solidFill>
                  <a:schemeClr val="tx2">
                    <a:lumMod val="10000"/>
                  </a:schemeClr>
                </a:solidFill>
                <a:latin typeface="Georgia" panose="02040502050405020303" pitchFamily="18" charset="0"/>
              </a:rPr>
            </a:br>
            <a:r>
              <a:rPr lang="en-GB" b="1">
                <a:solidFill>
                  <a:schemeClr val="tx2">
                    <a:lumMod val="10000"/>
                  </a:schemeClr>
                </a:solidFill>
                <a:latin typeface="Georgia" panose="02040502050405020303" pitchFamily="18" charset="0"/>
              </a:rPr>
              <a:t>●project participants name&amp;Enrollmentno.:-</a:t>
            </a:r>
            <a:br>
              <a:rPr lang="en-GB" b="1">
                <a:solidFill>
                  <a:schemeClr val="tx2">
                    <a:lumMod val="10000"/>
                  </a:schemeClr>
                </a:solidFill>
                <a:latin typeface="Georgia" panose="02040502050405020303" pitchFamily="18" charset="0"/>
              </a:rPr>
            </a:br>
            <a:r>
              <a:rPr lang="en-GB" b="1">
                <a:solidFill>
                  <a:schemeClr val="tx2">
                    <a:lumMod val="10000"/>
                  </a:schemeClr>
                </a:solidFill>
                <a:latin typeface="Georgia" panose="02040502050405020303" pitchFamily="18" charset="0"/>
              </a:rPr>
              <a:t>~komal Birare•197006</a:t>
            </a:r>
            <a:br>
              <a:rPr lang="en-GB" b="1">
                <a:solidFill>
                  <a:schemeClr val="tx2">
                    <a:lumMod val="10000"/>
                  </a:schemeClr>
                </a:solidFill>
                <a:latin typeface="Georgia" panose="02040502050405020303" pitchFamily="18" charset="0"/>
              </a:rPr>
            </a:br>
            <a:r>
              <a:rPr lang="en-GB" b="1">
                <a:solidFill>
                  <a:schemeClr val="tx2">
                    <a:lumMod val="10000"/>
                  </a:schemeClr>
                </a:solidFill>
                <a:latin typeface="Georgia" panose="02040502050405020303" pitchFamily="18" charset="0"/>
              </a:rPr>
              <a:t>~pragati ghume •197017</a:t>
            </a:r>
            <a:br>
              <a:rPr lang="en-GB" b="1">
                <a:solidFill>
                  <a:schemeClr val="tx2">
                    <a:lumMod val="10000"/>
                  </a:schemeClr>
                </a:solidFill>
                <a:latin typeface="Georgia" panose="02040502050405020303" pitchFamily="18" charset="0"/>
              </a:rPr>
            </a:br>
            <a:endParaRPr lang="en-GB" b="1">
              <a:solidFill>
                <a:schemeClr val="tx2">
                  <a:lumMod val="10000"/>
                </a:schemeClr>
              </a:solidFill>
              <a:latin typeface="Georgia" panose="02040502050405020303" pitchFamily="18" charset="0"/>
            </a:endParaRPr>
          </a:p>
        </p:txBody>
      </p:sp>
      <p:pic>
        <p:nvPicPr>
          <p:cNvPr id="8" name="Picture 8">
            <a:extLst>
              <a:ext uri="{FF2B5EF4-FFF2-40B4-BE49-F238E27FC236}">
                <a16:creationId xmlns:a16="http://schemas.microsoft.com/office/drawing/2014/main" id="{EEB2061C-B249-414F-87CC-00F17A85BA2C}"/>
              </a:ext>
            </a:extLst>
          </p:cNvPr>
          <p:cNvPicPr>
            <a:picLocks noChangeAspect="1"/>
          </p:cNvPicPr>
          <p:nvPr/>
        </p:nvPicPr>
        <p:blipFill>
          <a:blip r:embed="rId2"/>
          <a:stretch>
            <a:fillRect/>
          </a:stretch>
        </p:blipFill>
        <p:spPr>
          <a:xfrm>
            <a:off x="7264984" y="296883"/>
            <a:ext cx="4871350" cy="6531429"/>
          </a:xfrm>
          <a:prstGeom prst="rect">
            <a:avLst/>
          </a:prstGeom>
          <a:solidFill>
            <a:srgbClr val="FFFFFF">
              <a:shade val="85000"/>
            </a:srgbClr>
          </a:solidFill>
          <a:ln w="190500" cap="rnd">
            <a:solidFill>
              <a:srgbClr val="FFFFFF"/>
            </a:solidFill>
          </a:ln>
          <a:effectLst>
            <a:outerShdw blurRad="50800" dist="38100" dir="13500000" algn="br" rotWithShape="0">
              <a:prstClr val="black">
                <a:alpha val="40000"/>
              </a:prstClr>
            </a:outerShdw>
            <a:reflection blurRad="6350" stA="50000" endA="300" endPos="550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859629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2DD52-FEA6-AE4A-B7DC-323094A8E0B1}"/>
              </a:ext>
            </a:extLst>
          </p:cNvPr>
          <p:cNvSpPr>
            <a:spLocks noGrp="1"/>
          </p:cNvSpPr>
          <p:nvPr>
            <p:ph type="title"/>
          </p:nvPr>
        </p:nvSpPr>
        <p:spPr>
          <a:xfrm rot="10800000" flipV="1">
            <a:off x="355699" y="500990"/>
            <a:ext cx="11480602" cy="6587093"/>
          </a:xfrm>
        </p:spPr>
        <p:txBody>
          <a:bodyPr/>
          <a:lstStyle/>
          <a:p>
            <a:r>
              <a:rPr lang="en-GB" b="1" i="0">
                <a:solidFill>
                  <a:srgbClr val="111827"/>
                </a:solidFill>
                <a:effectLst/>
                <a:latin typeface="Inter"/>
              </a:rPr>
              <a:t>Module Used:</a:t>
            </a:r>
            <a:br>
              <a:rPr lang="en-GB" b="1" i="0">
                <a:solidFill>
                  <a:srgbClr val="111827"/>
                </a:solidFill>
                <a:effectLst/>
                <a:latin typeface="Inter"/>
              </a:rPr>
            </a:br>
            <a:r>
              <a:rPr lang="en-GB" b="1" i="0">
                <a:solidFill>
                  <a:srgbClr val="111827"/>
                </a:solidFill>
                <a:effectLst/>
                <a:latin typeface="Inter"/>
              </a:rPr>
              <a:t>forex-python Module:</a:t>
            </a:r>
            <a:br>
              <a:rPr lang="en-GB" b="1" i="0">
                <a:solidFill>
                  <a:srgbClr val="111827"/>
                </a:solidFill>
                <a:effectLst/>
                <a:latin typeface="Inter"/>
              </a:rPr>
            </a:br>
            <a:r>
              <a:rPr lang="en-GB" b="0" i="0">
                <a:solidFill>
                  <a:srgbClr val="111111"/>
                </a:solidFill>
                <a:effectLst/>
                <a:latin typeface="Inter"/>
              </a:rPr>
              <a:t>Forex Python is a Free Foreign exchange rates and currency conversion.</a:t>
            </a:r>
            <a:br>
              <a:rPr lang="en-GB" b="0" i="0">
                <a:solidFill>
                  <a:srgbClr val="111111"/>
                </a:solidFill>
                <a:effectLst/>
                <a:latin typeface="Inter"/>
              </a:rPr>
            </a:br>
            <a:r>
              <a:rPr lang="en-GB" b="1" i="0">
                <a:solidFill>
                  <a:srgbClr val="111827"/>
                </a:solidFill>
                <a:effectLst/>
                <a:latin typeface="Inter"/>
              </a:rPr>
              <a:t>Features:</a:t>
            </a:r>
            <a:br>
              <a:rPr lang="en-GB" b="1" i="0">
                <a:solidFill>
                  <a:srgbClr val="111827"/>
                </a:solidFill>
                <a:effectLst/>
                <a:latin typeface="Inter"/>
              </a:rPr>
            </a:br>
            <a:r>
              <a:rPr lang="en-GB" b="1" i="0">
                <a:solidFill>
                  <a:srgbClr val="111827"/>
                </a:solidFill>
                <a:effectLst/>
                <a:latin typeface="Inter"/>
              </a:rPr>
              <a:t>●</a:t>
            </a:r>
            <a:r>
              <a:rPr lang="en-GB" b="0" i="0">
                <a:solidFill>
                  <a:srgbClr val="111111"/>
                </a:solidFill>
                <a:effectLst/>
                <a:latin typeface="Inter"/>
              </a:rPr>
              <a:t>List all currency rates.</a:t>
            </a:r>
            <a:br>
              <a:rPr lang="en-GB" b="0" i="0">
                <a:solidFill>
                  <a:srgbClr val="111111"/>
                </a:solidFill>
                <a:effectLst/>
                <a:latin typeface="Inter"/>
              </a:rPr>
            </a:br>
            <a:r>
              <a:rPr lang="en-GB" b="0" i="0">
                <a:solidFill>
                  <a:srgbClr val="111111"/>
                </a:solidFill>
                <a:effectLst/>
                <a:latin typeface="Inter"/>
              </a:rPr>
              <a:t>●BitCoin price for all curuncies.</a:t>
            </a:r>
            <a:br>
              <a:rPr lang="en-GB" b="0" i="0">
                <a:solidFill>
                  <a:srgbClr val="111111"/>
                </a:solidFill>
                <a:effectLst/>
                <a:latin typeface="Inter"/>
              </a:rPr>
            </a:br>
            <a:r>
              <a:rPr lang="en-GB" b="0" i="0">
                <a:solidFill>
                  <a:srgbClr val="111111"/>
                </a:solidFill>
                <a:effectLst/>
                <a:latin typeface="Inter"/>
              </a:rPr>
              <a:t>●Converting amount to BitCoins.</a:t>
            </a:r>
            <a:br>
              <a:rPr lang="en-GB" b="0" i="0">
                <a:solidFill>
                  <a:srgbClr val="111111"/>
                </a:solidFill>
                <a:effectLst/>
                <a:latin typeface="Inter"/>
              </a:rPr>
            </a:br>
            <a:r>
              <a:rPr lang="en-GB" b="0" i="0">
                <a:solidFill>
                  <a:srgbClr val="111111"/>
                </a:solidFill>
                <a:effectLst/>
                <a:latin typeface="Inter"/>
              </a:rPr>
              <a:t>●Get historical rates for any day since 1999.</a:t>
            </a:r>
          </a:p>
        </p:txBody>
      </p:sp>
    </p:spTree>
    <p:extLst>
      <p:ext uri="{BB962C8B-B14F-4D97-AF65-F5344CB8AC3E}">
        <p14:creationId xmlns:p14="http://schemas.microsoft.com/office/powerpoint/2010/main" val="3397827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2BE4-7B35-4741-A4E9-670D365548D5}"/>
              </a:ext>
            </a:extLst>
          </p:cNvPr>
          <p:cNvSpPr>
            <a:spLocks noGrp="1"/>
          </p:cNvSpPr>
          <p:nvPr>
            <p:ph type="title"/>
          </p:nvPr>
        </p:nvSpPr>
        <p:spPr>
          <a:xfrm>
            <a:off x="312117" y="192945"/>
            <a:ext cx="9404723" cy="4037639"/>
          </a:xfrm>
        </p:spPr>
        <p:txBody>
          <a:bodyPr/>
          <a:lstStyle/>
          <a:p>
            <a:r>
              <a:rPr lang="en-GB" b="0" i="0">
                <a:solidFill>
                  <a:srgbClr val="111111"/>
                </a:solidFill>
                <a:effectLst/>
                <a:latin typeface="Inter"/>
              </a:rPr>
              <a:t>●Conversion rate for one currency(ex; USD to INR).</a:t>
            </a:r>
            <a:br>
              <a:rPr lang="en-GB" b="0" i="0">
                <a:solidFill>
                  <a:srgbClr val="111111"/>
                </a:solidFill>
                <a:effectLst/>
                <a:latin typeface="Inter"/>
              </a:rPr>
            </a:br>
            <a:r>
              <a:rPr lang="en-GB" b="0" i="0">
                <a:solidFill>
                  <a:srgbClr val="111111"/>
                </a:solidFill>
                <a:effectLst/>
                <a:latin typeface="Inter"/>
              </a:rPr>
              <a:t>●Convert amount from one currency to other.(‘USD 10$’ to INR).</a:t>
            </a:r>
            <a:br>
              <a:rPr lang="en-GB" b="0" i="0">
                <a:solidFill>
                  <a:srgbClr val="111111"/>
                </a:solidFill>
                <a:effectLst/>
                <a:latin typeface="Inter"/>
              </a:rPr>
            </a:br>
            <a:r>
              <a:rPr lang="en-GB" b="0" i="0">
                <a:solidFill>
                  <a:srgbClr val="111111"/>
                </a:solidFill>
                <a:effectLst/>
                <a:latin typeface="Inter"/>
              </a:rPr>
              <a:t>●Currency symbols, Currency names, etc.</a:t>
            </a:r>
          </a:p>
        </p:txBody>
      </p:sp>
      <p:sp>
        <p:nvSpPr>
          <p:cNvPr id="5" name="TextBox 4">
            <a:extLst>
              <a:ext uri="{FF2B5EF4-FFF2-40B4-BE49-F238E27FC236}">
                <a16:creationId xmlns:a16="http://schemas.microsoft.com/office/drawing/2014/main" id="{F884151C-AA6A-3345-82A6-D4A3CD4816B4}"/>
              </a:ext>
            </a:extLst>
          </p:cNvPr>
          <p:cNvSpPr txBox="1"/>
          <p:nvPr/>
        </p:nvSpPr>
        <p:spPr>
          <a:xfrm rot="10800000" flipV="1">
            <a:off x="501355" y="4230584"/>
            <a:ext cx="5362085" cy="1200329"/>
          </a:xfrm>
          <a:prstGeom prst="rect">
            <a:avLst/>
          </a:prstGeom>
          <a:noFill/>
        </p:spPr>
        <p:txBody>
          <a:bodyPr wrap="square">
            <a:spAutoFit/>
          </a:bodyPr>
          <a:lstStyle/>
          <a:p>
            <a:r>
              <a:rPr lang="en-GB" b="1" i="0">
                <a:solidFill>
                  <a:schemeClr val="accent3"/>
                </a:solidFill>
                <a:effectLst/>
                <a:latin typeface="Inter"/>
              </a:rPr>
              <a:t>Now that you are familiar with </a:t>
            </a:r>
            <a:r>
              <a:rPr lang="en-GB" b="1" i="1">
                <a:solidFill>
                  <a:schemeClr val="accent3"/>
                </a:solidFill>
                <a:effectLst/>
                <a:latin typeface="Inter"/>
              </a:rPr>
              <a:t>BitCoin and Currency</a:t>
            </a:r>
            <a:r>
              <a:rPr lang="en-GB" b="1" i="0">
                <a:solidFill>
                  <a:schemeClr val="accent3"/>
                </a:solidFill>
                <a:effectLst/>
                <a:latin typeface="Inter"/>
              </a:rPr>
              <a:t> and have acquired basic knowledge of </a:t>
            </a:r>
            <a:r>
              <a:rPr lang="en-GB" b="1" i="1">
                <a:solidFill>
                  <a:schemeClr val="accent3"/>
                </a:solidFill>
                <a:effectLst/>
                <a:latin typeface="Inter"/>
              </a:rPr>
              <a:t>forex-python module,</a:t>
            </a:r>
            <a:r>
              <a:rPr lang="en-GB" b="1" i="0">
                <a:solidFill>
                  <a:schemeClr val="accent3"/>
                </a:solidFill>
                <a:effectLst/>
                <a:latin typeface="Inter"/>
              </a:rPr>
              <a:t> we can move forward to </a:t>
            </a:r>
            <a:r>
              <a:rPr lang="en-GB" b="1" i="1">
                <a:solidFill>
                  <a:schemeClr val="accent3"/>
                </a:solidFill>
                <a:effectLst/>
                <a:latin typeface="Inter"/>
              </a:rPr>
              <a:t>the coding section.</a:t>
            </a:r>
            <a:endParaRPr lang="en-US" b="1">
              <a:solidFill>
                <a:schemeClr val="accent3"/>
              </a:solidFill>
            </a:endParaRPr>
          </a:p>
        </p:txBody>
      </p:sp>
    </p:spTree>
    <p:extLst>
      <p:ext uri="{BB962C8B-B14F-4D97-AF65-F5344CB8AC3E}">
        <p14:creationId xmlns:p14="http://schemas.microsoft.com/office/powerpoint/2010/main" val="3624342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1BE1-BF30-FA47-9341-AB273EDE4BC2}"/>
              </a:ext>
            </a:extLst>
          </p:cNvPr>
          <p:cNvSpPr>
            <a:spLocks noGrp="1"/>
          </p:cNvSpPr>
          <p:nvPr>
            <p:ph type="title"/>
          </p:nvPr>
        </p:nvSpPr>
        <p:spPr/>
        <p:txBody>
          <a:bodyPr/>
          <a:lstStyle/>
          <a:p>
            <a:r>
              <a:rPr lang="en-GB" b="1" i="0">
                <a:solidFill>
                  <a:srgbClr val="111827"/>
                </a:solidFill>
                <a:effectLst/>
                <a:latin typeface="Inter"/>
              </a:rPr>
              <a:t>Time to Code!</a:t>
            </a:r>
          </a:p>
        </p:txBody>
      </p:sp>
      <p:pic>
        <p:nvPicPr>
          <p:cNvPr id="11" name="Picture Placeholder 10">
            <a:extLst>
              <a:ext uri="{FF2B5EF4-FFF2-40B4-BE49-F238E27FC236}">
                <a16:creationId xmlns:a16="http://schemas.microsoft.com/office/drawing/2014/main" id="{DE050BAA-44F2-1740-8DAF-CE204E63FB41}"/>
              </a:ext>
            </a:extLst>
          </p:cNvPr>
          <p:cNvPicPr>
            <a:picLocks noGrp="1" noChangeAspect="1"/>
          </p:cNvPicPr>
          <p:nvPr>
            <p:ph type="pic" idx="1"/>
          </p:nvPr>
        </p:nvPicPr>
        <p:blipFill rotWithShape="1">
          <a:blip r:embed="rId2"/>
          <a:srcRect l="5792" r="5792"/>
          <a:stretch/>
        </p:blipFill>
        <p:spPr>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3" name="Text Placeholder 12">
            <a:extLst>
              <a:ext uri="{FF2B5EF4-FFF2-40B4-BE49-F238E27FC236}">
                <a16:creationId xmlns:a16="http://schemas.microsoft.com/office/drawing/2014/main" id="{4E209438-0DB3-E24B-9170-6349AA8ED6C5}"/>
              </a:ext>
            </a:extLst>
          </p:cNvPr>
          <p:cNvSpPr>
            <a:spLocks noGrp="1"/>
          </p:cNvSpPr>
          <p:nvPr>
            <p:ph type="body" sz="half" idx="2"/>
          </p:nvPr>
        </p:nvSpPr>
        <p:spPr/>
        <p:txBody>
          <a:bodyPr/>
          <a:lstStyle/>
          <a:p>
            <a:r>
              <a:rPr lang="en-GB" b="0" i="0">
                <a:solidFill>
                  <a:srgbClr val="FFFF00"/>
                </a:solidFill>
                <a:effectLst/>
                <a:latin typeface="Inter"/>
              </a:rPr>
              <a:t>You can find all the code at my </a:t>
            </a:r>
            <a:r>
              <a:rPr lang="en-GB" b="0" i="0" u="sng">
                <a:solidFill>
                  <a:srgbClr val="FFFF00"/>
                </a:solidFill>
                <a:effectLst/>
                <a:latin typeface="Inter"/>
                <a:hlinkClick r:id="rId3">
                  <a:extLst>
                    <a:ext uri="{A12FA001-AC4F-418D-AE19-62706E023703}">
                      <ahyp:hlinkClr xmlns:ahyp="http://schemas.microsoft.com/office/drawing/2018/hyperlinkcolor" val="tx"/>
                    </a:ext>
                  </a:extLst>
                </a:hlinkClick>
              </a:rPr>
              <a:t>GitHub Repository</a:t>
            </a:r>
            <a:r>
              <a:rPr lang="en-GB" b="0" i="0">
                <a:solidFill>
                  <a:srgbClr val="FFFF00"/>
                </a:solidFill>
                <a:effectLst/>
                <a:latin typeface="Inter"/>
              </a:rPr>
              <a:t>. </a:t>
            </a:r>
            <a:r>
              <a:rPr lang="en-GB" b="1" i="0">
                <a:solidFill>
                  <a:srgbClr val="FFFF00"/>
                </a:solidFill>
                <a:effectLst/>
                <a:latin typeface="Inter"/>
              </a:rPr>
              <a:t>Drop a star</a:t>
            </a:r>
            <a:r>
              <a:rPr lang="en-GB" b="0" i="0">
                <a:solidFill>
                  <a:srgbClr val="FFFF00"/>
                </a:solidFill>
                <a:effectLst/>
                <a:latin typeface="Inter"/>
              </a:rPr>
              <a:t> if you find it useful.</a:t>
            </a:r>
            <a:endParaRPr lang="en-US">
              <a:solidFill>
                <a:srgbClr val="FFFF00"/>
              </a:solidFill>
            </a:endParaRPr>
          </a:p>
        </p:txBody>
      </p:sp>
    </p:spTree>
    <p:extLst>
      <p:ext uri="{BB962C8B-B14F-4D97-AF65-F5344CB8AC3E}">
        <p14:creationId xmlns:p14="http://schemas.microsoft.com/office/powerpoint/2010/main" val="2370773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D6D0-CE66-3845-87C8-6CDA531F0D69}"/>
              </a:ext>
            </a:extLst>
          </p:cNvPr>
          <p:cNvSpPr>
            <a:spLocks noGrp="1"/>
          </p:cNvSpPr>
          <p:nvPr>
            <p:ph type="title"/>
          </p:nvPr>
        </p:nvSpPr>
        <p:spPr/>
        <p:txBody>
          <a:bodyPr/>
          <a:lstStyle/>
          <a:p>
            <a:r>
              <a:rPr lang="en-GB"/>
              <a:t>pip install forex-python</a:t>
            </a:r>
            <a:endParaRPr lang="en-US"/>
          </a:p>
        </p:txBody>
      </p:sp>
      <p:sp>
        <p:nvSpPr>
          <p:cNvPr id="8" name="Content Placeholder 7">
            <a:extLst>
              <a:ext uri="{FF2B5EF4-FFF2-40B4-BE49-F238E27FC236}">
                <a16:creationId xmlns:a16="http://schemas.microsoft.com/office/drawing/2014/main" id="{04EA95B8-78A9-1C4F-9656-B8D06BCA0982}"/>
              </a:ext>
            </a:extLst>
          </p:cNvPr>
          <p:cNvSpPr txBox="1">
            <a:spLocks noGrp="1"/>
          </p:cNvSpPr>
          <p:nvPr>
            <p:ph idx="1"/>
          </p:nvPr>
        </p:nvSpPr>
        <p:spPr>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b="0" i="0">
                <a:solidFill>
                  <a:srgbClr val="111111"/>
                </a:solidFill>
                <a:effectLst/>
                <a:latin typeface="Inter"/>
              </a:rPr>
              <a:t>In order to access the Python library, you need to install it into your Python environment</a:t>
            </a:r>
            <a:endParaRPr lang="en-US"/>
          </a:p>
        </p:txBody>
      </p:sp>
    </p:spTree>
    <p:extLst>
      <p:ext uri="{BB962C8B-B14F-4D97-AF65-F5344CB8AC3E}">
        <p14:creationId xmlns:p14="http://schemas.microsoft.com/office/powerpoint/2010/main" val="329212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0CA2-5050-0841-AEB5-8EFC01E1C5ED}"/>
              </a:ext>
            </a:extLst>
          </p:cNvPr>
          <p:cNvSpPr>
            <a:spLocks noGrp="1"/>
          </p:cNvSpPr>
          <p:nvPr>
            <p:ph type="title"/>
          </p:nvPr>
        </p:nvSpPr>
        <p:spPr/>
        <p:txBody>
          <a:bodyPr/>
          <a:lstStyle/>
          <a:p>
            <a:r>
              <a:rPr lang="en-GB">
                <a:solidFill>
                  <a:srgbClr val="F92672"/>
                </a:solidFill>
                <a:effectLst/>
              </a:rPr>
              <a:t>from</a:t>
            </a:r>
            <a:r>
              <a:rPr lang="en-GB"/>
              <a:t> forex_python.converter </a:t>
            </a:r>
            <a:r>
              <a:rPr lang="en-GB">
                <a:solidFill>
                  <a:srgbClr val="F92672"/>
                </a:solidFill>
                <a:effectLst/>
              </a:rPr>
              <a:t>import</a:t>
            </a:r>
            <a:r>
              <a:rPr lang="en-GB"/>
              <a:t> CurrencyCodes, CurrencyRates </a:t>
            </a:r>
            <a:r>
              <a:rPr lang="en-GB">
                <a:solidFill>
                  <a:srgbClr val="F92672"/>
                </a:solidFill>
                <a:effectLst/>
              </a:rPr>
              <a:t>from</a:t>
            </a:r>
            <a:r>
              <a:rPr lang="en-GB"/>
              <a:t> forex_python.bitcoin </a:t>
            </a:r>
            <a:r>
              <a:rPr lang="en-GB">
                <a:solidFill>
                  <a:srgbClr val="F92672"/>
                </a:solidFill>
                <a:effectLst/>
              </a:rPr>
              <a:t>import</a:t>
            </a:r>
            <a:r>
              <a:rPr lang="en-GB"/>
              <a:t> BtcConverter</a:t>
            </a:r>
            <a:endParaRPr lang="en-US"/>
          </a:p>
        </p:txBody>
      </p:sp>
      <p:sp>
        <p:nvSpPr>
          <p:cNvPr id="5" name="TextBox 4">
            <a:extLst>
              <a:ext uri="{FF2B5EF4-FFF2-40B4-BE49-F238E27FC236}">
                <a16:creationId xmlns:a16="http://schemas.microsoft.com/office/drawing/2014/main" id="{5D4099DB-A99E-5B4A-A481-A6EE5B7FCAA0}"/>
              </a:ext>
            </a:extLst>
          </p:cNvPr>
          <p:cNvSpPr txBox="1"/>
          <p:nvPr/>
        </p:nvSpPr>
        <p:spPr>
          <a:xfrm>
            <a:off x="1638116" y="3429000"/>
            <a:ext cx="2555358"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GB" b="0" i="0">
                <a:solidFill>
                  <a:srgbClr val="111111"/>
                </a:solidFill>
                <a:effectLst/>
                <a:latin typeface="Inter"/>
              </a:rPr>
              <a:t>Now, we need to import the package in our python script. Use the following do to so.</a:t>
            </a:r>
            <a:endParaRPr lang="en-US"/>
          </a:p>
        </p:txBody>
      </p:sp>
    </p:spTree>
    <p:extLst>
      <p:ext uri="{BB962C8B-B14F-4D97-AF65-F5344CB8AC3E}">
        <p14:creationId xmlns:p14="http://schemas.microsoft.com/office/powerpoint/2010/main" val="3391663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60B3-7376-4B45-96FB-904E3422C42D}"/>
              </a:ext>
            </a:extLst>
          </p:cNvPr>
          <p:cNvSpPr>
            <a:spLocks noGrp="1"/>
          </p:cNvSpPr>
          <p:nvPr>
            <p:ph type="title"/>
          </p:nvPr>
        </p:nvSpPr>
        <p:spPr/>
        <p:txBody>
          <a:bodyPr/>
          <a:lstStyle/>
          <a:p>
            <a:r>
              <a:rPr lang="en-GB"/>
              <a:t>test1 = CurrencyCodes()</a:t>
            </a:r>
            <a:endParaRPr lang="en-US"/>
          </a:p>
        </p:txBody>
      </p:sp>
      <p:sp>
        <p:nvSpPr>
          <p:cNvPr id="3" name="Content Placeholder 2">
            <a:extLst>
              <a:ext uri="{FF2B5EF4-FFF2-40B4-BE49-F238E27FC236}">
                <a16:creationId xmlns:a16="http://schemas.microsoft.com/office/drawing/2014/main" id="{7A505B36-4A38-914D-9FED-B19322A583DE}"/>
              </a:ext>
            </a:extLst>
          </p:cNvPr>
          <p:cNvSpPr>
            <a:spLocks noGrp="1"/>
          </p:cNvSpPr>
          <p:nvPr>
            <p:ph idx="1"/>
          </p:nvPr>
        </p:nvSpPr>
        <p:spPr/>
        <p:txBody>
          <a:bodyPr/>
          <a:lstStyle/>
          <a:p>
            <a:r>
              <a:rPr lang="en-GB" b="0" i="0">
                <a:solidFill>
                  <a:srgbClr val="111111"/>
                </a:solidFill>
                <a:effectLst/>
                <a:latin typeface="Inter"/>
              </a:rPr>
              <a:t>Let's create an instance of </a:t>
            </a:r>
            <a:r>
              <a:rPr lang="en-GB"/>
              <a:t>CurrencyCodes</a:t>
            </a:r>
            <a:r>
              <a:rPr lang="en-GB" b="0" i="0">
                <a:solidFill>
                  <a:srgbClr val="111111"/>
                </a:solidFill>
                <a:effectLst/>
                <a:latin typeface="Inter"/>
              </a:rPr>
              <a:t>. I am naming it as </a:t>
            </a:r>
            <a:r>
              <a:rPr lang="en-GB"/>
              <a:t>test1</a:t>
            </a:r>
            <a:r>
              <a:rPr lang="en-GB" b="0" i="0">
                <a:solidFill>
                  <a:srgbClr val="111111"/>
                </a:solidFill>
                <a:effectLst/>
                <a:latin typeface="Inter"/>
              </a:rPr>
              <a:t>.</a:t>
            </a:r>
            <a:endParaRPr lang="en-US"/>
          </a:p>
        </p:txBody>
      </p:sp>
    </p:spTree>
    <p:extLst>
      <p:ext uri="{BB962C8B-B14F-4D97-AF65-F5344CB8AC3E}">
        <p14:creationId xmlns:p14="http://schemas.microsoft.com/office/powerpoint/2010/main" val="1420207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FBD5-D19A-B042-A1E4-AA48D9644960}"/>
              </a:ext>
            </a:extLst>
          </p:cNvPr>
          <p:cNvSpPr>
            <a:spLocks noGrp="1"/>
          </p:cNvSpPr>
          <p:nvPr>
            <p:ph type="title"/>
          </p:nvPr>
        </p:nvSpPr>
        <p:spPr/>
        <p:txBody>
          <a:bodyPr/>
          <a:lstStyle/>
          <a:p>
            <a:r>
              <a:rPr lang="en-GB"/>
              <a:t>cur_symbol = test1.get_symbol(</a:t>
            </a:r>
            <a:r>
              <a:rPr lang="en-GB">
                <a:solidFill>
                  <a:srgbClr val="E6DB74"/>
                </a:solidFill>
                <a:effectLst/>
              </a:rPr>
              <a:t>'INR'</a:t>
            </a:r>
            <a:r>
              <a:rPr lang="en-GB"/>
              <a:t>)</a:t>
            </a:r>
            <a:endParaRPr lang="en-US"/>
          </a:p>
        </p:txBody>
      </p:sp>
      <p:sp>
        <p:nvSpPr>
          <p:cNvPr id="3" name="Content Placeholder 2">
            <a:extLst>
              <a:ext uri="{FF2B5EF4-FFF2-40B4-BE49-F238E27FC236}">
                <a16:creationId xmlns:a16="http://schemas.microsoft.com/office/drawing/2014/main" id="{275E7ADE-713C-214F-9B07-05F10DD8830C}"/>
              </a:ext>
            </a:extLst>
          </p:cNvPr>
          <p:cNvSpPr>
            <a:spLocks noGrp="1"/>
          </p:cNvSpPr>
          <p:nvPr>
            <p:ph idx="1"/>
          </p:nvPr>
        </p:nvSpPr>
        <p:spPr/>
        <p:txBody>
          <a:bodyPr/>
          <a:lstStyle/>
          <a:p>
            <a:r>
              <a:rPr lang="en-GB" b="0" i="0">
                <a:solidFill>
                  <a:srgbClr val="111111"/>
                </a:solidFill>
                <a:effectLst/>
                <a:latin typeface="Inter"/>
              </a:rPr>
              <a:t>Once done, let's fetch the currency symbol. I am making use of get_symbol method for the same and passing the currency code as a parameter. Let's store it in cur_symbol.</a:t>
            </a:r>
          </a:p>
          <a:p>
            <a:r>
              <a:rPr lang="en-GB"/>
              <a:t>cur_symbol = test1.get_symbol(</a:t>
            </a:r>
            <a:r>
              <a:rPr lang="en-GB">
                <a:solidFill>
                  <a:srgbClr val="E6DB74"/>
                </a:solidFill>
                <a:effectLst/>
              </a:rPr>
              <a:t>'INR'</a:t>
            </a:r>
            <a:r>
              <a:rPr lang="en-GB"/>
              <a:t>)</a:t>
            </a:r>
            <a:endParaRPr lang="en-US"/>
          </a:p>
        </p:txBody>
      </p:sp>
    </p:spTree>
    <p:extLst>
      <p:ext uri="{BB962C8B-B14F-4D97-AF65-F5344CB8AC3E}">
        <p14:creationId xmlns:p14="http://schemas.microsoft.com/office/powerpoint/2010/main" val="3930963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44F3-C88B-2B45-BA97-5F0CE08319E2}"/>
              </a:ext>
            </a:extLst>
          </p:cNvPr>
          <p:cNvSpPr>
            <a:spLocks noGrp="1"/>
          </p:cNvSpPr>
          <p:nvPr>
            <p:ph type="title"/>
          </p:nvPr>
        </p:nvSpPr>
        <p:spPr/>
        <p:txBody>
          <a:bodyPr/>
          <a:lstStyle/>
          <a:p>
            <a:r>
              <a:rPr lang="en-GB"/>
              <a:t>cur_name = test1.get_currency_name(</a:t>
            </a:r>
            <a:r>
              <a:rPr lang="en-GB">
                <a:solidFill>
                  <a:srgbClr val="E6DB74"/>
                </a:solidFill>
                <a:effectLst/>
              </a:rPr>
              <a:t>'INR'</a:t>
            </a:r>
            <a:r>
              <a:rPr lang="en-GB"/>
              <a:t>)</a:t>
            </a:r>
            <a:endParaRPr lang="en-US"/>
          </a:p>
        </p:txBody>
      </p:sp>
      <p:sp>
        <p:nvSpPr>
          <p:cNvPr id="3" name="Content Placeholder 2">
            <a:extLst>
              <a:ext uri="{FF2B5EF4-FFF2-40B4-BE49-F238E27FC236}">
                <a16:creationId xmlns:a16="http://schemas.microsoft.com/office/drawing/2014/main" id="{9D8D4DE4-5751-B940-B4DB-73C0EDE0A6A2}"/>
              </a:ext>
            </a:extLst>
          </p:cNvPr>
          <p:cNvSpPr>
            <a:spLocks noGrp="1"/>
          </p:cNvSpPr>
          <p:nvPr>
            <p:ph idx="1"/>
          </p:nvPr>
        </p:nvSpPr>
        <p:spPr/>
        <p:txBody>
          <a:bodyPr/>
          <a:lstStyle/>
          <a:p>
            <a:r>
              <a:rPr lang="en-GB" b="0" i="0">
                <a:solidFill>
                  <a:srgbClr val="111111"/>
                </a:solidFill>
                <a:effectLst/>
                <a:latin typeface="Inter"/>
              </a:rPr>
              <a:t>Let's fetch the currency name. I am making use of </a:t>
            </a:r>
            <a:r>
              <a:rPr lang="en-GB"/>
              <a:t>get_currency_name</a:t>
            </a:r>
            <a:r>
              <a:rPr lang="en-GB" b="0" i="0">
                <a:solidFill>
                  <a:srgbClr val="111111"/>
                </a:solidFill>
                <a:effectLst/>
                <a:latin typeface="Inter"/>
              </a:rPr>
              <a:t> method for the same and passing the currency code as a parameter. Let's store it in </a:t>
            </a:r>
            <a:r>
              <a:rPr lang="en-GB"/>
              <a:t>cur_name</a:t>
            </a:r>
            <a:r>
              <a:rPr lang="en-GB" b="0" i="0">
                <a:solidFill>
                  <a:srgbClr val="111111"/>
                </a:solidFill>
                <a:effectLst/>
                <a:latin typeface="Inter"/>
              </a:rPr>
              <a:t>.</a:t>
            </a:r>
            <a:endParaRPr lang="en-US"/>
          </a:p>
        </p:txBody>
      </p:sp>
    </p:spTree>
    <p:extLst>
      <p:ext uri="{BB962C8B-B14F-4D97-AF65-F5344CB8AC3E}">
        <p14:creationId xmlns:p14="http://schemas.microsoft.com/office/powerpoint/2010/main" val="1264123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B923-1994-FB43-8ECD-553688516A03}"/>
              </a:ext>
            </a:extLst>
          </p:cNvPr>
          <p:cNvSpPr>
            <a:spLocks noGrp="1"/>
          </p:cNvSpPr>
          <p:nvPr>
            <p:ph type="title"/>
          </p:nvPr>
        </p:nvSpPr>
        <p:spPr/>
        <p:txBody>
          <a:bodyPr/>
          <a:lstStyle/>
          <a:p>
            <a:r>
              <a:rPr lang="en-GB" b="0" i="0">
                <a:solidFill>
                  <a:srgbClr val="FFFF00"/>
                </a:solidFill>
                <a:effectLst/>
                <a:latin typeface="Inter"/>
              </a:rPr>
              <a:t>Let's display the output.</a:t>
            </a:r>
            <a:endParaRPr lang="en-US">
              <a:solidFill>
                <a:srgbClr val="FFFF00"/>
              </a:solidFill>
            </a:endParaRPr>
          </a:p>
        </p:txBody>
      </p:sp>
      <p:sp>
        <p:nvSpPr>
          <p:cNvPr id="3" name="Content Placeholder 2">
            <a:extLst>
              <a:ext uri="{FF2B5EF4-FFF2-40B4-BE49-F238E27FC236}">
                <a16:creationId xmlns:a16="http://schemas.microsoft.com/office/drawing/2014/main" id="{97F03758-3B17-7A47-86DF-F59329FEC33D}"/>
              </a:ext>
            </a:extLst>
          </p:cNvPr>
          <p:cNvSpPr>
            <a:spLocks noGrp="1"/>
          </p:cNvSpPr>
          <p:nvPr>
            <p:ph idx="1"/>
          </p:nvPr>
        </p:nvSpPr>
        <p:spPr/>
        <p:txBody>
          <a:bodyPr/>
          <a:lstStyle/>
          <a:p>
            <a:r>
              <a:rPr lang="en-GB"/>
              <a:t>print(</a:t>
            </a:r>
            <a:r>
              <a:rPr lang="en-GB">
                <a:solidFill>
                  <a:srgbClr val="E6DB74"/>
                </a:solidFill>
                <a:effectLst/>
              </a:rPr>
              <a:t>'The currency name is: '</a:t>
            </a:r>
            <a:r>
              <a:rPr lang="en-GB"/>
              <a:t> + cur_name) print(</a:t>
            </a:r>
            <a:r>
              <a:rPr lang="en-GB">
                <a:solidFill>
                  <a:srgbClr val="E6DB74"/>
                </a:solidFill>
                <a:effectLst/>
              </a:rPr>
              <a:t>'The currency symbol is: '</a:t>
            </a:r>
            <a:r>
              <a:rPr lang="en-GB"/>
              <a:t> + cur_symbol) </a:t>
            </a:r>
            <a:r>
              <a:rPr lang="en-GB">
                <a:solidFill>
                  <a:srgbClr val="75715E"/>
                </a:solidFill>
                <a:effectLst/>
              </a:rPr>
              <a:t>#let's see for another example</a:t>
            </a:r>
            <a:r>
              <a:rPr lang="en-GB"/>
              <a:t> print(</a:t>
            </a:r>
            <a:r>
              <a:rPr lang="en-GB">
                <a:solidFill>
                  <a:srgbClr val="E6DB74"/>
                </a:solidFill>
                <a:effectLst/>
              </a:rPr>
              <a:t>'\n'</a:t>
            </a:r>
            <a:r>
              <a:rPr lang="en-GB"/>
              <a:t> + test1.get_symbol(</a:t>
            </a:r>
            <a:r>
              <a:rPr lang="en-GB">
                <a:solidFill>
                  <a:srgbClr val="E6DB74"/>
                </a:solidFill>
                <a:effectLst/>
              </a:rPr>
              <a:t>'USD'</a:t>
            </a:r>
            <a:r>
              <a:rPr lang="en-GB"/>
              <a:t>)) print(test1.get_currency_name(</a:t>
            </a:r>
            <a:r>
              <a:rPr lang="en-GB">
                <a:solidFill>
                  <a:srgbClr val="E6DB74"/>
                </a:solidFill>
                <a:effectLst/>
              </a:rPr>
              <a:t>'USD’</a:t>
            </a:r>
            <a:r>
              <a:rPr lang="en-GB"/>
              <a:t>))</a:t>
            </a:r>
          </a:p>
          <a:p>
            <a:endParaRPr lang="en-GB"/>
          </a:p>
          <a:p>
            <a:endParaRPr lang="en-GB"/>
          </a:p>
          <a:p>
            <a:endParaRPr lang="en-GB"/>
          </a:p>
          <a:p>
            <a:r>
              <a:rPr lang="en-GB"/>
              <a:t> </a:t>
            </a:r>
            <a:r>
              <a:rPr lang="en-GB">
                <a:solidFill>
                  <a:srgbClr val="75715E"/>
                </a:solidFill>
                <a:effectLst/>
              </a:rPr>
              <a:t>#OUTPUT:</a:t>
            </a:r>
            <a:r>
              <a:rPr lang="en-GB"/>
              <a:t> The currency name </a:t>
            </a:r>
            <a:r>
              <a:rPr lang="en-GB">
                <a:solidFill>
                  <a:srgbClr val="F92672"/>
                </a:solidFill>
                <a:effectLst/>
              </a:rPr>
              <a:t>is</a:t>
            </a:r>
            <a:r>
              <a:rPr lang="en-GB"/>
              <a:t>: Indian rupee The currency symbol </a:t>
            </a:r>
            <a:r>
              <a:rPr lang="en-GB">
                <a:solidFill>
                  <a:srgbClr val="F92672"/>
                </a:solidFill>
                <a:effectLst/>
              </a:rPr>
              <a:t>is</a:t>
            </a:r>
            <a:r>
              <a:rPr lang="en-GB"/>
              <a:t>: ₹ US$ United States dollar</a:t>
            </a:r>
            <a:endParaRPr lang="en-US"/>
          </a:p>
        </p:txBody>
      </p:sp>
    </p:spTree>
    <p:extLst>
      <p:ext uri="{BB962C8B-B14F-4D97-AF65-F5344CB8AC3E}">
        <p14:creationId xmlns:p14="http://schemas.microsoft.com/office/powerpoint/2010/main" val="1279463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A7CE-7420-5042-809A-D96E03FE3D2C}"/>
              </a:ext>
            </a:extLst>
          </p:cNvPr>
          <p:cNvSpPr>
            <a:spLocks noGrp="1"/>
          </p:cNvSpPr>
          <p:nvPr>
            <p:ph type="title"/>
          </p:nvPr>
        </p:nvSpPr>
        <p:spPr/>
        <p:txBody>
          <a:bodyPr/>
          <a:lstStyle/>
          <a:p>
            <a:r>
              <a:rPr lang="en-GB"/>
              <a:t>test2 = CurrencyRates()</a:t>
            </a:r>
            <a:endParaRPr lang="en-US"/>
          </a:p>
        </p:txBody>
      </p:sp>
      <p:sp>
        <p:nvSpPr>
          <p:cNvPr id="3" name="Content Placeholder 2">
            <a:extLst>
              <a:ext uri="{FF2B5EF4-FFF2-40B4-BE49-F238E27FC236}">
                <a16:creationId xmlns:a16="http://schemas.microsoft.com/office/drawing/2014/main" id="{F3395399-CE97-6341-8A0B-08806BBB74F1}"/>
              </a:ext>
            </a:extLst>
          </p:cNvPr>
          <p:cNvSpPr>
            <a:spLocks noGrp="1"/>
          </p:cNvSpPr>
          <p:nvPr>
            <p:ph idx="1"/>
          </p:nvPr>
        </p:nvSpPr>
        <p:spPr/>
        <p:txBody>
          <a:bodyPr/>
          <a:lstStyle/>
          <a:p>
            <a:r>
              <a:rPr lang="en-GB" b="0" i="0">
                <a:solidFill>
                  <a:srgbClr val="111111"/>
                </a:solidFill>
                <a:effectLst/>
                <a:latin typeface="Inter"/>
              </a:rPr>
              <a:t>Now, let's move forward and create an instance for </a:t>
            </a:r>
            <a:r>
              <a:rPr lang="en-GB"/>
              <a:t>CurrencyRates</a:t>
            </a:r>
            <a:r>
              <a:rPr lang="en-GB" b="0" i="0">
                <a:solidFill>
                  <a:srgbClr val="111111"/>
                </a:solidFill>
                <a:effectLst/>
                <a:latin typeface="Inter"/>
              </a:rPr>
              <a:t>.</a:t>
            </a:r>
            <a:endParaRPr lang="en-US"/>
          </a:p>
        </p:txBody>
      </p:sp>
    </p:spTree>
    <p:extLst>
      <p:ext uri="{BB962C8B-B14F-4D97-AF65-F5344CB8AC3E}">
        <p14:creationId xmlns:p14="http://schemas.microsoft.com/office/powerpoint/2010/main" val="181711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0029-5B6C-5948-AB8A-9FEBF75A40D3}"/>
              </a:ext>
            </a:extLst>
          </p:cNvPr>
          <p:cNvSpPr>
            <a:spLocks noGrp="1"/>
          </p:cNvSpPr>
          <p:nvPr>
            <p:ph type="title"/>
          </p:nvPr>
        </p:nvSpPr>
        <p:spPr/>
        <p:txBody>
          <a:bodyPr/>
          <a:lstStyle/>
          <a:p>
            <a:pPr fontAlgn="base"/>
            <a:r>
              <a:rPr lang="en-GB" b="0" i="0">
                <a:solidFill>
                  <a:srgbClr val="FFFF00"/>
                </a:solidFill>
                <a:effectLst/>
                <a:latin typeface="Georgia" panose="02040502050405020303" pitchFamily="18" charset="0"/>
              </a:rPr>
              <a:t>Steps to Build the Python Project on Currency Converter</a:t>
            </a:r>
            <a:br>
              <a:rPr lang="en-GB" b="0" i="0">
                <a:solidFill>
                  <a:srgbClr val="FFFF00"/>
                </a:solidFill>
                <a:effectLst/>
                <a:latin typeface="Georgia" panose="02040502050405020303" pitchFamily="18" charset="0"/>
              </a:rPr>
            </a:br>
            <a:r>
              <a:rPr lang="en-GB" b="0" i="0">
                <a:solidFill>
                  <a:srgbClr val="FFFF00"/>
                </a:solidFill>
                <a:effectLst/>
                <a:latin typeface="Georgia" panose="02040502050405020303" pitchFamily="18" charset="0"/>
              </a:rPr>
              <a:t>●Real-time Exchange rates</a:t>
            </a:r>
            <a:br>
              <a:rPr lang="en-GB" b="0" i="0">
                <a:solidFill>
                  <a:srgbClr val="FFFF00"/>
                </a:solidFill>
                <a:effectLst/>
                <a:latin typeface="Georgia" panose="02040502050405020303" pitchFamily="18" charset="0"/>
              </a:rPr>
            </a:br>
            <a:r>
              <a:rPr lang="en-GB" b="0" i="0">
                <a:solidFill>
                  <a:srgbClr val="FFFF00"/>
                </a:solidFill>
                <a:effectLst/>
                <a:latin typeface="Georgia" panose="02040502050405020303" pitchFamily="18" charset="0"/>
              </a:rPr>
              <a:t>●Import required Libraries</a:t>
            </a:r>
            <a:br>
              <a:rPr lang="en-GB" b="0" i="0">
                <a:solidFill>
                  <a:srgbClr val="FFFF00"/>
                </a:solidFill>
                <a:effectLst/>
                <a:latin typeface="Georgia" panose="02040502050405020303" pitchFamily="18" charset="0"/>
              </a:rPr>
            </a:br>
            <a:r>
              <a:rPr lang="en-GB" b="0" i="0">
                <a:solidFill>
                  <a:srgbClr val="FFFF00"/>
                </a:solidFill>
                <a:effectLst/>
                <a:latin typeface="Georgia" panose="02040502050405020303" pitchFamily="18" charset="0"/>
              </a:rPr>
              <a:t>●CurrencyConverter Class</a:t>
            </a:r>
            <a:br>
              <a:rPr lang="en-GB" b="0" i="0">
                <a:solidFill>
                  <a:srgbClr val="FFFF00"/>
                </a:solidFill>
                <a:effectLst/>
                <a:latin typeface="Georgia" panose="02040502050405020303" pitchFamily="18" charset="0"/>
              </a:rPr>
            </a:br>
            <a:r>
              <a:rPr lang="en-GB" b="0" i="0">
                <a:solidFill>
                  <a:srgbClr val="FFFF00"/>
                </a:solidFill>
                <a:effectLst/>
                <a:latin typeface="Georgia" panose="02040502050405020303" pitchFamily="18" charset="0"/>
              </a:rPr>
              <a:t>●UI for CurrencyConverter</a:t>
            </a:r>
            <a:br>
              <a:rPr lang="en-GB" b="0" i="0">
                <a:solidFill>
                  <a:srgbClr val="FFFF00"/>
                </a:solidFill>
                <a:effectLst/>
                <a:latin typeface="Georgia" panose="02040502050405020303" pitchFamily="18" charset="0"/>
              </a:rPr>
            </a:br>
            <a:r>
              <a:rPr lang="en-GB" b="0" i="0">
                <a:solidFill>
                  <a:srgbClr val="FFFF00"/>
                </a:solidFill>
                <a:effectLst/>
                <a:latin typeface="Georgia" panose="02040502050405020303" pitchFamily="18" charset="0"/>
              </a:rPr>
              <a:t>●Main Function</a:t>
            </a:r>
          </a:p>
        </p:txBody>
      </p:sp>
    </p:spTree>
    <p:extLst>
      <p:ext uri="{BB962C8B-B14F-4D97-AF65-F5344CB8AC3E}">
        <p14:creationId xmlns:p14="http://schemas.microsoft.com/office/powerpoint/2010/main" val="1884065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D260-7E72-D94C-8C72-F4945AA2CE01}"/>
              </a:ext>
            </a:extLst>
          </p:cNvPr>
          <p:cNvSpPr>
            <a:spLocks noGrp="1"/>
          </p:cNvSpPr>
          <p:nvPr>
            <p:ph type="title"/>
          </p:nvPr>
        </p:nvSpPr>
        <p:spPr/>
        <p:txBody>
          <a:bodyPr/>
          <a:lstStyle/>
          <a:p>
            <a:r>
              <a:rPr lang="en-GB"/>
              <a:t>rate = test2.get_rate(</a:t>
            </a:r>
            <a:r>
              <a:rPr lang="en-GB">
                <a:solidFill>
                  <a:srgbClr val="E6DB74"/>
                </a:solidFill>
                <a:effectLst/>
              </a:rPr>
              <a:t>'USD'</a:t>
            </a:r>
            <a:r>
              <a:rPr lang="en-GB"/>
              <a:t>, </a:t>
            </a:r>
            <a:r>
              <a:rPr lang="en-GB">
                <a:solidFill>
                  <a:srgbClr val="E6DB74"/>
                </a:solidFill>
                <a:effectLst/>
              </a:rPr>
              <a:t>'INR'</a:t>
            </a:r>
            <a:r>
              <a:rPr lang="en-GB"/>
              <a:t>) print(rate) </a:t>
            </a:r>
            <a:r>
              <a:rPr lang="en-GB">
                <a:solidFill>
                  <a:srgbClr val="75715E"/>
                </a:solidFill>
                <a:effectLst/>
              </a:rPr>
              <a:t>#OUTPUT:</a:t>
            </a:r>
            <a:r>
              <a:rPr lang="en-GB"/>
              <a:t> </a:t>
            </a:r>
            <a:r>
              <a:rPr lang="en-GB">
                <a:solidFill>
                  <a:srgbClr val="AE81FF"/>
                </a:solidFill>
                <a:effectLst/>
              </a:rPr>
              <a:t>73.6702434998</a:t>
            </a:r>
            <a:endParaRPr lang="en-US"/>
          </a:p>
        </p:txBody>
      </p:sp>
      <p:sp>
        <p:nvSpPr>
          <p:cNvPr id="3" name="Content Placeholder 2">
            <a:extLst>
              <a:ext uri="{FF2B5EF4-FFF2-40B4-BE49-F238E27FC236}">
                <a16:creationId xmlns:a16="http://schemas.microsoft.com/office/drawing/2014/main" id="{27FC67A4-22BE-524B-8B62-6C0CC733CE05}"/>
              </a:ext>
            </a:extLst>
          </p:cNvPr>
          <p:cNvSpPr>
            <a:spLocks noGrp="1"/>
          </p:cNvSpPr>
          <p:nvPr>
            <p:ph idx="1"/>
          </p:nvPr>
        </p:nvSpPr>
        <p:spPr/>
        <p:txBody>
          <a:bodyPr/>
          <a:lstStyle/>
          <a:p>
            <a:r>
              <a:rPr lang="en-GB" b="0" i="0">
                <a:solidFill>
                  <a:srgbClr val="111111"/>
                </a:solidFill>
                <a:effectLst/>
                <a:latin typeface="Inter"/>
              </a:rPr>
              <a:t>Once done, let's fetch the Conversion rate. I will make use of </a:t>
            </a:r>
            <a:r>
              <a:rPr lang="en-GB"/>
              <a:t>get_rate</a:t>
            </a:r>
            <a:r>
              <a:rPr lang="en-GB" b="0" i="0">
                <a:solidFill>
                  <a:srgbClr val="111111"/>
                </a:solidFill>
                <a:effectLst/>
                <a:latin typeface="Inter"/>
              </a:rPr>
              <a:t> method for the same. Let's fetch what </a:t>
            </a:r>
            <a:r>
              <a:rPr lang="en-GB"/>
              <a:t>1 United States Dollar</a:t>
            </a:r>
            <a:r>
              <a:rPr lang="en-GB" b="0" i="0">
                <a:solidFill>
                  <a:srgbClr val="111111"/>
                </a:solidFill>
                <a:effectLst/>
                <a:latin typeface="Inter"/>
              </a:rPr>
              <a:t> equals-to in </a:t>
            </a:r>
            <a:r>
              <a:rPr lang="en-GB"/>
              <a:t>Indian rupee</a:t>
            </a:r>
            <a:r>
              <a:rPr lang="en-GB" b="0" i="0">
                <a:solidFill>
                  <a:srgbClr val="111111"/>
                </a:solidFill>
                <a:effectLst/>
                <a:latin typeface="Inter"/>
              </a:rPr>
              <a:t>.</a:t>
            </a:r>
            <a:endParaRPr lang="en-US"/>
          </a:p>
        </p:txBody>
      </p:sp>
    </p:spTree>
    <p:extLst>
      <p:ext uri="{BB962C8B-B14F-4D97-AF65-F5344CB8AC3E}">
        <p14:creationId xmlns:p14="http://schemas.microsoft.com/office/powerpoint/2010/main" val="2834187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1686-600E-CB4C-97FD-BCCBDCB55B28}"/>
              </a:ext>
            </a:extLst>
          </p:cNvPr>
          <p:cNvSpPr>
            <a:spLocks noGrp="1"/>
          </p:cNvSpPr>
          <p:nvPr>
            <p:ph type="title"/>
          </p:nvPr>
        </p:nvSpPr>
        <p:spPr/>
        <p:txBody>
          <a:bodyPr/>
          <a:lstStyle/>
          <a:p>
            <a:r>
              <a:rPr lang="en-GB"/>
              <a:t>res = test2.convert(</a:t>
            </a:r>
            <a:r>
              <a:rPr lang="en-GB">
                <a:solidFill>
                  <a:srgbClr val="E6DB74"/>
                </a:solidFill>
                <a:effectLst/>
              </a:rPr>
              <a:t>'USD'</a:t>
            </a:r>
            <a:r>
              <a:rPr lang="en-GB"/>
              <a:t>, </a:t>
            </a:r>
            <a:r>
              <a:rPr lang="en-GB">
                <a:solidFill>
                  <a:srgbClr val="E6DB74"/>
                </a:solidFill>
                <a:effectLst/>
              </a:rPr>
              <a:t>'INR'</a:t>
            </a:r>
            <a:r>
              <a:rPr lang="en-GB"/>
              <a:t>, </a:t>
            </a:r>
            <a:r>
              <a:rPr lang="en-GB">
                <a:solidFill>
                  <a:srgbClr val="AE81FF"/>
                </a:solidFill>
                <a:effectLst/>
              </a:rPr>
              <a:t>10</a:t>
            </a:r>
            <a:r>
              <a:rPr lang="en-GB"/>
              <a:t>) print(res) </a:t>
            </a:r>
            <a:r>
              <a:rPr lang="en-GB">
                <a:solidFill>
                  <a:srgbClr val="75715E"/>
                </a:solidFill>
                <a:effectLst/>
              </a:rPr>
              <a:t>#OUTPUT:</a:t>
            </a:r>
            <a:r>
              <a:rPr lang="en-GB"/>
              <a:t> </a:t>
            </a:r>
            <a:r>
              <a:rPr lang="en-GB">
                <a:solidFill>
                  <a:srgbClr val="AE81FF"/>
                </a:solidFill>
                <a:effectLst/>
              </a:rPr>
              <a:t>736.702434998</a:t>
            </a:r>
            <a:endParaRPr lang="en-US"/>
          </a:p>
        </p:txBody>
      </p:sp>
      <p:sp>
        <p:nvSpPr>
          <p:cNvPr id="3" name="Content Placeholder 2">
            <a:extLst>
              <a:ext uri="{FF2B5EF4-FFF2-40B4-BE49-F238E27FC236}">
                <a16:creationId xmlns:a16="http://schemas.microsoft.com/office/drawing/2014/main" id="{A3862FEA-3779-F94C-9820-13A35CE0E6C5}"/>
              </a:ext>
            </a:extLst>
          </p:cNvPr>
          <p:cNvSpPr>
            <a:spLocks noGrp="1"/>
          </p:cNvSpPr>
          <p:nvPr>
            <p:ph idx="1"/>
          </p:nvPr>
        </p:nvSpPr>
        <p:spPr/>
        <p:txBody>
          <a:bodyPr/>
          <a:lstStyle/>
          <a:p>
            <a:r>
              <a:rPr lang="en-GB" b="0" i="0">
                <a:solidFill>
                  <a:srgbClr val="111111"/>
                </a:solidFill>
                <a:effectLst/>
                <a:latin typeface="Inter"/>
              </a:rPr>
              <a:t>Now that we have successfully fetched the conversion rate, let's try converting </a:t>
            </a:r>
            <a:r>
              <a:rPr lang="en-GB"/>
              <a:t>10 US$</a:t>
            </a:r>
            <a:r>
              <a:rPr lang="en-GB" b="0" i="0">
                <a:solidFill>
                  <a:srgbClr val="111111"/>
                </a:solidFill>
                <a:effectLst/>
                <a:latin typeface="Inter"/>
              </a:rPr>
              <a:t> to </a:t>
            </a:r>
            <a:r>
              <a:rPr lang="en-GB"/>
              <a:t>Indian rupee</a:t>
            </a:r>
            <a:r>
              <a:rPr lang="en-GB" b="0" i="0">
                <a:solidFill>
                  <a:srgbClr val="111111"/>
                </a:solidFill>
                <a:effectLst/>
                <a:latin typeface="Inter"/>
              </a:rPr>
              <a:t>. I will make use of </a:t>
            </a:r>
            <a:r>
              <a:rPr lang="en-GB"/>
              <a:t>convert</a:t>
            </a:r>
            <a:r>
              <a:rPr lang="en-GB" b="0" i="0">
                <a:solidFill>
                  <a:srgbClr val="111111"/>
                </a:solidFill>
                <a:effectLst/>
                <a:latin typeface="Inter"/>
              </a:rPr>
              <a:t> method for the same.</a:t>
            </a:r>
            <a:endParaRPr lang="en-US"/>
          </a:p>
        </p:txBody>
      </p:sp>
    </p:spTree>
    <p:extLst>
      <p:ext uri="{BB962C8B-B14F-4D97-AF65-F5344CB8AC3E}">
        <p14:creationId xmlns:p14="http://schemas.microsoft.com/office/powerpoint/2010/main" val="1546611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42D1-3CE6-754B-86B5-A70E937C6A9A}"/>
              </a:ext>
            </a:extLst>
          </p:cNvPr>
          <p:cNvSpPr>
            <a:spLocks noGrp="1"/>
          </p:cNvSpPr>
          <p:nvPr>
            <p:ph type="title"/>
          </p:nvPr>
        </p:nvSpPr>
        <p:spPr/>
        <p:txBody>
          <a:bodyPr/>
          <a:lstStyle/>
          <a:p>
            <a:r>
              <a:rPr lang="en-GB" b="0" i="0">
                <a:solidFill>
                  <a:srgbClr val="111111"/>
                </a:solidFill>
                <a:effectLst/>
                <a:latin typeface="Inter"/>
              </a:rPr>
              <a:t>I am passing three parameters here,</a:t>
            </a:r>
            <a:br>
              <a:rPr lang="en-GB" b="0" i="0">
                <a:solidFill>
                  <a:srgbClr val="111111"/>
                </a:solidFill>
                <a:effectLst/>
                <a:latin typeface="Inter"/>
              </a:rPr>
            </a:br>
            <a:r>
              <a:rPr lang="en-GB" b="0" i="0">
                <a:solidFill>
                  <a:srgbClr val="111111"/>
                </a:solidFill>
                <a:effectLst/>
                <a:latin typeface="Inter"/>
              </a:rPr>
              <a:t>●original currency</a:t>
            </a:r>
            <a:br>
              <a:rPr lang="en-GB" b="0" i="0">
                <a:solidFill>
                  <a:srgbClr val="111111"/>
                </a:solidFill>
                <a:effectLst/>
                <a:latin typeface="Inter"/>
              </a:rPr>
            </a:br>
            <a:r>
              <a:rPr lang="en-GB" b="0" i="0">
                <a:solidFill>
                  <a:srgbClr val="111111"/>
                </a:solidFill>
                <a:effectLst/>
                <a:latin typeface="Inter"/>
              </a:rPr>
              <a:t>●the converted currency</a:t>
            </a:r>
            <a:br>
              <a:rPr lang="en-GB" b="0" i="0">
                <a:solidFill>
                  <a:srgbClr val="111111"/>
                </a:solidFill>
                <a:effectLst/>
                <a:latin typeface="Inter"/>
              </a:rPr>
            </a:br>
            <a:r>
              <a:rPr lang="en-GB" b="0" i="0">
                <a:solidFill>
                  <a:srgbClr val="111111"/>
                </a:solidFill>
                <a:effectLst/>
                <a:latin typeface="Inter"/>
              </a:rPr>
              <a:t>●conversion amount</a:t>
            </a:r>
          </a:p>
        </p:txBody>
      </p:sp>
    </p:spTree>
    <p:extLst>
      <p:ext uri="{BB962C8B-B14F-4D97-AF65-F5344CB8AC3E}">
        <p14:creationId xmlns:p14="http://schemas.microsoft.com/office/powerpoint/2010/main" val="3277409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29C6F-1740-EA44-872D-B6F1C6E8FE47}"/>
              </a:ext>
            </a:extLst>
          </p:cNvPr>
          <p:cNvSpPr>
            <a:spLocks noGrp="1"/>
          </p:cNvSpPr>
          <p:nvPr>
            <p:ph type="title"/>
          </p:nvPr>
        </p:nvSpPr>
        <p:spPr>
          <a:xfrm>
            <a:off x="868773" y="1770137"/>
            <a:ext cx="9404723" cy="1400530"/>
          </a:xfrm>
        </p:spPr>
        <p:txBody>
          <a:bodyPr/>
          <a:lstStyle/>
          <a:p>
            <a:r>
              <a:rPr lang="en-GB" b="0" i="0">
                <a:solidFill>
                  <a:srgbClr val="111111"/>
                </a:solidFill>
                <a:effectLst/>
                <a:latin typeface="Inter"/>
              </a:rPr>
              <a:t>Let's fetch BITCOIN's latest price details. Let's start by creating an instance of </a:t>
            </a:r>
            <a:r>
              <a:rPr lang="en-GB"/>
              <a:t>BtcConverter</a:t>
            </a:r>
            <a:endParaRPr lang="en-US"/>
          </a:p>
        </p:txBody>
      </p:sp>
      <p:sp>
        <p:nvSpPr>
          <p:cNvPr id="9" name="TextBox 8">
            <a:extLst>
              <a:ext uri="{FF2B5EF4-FFF2-40B4-BE49-F238E27FC236}">
                <a16:creationId xmlns:a16="http://schemas.microsoft.com/office/drawing/2014/main" id="{025868F6-3114-4343-8A07-2E49BD3195A7}"/>
              </a:ext>
            </a:extLst>
          </p:cNvPr>
          <p:cNvSpPr txBox="1"/>
          <p:nvPr/>
        </p:nvSpPr>
        <p:spPr>
          <a:xfrm>
            <a:off x="2523444" y="4682861"/>
            <a:ext cx="609538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a:t>bitcoin = BtcConverter()</a:t>
            </a:r>
            <a:endParaRPr lang="en-US"/>
          </a:p>
        </p:txBody>
      </p:sp>
    </p:spTree>
    <p:extLst>
      <p:ext uri="{BB962C8B-B14F-4D97-AF65-F5344CB8AC3E}">
        <p14:creationId xmlns:p14="http://schemas.microsoft.com/office/powerpoint/2010/main" val="3557708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2E37-ECAC-2846-A0F3-1091DB499AD7}"/>
              </a:ext>
            </a:extLst>
          </p:cNvPr>
          <p:cNvSpPr>
            <a:spLocks noGrp="1"/>
          </p:cNvSpPr>
          <p:nvPr>
            <p:ph type="title"/>
          </p:nvPr>
        </p:nvSpPr>
        <p:spPr/>
        <p:txBody>
          <a:bodyPr/>
          <a:lstStyle/>
          <a:p>
            <a:r>
              <a:rPr lang="en-GB"/>
              <a:t>price = bitcoin.get_latest_price(</a:t>
            </a:r>
            <a:r>
              <a:rPr lang="en-GB">
                <a:solidFill>
                  <a:srgbClr val="E6DB74"/>
                </a:solidFill>
                <a:effectLst/>
              </a:rPr>
              <a:t>'INR'</a:t>
            </a:r>
            <a:r>
              <a:rPr lang="en-GB"/>
              <a:t>) </a:t>
            </a:r>
            <a:r>
              <a:rPr lang="en-GB">
                <a:solidFill>
                  <a:srgbClr val="75715E"/>
                </a:solidFill>
                <a:effectLst/>
              </a:rPr>
              <a:t>#display the output</a:t>
            </a:r>
            <a:r>
              <a:rPr lang="en-GB"/>
              <a:t> print(price)</a:t>
            </a:r>
            <a:endParaRPr lang="en-US"/>
          </a:p>
        </p:txBody>
      </p:sp>
      <p:sp>
        <p:nvSpPr>
          <p:cNvPr id="5" name="TextBox 4">
            <a:extLst>
              <a:ext uri="{FF2B5EF4-FFF2-40B4-BE49-F238E27FC236}">
                <a16:creationId xmlns:a16="http://schemas.microsoft.com/office/drawing/2014/main" id="{F9DB37BB-0265-5741-A9FF-DFD035BEC6E2}"/>
              </a:ext>
            </a:extLst>
          </p:cNvPr>
          <p:cNvSpPr txBox="1"/>
          <p:nvPr/>
        </p:nvSpPr>
        <p:spPr>
          <a:xfrm>
            <a:off x="1842222" y="2973428"/>
            <a:ext cx="2239921"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GB" b="0" i="0">
                <a:solidFill>
                  <a:srgbClr val="111111"/>
                </a:solidFill>
                <a:effectLst/>
                <a:latin typeface="Inter"/>
              </a:rPr>
              <a:t>Now, let's fetch the latest price, I will make use of </a:t>
            </a:r>
            <a:r>
              <a:rPr lang="en-GB"/>
              <a:t>get_latest_price</a:t>
            </a:r>
            <a:r>
              <a:rPr lang="en-GB" b="0" i="0">
                <a:solidFill>
                  <a:srgbClr val="111111"/>
                </a:solidFill>
                <a:effectLst/>
                <a:latin typeface="Inter"/>
              </a:rPr>
              <a:t> method for the same. Finally, you can printout the result.</a:t>
            </a:r>
            <a:endParaRPr lang="en-US"/>
          </a:p>
        </p:txBody>
      </p:sp>
    </p:spTree>
    <p:extLst>
      <p:ext uri="{BB962C8B-B14F-4D97-AF65-F5344CB8AC3E}">
        <p14:creationId xmlns:p14="http://schemas.microsoft.com/office/powerpoint/2010/main" val="3607819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02C969-2B82-0042-AC0A-9404B8028BEA}"/>
              </a:ext>
            </a:extLst>
          </p:cNvPr>
          <p:cNvSpPr>
            <a:spLocks noGrp="1"/>
          </p:cNvSpPr>
          <p:nvPr>
            <p:ph type="title"/>
          </p:nvPr>
        </p:nvSpPr>
        <p:spPr/>
        <p:txBody>
          <a:bodyPr/>
          <a:lstStyle/>
          <a:p>
            <a:endParaRPr lang="en-US"/>
          </a:p>
        </p:txBody>
      </p:sp>
      <p:pic>
        <p:nvPicPr>
          <p:cNvPr id="9" name="Picture 9">
            <a:extLst>
              <a:ext uri="{FF2B5EF4-FFF2-40B4-BE49-F238E27FC236}">
                <a16:creationId xmlns:a16="http://schemas.microsoft.com/office/drawing/2014/main" id="{DFFBAB93-7662-A149-B826-8669CB4B635D}"/>
              </a:ext>
            </a:extLst>
          </p:cNvPr>
          <p:cNvPicPr>
            <a:picLocks noChangeAspect="1"/>
          </p:cNvPicPr>
          <p:nvPr/>
        </p:nvPicPr>
        <p:blipFill>
          <a:blip r:embed="rId2"/>
          <a:stretch>
            <a:fillRect/>
          </a:stretch>
        </p:blipFill>
        <p:spPr>
          <a:xfrm>
            <a:off x="204107" y="204108"/>
            <a:ext cx="11708328" cy="639412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8" name="Title 1">
            <a:extLst>
              <a:ext uri="{FF2B5EF4-FFF2-40B4-BE49-F238E27FC236}">
                <a16:creationId xmlns:a16="http://schemas.microsoft.com/office/drawing/2014/main" id="{7C43D4EC-AE8D-0E4B-9C17-970358DC5A9F}"/>
              </a:ext>
            </a:extLst>
          </p:cNvPr>
          <p:cNvSpPr txBox="1">
            <a:spLocks/>
          </p:cNvSpPr>
          <p:nvPr/>
        </p:nvSpPr>
        <p:spPr>
          <a:xfrm>
            <a:off x="1784678" y="2464130"/>
            <a:ext cx="9404723" cy="192974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solidFill>
                  <a:srgbClr val="FFFF00"/>
                </a:solidFill>
                <a:latin typeface="Inter"/>
              </a:rPr>
              <a:t>With these steps, we have successfully </a:t>
            </a:r>
            <a:r>
              <a:rPr lang="en-GB" b="1">
                <a:solidFill>
                  <a:srgbClr val="FFFF00"/>
                </a:solidFill>
                <a:latin typeface="Inter"/>
              </a:rPr>
              <a:t>Created Currency Converter using python.</a:t>
            </a:r>
            <a:r>
              <a:rPr lang="en-GB">
                <a:solidFill>
                  <a:srgbClr val="FFFF00"/>
                </a:solidFill>
                <a:latin typeface="Inter"/>
              </a:rPr>
              <a:t> That's it!</a:t>
            </a:r>
            <a:endParaRPr lang="en-US">
              <a:solidFill>
                <a:srgbClr val="FFFF00"/>
              </a:solidFill>
            </a:endParaRPr>
          </a:p>
        </p:txBody>
      </p:sp>
    </p:spTree>
    <p:extLst>
      <p:ext uri="{BB962C8B-B14F-4D97-AF65-F5344CB8AC3E}">
        <p14:creationId xmlns:p14="http://schemas.microsoft.com/office/powerpoint/2010/main" val="749912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D95B-3FB7-8F41-9636-4E3B795C896F}"/>
              </a:ext>
            </a:extLst>
          </p:cNvPr>
          <p:cNvSpPr>
            <a:spLocks noGrp="1"/>
          </p:cNvSpPr>
          <p:nvPr>
            <p:ph type="title"/>
          </p:nvPr>
        </p:nvSpPr>
        <p:spPr>
          <a:xfrm>
            <a:off x="1393638" y="1566028"/>
            <a:ext cx="9404723" cy="3221211"/>
          </a:xfrm>
        </p:spPr>
        <p:txBody>
          <a:bodyPr/>
          <a:lstStyle/>
          <a:p>
            <a:r>
              <a:rPr lang="en-GB" b="0" i="0">
                <a:solidFill>
                  <a:schemeClr val="bg2">
                    <a:lumMod val="60000"/>
                    <a:lumOff val="40000"/>
                  </a:schemeClr>
                </a:solidFill>
                <a:effectLst/>
                <a:latin typeface="Inter"/>
              </a:rPr>
              <a:t>You can play around with the </a:t>
            </a:r>
            <a:r>
              <a:rPr lang="en-GB">
                <a:solidFill>
                  <a:schemeClr val="bg2">
                    <a:lumMod val="60000"/>
                    <a:lumOff val="40000"/>
                  </a:schemeClr>
                </a:solidFill>
              </a:rPr>
              <a:t>forex-python</a:t>
            </a:r>
            <a:r>
              <a:rPr lang="en-GB" b="0" i="0">
                <a:solidFill>
                  <a:schemeClr val="bg2">
                    <a:lumMod val="60000"/>
                    <a:lumOff val="40000"/>
                  </a:schemeClr>
                </a:solidFill>
                <a:effectLst/>
                <a:latin typeface="Inter"/>
              </a:rPr>
              <a:t> library and even explore more features. You can even make use of Python GUI using </a:t>
            </a:r>
            <a:r>
              <a:rPr lang="en-GB">
                <a:solidFill>
                  <a:schemeClr val="bg2">
                    <a:lumMod val="60000"/>
                    <a:lumOff val="40000"/>
                  </a:schemeClr>
                </a:solidFill>
              </a:rPr>
              <a:t>Tkinter</a:t>
            </a:r>
            <a:r>
              <a:rPr lang="en-GB" b="0" i="0">
                <a:solidFill>
                  <a:schemeClr val="bg2">
                    <a:lumMod val="60000"/>
                    <a:lumOff val="40000"/>
                  </a:schemeClr>
                </a:solidFill>
                <a:effectLst/>
                <a:latin typeface="Inter"/>
              </a:rPr>
              <a:t>.</a:t>
            </a:r>
            <a:endParaRPr lang="en-US">
              <a:solidFill>
                <a:schemeClr val="bg2">
                  <a:lumMod val="60000"/>
                  <a:lumOff val="40000"/>
                </a:schemeClr>
              </a:solidFill>
            </a:endParaRPr>
          </a:p>
        </p:txBody>
      </p:sp>
    </p:spTree>
    <p:extLst>
      <p:ext uri="{BB962C8B-B14F-4D97-AF65-F5344CB8AC3E}">
        <p14:creationId xmlns:p14="http://schemas.microsoft.com/office/powerpoint/2010/main" val="135910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BC2D9E-6044-8642-9AE2-176FCB92C1F6}"/>
              </a:ext>
            </a:extLst>
          </p:cNvPr>
          <p:cNvSpPr txBox="1">
            <a:spLocks noGrp="1"/>
          </p:cNvSpPr>
          <p:nvPr>
            <p:ph type="title"/>
          </p:nvPr>
        </p:nvSpPr>
        <p:spPr>
          <a:xfrm>
            <a:off x="1393638" y="1454698"/>
            <a:ext cx="9404723" cy="503962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solidFill>
                  <a:srgbClr val="FFFF00"/>
                </a:solidFill>
              </a:rPr>
              <a:t>Conclusion: in this mini project </a:t>
            </a:r>
            <a:r>
              <a:rPr lang="en-GB">
                <a:solidFill>
                  <a:srgbClr val="FFFF00"/>
                </a:solidFill>
                <a:latin typeface="Georgia" panose="02000000000000000000" pitchFamily="2" charset="0"/>
              </a:rPr>
              <a:t>we worked on the Python project to build a Currency Converter.</a:t>
            </a:r>
            <a:endParaRPr lang="en-US">
              <a:solidFill>
                <a:srgbClr val="FFFF00"/>
              </a:solidFill>
            </a:endParaRPr>
          </a:p>
        </p:txBody>
      </p:sp>
    </p:spTree>
    <p:extLst>
      <p:ext uri="{BB962C8B-B14F-4D97-AF65-F5344CB8AC3E}">
        <p14:creationId xmlns:p14="http://schemas.microsoft.com/office/powerpoint/2010/main" val="2712666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75B93FC-8E17-834E-9E6A-684DB07FC44C}"/>
              </a:ext>
            </a:extLst>
          </p:cNvPr>
          <p:cNvPicPr>
            <a:picLocks noGrp="1" noChangeAspect="1"/>
          </p:cNvPicPr>
          <p:nvPr>
            <p:ph idx="1"/>
          </p:nvPr>
        </p:nvPicPr>
        <p:blipFill>
          <a:blip r:embed="rId2"/>
          <a:stretch>
            <a:fillRect/>
          </a:stretch>
        </p:blipFill>
        <p:spPr>
          <a:xfrm>
            <a:off x="352549" y="144730"/>
            <a:ext cx="11486902" cy="656853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TextBox 6">
            <a:extLst>
              <a:ext uri="{FF2B5EF4-FFF2-40B4-BE49-F238E27FC236}">
                <a16:creationId xmlns:a16="http://schemas.microsoft.com/office/drawing/2014/main" id="{661EDC2D-37C2-9C4D-A415-A40B6713A9CA}"/>
              </a:ext>
            </a:extLst>
          </p:cNvPr>
          <p:cNvSpPr txBox="1"/>
          <p:nvPr/>
        </p:nvSpPr>
        <p:spPr>
          <a:xfrm>
            <a:off x="2690503" y="664276"/>
            <a:ext cx="8646721" cy="1569660"/>
          </a:xfrm>
          <a:prstGeom prst="rect">
            <a:avLst/>
          </a:prstGeom>
          <a:noFill/>
        </p:spPr>
        <p:txBody>
          <a:bodyPr wrap="square" rtlCol="0">
            <a:spAutoFit/>
          </a:bodyPr>
          <a:lstStyle/>
          <a:p>
            <a:pPr algn="l"/>
            <a:r>
              <a:rPr lang="en-GB" sz="9600" b="1" i="1" u="sng">
                <a:solidFill>
                  <a:schemeClr val="accent1">
                    <a:lumMod val="75000"/>
                  </a:schemeClr>
                </a:solidFill>
              </a:rPr>
              <a:t>Thank you </a:t>
            </a:r>
            <a:endParaRPr lang="en-US" sz="9600" b="1" i="1" u="sng">
              <a:solidFill>
                <a:schemeClr val="accent1">
                  <a:lumMod val="75000"/>
                </a:schemeClr>
              </a:solidFill>
            </a:endParaRPr>
          </a:p>
        </p:txBody>
      </p:sp>
    </p:spTree>
    <p:extLst>
      <p:ext uri="{BB962C8B-B14F-4D97-AF65-F5344CB8AC3E}">
        <p14:creationId xmlns:p14="http://schemas.microsoft.com/office/powerpoint/2010/main" val="426073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4A3C-23EE-884B-B109-5337D47FE7C4}"/>
              </a:ext>
            </a:extLst>
          </p:cNvPr>
          <p:cNvSpPr>
            <a:spLocks noGrp="1"/>
          </p:cNvSpPr>
          <p:nvPr>
            <p:ph type="title"/>
          </p:nvPr>
        </p:nvSpPr>
        <p:spPr/>
        <p:txBody>
          <a:bodyPr/>
          <a:lstStyle/>
          <a:p>
            <a:pPr fontAlgn="base"/>
            <a:r>
              <a:rPr lang="en-GB" b="0" i="0">
                <a:solidFill>
                  <a:schemeClr val="accent1"/>
                </a:solidFill>
                <a:effectLst/>
                <a:latin typeface="Georgia" panose="02040502050405020303" pitchFamily="18" charset="0"/>
              </a:rPr>
              <a:t>1. Real-time Exchange rates</a:t>
            </a:r>
            <a:br>
              <a:rPr lang="en-GB" b="0" i="0">
                <a:solidFill>
                  <a:schemeClr val="accent1"/>
                </a:solidFill>
                <a:effectLst/>
                <a:latin typeface="Georgia" panose="02040502050405020303" pitchFamily="18" charset="0"/>
              </a:rPr>
            </a:br>
            <a:r>
              <a:rPr lang="en-GB" b="0" i="0">
                <a:solidFill>
                  <a:schemeClr val="accent1"/>
                </a:solidFill>
                <a:effectLst/>
                <a:latin typeface="Georgia" panose="02040502050405020303" pitchFamily="18" charset="0"/>
              </a:rPr>
              <a:t>To get real-time exchange rates, we will use: https://api.exchangerate-api.com/v4/latest/USD</a:t>
            </a:r>
          </a:p>
        </p:txBody>
      </p:sp>
      <p:pic>
        <p:nvPicPr>
          <p:cNvPr id="4" name="Picture 3">
            <a:extLst>
              <a:ext uri="{FF2B5EF4-FFF2-40B4-BE49-F238E27FC236}">
                <a16:creationId xmlns:a16="http://schemas.microsoft.com/office/drawing/2014/main" id="{756E5514-7A65-174C-A323-0ED58A863BD8}"/>
              </a:ext>
            </a:extLst>
          </p:cNvPr>
          <p:cNvPicPr>
            <a:picLocks noChangeAspect="1"/>
          </p:cNvPicPr>
          <p:nvPr/>
        </p:nvPicPr>
        <p:blipFill>
          <a:blip r:embed="rId2"/>
          <a:stretch>
            <a:fillRect/>
          </a:stretch>
        </p:blipFill>
        <p:spPr>
          <a:xfrm>
            <a:off x="818748" y="3318751"/>
            <a:ext cx="7772400" cy="168600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0469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8324-4BBA-6B43-AD7D-938CDD9C2C6E}"/>
              </a:ext>
            </a:extLst>
          </p:cNvPr>
          <p:cNvSpPr>
            <a:spLocks noGrp="1"/>
          </p:cNvSpPr>
          <p:nvPr>
            <p:ph type="title"/>
          </p:nvPr>
        </p:nvSpPr>
        <p:spPr/>
        <p:txBody>
          <a:bodyPr/>
          <a:lstStyle/>
          <a:p>
            <a:r>
              <a:rPr lang="en-GB" b="0" i="0">
                <a:solidFill>
                  <a:schemeClr val="accent1">
                    <a:lumMod val="60000"/>
                    <a:lumOff val="40000"/>
                  </a:schemeClr>
                </a:solidFill>
                <a:effectLst/>
                <a:latin typeface="Georgia" panose="02040502050405020303" pitchFamily="18" charset="0"/>
              </a:rPr>
              <a:t>Here, we can see the data in JSON format, with the following details:</a:t>
            </a:r>
            <a:endParaRPr lang="en-US">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31B69BA2-441A-5243-9731-F5B26254976F}"/>
              </a:ext>
            </a:extLst>
          </p:cNvPr>
          <p:cNvSpPr>
            <a:spLocks noGrp="1"/>
          </p:cNvSpPr>
          <p:nvPr>
            <p:ph idx="1"/>
          </p:nvPr>
        </p:nvSpPr>
        <p:spPr/>
        <p:txBody>
          <a:bodyPr/>
          <a:lstStyle/>
          <a:p>
            <a:pPr fontAlgn="base"/>
            <a:r>
              <a:rPr lang="en-GB" b="1" i="0">
                <a:solidFill>
                  <a:schemeClr val="accent1">
                    <a:lumMod val="75000"/>
                  </a:schemeClr>
                </a:solidFill>
                <a:effectLst/>
                <a:latin typeface="inherit"/>
              </a:rPr>
              <a:t>Base – USD: </a:t>
            </a:r>
            <a:r>
              <a:rPr lang="en-GB" b="0" i="0">
                <a:solidFill>
                  <a:schemeClr val="accent1">
                    <a:lumMod val="75000"/>
                  </a:schemeClr>
                </a:solidFill>
                <a:effectLst/>
                <a:latin typeface="Georgia" panose="02040502050405020303" pitchFamily="18" charset="0"/>
              </a:rPr>
              <a:t>It means we have our base currency USD. which means to convert any currency we have to first convert it to USD then from USD, we will convert it in whichever currency we want.</a:t>
            </a:r>
          </a:p>
          <a:p>
            <a:pPr fontAlgn="base"/>
            <a:r>
              <a:rPr lang="en-GB" b="1" i="0">
                <a:solidFill>
                  <a:schemeClr val="accent1">
                    <a:lumMod val="75000"/>
                  </a:schemeClr>
                </a:solidFill>
                <a:effectLst/>
                <a:latin typeface="inherit"/>
              </a:rPr>
              <a:t>Date and time:</a:t>
            </a:r>
            <a:r>
              <a:rPr lang="en-GB" b="0" i="0">
                <a:solidFill>
                  <a:schemeClr val="accent1">
                    <a:lumMod val="75000"/>
                  </a:schemeClr>
                </a:solidFill>
                <a:effectLst/>
                <a:latin typeface="Georgia" panose="02040502050405020303" pitchFamily="18" charset="0"/>
              </a:rPr>
              <a:t> It shows the last updated date and time.</a:t>
            </a:r>
          </a:p>
          <a:p>
            <a:pPr fontAlgn="base"/>
            <a:r>
              <a:rPr lang="en-GB" b="1" i="0">
                <a:solidFill>
                  <a:schemeClr val="accent1">
                    <a:lumMod val="75000"/>
                  </a:schemeClr>
                </a:solidFill>
                <a:effectLst/>
                <a:latin typeface="inherit"/>
              </a:rPr>
              <a:t>Rates:</a:t>
            </a:r>
            <a:r>
              <a:rPr lang="en-GB" b="0" i="0">
                <a:solidFill>
                  <a:schemeClr val="accent1">
                    <a:lumMod val="75000"/>
                  </a:schemeClr>
                </a:solidFill>
                <a:effectLst/>
                <a:latin typeface="Georgia" panose="02040502050405020303" pitchFamily="18" charset="0"/>
              </a:rPr>
              <a:t> It is the exchange rate of currencies with base currency USD.</a:t>
            </a:r>
          </a:p>
        </p:txBody>
      </p:sp>
    </p:spTree>
    <p:extLst>
      <p:ext uri="{BB962C8B-B14F-4D97-AF65-F5344CB8AC3E}">
        <p14:creationId xmlns:p14="http://schemas.microsoft.com/office/powerpoint/2010/main" val="279452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FDBC-E158-8644-8C81-5D7D152B3D93}"/>
              </a:ext>
            </a:extLst>
          </p:cNvPr>
          <p:cNvSpPr>
            <a:spLocks noGrp="1"/>
          </p:cNvSpPr>
          <p:nvPr>
            <p:ph type="title"/>
          </p:nvPr>
        </p:nvSpPr>
        <p:spPr/>
        <p:txBody>
          <a:bodyPr/>
          <a:lstStyle/>
          <a:p>
            <a:pPr fontAlgn="base"/>
            <a:r>
              <a:rPr lang="en-GB" b="0" i="0">
                <a:solidFill>
                  <a:schemeClr val="bg2">
                    <a:lumMod val="60000"/>
                    <a:lumOff val="40000"/>
                  </a:schemeClr>
                </a:solidFill>
                <a:effectLst/>
                <a:latin typeface="Georgia" panose="02040502050405020303" pitchFamily="18" charset="0"/>
              </a:rPr>
              <a:t>2. Import the libraries:</a:t>
            </a:r>
            <a:br>
              <a:rPr lang="en-GB" b="0" i="0">
                <a:solidFill>
                  <a:schemeClr val="bg2">
                    <a:lumMod val="60000"/>
                    <a:lumOff val="40000"/>
                  </a:schemeClr>
                </a:solidFill>
                <a:effectLst/>
                <a:latin typeface="Georgia" panose="02040502050405020303" pitchFamily="18" charset="0"/>
              </a:rPr>
            </a:br>
            <a:r>
              <a:rPr lang="en-GB" b="0" i="0">
                <a:solidFill>
                  <a:schemeClr val="bg2">
                    <a:lumMod val="60000"/>
                    <a:lumOff val="40000"/>
                  </a:schemeClr>
                </a:solidFill>
                <a:effectLst/>
                <a:latin typeface="Georgia" panose="02040502050405020303" pitchFamily="18" charset="0"/>
              </a:rPr>
              <a:t>For this project based on Python, we are using the tkinter and requests library. So we need to import the library.</a:t>
            </a:r>
            <a:br>
              <a:rPr lang="en-GB" b="0" i="0">
                <a:solidFill>
                  <a:schemeClr val="bg2">
                    <a:lumMod val="60000"/>
                    <a:lumOff val="40000"/>
                  </a:schemeClr>
                </a:solidFill>
                <a:effectLst/>
                <a:latin typeface="Georgia" panose="02040502050405020303" pitchFamily="18" charset="0"/>
              </a:rPr>
            </a:br>
            <a:r>
              <a:rPr lang="en-GB" b="0" i="0">
                <a:solidFill>
                  <a:schemeClr val="bg2">
                    <a:lumMod val="60000"/>
                    <a:lumOff val="40000"/>
                  </a:schemeClr>
                </a:solidFill>
                <a:effectLst/>
                <a:latin typeface="inherit"/>
              </a:rPr>
              <a:t>import requests</a:t>
            </a:r>
            <a:br>
              <a:rPr lang="en-GB" b="0" i="0">
                <a:solidFill>
                  <a:schemeClr val="bg2">
                    <a:lumMod val="60000"/>
                    <a:lumOff val="40000"/>
                  </a:schemeClr>
                </a:solidFill>
                <a:effectLst/>
                <a:latin typeface="inherit"/>
              </a:rPr>
            </a:br>
            <a:r>
              <a:rPr lang="en-GB" b="0" i="0">
                <a:solidFill>
                  <a:schemeClr val="bg2">
                    <a:lumMod val="60000"/>
                    <a:lumOff val="40000"/>
                  </a:schemeClr>
                </a:solidFill>
                <a:effectLst/>
                <a:latin typeface="inherit"/>
              </a:rPr>
              <a:t>from tkinter import *</a:t>
            </a:r>
            <a:br>
              <a:rPr lang="en-GB" b="0" i="0">
                <a:solidFill>
                  <a:schemeClr val="bg2">
                    <a:lumMod val="60000"/>
                    <a:lumOff val="40000"/>
                  </a:schemeClr>
                </a:solidFill>
                <a:effectLst/>
                <a:latin typeface="inherit"/>
              </a:rPr>
            </a:br>
            <a:r>
              <a:rPr lang="en-GB" b="0" i="0">
                <a:solidFill>
                  <a:schemeClr val="bg2">
                    <a:lumMod val="60000"/>
                    <a:lumOff val="40000"/>
                  </a:schemeClr>
                </a:solidFill>
                <a:effectLst/>
                <a:latin typeface="inherit"/>
              </a:rPr>
              <a:t>import tkinter as tk</a:t>
            </a:r>
            <a:br>
              <a:rPr lang="en-GB" b="0" i="0">
                <a:solidFill>
                  <a:schemeClr val="bg2">
                    <a:lumMod val="60000"/>
                    <a:lumOff val="40000"/>
                  </a:schemeClr>
                </a:solidFill>
                <a:effectLst/>
                <a:latin typeface="inherit"/>
              </a:rPr>
            </a:br>
            <a:r>
              <a:rPr lang="en-GB" b="0" i="0">
                <a:solidFill>
                  <a:schemeClr val="bg2">
                    <a:lumMod val="60000"/>
                    <a:lumOff val="40000"/>
                  </a:schemeClr>
                </a:solidFill>
                <a:effectLst/>
                <a:latin typeface="inherit"/>
              </a:rPr>
              <a:t>from tkinter import ttk</a:t>
            </a:r>
          </a:p>
        </p:txBody>
      </p:sp>
    </p:spTree>
    <p:extLst>
      <p:ext uri="{BB962C8B-B14F-4D97-AF65-F5344CB8AC3E}">
        <p14:creationId xmlns:p14="http://schemas.microsoft.com/office/powerpoint/2010/main" val="268814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80CD-2552-A24F-8757-43B0E1D5E539}"/>
              </a:ext>
            </a:extLst>
          </p:cNvPr>
          <p:cNvSpPr>
            <a:spLocks noGrp="1"/>
          </p:cNvSpPr>
          <p:nvPr>
            <p:ph type="title"/>
          </p:nvPr>
        </p:nvSpPr>
        <p:spPr>
          <a:xfrm>
            <a:off x="312118" y="-178158"/>
            <a:ext cx="9404723" cy="8268224"/>
          </a:xfrm>
        </p:spPr>
        <p:txBody>
          <a:bodyPr/>
          <a:lstStyle/>
          <a:p>
            <a:pPr fontAlgn="base"/>
            <a:r>
              <a:rPr lang="en-GB" b="0" i="0">
                <a:solidFill>
                  <a:srgbClr val="444444"/>
                </a:solidFill>
                <a:effectLst/>
                <a:latin typeface="Georgia" panose="02040502050405020303" pitchFamily="18" charset="0"/>
              </a:rPr>
              <a:t>3. Create the CurrencyConverter class:</a:t>
            </a:r>
            <a:br>
              <a:rPr lang="en-GB" b="0" i="0">
                <a:solidFill>
                  <a:srgbClr val="444444"/>
                </a:solidFill>
                <a:effectLst/>
                <a:latin typeface="Georgia" panose="02040502050405020303" pitchFamily="18" charset="0"/>
              </a:rPr>
            </a:br>
            <a:r>
              <a:rPr lang="en-GB" b="0" i="0">
                <a:solidFill>
                  <a:srgbClr val="444444"/>
                </a:solidFill>
                <a:effectLst/>
                <a:latin typeface="Georgia" panose="02040502050405020303" pitchFamily="18" charset="0"/>
              </a:rPr>
              <a:t>Now we will create the CurrencyConverter class which will get the real time exchange rate and convert the currency and return the converted amount.</a:t>
            </a:r>
            <a:br>
              <a:rPr lang="en-GB" b="0" i="0">
                <a:solidFill>
                  <a:srgbClr val="444444"/>
                </a:solidFill>
                <a:effectLst/>
                <a:latin typeface="Georgia" panose="02040502050405020303" pitchFamily="18" charset="0"/>
              </a:rPr>
            </a:br>
            <a:r>
              <a:rPr lang="en-GB" b="0" i="0">
                <a:solidFill>
                  <a:srgbClr val="444444"/>
                </a:solidFill>
                <a:effectLst/>
                <a:latin typeface="Georgia" panose="02040502050405020303" pitchFamily="18" charset="0"/>
              </a:rPr>
              <a:t>3.1. Let’s create the </a:t>
            </a:r>
            <a:r>
              <a:rPr lang="en-GB" b="1" i="0">
                <a:solidFill>
                  <a:srgbClr val="444444"/>
                </a:solidFill>
                <a:effectLst/>
                <a:latin typeface="inherit"/>
              </a:rPr>
              <a:t>constructor of class</a:t>
            </a:r>
            <a:r>
              <a:rPr lang="en-GB" b="0" i="0">
                <a:solidFill>
                  <a:srgbClr val="444444"/>
                </a:solidFill>
                <a:effectLst/>
                <a:latin typeface="Georgia" panose="02040502050405020303" pitchFamily="18" charset="0"/>
              </a:rPr>
              <a:t>.</a:t>
            </a:r>
            <a:br>
              <a:rPr lang="en-GB" b="0" i="0">
                <a:solidFill>
                  <a:srgbClr val="444444"/>
                </a:solidFill>
                <a:effectLst/>
                <a:latin typeface="Georgia" panose="02040502050405020303" pitchFamily="18" charset="0"/>
              </a:rPr>
            </a:br>
            <a:r>
              <a:rPr lang="en-GB" b="0" i="0">
                <a:solidFill>
                  <a:srgbClr val="000000"/>
                </a:solidFill>
                <a:effectLst/>
                <a:latin typeface="inherit"/>
              </a:rPr>
              <a:t>class CurrencyConverter</a:t>
            </a:r>
            <a:r>
              <a:rPr lang="en-GB" b="0" i="0">
                <a:solidFill>
                  <a:srgbClr val="777777"/>
                </a:solidFill>
                <a:effectLst/>
                <a:latin typeface="inherit"/>
              </a:rPr>
              <a:t>()</a:t>
            </a:r>
            <a:r>
              <a:rPr lang="en-GB" b="0" i="0">
                <a:solidFill>
                  <a:srgbClr val="000000"/>
                </a:solidFill>
                <a:effectLst/>
                <a:latin typeface="inherit"/>
              </a:rPr>
              <a:t>:</a:t>
            </a:r>
            <a:br>
              <a:rPr lang="en-GB" b="0" i="0">
                <a:solidFill>
                  <a:srgbClr val="787878"/>
                </a:solidFill>
                <a:effectLst/>
                <a:latin typeface="inherit"/>
              </a:rPr>
            </a:br>
            <a:r>
              <a:rPr lang="en-GB" b="1" i="0">
                <a:solidFill>
                  <a:srgbClr val="3F7F95"/>
                </a:solidFill>
                <a:effectLst/>
                <a:latin typeface="inherit"/>
              </a:rPr>
              <a:t>def</a:t>
            </a:r>
            <a:r>
              <a:rPr lang="en-GB" b="0" i="0">
                <a:solidFill>
                  <a:srgbClr val="000000"/>
                </a:solidFill>
                <a:effectLst/>
                <a:latin typeface="inherit"/>
              </a:rPr>
              <a:t> __init__</a:t>
            </a:r>
            <a:r>
              <a:rPr lang="en-GB" b="0" i="0">
                <a:solidFill>
                  <a:srgbClr val="777777"/>
                </a:solidFill>
                <a:effectLst/>
                <a:latin typeface="inherit"/>
              </a:rPr>
              <a:t>(</a:t>
            </a:r>
            <a:r>
              <a:rPr lang="en-GB" b="0" i="0">
                <a:solidFill>
                  <a:srgbClr val="000000"/>
                </a:solidFill>
                <a:effectLst/>
                <a:latin typeface="inherit"/>
              </a:rPr>
              <a:t>self,url</a:t>
            </a:r>
            <a:r>
              <a:rPr lang="en-GB" b="0" i="0">
                <a:solidFill>
                  <a:srgbClr val="777777"/>
                </a:solidFill>
                <a:effectLst/>
                <a:latin typeface="inherit"/>
              </a:rPr>
              <a:t>)</a:t>
            </a:r>
            <a:r>
              <a:rPr lang="en-GB" b="0" i="0">
                <a:solidFill>
                  <a:srgbClr val="000000"/>
                </a:solidFill>
                <a:effectLst/>
                <a:latin typeface="inherit"/>
              </a:rPr>
              <a:t>:</a:t>
            </a:r>
            <a:br>
              <a:rPr lang="en-GB" b="0" i="0">
                <a:solidFill>
                  <a:srgbClr val="787878"/>
                </a:solidFill>
                <a:effectLst/>
                <a:latin typeface="inherit"/>
              </a:rPr>
            </a:br>
            <a:r>
              <a:rPr lang="en-GB" b="0" i="0">
                <a:solidFill>
                  <a:srgbClr val="000000"/>
                </a:solidFill>
                <a:effectLst/>
                <a:latin typeface="inherit"/>
              </a:rPr>
              <a:t>self.data= requests.get</a:t>
            </a:r>
            <a:r>
              <a:rPr lang="en-GB" b="0" i="0">
                <a:solidFill>
                  <a:srgbClr val="777777"/>
                </a:solidFill>
                <a:effectLst/>
                <a:latin typeface="inherit"/>
              </a:rPr>
              <a:t>(</a:t>
            </a:r>
            <a:r>
              <a:rPr lang="en-GB" b="0" i="0">
                <a:solidFill>
                  <a:srgbClr val="000000"/>
                </a:solidFill>
                <a:effectLst/>
                <a:latin typeface="inherit"/>
              </a:rPr>
              <a:t>url</a:t>
            </a:r>
            <a:r>
              <a:rPr lang="en-GB" b="0" i="0">
                <a:solidFill>
                  <a:srgbClr val="777777"/>
                </a:solidFill>
                <a:effectLst/>
                <a:latin typeface="inherit"/>
              </a:rPr>
              <a:t>)</a:t>
            </a:r>
            <a:r>
              <a:rPr lang="en-GB" b="0" i="0">
                <a:solidFill>
                  <a:srgbClr val="000000"/>
                </a:solidFill>
                <a:effectLst/>
                <a:latin typeface="inherit"/>
              </a:rPr>
              <a:t>.json</a:t>
            </a:r>
            <a:r>
              <a:rPr lang="en-GB" b="0" i="0">
                <a:solidFill>
                  <a:srgbClr val="777777"/>
                </a:solidFill>
                <a:effectLst/>
                <a:latin typeface="inherit"/>
              </a:rPr>
              <a:t>()</a:t>
            </a:r>
            <a:br>
              <a:rPr lang="en-GB" b="0" i="0">
                <a:solidFill>
                  <a:srgbClr val="787878"/>
                </a:solidFill>
                <a:effectLst/>
                <a:latin typeface="inherit"/>
              </a:rPr>
            </a:br>
            <a:r>
              <a:rPr lang="en-GB" b="0" i="0">
                <a:solidFill>
                  <a:srgbClr val="000000"/>
                </a:solidFill>
                <a:effectLst/>
                <a:latin typeface="inherit"/>
              </a:rPr>
              <a:t>self.currencies = self.data</a:t>
            </a:r>
            <a:r>
              <a:rPr lang="en-GB" b="0" i="0">
                <a:solidFill>
                  <a:srgbClr val="777777"/>
                </a:solidFill>
                <a:effectLst/>
                <a:latin typeface="inherit"/>
              </a:rPr>
              <a:t>[</a:t>
            </a:r>
            <a:r>
              <a:rPr lang="en-GB" b="0" i="0">
                <a:solidFill>
                  <a:srgbClr val="320FE3"/>
                </a:solidFill>
                <a:effectLst/>
                <a:latin typeface="inherit"/>
              </a:rPr>
              <a:t>'rates'</a:t>
            </a:r>
            <a:r>
              <a:rPr lang="en-GB" b="0" i="0">
                <a:solidFill>
                  <a:srgbClr val="777777"/>
                </a:solidFill>
                <a:effectLst/>
                <a:latin typeface="inherit"/>
              </a:rPr>
              <a:t>]</a:t>
            </a:r>
            <a:endParaRPr lang="en-GB" b="0" i="0">
              <a:solidFill>
                <a:srgbClr val="787878"/>
              </a:solidFill>
              <a:effectLst/>
              <a:latin typeface="inherit"/>
            </a:endParaRPr>
          </a:p>
        </p:txBody>
      </p:sp>
    </p:spTree>
    <p:extLst>
      <p:ext uri="{BB962C8B-B14F-4D97-AF65-F5344CB8AC3E}">
        <p14:creationId xmlns:p14="http://schemas.microsoft.com/office/powerpoint/2010/main" val="154822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C32C00-5D77-D247-BB0F-94FD907BCA04}"/>
              </a:ext>
            </a:extLst>
          </p:cNvPr>
          <p:cNvSpPr>
            <a:spLocks noGrp="1"/>
          </p:cNvSpPr>
          <p:nvPr>
            <p:ph type="title"/>
          </p:nvPr>
        </p:nvSpPr>
        <p:spPr>
          <a:xfrm>
            <a:off x="553335" y="0"/>
            <a:ext cx="9404723" cy="6858029"/>
          </a:xfrm>
        </p:spPr>
        <p:txBody>
          <a:bodyPr/>
          <a:lstStyle/>
          <a:p>
            <a:pPr fontAlgn="base"/>
            <a:r>
              <a:rPr lang="en-GB" b="0" i="0">
                <a:solidFill>
                  <a:srgbClr val="444444"/>
                </a:solidFill>
                <a:effectLst/>
                <a:latin typeface="Georgia" panose="02040502050405020303" pitchFamily="18" charset="0"/>
              </a:rPr>
              <a:t>3.2. </a:t>
            </a:r>
            <a:r>
              <a:rPr lang="en-GB" b="1" i="0">
                <a:solidFill>
                  <a:srgbClr val="444444"/>
                </a:solidFill>
                <a:effectLst/>
                <a:latin typeface="inherit"/>
              </a:rPr>
              <a:t>Convert() method:</a:t>
            </a:r>
            <a:br>
              <a:rPr lang="en-GB" b="0" i="0">
                <a:solidFill>
                  <a:srgbClr val="444444"/>
                </a:solidFill>
                <a:effectLst/>
                <a:latin typeface="Georgia" panose="02040502050405020303" pitchFamily="18" charset="0"/>
              </a:rPr>
            </a:br>
            <a:r>
              <a:rPr lang="en-GB" b="0" i="0">
                <a:solidFill>
                  <a:srgbClr val="000000"/>
                </a:solidFill>
                <a:effectLst/>
                <a:latin typeface="inherit"/>
              </a:rPr>
              <a:t>def convert</a:t>
            </a:r>
            <a:r>
              <a:rPr lang="en-GB" b="0" i="0">
                <a:solidFill>
                  <a:srgbClr val="777777"/>
                </a:solidFill>
                <a:effectLst/>
                <a:latin typeface="inherit"/>
              </a:rPr>
              <a:t>(</a:t>
            </a:r>
            <a:r>
              <a:rPr lang="en-GB" b="0" i="0">
                <a:solidFill>
                  <a:srgbClr val="000000"/>
                </a:solidFill>
                <a:effectLst/>
                <a:latin typeface="inherit"/>
              </a:rPr>
              <a:t>self, from_currency, to_currency, amount</a:t>
            </a:r>
            <a:r>
              <a:rPr lang="en-GB" b="0" i="0">
                <a:solidFill>
                  <a:srgbClr val="777777"/>
                </a:solidFill>
                <a:effectLst/>
                <a:latin typeface="inherit"/>
              </a:rPr>
              <a:t>)</a:t>
            </a:r>
            <a:r>
              <a:rPr lang="en-GB" b="0" i="0">
                <a:solidFill>
                  <a:srgbClr val="000000"/>
                </a:solidFill>
                <a:effectLst/>
                <a:latin typeface="inherit"/>
              </a:rPr>
              <a:t>: </a:t>
            </a:r>
            <a:br>
              <a:rPr lang="en-GB" b="0" i="0">
                <a:solidFill>
                  <a:srgbClr val="787878"/>
                </a:solidFill>
                <a:effectLst/>
                <a:latin typeface="inherit"/>
              </a:rPr>
            </a:br>
            <a:r>
              <a:rPr lang="en-GB" b="0" i="0">
                <a:solidFill>
                  <a:srgbClr val="000000"/>
                </a:solidFill>
                <a:effectLst/>
                <a:latin typeface="inherit"/>
              </a:rPr>
              <a:t>initial_amount = amount </a:t>
            </a:r>
            <a:br>
              <a:rPr lang="en-GB" b="0" i="0">
                <a:solidFill>
                  <a:srgbClr val="787878"/>
                </a:solidFill>
                <a:effectLst/>
                <a:latin typeface="inherit"/>
              </a:rPr>
            </a:br>
            <a:r>
              <a:rPr lang="en-GB" b="0" i="0">
                <a:solidFill>
                  <a:srgbClr val="3F7F5F"/>
                </a:solidFill>
                <a:effectLst/>
                <a:latin typeface="inherit"/>
              </a:rPr>
              <a:t>#first convert it into USD if it is not in USD.</a:t>
            </a:r>
            <a:br>
              <a:rPr lang="en-GB" b="0" i="0">
                <a:solidFill>
                  <a:srgbClr val="787878"/>
                </a:solidFill>
                <a:effectLst/>
                <a:latin typeface="inherit"/>
              </a:rPr>
            </a:br>
            <a:r>
              <a:rPr lang="en-GB" b="0" i="0">
                <a:solidFill>
                  <a:srgbClr val="3F7F5F"/>
                </a:solidFill>
                <a:effectLst/>
                <a:latin typeface="inherit"/>
              </a:rPr>
              <a:t># because our base currency is USD</a:t>
            </a:r>
            <a:br>
              <a:rPr lang="en-GB" b="0" i="0">
                <a:solidFill>
                  <a:srgbClr val="787878"/>
                </a:solidFill>
                <a:effectLst/>
                <a:latin typeface="inherit"/>
              </a:rPr>
            </a:br>
            <a:r>
              <a:rPr lang="en-GB" b="1" i="0">
                <a:solidFill>
                  <a:srgbClr val="3F7F95"/>
                </a:solidFill>
                <a:effectLst/>
                <a:latin typeface="inherit"/>
              </a:rPr>
              <a:t>if</a:t>
            </a:r>
            <a:r>
              <a:rPr lang="en-GB" b="0" i="0">
                <a:solidFill>
                  <a:srgbClr val="000000"/>
                </a:solidFill>
                <a:effectLst/>
                <a:latin typeface="inherit"/>
              </a:rPr>
              <a:t> from_currency != </a:t>
            </a:r>
            <a:r>
              <a:rPr lang="en-GB" b="0" i="0">
                <a:solidFill>
                  <a:srgbClr val="320FE3"/>
                </a:solidFill>
                <a:effectLst/>
                <a:latin typeface="inherit"/>
              </a:rPr>
              <a:t>'USD'</a:t>
            </a:r>
            <a:r>
              <a:rPr lang="en-GB" b="0" i="0">
                <a:solidFill>
                  <a:srgbClr val="000000"/>
                </a:solidFill>
                <a:effectLst/>
                <a:latin typeface="inherit"/>
              </a:rPr>
              <a:t> </a:t>
            </a:r>
            <a:r>
              <a:rPr lang="en-GB" b="0" i="0">
                <a:solidFill>
                  <a:srgbClr val="777777"/>
                </a:solidFill>
                <a:effectLst/>
                <a:latin typeface="inherit"/>
              </a:rPr>
              <a:t>:</a:t>
            </a:r>
            <a:r>
              <a:rPr lang="en-GB" b="0" i="0">
                <a:solidFill>
                  <a:srgbClr val="000000"/>
                </a:solidFill>
                <a:effectLst/>
                <a:latin typeface="inherit"/>
              </a:rPr>
              <a:t> </a:t>
            </a:r>
            <a:br>
              <a:rPr lang="en-GB" b="0" i="0">
                <a:solidFill>
                  <a:srgbClr val="787878"/>
                </a:solidFill>
                <a:effectLst/>
                <a:latin typeface="inherit"/>
              </a:rPr>
            </a:br>
            <a:r>
              <a:rPr lang="en-GB" b="0" i="0">
                <a:solidFill>
                  <a:srgbClr val="000000"/>
                </a:solidFill>
                <a:effectLst/>
                <a:latin typeface="inherit"/>
              </a:rPr>
              <a:t>amount = amount / self.currencies</a:t>
            </a:r>
            <a:r>
              <a:rPr lang="en-GB" b="0" i="0">
                <a:solidFill>
                  <a:srgbClr val="777777"/>
                </a:solidFill>
                <a:effectLst/>
                <a:latin typeface="inherit"/>
              </a:rPr>
              <a:t>[</a:t>
            </a:r>
            <a:r>
              <a:rPr lang="en-GB" b="0" i="0">
                <a:solidFill>
                  <a:srgbClr val="000000"/>
                </a:solidFill>
                <a:effectLst/>
                <a:latin typeface="inherit"/>
              </a:rPr>
              <a:t>from_currency</a:t>
            </a:r>
            <a:r>
              <a:rPr lang="en-GB" b="0" i="0">
                <a:solidFill>
                  <a:srgbClr val="777777"/>
                </a:solidFill>
                <a:effectLst/>
                <a:latin typeface="inherit"/>
              </a:rPr>
              <a:t>]</a:t>
            </a:r>
            <a:r>
              <a:rPr lang="en-GB" b="0" i="0">
                <a:solidFill>
                  <a:srgbClr val="000000"/>
                </a:solidFill>
                <a:effectLst/>
                <a:latin typeface="inherit"/>
              </a:rPr>
              <a:t> </a:t>
            </a:r>
            <a:br>
              <a:rPr lang="en-GB" b="0" i="0">
                <a:solidFill>
                  <a:srgbClr val="787878"/>
                </a:solidFill>
                <a:effectLst/>
                <a:latin typeface="inherit"/>
              </a:rPr>
            </a:br>
            <a:r>
              <a:rPr lang="en-GB" b="0" i="0">
                <a:solidFill>
                  <a:srgbClr val="3F7F5F"/>
                </a:solidFill>
                <a:effectLst/>
                <a:latin typeface="inherit"/>
              </a:rPr>
              <a:t># limiting the precision to 4 decimal places </a:t>
            </a:r>
            <a:br>
              <a:rPr lang="en-GB" b="0" i="0">
                <a:solidFill>
                  <a:srgbClr val="787878"/>
                </a:solidFill>
                <a:effectLst/>
                <a:latin typeface="inherit"/>
              </a:rPr>
            </a:br>
            <a:endParaRPr lang="en-GB" b="0" i="0">
              <a:solidFill>
                <a:srgbClr val="787878"/>
              </a:solidFill>
              <a:effectLst/>
              <a:latin typeface="inherit"/>
            </a:endParaRPr>
          </a:p>
        </p:txBody>
      </p:sp>
    </p:spTree>
    <p:extLst>
      <p:ext uri="{BB962C8B-B14F-4D97-AF65-F5344CB8AC3E}">
        <p14:creationId xmlns:p14="http://schemas.microsoft.com/office/powerpoint/2010/main" val="376144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301E-F650-774F-8A98-19713B923FB8}"/>
              </a:ext>
            </a:extLst>
          </p:cNvPr>
          <p:cNvSpPr>
            <a:spLocks noGrp="1"/>
          </p:cNvSpPr>
          <p:nvPr>
            <p:ph type="title"/>
          </p:nvPr>
        </p:nvSpPr>
        <p:spPr/>
        <p:txBody>
          <a:bodyPr/>
          <a:lstStyle/>
          <a:p>
            <a:pPr fontAlgn="base"/>
            <a:r>
              <a:rPr lang="en-GB" b="0" i="0">
                <a:solidFill>
                  <a:srgbClr val="000000"/>
                </a:solidFill>
                <a:effectLst/>
                <a:latin typeface="inherit"/>
              </a:rPr>
              <a:t>amount = round</a:t>
            </a:r>
            <a:r>
              <a:rPr lang="en-GB" b="0" i="0">
                <a:solidFill>
                  <a:srgbClr val="777777"/>
                </a:solidFill>
                <a:effectLst/>
                <a:latin typeface="inherit"/>
              </a:rPr>
              <a:t>(</a:t>
            </a:r>
            <a:r>
              <a:rPr lang="en-GB" b="0" i="0">
                <a:solidFill>
                  <a:srgbClr val="000000"/>
                </a:solidFill>
                <a:effectLst/>
                <a:latin typeface="inherit"/>
              </a:rPr>
              <a:t>amount </a:t>
            </a:r>
            <a:r>
              <a:rPr lang="en-GB" b="0" i="0">
                <a:solidFill>
                  <a:srgbClr val="777777"/>
                </a:solidFill>
                <a:effectLst/>
                <a:latin typeface="inherit"/>
              </a:rPr>
              <a:t>*</a:t>
            </a:r>
            <a:r>
              <a:rPr lang="en-GB" b="0" i="0">
                <a:solidFill>
                  <a:srgbClr val="000000"/>
                </a:solidFill>
                <a:effectLst/>
                <a:latin typeface="inherit"/>
              </a:rPr>
              <a:t> self.currencies</a:t>
            </a:r>
            <a:r>
              <a:rPr lang="en-GB" b="0" i="0">
                <a:solidFill>
                  <a:srgbClr val="777777"/>
                </a:solidFill>
                <a:effectLst/>
                <a:latin typeface="inherit"/>
              </a:rPr>
              <a:t>[</a:t>
            </a:r>
            <a:r>
              <a:rPr lang="en-GB" b="0" i="0">
                <a:solidFill>
                  <a:srgbClr val="000000"/>
                </a:solidFill>
                <a:effectLst/>
                <a:latin typeface="inherit"/>
              </a:rPr>
              <a:t>to_currency</a:t>
            </a:r>
            <a:r>
              <a:rPr lang="en-GB" b="0" i="0">
                <a:solidFill>
                  <a:srgbClr val="777777"/>
                </a:solidFill>
                <a:effectLst/>
                <a:latin typeface="inherit"/>
              </a:rPr>
              <a:t>]</a:t>
            </a:r>
            <a:r>
              <a:rPr lang="en-GB" b="0" i="0">
                <a:solidFill>
                  <a:srgbClr val="000000"/>
                </a:solidFill>
                <a:effectLst/>
                <a:latin typeface="inherit"/>
              </a:rPr>
              <a:t>, 4</a:t>
            </a:r>
            <a:r>
              <a:rPr lang="en-GB" b="0" i="0">
                <a:solidFill>
                  <a:srgbClr val="777777"/>
                </a:solidFill>
                <a:effectLst/>
                <a:latin typeface="inherit"/>
              </a:rPr>
              <a:t>)</a:t>
            </a:r>
            <a:r>
              <a:rPr lang="en-GB" b="0" i="0">
                <a:solidFill>
                  <a:srgbClr val="000000"/>
                </a:solidFill>
                <a:effectLst/>
                <a:latin typeface="inherit"/>
              </a:rPr>
              <a:t> </a:t>
            </a:r>
            <a:br>
              <a:rPr lang="en-GB" b="0" i="0">
                <a:solidFill>
                  <a:srgbClr val="444444"/>
                </a:solidFill>
                <a:effectLst/>
                <a:latin typeface="inherit"/>
              </a:rPr>
            </a:br>
            <a:r>
              <a:rPr lang="en-GB" b="1" i="0">
                <a:solidFill>
                  <a:srgbClr val="3F7F95"/>
                </a:solidFill>
                <a:effectLst/>
                <a:latin typeface="inherit"/>
              </a:rPr>
              <a:t>return</a:t>
            </a:r>
            <a:r>
              <a:rPr lang="en-GB" b="0" i="0">
                <a:solidFill>
                  <a:srgbClr val="000000"/>
                </a:solidFill>
                <a:effectLst/>
                <a:latin typeface="inherit"/>
              </a:rPr>
              <a:t> amount</a:t>
            </a:r>
            <a:br>
              <a:rPr lang="en-GB" b="0" i="0">
                <a:solidFill>
                  <a:srgbClr val="787878"/>
                </a:solidFill>
                <a:effectLst/>
                <a:latin typeface="inherit"/>
              </a:rPr>
            </a:br>
            <a:br>
              <a:rPr lang="en-GB"/>
            </a:br>
            <a:endParaRPr lang="en-US"/>
          </a:p>
        </p:txBody>
      </p:sp>
    </p:spTree>
    <p:extLst>
      <p:ext uri="{BB962C8B-B14F-4D97-AF65-F5344CB8AC3E}">
        <p14:creationId xmlns:p14="http://schemas.microsoft.com/office/powerpoint/2010/main" val="3401287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Ion</vt:lpstr>
      <vt:lpstr>Python programming          _mini project            </vt:lpstr>
      <vt:lpstr>●Project name:- Currency Converter – Python Project with Source Code ●project participants name&amp;Enrollmentno.:- ~komal Birare•197006 ~pragati ghume •197017 </vt:lpstr>
      <vt:lpstr>Steps to Build the Python Project on Currency Converter ●Real-time Exchange rates ●Import required Libraries ●CurrencyConverter Class ●UI for CurrencyConverter ●Main Function</vt:lpstr>
      <vt:lpstr>1. Real-time Exchange rates To get real-time exchange rates, we will use: https://api.exchangerate-api.com/v4/latest/USD</vt:lpstr>
      <vt:lpstr>Here, we can see the data in JSON format, with the following details:</vt:lpstr>
      <vt:lpstr>2. Import the libraries: For this project based on Python, we are using the tkinter and requests library. So we need to import the library. import requests from tkinter import * import tkinter as tk from tkinter import ttk</vt:lpstr>
      <vt:lpstr>3. Create the CurrencyConverter class: Now we will create the CurrencyConverter class which will get the real time exchange rate and convert the currency and return the converted amount. 3.1. Let’s create the constructor of class. class CurrencyConverter(): def __init__(self,url): self.data= requests.get(url).json() self.currencies = self.data['rates']</vt:lpstr>
      <vt:lpstr>3.2. Convert() method: def convert(self, from_currency, to_currency, amount):  initial_amount = amount  #first convert it into USD if it is not in USD. # because our base currency is USD if from_currency != 'USD' :  amount = amount / self.currencies[from_currency]  # limiting the precision to 4 decimal places  </vt:lpstr>
      <vt:lpstr>amount = round(amount * self.currencies[to_currency], 4)  return amount  </vt:lpstr>
      <vt:lpstr>This method takes following arguments: From_currency: currency from which you want to convert. to _currency: currency in which you want to convert. Amount: how much amount you want to convert. And returns the converted amount.</vt:lpstr>
      <vt:lpstr>Example  url= 'https://api.exchangerate-api.com/v4/latest/USD' converter = CurrencyConverter(url) print(converter.convert('INR','USD',</vt:lpstr>
      <vt:lpstr>4. Now let’s create a UI for the currency converter To Create UI we will create a class CurrencyConverterUI def __init__(self, converter): tk.Tk.__init__(self) self.title = 'Currency Converter' self.currency_converter = converter Converter: Currency Converter object which we will use to convert currencies. Above code will create a Frame.</vt:lpstr>
      <vt:lpstr>Let’s Create the Converter</vt:lpstr>
      <vt:lpstr>Currency Converter using Python </vt:lpstr>
      <vt:lpstr>NOTE: This Code part of __init__ method. First, we set up the frame and add some info in it. After the execution of this part of code, our frame looks like something.</vt:lpstr>
      <vt:lpstr>5. Let’s create the main function. First, we will create the Converter. Second, Create the UI for Converter</vt:lpstr>
      <vt:lpstr>if __name__ == '__main__': url = 'https://api.exchangerate-api.com/v4/latest/USD' converter = RealTimeCurrencyConverter(url) App(converter) mainloop()</vt:lpstr>
      <vt:lpstr>PowerPoint Presentation</vt:lpstr>
      <vt:lpstr>Let's get started!</vt:lpstr>
      <vt:lpstr>Module Used: forex-python Module: Forex Python is a Free Foreign exchange rates and currency conversion. Features: ●List all currency rates. ●BitCoin price for all curuncies. ●Converting amount to BitCoins. ●Get historical rates for any day since 1999.</vt:lpstr>
      <vt:lpstr>●Conversion rate for one currency(ex; USD to INR). ●Convert amount from one currency to other.(‘USD 10$’ to INR). ●Currency symbols, Currency names, etc.</vt:lpstr>
      <vt:lpstr>Time to Code!</vt:lpstr>
      <vt:lpstr>pip install forex-python</vt:lpstr>
      <vt:lpstr>from forex_python.converter import CurrencyCodes, CurrencyRates from forex_python.bitcoin import BtcConverter</vt:lpstr>
      <vt:lpstr>test1 = CurrencyCodes()</vt:lpstr>
      <vt:lpstr>cur_symbol = test1.get_symbol('INR')</vt:lpstr>
      <vt:lpstr>cur_name = test1.get_currency_name('INR')</vt:lpstr>
      <vt:lpstr>Let's display the output.</vt:lpstr>
      <vt:lpstr>test2 = CurrencyRates()</vt:lpstr>
      <vt:lpstr>rate = test2.get_rate('USD', 'INR') print(rate) #OUTPUT: 73.6702434998</vt:lpstr>
      <vt:lpstr>res = test2.convert('USD', 'INR', 10) print(res) #OUTPUT: 736.702434998</vt:lpstr>
      <vt:lpstr>I am passing three parameters here, ●original currency ●the converted currency ●conversion amount</vt:lpstr>
      <vt:lpstr>Let's fetch BITCOIN's latest price details. Let's start by creating an instance of BtcConverter</vt:lpstr>
      <vt:lpstr>price = bitcoin.get_latest_price('INR') #display the output print(price)</vt:lpstr>
      <vt:lpstr>PowerPoint Presentation</vt:lpstr>
      <vt:lpstr>You can play around with the forex-python library and even explore more features. You can even make use of Python GUI using Tkinter.</vt:lpstr>
      <vt:lpstr>Conclusion: in this mini project we worked on the Python project to build a Currency Converter.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_mini project </dc:title>
  <dc:creator>Komal Birare</dc:creator>
  <cp:lastModifiedBy>Komal Birare</cp:lastModifiedBy>
  <cp:revision>3</cp:revision>
  <dcterms:created xsi:type="dcterms:W3CDTF">2021-06-20T11:25:46Z</dcterms:created>
  <dcterms:modified xsi:type="dcterms:W3CDTF">2021-06-20T13:44:30Z</dcterms:modified>
</cp:coreProperties>
</file>