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63" r:id="rId3"/>
    <p:sldId id="259" r:id="rId4"/>
    <p:sldId id="265" r:id="rId5"/>
    <p:sldId id="261" r:id="rId6"/>
    <p:sldId id="272" r:id="rId7"/>
    <p:sldId id="262" r:id="rId8"/>
    <p:sldId id="264" r:id="rId9"/>
    <p:sldId id="266" r:id="rId10"/>
    <p:sldId id="267" r:id="rId11"/>
    <p:sldId id="268" r:id="rId12"/>
    <p:sldId id="276" r:id="rId13"/>
    <p:sldId id="273" r:id="rId14"/>
    <p:sldId id="277" r:id="rId15"/>
    <p:sldId id="274" r:id="rId16"/>
    <p:sldId id="269" r:id="rId17"/>
    <p:sldId id="275" r:id="rId18"/>
    <p:sldId id="278"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Tanaka, Reiko" initials="TR [7]" lastIdx="1" clrIdx="6">
    <p:extLst/>
  </p:cmAuthor>
  <p:cmAuthor id="1" name="Tanaka, Reiko" initials="TR" lastIdx="1" clrIdx="0">
    <p:extLst/>
  </p:cmAuthor>
  <p:cmAuthor id="8" name="Tanaka, Reiko" initials="TR [8]" lastIdx="1" clrIdx="7">
    <p:extLst/>
  </p:cmAuthor>
  <p:cmAuthor id="2" name="Tanaka, Reiko" initials="TR [2]" lastIdx="1" clrIdx="1">
    <p:extLst/>
  </p:cmAuthor>
  <p:cmAuthor id="9" name="Tanaka, Reiko" initials="TR [9]" lastIdx="1" clrIdx="8">
    <p:extLst/>
  </p:cmAuthor>
  <p:cmAuthor id="3" name="Tanaka, Reiko" initials="TR [3]" lastIdx="1" clrIdx="2">
    <p:extLst/>
  </p:cmAuthor>
  <p:cmAuthor id="10" name="Tanaka, Reiko" initials="TR [10]" lastIdx="1" clrIdx="9">
    <p:extLst/>
  </p:cmAuthor>
  <p:cmAuthor id="4" name="Tanaka, Reiko" initials="TR [4]" lastIdx="1" clrIdx="3">
    <p:extLst/>
  </p:cmAuthor>
  <p:cmAuthor id="11" name="Tanaka, Reiko" initials="TR [11]" lastIdx="1" clrIdx="10">
    <p:extLst/>
  </p:cmAuthor>
  <p:cmAuthor id="5" name="Tanaka, Reiko" initials="TR [5]" lastIdx="1" clrIdx="4">
    <p:extLst/>
  </p:cmAuthor>
  <p:cmAuthor id="6" name="Tanaka, Reiko" initials="TR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68256" autoAdjust="0"/>
  </p:normalViewPr>
  <p:slideViewPr>
    <p:cSldViewPr snapToGrid="0" snapToObjects="1">
      <p:cViewPr varScale="1">
        <p:scale>
          <a:sx n="104" d="100"/>
          <a:sy n="104" d="100"/>
        </p:scale>
        <p:origin x="1638" y="90"/>
      </p:cViewPr>
      <p:guideLst>
        <p:guide orient="horz" pos="1620"/>
        <p:guide pos="2880"/>
      </p:guideLst>
    </p:cSldViewPr>
  </p:slideViewPr>
  <p:notesTextViewPr>
    <p:cViewPr>
      <p:scale>
        <a:sx n="3" d="2"/>
        <a:sy n="3" d="2"/>
      </p:scale>
      <p:origin x="0" y="0"/>
    </p:cViewPr>
  </p:notesText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smtClean="0">
                <a:solidFill>
                  <a:srgbClr val="003E74"/>
                </a:solidFill>
              </a:rPr>
              <a:t>Name of presentation</a:t>
            </a:r>
            <a:endParaRPr lang="en-US" b="1" dirty="0">
              <a:solidFill>
                <a:srgbClr val="003E74"/>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4 September, 2018</a:t>
            </a:fld>
            <a:endParaRPr lang="en-US" dirty="0">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smtClean="0"/>
              <a:t>Name of presentation</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4 September, 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smtClean="0"/>
              <a:t>Good</a:t>
            </a:r>
            <a:r>
              <a:rPr lang="en-GB" baseline="0" dirty="0" smtClean="0"/>
              <a:t> afternoon and thank you for giving me this opportunity to present my research.</a:t>
            </a:r>
          </a:p>
          <a:p>
            <a:r>
              <a:rPr lang="en-GB" baseline="0" dirty="0" smtClean="0"/>
              <a:t>I will be talking about using </a:t>
            </a:r>
            <a:r>
              <a:rPr lang="en-GB" sz="1200" kern="1200" dirty="0" smtClean="0">
                <a:solidFill>
                  <a:schemeClr val="tx1"/>
                </a:solidFill>
                <a:effectLst/>
                <a:latin typeface="+mn-lt"/>
                <a:ea typeface="+mn-ea"/>
                <a:cs typeface="+mn-cs"/>
              </a:rPr>
              <a:t>Bayesian Machine Learning to predict the short-term evolution of eczema severity.</a:t>
            </a:r>
            <a:endParaRPr lang="en-GB" dirty="0"/>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258188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We further performed an external validation of the model to see if it could predict the trajectories of patients from a different clinical </a:t>
            </a:r>
            <a:r>
              <a:rPr lang="en-GB" sz="1200" kern="1200" dirty="0" smtClean="0">
                <a:solidFill>
                  <a:schemeClr val="tx1"/>
                </a:solidFill>
                <a:effectLst/>
                <a:latin typeface="+mn-lt"/>
                <a:ea typeface="+mn-ea"/>
                <a:cs typeface="+mn-cs"/>
              </a:rPr>
              <a:t>study</a:t>
            </a:r>
            <a:r>
              <a:rPr lang="en-GB" sz="1200" kern="1200" baseline="0" dirty="0" smtClean="0">
                <a:solidFill>
                  <a:schemeClr val="tx1"/>
                </a:solidFill>
                <a:effectLst/>
                <a:latin typeface="+mn-lt"/>
                <a:ea typeface="+mn-ea"/>
                <a:cs typeface="+mn-cs"/>
              </a:rPr>
              <a:t> with a larger cohort.</a:t>
            </a:r>
          </a:p>
          <a:p>
            <a:r>
              <a:rPr lang="en-GB" sz="1200" kern="1200" baseline="0" dirty="0" smtClean="0">
                <a:solidFill>
                  <a:schemeClr val="tx1"/>
                </a:solidFill>
                <a:effectLst/>
                <a:latin typeface="+mn-lt"/>
                <a:ea typeface="+mn-ea"/>
                <a:cs typeface="+mn-cs"/>
              </a:rPr>
              <a:t>The data includes 334 AD patients receiving a corticosteroid and followed for 16 weeks with a daily recording of the bother score.</a:t>
            </a:r>
          </a:p>
          <a:p>
            <a:r>
              <a:rPr lang="en-GB" sz="1200" kern="1200" baseline="0" dirty="0" smtClean="0">
                <a:solidFill>
                  <a:schemeClr val="tx1"/>
                </a:solidFill>
                <a:effectLst/>
                <a:latin typeface="+mn-lt"/>
                <a:ea typeface="+mn-ea"/>
                <a:cs typeface="+mn-cs"/>
              </a:rPr>
              <a:t>One good thing with this dataset is that it has only about 2% missing values, making it particularly suitable for a replication study.</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a:t>
            </a:r>
            <a:r>
              <a:rPr lang="en-GB" sz="1200" kern="1200" dirty="0" smtClean="0">
                <a:solidFill>
                  <a:schemeClr val="tx1"/>
                </a:solidFill>
                <a:effectLst/>
                <a:latin typeface="+mn-lt"/>
                <a:ea typeface="+mn-ea"/>
                <a:cs typeface="+mn-cs"/>
              </a:rPr>
              <a:t>algorithm is also able to learn and we reach a performance which is 60% better than chance.</a:t>
            </a:r>
            <a:endParaRPr lang="en-GB"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3946111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In conclusion, we have managed to develop and internally and externally validate a mechanism-based model with two datasets.</a:t>
            </a:r>
          </a:p>
          <a:p>
            <a:r>
              <a:rPr lang="en-GB" sz="1200" kern="1200" dirty="0" smtClean="0">
                <a:solidFill>
                  <a:schemeClr val="tx1"/>
                </a:solidFill>
                <a:effectLst/>
                <a:latin typeface="+mn-lt"/>
                <a:ea typeface="+mn-ea"/>
                <a:cs typeface="+mn-cs"/>
              </a:rPr>
              <a:t>We achieved predictions which are 50 to 60% better than chance.</a:t>
            </a:r>
          </a:p>
          <a:p>
            <a:r>
              <a:rPr lang="en-GB" sz="1200" kern="1200" dirty="0" smtClean="0">
                <a:solidFill>
                  <a:schemeClr val="tx1"/>
                </a:solidFill>
                <a:effectLst/>
                <a:latin typeface="+mn-lt"/>
                <a:ea typeface="+mn-ea"/>
                <a:cs typeface="+mn-cs"/>
              </a:rPr>
              <a:t>Future works will consist in extending the model to include several types as well as the quantity of treatment used on a daily basis, demographics data as well as genetic information.</a:t>
            </a:r>
          </a:p>
          <a:p>
            <a:r>
              <a:rPr lang="en-GB" sz="1200" kern="1200" dirty="0" smtClean="0">
                <a:solidFill>
                  <a:schemeClr val="tx1"/>
                </a:solidFill>
                <a:effectLst/>
                <a:latin typeface="+mn-lt"/>
                <a:ea typeface="+mn-ea"/>
                <a:cs typeface="+mn-cs"/>
              </a:rPr>
              <a:t>We would also like to implement a Sequential Monte-Carlo algorithm for making daily instead of weekly predictions.</a:t>
            </a:r>
          </a:p>
          <a:p>
            <a:endParaRPr lang="en-GB" dirty="0"/>
          </a:p>
        </p:txBody>
      </p:sp>
      <p:sp>
        <p:nvSpPr>
          <p:cNvPr id="4" name="Espace réservé de l'en-tête 3"/>
          <p:cNvSpPr>
            <a:spLocks noGrp="1"/>
          </p:cNvSpPr>
          <p:nvPr>
            <p:ph type="hdr" sz="quarter" idx="10"/>
          </p:nvPr>
        </p:nvSpPr>
        <p:spPr/>
        <p:txBody>
          <a:bodyPr/>
          <a:lstStyle/>
          <a:p>
            <a:r>
              <a:rPr lang="en-US" smtClean="0"/>
              <a:t>Name of presentation</a:t>
            </a:r>
            <a:endParaRPr lang="en-US" dirty="0"/>
          </a:p>
        </p:txBody>
      </p:sp>
      <p:sp>
        <p:nvSpPr>
          <p:cNvPr id="5" name="Espace réservé de la date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154098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smtClean="0"/>
              <a:t>Thank you for listening.</a:t>
            </a:r>
          </a:p>
          <a:p>
            <a:r>
              <a:rPr lang="en-GB" dirty="0" smtClean="0"/>
              <a:t>I</a:t>
            </a:r>
            <a:r>
              <a:rPr lang="en-GB" baseline="0" dirty="0" smtClean="0"/>
              <a:t> particularly would like to thank…</a:t>
            </a:r>
            <a:endParaRPr lang="en-GB" dirty="0"/>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3295087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First, eczema, aka Atopic Dermatitis is a skin disease characterised by a dry and itchy skin and affects approximately 20% of the paediatric population worldwide.</a:t>
            </a:r>
          </a:p>
          <a:p>
            <a:r>
              <a:rPr lang="en-GB" sz="1200" kern="1200" dirty="0" smtClean="0">
                <a:solidFill>
                  <a:schemeClr val="tx1"/>
                </a:solidFill>
                <a:effectLst/>
                <a:latin typeface="+mn-lt"/>
                <a:ea typeface="+mn-ea"/>
                <a:cs typeface="+mn-cs"/>
              </a:rPr>
              <a:t>AD is a complex and multi-causal condition whose mechanisms are not fully understood yet.</a:t>
            </a:r>
          </a:p>
          <a:p>
            <a:r>
              <a:rPr lang="en-GB" sz="1200" kern="1200" dirty="0" smtClean="0">
                <a:solidFill>
                  <a:schemeClr val="tx1"/>
                </a:solidFill>
                <a:effectLst/>
                <a:latin typeface="+mn-lt"/>
                <a:ea typeface="+mn-ea"/>
                <a:cs typeface="+mn-cs"/>
              </a:rPr>
              <a:t>Moreover, there is a large variation in disease severity and response to treatments.</a:t>
            </a:r>
          </a:p>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instance, we cannot predict the daily fluctuations of AD symptoms, aka flares, i.e. periods of exacerbations with a great impact of patients’ quality of life.</a:t>
            </a:r>
            <a:endParaRPr lang="en-GB" dirty="0" smtClean="0"/>
          </a:p>
          <a:p>
            <a:r>
              <a:rPr lang="en-GB" dirty="0" smtClean="0"/>
              <a:t>By that, I</a:t>
            </a:r>
            <a:r>
              <a:rPr lang="en-GB" baseline="0" dirty="0" smtClean="0"/>
              <a:t> mean that it is difficult to predict when AD flare-ups occur, whether the flare-ups persist or whether they are going to be mild and transient and thus do not require step-up treatments. </a:t>
            </a:r>
            <a:endParaRPr lang="en-GB" dirty="0"/>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148451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Therefore, one of the main challenge in</a:t>
            </a:r>
            <a:r>
              <a:rPr lang="en-GB" sz="1200" kern="1200" baseline="0" dirty="0" smtClean="0">
                <a:solidFill>
                  <a:schemeClr val="tx1"/>
                </a:solidFill>
                <a:effectLst/>
                <a:latin typeface="+mn-lt"/>
                <a:ea typeface="+mn-ea"/>
                <a:cs typeface="+mn-cs"/>
              </a:rPr>
              <a:t> the field is to better control AD symptoms.</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order to do that, we first need to be able to make accurate prognoses of the currently available therapies.</a:t>
            </a:r>
          </a:p>
          <a:p>
            <a:r>
              <a:rPr lang="en-GB" sz="1200" kern="1200" dirty="0" smtClean="0">
                <a:solidFill>
                  <a:schemeClr val="tx1"/>
                </a:solidFill>
                <a:effectLst/>
                <a:latin typeface="+mn-lt"/>
                <a:ea typeface="+mn-ea"/>
                <a:cs typeface="+mn-cs"/>
              </a:rPr>
              <a:t>This could lead to effective</a:t>
            </a:r>
            <a:r>
              <a:rPr lang="en-GB" sz="1200" kern="1200" baseline="0" dirty="0" smtClean="0">
                <a:solidFill>
                  <a:schemeClr val="tx1"/>
                </a:solidFill>
                <a:effectLst/>
                <a:latin typeface="+mn-lt"/>
                <a:ea typeface="+mn-ea"/>
                <a:cs typeface="+mn-cs"/>
              </a:rPr>
              <a:t> intervention, for example by using proactive treatments to prevent a flare from occurring.</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Moreover, it is important that these prognoses are interpretable for clinicians and patients, so we need to be able to understand the underlying mechanisms of AD pathogenesis.</a:t>
            </a:r>
          </a:p>
          <a:p>
            <a:r>
              <a:rPr lang="en-GB" sz="1200" kern="1200" dirty="0" smtClean="0">
                <a:solidFill>
                  <a:schemeClr val="tx1"/>
                </a:solidFill>
                <a:effectLst/>
                <a:latin typeface="+mn-lt"/>
                <a:ea typeface="+mn-ea"/>
                <a:cs typeface="+mn-cs"/>
              </a:rPr>
              <a:t>So,</a:t>
            </a:r>
            <a:r>
              <a:rPr lang="en-GB" sz="1200" kern="1200" baseline="0" dirty="0" smtClean="0">
                <a:solidFill>
                  <a:schemeClr val="tx1"/>
                </a:solidFill>
                <a:effectLst/>
                <a:latin typeface="+mn-lt"/>
                <a:ea typeface="+mn-ea"/>
                <a:cs typeface="+mn-cs"/>
              </a:rPr>
              <a:t> our</a:t>
            </a:r>
            <a:r>
              <a:rPr lang="en-GB" sz="1200" kern="1200" dirty="0" smtClean="0">
                <a:solidFill>
                  <a:schemeClr val="tx1"/>
                </a:solidFill>
                <a:effectLst/>
                <a:latin typeface="+mn-lt"/>
                <a:ea typeface="+mn-ea"/>
                <a:cs typeface="+mn-cs"/>
              </a:rPr>
              <a:t> aim is to develop a predictive, mechanism-based model of the short-term evolution of AD.</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For comparison, we would aim to do something much like weather forecasting but instead of predicting that it will rain the next day with a probability of 50%, we will predict that AD symptoms will improve with a probability of 50%.</a:t>
            </a:r>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57917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rgbClr val="FF0000"/>
                </a:solidFill>
                <a:effectLst/>
                <a:latin typeface="+mn-lt"/>
                <a:ea typeface="+mn-ea"/>
                <a:cs typeface="+mn-cs"/>
              </a:rPr>
              <a:t>Our group </a:t>
            </a:r>
            <a:r>
              <a:rPr lang="en-GB" sz="1200" kern="1200" dirty="0" smtClean="0">
                <a:solidFill>
                  <a:schemeClr val="tx1"/>
                </a:solidFill>
                <a:effectLst/>
                <a:latin typeface="+mn-lt"/>
                <a:ea typeface="+mn-ea"/>
                <a:cs typeface="+mn-cs"/>
              </a:rPr>
              <a:t>already developed a mechanistic model of AD that describes the dynamic</a:t>
            </a:r>
            <a:r>
              <a:rPr lang="en-GB" sz="1200" kern="1200" baseline="0" dirty="0" smtClean="0">
                <a:solidFill>
                  <a:schemeClr val="tx1"/>
                </a:solidFill>
                <a:effectLst/>
                <a:latin typeface="+mn-lt"/>
                <a:ea typeface="+mn-ea"/>
                <a:cs typeface="+mn-cs"/>
              </a:rPr>
              <a:t> interplay between the skin barrier, environmental stressors and immune responses.</a:t>
            </a:r>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 won’t go into the details</a:t>
            </a:r>
            <a:r>
              <a:rPr lang="en-GB" sz="1200" kern="1200" baseline="0" dirty="0" smtClean="0">
                <a:solidFill>
                  <a:schemeClr val="tx1"/>
                </a:solidFill>
                <a:effectLst/>
                <a:latin typeface="+mn-lt"/>
                <a:ea typeface="+mn-ea"/>
                <a:cs typeface="+mn-cs"/>
              </a:rPr>
              <a:t> of this model in this presentation but our idea was to use this mechanistic understanding of AD pathogenesis as a template for a ML model in order to make interpretable predictions.</a:t>
            </a:r>
            <a:endParaRPr lang="en-GB"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24270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We used the data from an already published study investigating 60 AD children during 6 to 9 months who received a corticosteroid treatment. </a:t>
            </a:r>
          </a:p>
          <a:p>
            <a:r>
              <a:rPr lang="en-GB" sz="1200" kern="1200" dirty="0" smtClean="0">
                <a:solidFill>
                  <a:schemeClr val="tx1"/>
                </a:solidFill>
                <a:effectLst/>
                <a:latin typeface="+mn-lt"/>
                <a:ea typeface="+mn-ea"/>
                <a:cs typeface="+mn-cs"/>
              </a:rPr>
              <a:t>These children recorded daily bother and scratch scores which are respectively the answers to the questions “how much bother did you experience today because of your eczema?” and “how often did you scratch today because of your eczema?”, on a scale from 0 to 10.</a:t>
            </a:r>
          </a:p>
          <a:p>
            <a:r>
              <a:rPr lang="en-GB" sz="1200" kern="1200" dirty="0" smtClean="0">
                <a:solidFill>
                  <a:schemeClr val="tx1"/>
                </a:solidFill>
                <a:effectLst/>
                <a:latin typeface="+mn-lt"/>
                <a:ea typeface="+mn-ea"/>
                <a:cs typeface="+mn-cs"/>
              </a:rPr>
              <a:t>One of the main challenge of this dataset, and of many </a:t>
            </a:r>
            <a:r>
              <a:rPr lang="en-GB" sz="1200" kern="1200" dirty="0" smtClean="0">
                <a:solidFill>
                  <a:schemeClr val="tx1"/>
                </a:solidFill>
                <a:effectLst/>
                <a:latin typeface="+mn-lt"/>
                <a:ea typeface="+mn-ea"/>
                <a:cs typeface="+mn-cs"/>
              </a:rPr>
              <a:t>clinical </a:t>
            </a:r>
            <a:r>
              <a:rPr lang="en-GB" sz="1200" kern="1200" dirty="0" smtClean="0">
                <a:solidFill>
                  <a:schemeClr val="tx1"/>
                </a:solidFill>
                <a:effectLst/>
                <a:latin typeface="+mn-lt"/>
                <a:ea typeface="+mn-ea"/>
                <a:cs typeface="+mn-cs"/>
              </a:rPr>
              <a:t>studies is the number of missing values, i.e. children forgetting to record their severity score</a:t>
            </a:r>
            <a:r>
              <a:rPr lang="en-GB" sz="1200" kern="1200" dirty="0" smtClean="0">
                <a:solidFill>
                  <a:schemeClr val="tx1"/>
                </a:solidFill>
                <a:effectLst/>
                <a:latin typeface="+mn-lt"/>
                <a:ea typeface="+mn-ea"/>
                <a:cs typeface="+mn-cs"/>
              </a:rPr>
              <a:t>.</a:t>
            </a:r>
          </a:p>
          <a:p>
            <a:r>
              <a:rPr lang="en-GB" sz="1200" kern="1200" dirty="0" smtClean="0">
                <a:solidFill>
                  <a:schemeClr val="tx1"/>
                </a:solidFill>
                <a:effectLst/>
                <a:latin typeface="+mn-lt"/>
                <a:ea typeface="+mn-ea"/>
                <a:cs typeface="+mn-cs"/>
              </a:rPr>
              <a:t>This is challenge</a:t>
            </a:r>
            <a:r>
              <a:rPr lang="en-GB" sz="1200" kern="1200" baseline="0" dirty="0" smtClean="0">
                <a:solidFill>
                  <a:schemeClr val="tx1"/>
                </a:solidFill>
                <a:effectLst/>
                <a:latin typeface="+mn-lt"/>
                <a:ea typeface="+mn-ea"/>
                <a:cs typeface="+mn-cs"/>
              </a:rPr>
              <a:t> since we are dealing with sequential data so we need to take this into account in our approach.</a:t>
            </a:r>
          </a:p>
          <a:p>
            <a:r>
              <a:rPr lang="en-GB" sz="1200" kern="1200" baseline="0" dirty="0" smtClean="0">
                <a:solidFill>
                  <a:schemeClr val="tx1"/>
                </a:solidFill>
                <a:effectLst/>
                <a:latin typeface="+mn-lt"/>
                <a:ea typeface="+mn-ea"/>
                <a:cs typeface="+mn-cs"/>
              </a:rPr>
              <a:t>This figure illustrates this problem with on the x-axis </a:t>
            </a:r>
            <a:r>
              <a:rPr lang="en-GB" sz="1200" kern="1200" dirty="0" smtClean="0">
                <a:solidFill>
                  <a:schemeClr val="tx1"/>
                </a:solidFill>
                <a:effectLst/>
                <a:latin typeface="+mn-lt"/>
                <a:ea typeface="+mn-ea"/>
                <a:cs typeface="+mn-cs"/>
              </a:rPr>
              <a:t>the date of the measurement and on the y-axis, patient ID.</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Observed values are represented in black and missing in orange,</a:t>
            </a:r>
            <a:r>
              <a:rPr lang="en-GB" sz="1200" kern="1200" baseline="0" dirty="0" smtClean="0">
                <a:solidFill>
                  <a:schemeClr val="tx1"/>
                </a:solidFill>
                <a:effectLst/>
                <a:latin typeface="+mn-lt"/>
                <a:ea typeface="+mn-ea"/>
                <a:cs typeface="+mn-cs"/>
              </a:rPr>
              <a:t> the latter accounting for approximately 30% of the data.</a:t>
            </a:r>
            <a:endParaRPr lang="en-GB" sz="1200" kern="1200" dirty="0" smtClean="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359458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We will specify the double-switch model as a graphical model, more specifically a Bayesian network (figure).</a:t>
            </a:r>
          </a:p>
          <a:p>
            <a:r>
              <a:rPr lang="en-GB" sz="1200" kern="1200" dirty="0" smtClean="0">
                <a:solidFill>
                  <a:schemeClr val="tx1"/>
                </a:solidFill>
                <a:effectLst/>
                <a:latin typeface="+mn-lt"/>
                <a:ea typeface="+mn-ea"/>
                <a:cs typeface="+mn-cs"/>
              </a:rPr>
              <a:t>This way, the model is just the joint probability distribution over all parameters of interest </a:t>
            </a:r>
            <a:r>
              <a:rPr lang="en-GB" sz="1200" kern="1200" dirty="0" smtClean="0">
                <a:solidFill>
                  <a:schemeClr val="tx1"/>
                </a:solidFill>
                <a:effectLst/>
                <a:latin typeface="+mn-lt"/>
                <a:ea typeface="+mn-ea"/>
                <a:cs typeface="+mn-cs"/>
              </a:rPr>
              <a:t>so </a:t>
            </a:r>
            <a:r>
              <a:rPr lang="en-GB" sz="1200" kern="1200" dirty="0" smtClean="0">
                <a:solidFill>
                  <a:schemeClr val="tx1"/>
                </a:solidFill>
                <a:effectLst/>
                <a:latin typeface="+mn-lt"/>
                <a:ea typeface="+mn-ea"/>
                <a:cs typeface="+mn-cs"/>
              </a:rPr>
              <a:t>we can compute the likelihood that the data x was generated by the model and </a:t>
            </a:r>
            <a:r>
              <a:rPr lang="en-GB" sz="1200" kern="1200" dirty="0" smtClean="0">
                <a:solidFill>
                  <a:schemeClr val="tx1"/>
                </a:solidFill>
                <a:effectLst/>
                <a:latin typeface="+mn-lt"/>
                <a:ea typeface="+mn-ea"/>
                <a:cs typeface="+mn-cs"/>
              </a:rPr>
              <a:t>update </a:t>
            </a:r>
            <a:r>
              <a:rPr lang="en-GB" sz="1200" kern="1200" dirty="0" smtClean="0">
                <a:solidFill>
                  <a:schemeClr val="tx1"/>
                </a:solidFill>
                <a:effectLst/>
                <a:latin typeface="+mn-lt"/>
                <a:ea typeface="+mn-ea"/>
                <a:cs typeface="+mn-cs"/>
              </a:rPr>
              <a:t>our priors over the parameters p(theta</a:t>
            </a:r>
            <a:r>
              <a:rPr lang="en-GB" sz="1200" kern="1200" dirty="0" smtClean="0">
                <a:solidFill>
                  <a:schemeClr val="tx1"/>
                </a:solidFill>
                <a:effectLst/>
                <a:latin typeface="+mn-lt"/>
                <a:ea typeface="+mn-ea"/>
                <a:cs typeface="+mn-cs"/>
              </a:rPr>
              <a:t>) using Bayes’ theorem from which we derive </a:t>
            </a:r>
            <a:r>
              <a:rPr lang="en-GB" sz="1200" kern="1200" dirty="0" smtClean="0">
                <a:solidFill>
                  <a:schemeClr val="tx1"/>
                </a:solidFill>
                <a:effectLst/>
                <a:latin typeface="+mn-lt"/>
                <a:ea typeface="+mn-ea"/>
                <a:cs typeface="+mn-cs"/>
              </a:rPr>
              <a:t>the posterior distribution p(</a:t>
            </a:r>
            <a:r>
              <a:rPr lang="en-GB" sz="1200" kern="1200" dirty="0" err="1" smtClean="0">
                <a:solidFill>
                  <a:schemeClr val="tx1"/>
                </a:solidFill>
                <a:effectLst/>
                <a:latin typeface="+mn-lt"/>
                <a:ea typeface="+mn-ea"/>
                <a:cs typeface="+mn-cs"/>
              </a:rPr>
              <a:t>theta|x</a:t>
            </a:r>
            <a:r>
              <a:rPr lang="en-GB" sz="1200" kern="1200" dirty="0" smtClean="0">
                <a:solidFill>
                  <a:schemeClr val="tx1"/>
                </a:solidFill>
                <a:effectLst/>
                <a:latin typeface="+mn-lt"/>
                <a:ea typeface="+mn-ea"/>
                <a:cs typeface="+mn-cs"/>
              </a:rPr>
              <a:t>), the probability distribution of the parameters given the data.</a:t>
            </a:r>
          </a:p>
          <a:p>
            <a:r>
              <a:rPr lang="en-GB" sz="1200" kern="1200" dirty="0" smtClean="0">
                <a:solidFill>
                  <a:schemeClr val="tx1"/>
                </a:solidFill>
                <a:effectLst/>
                <a:latin typeface="+mn-lt"/>
                <a:ea typeface="+mn-ea"/>
                <a:cs typeface="+mn-cs"/>
              </a:rPr>
              <a:t>One way of doing that efficiently is by using Markov Chain Monte-Carlo algorithms and we will use the Hamiltonian Monte-Carlo implemented in Stan.</a:t>
            </a:r>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577700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The model is described</a:t>
            </a:r>
            <a:r>
              <a:rPr lang="en-GB" sz="1200" kern="1200" baseline="0" dirty="0" smtClean="0">
                <a:solidFill>
                  <a:schemeClr val="tx1"/>
                </a:solidFill>
                <a:effectLst/>
                <a:latin typeface="+mn-lt"/>
                <a:ea typeface="+mn-ea"/>
                <a:cs typeface="+mn-cs"/>
              </a:rPr>
              <a:t> by this set of equation.</a:t>
            </a:r>
          </a:p>
          <a:p>
            <a:r>
              <a:rPr lang="en-GB" sz="1200" kern="1200" baseline="0" dirty="0" smtClean="0">
                <a:solidFill>
                  <a:schemeClr val="tx1"/>
                </a:solidFill>
                <a:effectLst/>
                <a:latin typeface="+mn-lt"/>
                <a:ea typeface="+mn-ea"/>
                <a:cs typeface="+mn-cs"/>
              </a:rPr>
              <a:t>It’s mostly </a:t>
            </a:r>
            <a:r>
              <a:rPr lang="en-GB" sz="1200" kern="1200" dirty="0" smtClean="0">
                <a:solidFill>
                  <a:schemeClr val="tx1"/>
                </a:solidFill>
                <a:effectLst/>
                <a:latin typeface="+mn-lt"/>
                <a:ea typeface="+mn-ea"/>
                <a:cs typeface="+mn-cs"/>
              </a:rPr>
              <a:t>an autoregressive model, meaning that the severity at t+1 depends on the severity at t.</a:t>
            </a:r>
          </a:p>
          <a:p>
            <a:r>
              <a:rPr lang="en-GB" sz="1200" kern="1200" dirty="0" smtClean="0">
                <a:solidFill>
                  <a:schemeClr val="tx1"/>
                </a:solidFill>
                <a:effectLst/>
                <a:latin typeface="+mn-lt"/>
                <a:ea typeface="+mn-ea"/>
                <a:cs typeface="+mn-cs"/>
              </a:rPr>
              <a:t>We also model a latent risk P following a random walk, and this risk specifies the flare distribution following an exponential distribution.</a:t>
            </a:r>
          </a:p>
          <a:p>
            <a:r>
              <a:rPr lang="en-GB" sz="1200" kern="1200" dirty="0" smtClean="0">
                <a:solidFill>
                  <a:schemeClr val="tx1"/>
                </a:solidFill>
                <a:effectLst/>
                <a:latin typeface="+mn-lt"/>
                <a:ea typeface="+mn-ea"/>
                <a:cs typeface="+mn-cs"/>
              </a:rPr>
              <a:t>What does this mean? If for instance (figure), your bother is 5 out 10 today (dashed line), the probability</a:t>
            </a:r>
            <a:r>
              <a:rPr lang="en-GB" sz="1200" kern="1200" baseline="0" dirty="0" smtClean="0">
                <a:solidFill>
                  <a:schemeClr val="tx1"/>
                </a:solidFill>
                <a:effectLst/>
                <a:latin typeface="+mn-lt"/>
                <a:ea typeface="+mn-ea"/>
                <a:cs typeface="+mn-cs"/>
              </a:rPr>
              <a:t> density function for tomorrow’s severity, if there is no flare is the red curve, meaning that it is very likely that your severity will decrease.</a:t>
            </a:r>
          </a:p>
          <a:p>
            <a:r>
              <a:rPr lang="en-GB" sz="1200" kern="1200" baseline="0" dirty="0" smtClean="0">
                <a:solidFill>
                  <a:schemeClr val="tx1"/>
                </a:solidFill>
                <a:effectLst/>
                <a:latin typeface="+mn-lt"/>
                <a:ea typeface="+mn-ea"/>
                <a:cs typeface="+mn-cs"/>
              </a:rPr>
              <a:t>If you have a flare, </a:t>
            </a:r>
            <a:r>
              <a:rPr lang="en-GB" sz="1200" kern="1200" dirty="0" smtClean="0">
                <a:solidFill>
                  <a:schemeClr val="tx1"/>
                </a:solidFill>
                <a:effectLst/>
                <a:latin typeface="+mn-lt"/>
                <a:ea typeface="+mn-ea"/>
                <a:cs typeface="+mn-cs"/>
              </a:rPr>
              <a:t>the risk P will skew the pdf toward higher severity (blue curve)</a:t>
            </a:r>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41350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smtClean="0">
                <a:solidFill>
                  <a:schemeClr val="tx1"/>
                </a:solidFill>
                <a:effectLst/>
                <a:latin typeface="+mn-lt"/>
                <a:ea typeface="+mn-ea"/>
                <a:cs typeface="+mn-cs"/>
              </a:rPr>
              <a:t>So we fitted the data to this model but in order to make sure that it generalises well to unseen data, we internally</a:t>
            </a:r>
            <a:r>
              <a:rPr lang="en-GB" sz="1200" kern="1200" baseline="0" dirty="0" smtClean="0">
                <a:solidFill>
                  <a:schemeClr val="tx1"/>
                </a:solidFill>
                <a:effectLst/>
                <a:latin typeface="+mn-lt"/>
                <a:ea typeface="+mn-ea"/>
                <a:cs typeface="+mn-cs"/>
              </a:rPr>
              <a:t> validate it in this (figure) setting (some people call that forward chaining)</a:t>
            </a:r>
            <a:r>
              <a:rPr lang="en-GB" sz="1200" kern="1200" dirty="0" smtClean="0">
                <a:solidFill>
                  <a:schemeClr val="tx1"/>
                </a:solidFill>
                <a:effectLst/>
                <a:latin typeface="+mn-lt"/>
                <a:ea typeface="+mn-ea"/>
                <a:cs typeface="+mn-cs"/>
              </a:rPr>
              <a:t>, meaning that every week we update the model with the data from the past week and make predictions for the following week and so on.</a:t>
            </a:r>
          </a:p>
          <a:p>
            <a:r>
              <a:rPr lang="en-GB" sz="1200" kern="1200" dirty="0" smtClean="0">
                <a:solidFill>
                  <a:schemeClr val="tx1"/>
                </a:solidFill>
                <a:effectLst/>
                <a:latin typeface="+mn-lt"/>
                <a:ea typeface="+mn-ea"/>
                <a:cs typeface="+mn-cs"/>
              </a:rPr>
              <a:t>Our main metric to assess the performance of the model was the Ranked Probability Skill Score which measures the accuracy of an ordinal probability forecast with a perfect score of 1 and a score not better than random of 0.</a:t>
            </a:r>
          </a:p>
          <a:p>
            <a:r>
              <a:rPr lang="en-GB" sz="1200" kern="1200" dirty="0" smtClean="0">
                <a:solidFill>
                  <a:schemeClr val="tx1"/>
                </a:solidFill>
                <a:effectLst/>
                <a:latin typeface="+mn-lt"/>
                <a:ea typeface="+mn-ea"/>
                <a:cs typeface="+mn-cs"/>
              </a:rPr>
              <a:t>This figure depicts the learning curve of the model, on the x-axis iteration, i.e. each time we update our model and make predictions for the following week, and on the y-axis the RPSS. In blue the learning curve for the bother score and in red the learning curve for the scratch score.</a:t>
            </a:r>
          </a:p>
          <a:p>
            <a:r>
              <a:rPr lang="en-GB" sz="1200" kern="1200" dirty="0" smtClean="0">
                <a:solidFill>
                  <a:schemeClr val="tx1"/>
                </a:solidFill>
                <a:effectLst/>
                <a:latin typeface="+mn-lt"/>
                <a:ea typeface="+mn-ea"/>
                <a:cs typeface="+mn-cs"/>
              </a:rPr>
              <a:t>We can see that the model is actually learning something and it performs approximately 50% than random.</a:t>
            </a:r>
          </a:p>
          <a:p>
            <a:endParaRPr lang="en-GB" dirty="0"/>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335798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smtClean="0"/>
              <a:t>To illustrate this,</a:t>
            </a:r>
            <a:r>
              <a:rPr lang="en-GB" baseline="0" dirty="0" smtClean="0"/>
              <a:t> the top figure represents a prediction plot, with </a:t>
            </a:r>
            <a:r>
              <a:rPr lang="en-GB" sz="1200" kern="1200" dirty="0" smtClean="0">
                <a:solidFill>
                  <a:schemeClr val="tx1"/>
                </a:solidFill>
                <a:effectLst/>
                <a:latin typeface="+mn-lt"/>
                <a:ea typeface="+mn-ea"/>
                <a:cs typeface="+mn-cs"/>
              </a:rPr>
              <a:t>the x-axis representing time and the y-axis the bother score.</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Black dots represent the actual score and colour the predicted probabilities.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Moreover,</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we can infer the latent risk trajectory here, and what it is interesting is that we can see that the risk is decreasing and that the patient is responsive to the treatment, something which is not that obvious when looking at the raw data.</a:t>
            </a:r>
          </a:p>
        </p:txBody>
      </p:sp>
      <p:sp>
        <p:nvSpPr>
          <p:cNvPr id="4" name="Header Placeholder 3"/>
          <p:cNvSpPr>
            <a:spLocks noGrp="1"/>
          </p:cNvSpPr>
          <p:nvPr>
            <p:ph type="hdr" sz="quarter" idx="10"/>
          </p:nvPr>
        </p:nvSpPr>
        <p:spPr/>
        <p:txBody>
          <a:bodyPr/>
          <a:lstStyle/>
          <a:p>
            <a:r>
              <a:rPr lang="en-US" smtClean="0"/>
              <a:t>Name of presentation</a:t>
            </a:r>
            <a:endParaRPr lang="en-US" dirty="0"/>
          </a:p>
        </p:txBody>
      </p:sp>
      <p:sp>
        <p:nvSpPr>
          <p:cNvPr id="5" name="Date Placeholder 4"/>
          <p:cNvSpPr>
            <a:spLocks noGrp="1"/>
          </p:cNvSpPr>
          <p:nvPr>
            <p:ph type="dt" idx="11"/>
          </p:nvPr>
        </p:nvSpPr>
        <p:spPr/>
        <p:txBody>
          <a:bodyPr/>
          <a:lstStyle/>
          <a:p>
            <a:fld id="{8D35C32B-10D1-1447-A35B-280119DE9D12}" type="datetime3">
              <a:rPr lang="en-GB" smtClean="0"/>
              <a:pPr/>
              <a:t>4 September, 2018</a:t>
            </a:fld>
            <a:endParaRPr lang="en-US" dirty="0"/>
          </a:p>
        </p:txBody>
      </p:sp>
    </p:spTree>
    <p:extLst>
      <p:ext uri="{BB962C8B-B14F-4D97-AF65-F5344CB8AC3E}">
        <p14:creationId xmlns:p14="http://schemas.microsoft.com/office/powerpoint/2010/main" val="296603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dirty="0" smtClean="0"/>
              <a:t>Click to edit Master title style</a:t>
            </a:r>
            <a:endParaRPr lang="en-US" dirty="0"/>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3718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dirty="0" smtClean="0"/>
              <a:t>Click to edit Master title style</a:t>
            </a:r>
            <a:endParaRPr lang="en-US" dirty="0"/>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smtClean="0"/>
              <a:t>Click to edit author name</a:t>
            </a:r>
            <a:endParaRPr lang="en-US" dirty="0"/>
          </a:p>
        </p:txBody>
      </p:sp>
      <p:sp>
        <p:nvSpPr>
          <p:cNvPr id="7" name="Picture Placeholder 6"/>
          <p:cNvSpPr>
            <a:spLocks noGrp="1"/>
          </p:cNvSpPr>
          <p:nvPr>
            <p:ph type="pic" sz="quarter" idx="12"/>
          </p:nvPr>
        </p:nvSpPr>
        <p:spPr>
          <a:xfrm>
            <a:off x="4756151" y="1159669"/>
            <a:ext cx="3930650" cy="3213702"/>
          </a:xfrm>
        </p:spPr>
        <p:txBody>
          <a:bodyPr/>
          <a:lstStyle>
            <a:lvl1pPr>
              <a:buClr>
                <a:srgbClr val="0085CA"/>
              </a:buClr>
              <a:defRPr/>
            </a:lvl1pPr>
          </a:lstStyle>
          <a:p>
            <a:endParaRPr lang="en-US" dirty="0"/>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dirty="0" smtClean="0"/>
              <a:t>Click to edit Master title style</a:t>
            </a:r>
            <a:endParaRPr lang="en-US" dirty="0"/>
          </a:p>
        </p:txBody>
      </p:sp>
      <p:sp>
        <p:nvSpPr>
          <p:cNvPr id="3" name="Content Placeholder 2"/>
          <p:cNvSpPr>
            <a:spLocks noGrp="1"/>
          </p:cNvSpPr>
          <p:nvPr>
            <p:ph idx="1"/>
          </p:nvPr>
        </p:nvSpPr>
        <p:spPr>
          <a:xfrm>
            <a:off x="457200" y="1759936"/>
            <a:ext cx="8229600" cy="2613435"/>
          </a:xfrm>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2" name="Title 1"/>
          <p:cNvSpPr>
            <a:spLocks noGrp="1"/>
          </p:cNvSpPr>
          <p:nvPr>
            <p:ph type="title"/>
          </p:nvPr>
        </p:nvSpPr>
        <p:spPr/>
        <p:txBody>
          <a:bodyPr/>
          <a:lstStyle>
            <a:lvl1pPr>
              <a:defRPr sz="2400"/>
            </a:lvl1pPr>
          </a:lstStyle>
          <a:p>
            <a:r>
              <a:rPr lang="en-GB" dirty="0" smtClean="0"/>
              <a:t>Click to edit Master title style</a:t>
            </a:r>
            <a:endParaRPr lang="en-US" dirty="0"/>
          </a:p>
        </p:txBody>
      </p:sp>
      <p:sp>
        <p:nvSpPr>
          <p:cNvPr id="12" name="Content Placeholder 2"/>
          <p:cNvSpPr>
            <a:spLocks noGrp="1"/>
          </p:cNvSpPr>
          <p:nvPr>
            <p:ph idx="12"/>
          </p:nvPr>
        </p:nvSpPr>
        <p:spPr>
          <a:xfrm>
            <a:off x="4735923" y="1759936"/>
            <a:ext cx="3950878"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smtClean="0"/>
              <a:t>Click to edit Master title style</a:t>
            </a:r>
            <a:endParaRPr lang="en-US" dirty="0"/>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add a quote”</a:t>
            </a:r>
            <a:endParaRPr lang="en-US" dirty="0"/>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dirty="0" smtClean="0"/>
              <a:t>Click to add quote attribution</a:t>
            </a:r>
            <a:endParaRPr lang="en-US" dirty="0" smtClean="0"/>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smtClean="0"/>
              <a:t>Click to edit Master title style</a:t>
            </a:r>
            <a:endParaRPr lang="en-US" dirty="0"/>
          </a:p>
        </p:txBody>
      </p:sp>
      <p:sp>
        <p:nvSpPr>
          <p:cNvPr id="9" name="Picture Placeholder 8"/>
          <p:cNvSpPr>
            <a:spLocks noGrp="1"/>
          </p:cNvSpPr>
          <p:nvPr>
            <p:ph type="pic" sz="quarter" idx="13"/>
          </p:nvPr>
        </p:nvSpPr>
        <p:spPr>
          <a:xfrm>
            <a:off x="4735514" y="1759937"/>
            <a:ext cx="3951287" cy="1976608"/>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85CA"/>
              </a:buClr>
              <a:defRPr/>
            </a:lvl1pPr>
          </a:lstStyle>
          <a:p>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smtClean="0"/>
              <a:t>Click to add caption</a:t>
            </a:r>
            <a:endParaRPr lang="en-US" dirty="0"/>
          </a:p>
        </p:txBody>
      </p:sp>
      <p:sp>
        <p:nvSpPr>
          <p:cNvPr id="7" name="Picture Placeholder 8"/>
          <p:cNvSpPr>
            <a:spLocks noGrp="1"/>
          </p:cNvSpPr>
          <p:nvPr>
            <p:ph type="pic" sz="quarter" idx="15"/>
          </p:nvPr>
        </p:nvSpPr>
        <p:spPr>
          <a:xfrm>
            <a:off x="4735514" y="1115932"/>
            <a:ext cx="3951287" cy="1479401"/>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4" y="2816214"/>
            <a:ext cx="3951287" cy="1557158"/>
          </a:xfrm>
        </p:spPr>
        <p:txBody>
          <a:bodyPr/>
          <a:lstStyle>
            <a:lvl1pPr>
              <a:buClr>
                <a:srgbClr val="0085CA"/>
              </a:buClr>
              <a:defRPr/>
            </a:lvl1pPr>
          </a:lstStyle>
          <a:p>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smtClean="0"/>
              <a:t>Click to edit presentation title</a:t>
            </a:r>
            <a:endParaRPr lang="en-US" dirty="0"/>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smtClean="0"/>
              <a:t>Click to add the date</a:t>
            </a:r>
            <a:endParaRPr lang="en-US" dirty="0"/>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dirty="0" smtClean="0"/>
              <a:t>Click to edit Master title style</a:t>
            </a:r>
            <a:endParaRPr lang="en-US" dirty="0"/>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Lst>
  <p:hf hdr="0"/>
  <p:txStyles>
    <p:titleStyle>
      <a:lvl1pPr algn="l" defTabSz="457200" rtl="0" eaLnBrk="1" latinLnBrk="0" hangingPunct="1">
        <a:spcBef>
          <a:spcPct val="0"/>
        </a:spcBef>
        <a:buNone/>
        <a:defRPr sz="24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sz="2800" dirty="0" smtClean="0"/>
              <a:t>Bayesian Machine Learning to </a:t>
            </a:r>
            <a:br>
              <a:rPr lang="en-US" sz="2800" dirty="0" smtClean="0"/>
            </a:br>
            <a:r>
              <a:rPr lang="en-US" sz="2800" dirty="0" smtClean="0"/>
              <a:t>Predict Short-term Course of Eczema Severity</a:t>
            </a:r>
            <a:endParaRPr lang="en-US" sz="2800" dirty="0"/>
          </a:p>
        </p:txBody>
      </p:sp>
      <p:sp>
        <p:nvSpPr>
          <p:cNvPr id="4" name="Text Placeholder 3"/>
          <p:cNvSpPr>
            <a:spLocks noGrp="1"/>
          </p:cNvSpPr>
          <p:nvPr>
            <p:ph type="body" sz="quarter" idx="11"/>
          </p:nvPr>
        </p:nvSpPr>
        <p:spPr/>
        <p:txBody>
          <a:bodyPr/>
          <a:lstStyle/>
          <a:p>
            <a:r>
              <a:rPr lang="en-US" dirty="0" smtClean="0"/>
              <a:t>Guillem HURAULT,</a:t>
            </a:r>
          </a:p>
          <a:p>
            <a:r>
              <a:rPr lang="en-US" dirty="0"/>
              <a:t>Tanaka Group, Department of Bioengineering, Imperial College </a:t>
            </a:r>
            <a:r>
              <a:rPr lang="en-US" dirty="0" smtClean="0"/>
              <a:t>London</a:t>
            </a:r>
            <a:endParaRPr lang="en-US" dirty="0"/>
          </a:p>
        </p:txBody>
      </p:sp>
      <p:sp>
        <p:nvSpPr>
          <p:cNvPr id="5" name="Text Placeholder 4"/>
          <p:cNvSpPr>
            <a:spLocks noGrp="1"/>
          </p:cNvSpPr>
          <p:nvPr>
            <p:ph type="body" sz="quarter" idx="10"/>
          </p:nvPr>
        </p:nvSpPr>
        <p:spPr/>
        <p:txBody>
          <a:bodyPr/>
          <a:lstStyle/>
          <a:p>
            <a:r>
              <a:rPr lang="en-US" dirty="0" smtClean="0"/>
              <a:t>BioMedEng18</a:t>
            </a:r>
            <a:endParaRPr lang="en-US" dirty="0"/>
          </a:p>
        </p:txBody>
      </p:sp>
      <p:sp>
        <p:nvSpPr>
          <p:cNvPr id="6" name="Text Placeholder 5"/>
          <p:cNvSpPr>
            <a:spLocks noGrp="1"/>
          </p:cNvSpPr>
          <p:nvPr>
            <p:ph type="body" sz="quarter" idx="12"/>
          </p:nvPr>
        </p:nvSpPr>
        <p:spPr/>
        <p:txBody>
          <a:bodyPr/>
          <a:lstStyle/>
          <a:p>
            <a:r>
              <a:rPr lang="en-US" dirty="0" smtClean="0"/>
              <a:t>07/09/2018</a:t>
            </a:r>
            <a:endParaRPr lang="en-US" dirty="0"/>
          </a:p>
        </p:txBody>
      </p:sp>
    </p:spTree>
    <p:extLst>
      <p:ext uri="{BB962C8B-B14F-4D97-AF65-F5344CB8AC3E}">
        <p14:creationId xmlns:p14="http://schemas.microsoft.com/office/powerpoint/2010/main" val="4058368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1"/>
          </p:nvPr>
        </p:nvSpPr>
        <p:spPr/>
        <p:txBody>
          <a:bodyPr/>
          <a:lstStyle/>
          <a:p>
            <a:pPr marL="0" indent="0">
              <a:buNone/>
            </a:pPr>
            <a:r>
              <a:rPr lang="en-GB" b="1" i="1" dirty="0"/>
              <a:t>Thomas et al., BJD, 2008</a:t>
            </a:r>
          </a:p>
          <a:p>
            <a:r>
              <a:rPr lang="en-GB" dirty="0"/>
              <a:t>334 AD </a:t>
            </a:r>
            <a:r>
              <a:rPr lang="en-GB" dirty="0" smtClean="0"/>
              <a:t>patients</a:t>
            </a:r>
          </a:p>
          <a:p>
            <a:r>
              <a:rPr lang="en-GB" dirty="0" smtClean="0"/>
              <a:t>16 weeks follow-up</a:t>
            </a:r>
          </a:p>
          <a:p>
            <a:r>
              <a:rPr lang="en-GB" dirty="0" smtClean="0"/>
              <a:t>Only 2% missing values</a:t>
            </a:r>
            <a:endParaRPr lang="en-GB" dirty="0"/>
          </a:p>
          <a:p>
            <a:r>
              <a:rPr lang="en-GB" dirty="0" smtClean="0"/>
              <a:t>Daily “bother” score (0-10)</a:t>
            </a:r>
          </a:p>
          <a:p>
            <a:r>
              <a:rPr lang="en-GB" dirty="0" smtClean="0"/>
              <a:t>Corticosteroid treatment</a:t>
            </a:r>
            <a:endParaRPr lang="en-GB" dirty="0"/>
          </a:p>
          <a:p>
            <a:endParaRPr lang="en-GB" dirty="0"/>
          </a:p>
        </p:txBody>
      </p:sp>
      <p:sp>
        <p:nvSpPr>
          <p:cNvPr id="2" name="Title 1"/>
          <p:cNvSpPr>
            <a:spLocks noGrp="1"/>
          </p:cNvSpPr>
          <p:nvPr>
            <p:ph type="title"/>
          </p:nvPr>
        </p:nvSpPr>
        <p:spPr/>
        <p:txBody>
          <a:bodyPr/>
          <a:lstStyle/>
          <a:p>
            <a:r>
              <a:rPr lang="en-GB" dirty="0" smtClean="0"/>
              <a:t>External validation</a:t>
            </a:r>
            <a:endParaRPr lang="en-GB" dirty="0"/>
          </a:p>
        </p:txBody>
      </p:sp>
      <p:sp>
        <p:nvSpPr>
          <p:cNvPr id="6" name="Text Placeholder 5"/>
          <p:cNvSpPr>
            <a:spLocks noGrp="1"/>
          </p:cNvSpPr>
          <p:nvPr>
            <p:ph type="body" sz="quarter" idx="10"/>
          </p:nvPr>
        </p:nvSpPr>
        <p:spPr/>
        <p:txBody>
          <a:bodyPr/>
          <a:lstStyle/>
          <a:p>
            <a:endParaRPr lang="en-GB"/>
          </a:p>
        </p:txBody>
      </p:sp>
      <p:sp>
        <p:nvSpPr>
          <p:cNvPr id="9" name="Text Placeholder 8"/>
          <p:cNvSpPr>
            <a:spLocks noGrp="1"/>
          </p:cNvSpPr>
          <p:nvPr>
            <p:ph type="body" sz="quarter" idx="13"/>
          </p:nvPr>
        </p:nvSpPr>
        <p:spPr/>
        <p:txBody>
          <a:bodyPr/>
          <a:lstStyle/>
          <a:p>
            <a:endParaRPr lang="en-GB"/>
          </a:p>
        </p:txBody>
      </p:sp>
      <p:sp>
        <p:nvSpPr>
          <p:cNvPr id="14" name="AutoShape 6" descr="http://155.198.103.6:8787/files/Documents/DSM/Rplot.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525" y="1496598"/>
            <a:ext cx="4114800" cy="2837027"/>
          </a:xfrm>
          <a:prstGeom prst="rect">
            <a:avLst/>
          </a:prstGeom>
        </p:spPr>
      </p:pic>
    </p:spTree>
    <p:extLst>
      <p:ext uri="{BB962C8B-B14F-4D97-AF65-F5344CB8AC3E}">
        <p14:creationId xmlns:p14="http://schemas.microsoft.com/office/powerpoint/2010/main" val="3470883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Conclusion</a:t>
            </a:r>
            <a:endParaRPr lang="en-GB" dirty="0"/>
          </a:p>
        </p:txBody>
      </p:sp>
      <p:sp>
        <p:nvSpPr>
          <p:cNvPr id="7" name="Content Placeholder 6"/>
          <p:cNvSpPr>
            <a:spLocks noGrp="1"/>
          </p:cNvSpPr>
          <p:nvPr>
            <p:ph idx="1"/>
          </p:nvPr>
        </p:nvSpPr>
        <p:spPr/>
        <p:txBody>
          <a:bodyPr/>
          <a:lstStyle/>
          <a:p>
            <a:r>
              <a:rPr lang="en-GB" b="1" dirty="0" smtClean="0"/>
              <a:t>Take-home</a:t>
            </a:r>
          </a:p>
          <a:p>
            <a:pPr lvl="1"/>
            <a:r>
              <a:rPr lang="en-GB" dirty="0" smtClean="0"/>
              <a:t>Developed and validated a mechanism-based model with two datasets</a:t>
            </a:r>
          </a:p>
          <a:p>
            <a:pPr lvl="1"/>
            <a:r>
              <a:rPr lang="en-GB" dirty="0" smtClean="0"/>
              <a:t>Prediction 50 to 60% better than chance</a:t>
            </a:r>
          </a:p>
          <a:p>
            <a:endParaRPr lang="en-GB" dirty="0"/>
          </a:p>
          <a:p>
            <a:r>
              <a:rPr lang="en-GB" b="1" dirty="0" smtClean="0"/>
              <a:t>Next Steps</a:t>
            </a:r>
          </a:p>
          <a:p>
            <a:pPr lvl="1"/>
            <a:r>
              <a:rPr lang="en-GB" dirty="0" smtClean="0"/>
              <a:t>Extend the model by including type and quantity of treatment, demographics, genetic mutation, etc.</a:t>
            </a:r>
          </a:p>
          <a:p>
            <a:pPr lvl="1"/>
            <a:r>
              <a:rPr lang="en-GB" dirty="0" smtClean="0"/>
              <a:t>Sequential Monte-Carlo for daily predictions</a:t>
            </a:r>
            <a:endParaRPr lang="en-GB" dirty="0"/>
          </a:p>
        </p:txBody>
      </p:sp>
      <p:sp>
        <p:nvSpPr>
          <p:cNvPr id="8" name="Text Placeholder 7"/>
          <p:cNvSpPr>
            <a:spLocks noGrp="1"/>
          </p:cNvSpPr>
          <p:nvPr>
            <p:ph type="body" sz="quarter" idx="10"/>
          </p:nvPr>
        </p:nvSpPr>
        <p:spPr/>
        <p:txBody>
          <a:bodyPr/>
          <a:lstStyle/>
          <a:p>
            <a:endParaRPr lang="en-GB"/>
          </a:p>
        </p:txBody>
      </p:sp>
      <p:sp>
        <p:nvSpPr>
          <p:cNvPr id="9" name="Text Placeholder 8"/>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731703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Acknowledgments</a:t>
            </a:r>
            <a:endParaRPr lang="en-GB" dirty="0"/>
          </a:p>
        </p:txBody>
      </p:sp>
      <p:sp>
        <p:nvSpPr>
          <p:cNvPr id="3" name="Content Placeholder 2"/>
          <p:cNvSpPr>
            <a:spLocks noGrp="1"/>
          </p:cNvSpPr>
          <p:nvPr>
            <p:ph idx="1"/>
          </p:nvPr>
        </p:nvSpPr>
        <p:spPr/>
        <p:txBody>
          <a:bodyPr/>
          <a:lstStyle/>
          <a:p>
            <a:r>
              <a:rPr lang="en-GB" dirty="0" smtClean="0"/>
              <a:t>Reiko Tanaka (Imperial College London)</a:t>
            </a:r>
          </a:p>
          <a:p>
            <a:r>
              <a:rPr lang="en-GB" dirty="0" smtClean="0"/>
              <a:t>Sinead </a:t>
            </a:r>
            <a:r>
              <a:rPr lang="en-GB" dirty="0" err="1" smtClean="0"/>
              <a:t>Langan</a:t>
            </a:r>
            <a:r>
              <a:rPr lang="en-GB" dirty="0" smtClean="0"/>
              <a:t> (LSHTM)</a:t>
            </a:r>
          </a:p>
          <a:p>
            <a:r>
              <a:rPr lang="en-GB" dirty="0" err="1" smtClean="0"/>
              <a:t>Hywel</a:t>
            </a:r>
            <a:r>
              <a:rPr lang="en-GB" dirty="0" smtClean="0"/>
              <a:t> Williams (University of Nottingham)</a:t>
            </a:r>
          </a:p>
          <a:p>
            <a:r>
              <a:rPr lang="en-GB" dirty="0" smtClean="0"/>
              <a:t>Kim Thomas (University of Nottingham)</a:t>
            </a:r>
          </a:p>
          <a:p>
            <a:pPr marL="0" indent="0">
              <a:buNone/>
            </a:pP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2"/>
          </p:nvPr>
        </p:nvSpPr>
        <p:spPr/>
        <p:txBody>
          <a:bodyPr/>
          <a:lstStyle/>
          <a:p>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966" y="1822444"/>
            <a:ext cx="1123950" cy="1162050"/>
          </a:xfrm>
          <a:prstGeom prst="rect">
            <a:avLst/>
          </a:prstGeom>
        </p:spPr>
      </p:pic>
    </p:spTree>
    <p:extLst>
      <p:ext uri="{BB962C8B-B14F-4D97-AF65-F5344CB8AC3E}">
        <p14:creationId xmlns:p14="http://schemas.microsoft.com/office/powerpoint/2010/main" val="1426840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ous-titre 6"/>
          <p:cNvSpPr>
            <a:spLocks noGrp="1"/>
          </p:cNvSpPr>
          <p:nvPr>
            <p:ph type="subTitle" idx="1"/>
          </p:nvPr>
        </p:nvSpPr>
        <p:spPr/>
        <p:txBody>
          <a:bodyPr/>
          <a:lstStyle/>
          <a:p>
            <a:endParaRPr lang="en-GB"/>
          </a:p>
        </p:txBody>
      </p:sp>
      <p:sp>
        <p:nvSpPr>
          <p:cNvPr id="6" name="Titre 5"/>
          <p:cNvSpPr>
            <a:spLocks noGrp="1"/>
          </p:cNvSpPr>
          <p:nvPr>
            <p:ph type="title"/>
          </p:nvPr>
        </p:nvSpPr>
        <p:spPr/>
        <p:txBody>
          <a:bodyPr/>
          <a:lstStyle/>
          <a:p>
            <a:r>
              <a:rPr lang="en-GB" dirty="0" smtClean="0"/>
              <a:t>Appendix</a:t>
            </a:r>
            <a:endParaRPr lang="en-GB" dirty="0"/>
          </a:p>
        </p:txBody>
      </p:sp>
      <p:sp>
        <p:nvSpPr>
          <p:cNvPr id="9" name="Espace réservé du texte 8"/>
          <p:cNvSpPr>
            <a:spLocks noGrp="1"/>
          </p:cNvSpPr>
          <p:nvPr>
            <p:ph type="body" sz="quarter" idx="11"/>
          </p:nvPr>
        </p:nvSpPr>
        <p:spPr/>
        <p:txBody>
          <a:bodyPr/>
          <a:lstStyle/>
          <a:p>
            <a:endParaRPr lang="en-GB"/>
          </a:p>
        </p:txBody>
      </p:sp>
      <p:sp>
        <p:nvSpPr>
          <p:cNvPr id="8" name="Espace réservé du texte 7"/>
          <p:cNvSpPr>
            <a:spLocks noGrp="1"/>
          </p:cNvSpPr>
          <p:nvPr>
            <p:ph type="body" sz="quarter" idx="10"/>
          </p:nvPr>
        </p:nvSpPr>
        <p:spPr/>
        <p:txBody>
          <a:bodyPr/>
          <a:lstStyle/>
          <a:p>
            <a:endParaRPr lang="en-GB"/>
          </a:p>
        </p:txBody>
      </p:sp>
      <p:sp>
        <p:nvSpPr>
          <p:cNvPr id="10" name="Espace réservé du texte 9"/>
          <p:cNvSpPr>
            <a:spLocks noGrp="1"/>
          </p:cNvSpPr>
          <p:nvPr>
            <p:ph type="body" sz="quarter" idx="12"/>
          </p:nvPr>
        </p:nvSpPr>
        <p:spPr/>
        <p:txBody>
          <a:bodyPr/>
          <a:lstStyle/>
          <a:p>
            <a:endParaRPr lang="en-GB"/>
          </a:p>
        </p:txBody>
      </p:sp>
    </p:spTree>
    <p:extLst>
      <p:ext uri="{BB962C8B-B14F-4D97-AF65-F5344CB8AC3E}">
        <p14:creationId xmlns:p14="http://schemas.microsoft.com/office/powerpoint/2010/main" val="3911383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en-GB" dirty="0" smtClean="0"/>
              <a:t>Double-Switch</a:t>
            </a:r>
            <a:br>
              <a:rPr lang="en-GB" dirty="0" smtClean="0"/>
            </a:br>
            <a:r>
              <a:rPr lang="en-GB" dirty="0" smtClean="0"/>
              <a:t>model</a:t>
            </a:r>
            <a:endParaRPr lang="en-GB" dirty="0"/>
          </a:p>
        </p:txBody>
      </p:sp>
      <p:pic>
        <p:nvPicPr>
          <p:cNvPr id="2" name="Content Placeholder 1"/>
          <p:cNvPicPr>
            <a:picLocks noGrp="1" noChangeAspect="1"/>
          </p:cNvPicPr>
          <p:nvPr>
            <p:ph idx="1"/>
          </p:nvPr>
        </p:nvPicPr>
        <p:blipFill>
          <a:blip r:embed="rId2"/>
          <a:stretch>
            <a:fillRect/>
          </a:stretch>
        </p:blipFill>
        <p:spPr>
          <a:xfrm>
            <a:off x="2913832" y="416967"/>
            <a:ext cx="3316335" cy="4123726"/>
          </a:xfrm>
          <a:prstGeom prst="rect">
            <a:avLst/>
          </a:prstGeom>
        </p:spPr>
      </p:pic>
    </p:spTree>
    <p:extLst>
      <p:ext uri="{BB962C8B-B14F-4D97-AF65-F5344CB8AC3E}">
        <p14:creationId xmlns:p14="http://schemas.microsoft.com/office/powerpoint/2010/main" val="371170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Calibration plot</a:t>
            </a:r>
            <a:endParaRPr lang="en-GB" dirty="0"/>
          </a:p>
        </p:txBody>
      </p:sp>
      <p:sp>
        <p:nvSpPr>
          <p:cNvPr id="10" name="Text Placeholder 9"/>
          <p:cNvSpPr>
            <a:spLocks noGrp="1"/>
          </p:cNvSpPr>
          <p:nvPr>
            <p:ph type="body" sz="quarter" idx="10"/>
          </p:nvPr>
        </p:nvSpPr>
        <p:spPr/>
        <p:txBody>
          <a:bodyPr/>
          <a:lstStyle/>
          <a:p>
            <a:endParaRPr lang="en-GB"/>
          </a:p>
        </p:txBody>
      </p:sp>
      <p:sp>
        <p:nvSpPr>
          <p:cNvPr id="11" name="Text Placeholder 10"/>
          <p:cNvSpPr>
            <a:spLocks noGrp="1"/>
          </p:cNvSpPr>
          <p:nvPr>
            <p:ph type="body" sz="quarter" idx="12"/>
          </p:nvPr>
        </p:nvSpPr>
        <p:spPr/>
        <p:txBody>
          <a:bodyPr/>
          <a:lstStyle/>
          <a:p>
            <a:endParaRPr lang="en-GB"/>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9974"/>
            <a:ext cx="4122985" cy="284267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814" y="1759974"/>
            <a:ext cx="4122986" cy="2842670"/>
          </a:xfrm>
          <a:prstGeom prst="rect">
            <a:avLst/>
          </a:prstGeom>
        </p:spPr>
      </p:pic>
      <p:sp>
        <p:nvSpPr>
          <p:cNvPr id="3" name="TextBox 2"/>
          <p:cNvSpPr txBox="1"/>
          <p:nvPr/>
        </p:nvSpPr>
        <p:spPr>
          <a:xfrm>
            <a:off x="5930245" y="1463284"/>
            <a:ext cx="1390124" cy="369332"/>
          </a:xfrm>
          <a:prstGeom prst="rect">
            <a:avLst/>
          </a:prstGeom>
          <a:noFill/>
        </p:spPr>
        <p:txBody>
          <a:bodyPr wrap="none" rtlCol="0">
            <a:spAutoFit/>
          </a:bodyPr>
          <a:lstStyle/>
          <a:p>
            <a:r>
              <a:rPr lang="en-GB" b="1" dirty="0" smtClean="0"/>
              <a:t>SWET data</a:t>
            </a:r>
            <a:endParaRPr lang="en-GB" b="1" dirty="0"/>
          </a:p>
        </p:txBody>
      </p:sp>
      <p:sp>
        <p:nvSpPr>
          <p:cNvPr id="9" name="TextBox 8"/>
          <p:cNvSpPr txBox="1"/>
          <p:nvPr/>
        </p:nvSpPr>
        <p:spPr>
          <a:xfrm>
            <a:off x="1817218" y="1489349"/>
            <a:ext cx="1402948" cy="369332"/>
          </a:xfrm>
          <a:prstGeom prst="rect">
            <a:avLst/>
          </a:prstGeom>
          <a:noFill/>
        </p:spPr>
        <p:txBody>
          <a:bodyPr wrap="none" rtlCol="0">
            <a:spAutoFit/>
          </a:bodyPr>
          <a:lstStyle/>
          <a:p>
            <a:r>
              <a:rPr lang="en-GB" b="1" dirty="0" smtClean="0"/>
              <a:t>Flares data</a:t>
            </a:r>
            <a:endParaRPr lang="en-GB" b="1" dirty="0"/>
          </a:p>
        </p:txBody>
      </p:sp>
    </p:spTree>
    <p:extLst>
      <p:ext uri="{BB962C8B-B14F-4D97-AF65-F5344CB8AC3E}">
        <p14:creationId xmlns:p14="http://schemas.microsoft.com/office/powerpoint/2010/main" val="13893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Patient stratification</a:t>
            </a:r>
            <a:endParaRPr lang="en-GB"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099" y="1681386"/>
            <a:ext cx="3815826" cy="2630894"/>
          </a:xfrm>
        </p:spPr>
      </p:pic>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2"/>
          </p:nvPr>
        </p:nvSpPr>
        <p:spPr/>
        <p:txBody>
          <a:bodyPr/>
          <a:lstStyle/>
          <a:p>
            <a:endParaRPr lang="en-GB"/>
          </a:p>
        </p:txBody>
      </p:sp>
      <p:sp>
        <p:nvSpPr>
          <p:cNvPr id="7" name="TextBox 6"/>
          <p:cNvSpPr txBox="1"/>
          <p:nvPr/>
        </p:nvSpPr>
        <p:spPr>
          <a:xfrm>
            <a:off x="3829929" y="4234908"/>
            <a:ext cx="1484142" cy="369332"/>
          </a:xfrm>
          <a:prstGeom prst="rect">
            <a:avLst/>
          </a:prstGeom>
          <a:noFill/>
        </p:spPr>
        <p:txBody>
          <a:bodyPr wrap="square" rtlCol="0">
            <a:spAutoFit/>
          </a:bodyPr>
          <a:lstStyle/>
          <a:p>
            <a:r>
              <a:rPr lang="en-GB" b="1" dirty="0" smtClean="0"/>
              <a:t>Persistence</a:t>
            </a:r>
            <a:endParaRPr lang="en-GB" b="1" dirty="0"/>
          </a:p>
        </p:txBody>
      </p:sp>
      <p:sp>
        <p:nvSpPr>
          <p:cNvPr id="8" name="TextBox 7"/>
          <p:cNvSpPr txBox="1"/>
          <p:nvPr/>
        </p:nvSpPr>
        <p:spPr>
          <a:xfrm>
            <a:off x="2009684" y="2720286"/>
            <a:ext cx="728415" cy="369332"/>
          </a:xfrm>
          <a:prstGeom prst="rect">
            <a:avLst/>
          </a:prstGeom>
          <a:noFill/>
        </p:spPr>
        <p:txBody>
          <a:bodyPr wrap="square" rtlCol="0">
            <a:spAutoFit/>
          </a:bodyPr>
          <a:lstStyle/>
          <a:p>
            <a:r>
              <a:rPr lang="en-GB" b="1" dirty="0" smtClean="0"/>
              <a:t>Risk</a:t>
            </a:r>
            <a:endParaRPr lang="en-GB" b="1" dirty="0"/>
          </a:p>
        </p:txBody>
      </p:sp>
      <p:sp>
        <p:nvSpPr>
          <p:cNvPr id="9" name="TextBox 8"/>
          <p:cNvSpPr txBox="1"/>
          <p:nvPr/>
        </p:nvSpPr>
        <p:spPr>
          <a:xfrm>
            <a:off x="6553925" y="2581786"/>
            <a:ext cx="1471693" cy="646331"/>
          </a:xfrm>
          <a:prstGeom prst="rect">
            <a:avLst/>
          </a:prstGeom>
          <a:noFill/>
        </p:spPr>
        <p:txBody>
          <a:bodyPr wrap="square" rtlCol="0">
            <a:spAutoFit/>
          </a:bodyPr>
          <a:lstStyle/>
          <a:p>
            <a:r>
              <a:rPr lang="en-GB" b="1" dirty="0" smtClean="0"/>
              <a:t>Expected outcome</a:t>
            </a:r>
            <a:endParaRPr lang="en-GB" b="1" dirty="0"/>
          </a:p>
        </p:txBody>
      </p:sp>
    </p:spTree>
    <p:extLst>
      <p:ext uri="{BB962C8B-B14F-4D97-AF65-F5344CB8AC3E}">
        <p14:creationId xmlns:p14="http://schemas.microsoft.com/office/powerpoint/2010/main" val="3272148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Prediction SWET</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2"/>
          </p:nvPr>
        </p:nvSpPr>
        <p:spPr/>
        <p:txBody>
          <a:bodyPr/>
          <a:lstStyle/>
          <a:p>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507" y="1555885"/>
            <a:ext cx="4123589" cy="16494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218" y="3077498"/>
            <a:ext cx="3860693" cy="1544278"/>
          </a:xfrm>
          <a:prstGeom prst="rect">
            <a:avLst/>
          </a:prstGeom>
        </p:spPr>
      </p:pic>
    </p:spTree>
    <p:extLst>
      <p:ext uri="{BB962C8B-B14F-4D97-AF65-F5344CB8AC3E}">
        <p14:creationId xmlns:p14="http://schemas.microsoft.com/office/powerpoint/2010/main" val="174785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Reconstructed data – Flares data</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2"/>
          </p:nvPr>
        </p:nvSpPr>
        <p:spPr/>
        <p:txBody>
          <a:bodyPr/>
          <a:lstStyle/>
          <a:p>
            <a:endParaRPr lang="en-GB"/>
          </a:p>
        </p:txBody>
      </p:sp>
      <p:pic>
        <p:nvPicPr>
          <p:cNvPr id="6" name="Picture 2" descr="img/traj6_Flares_Bother.png"/>
          <p:cNvPicPr>
            <a:picLocks noChangeAspect="1" noChangeArrowheads="1"/>
          </p:cNvPicPr>
          <p:nvPr/>
        </p:nvPicPr>
        <p:blipFill rotWithShape="1">
          <a:blip r:embed="rId2">
            <a:extLst>
              <a:ext uri="{28A0092B-C50C-407E-A947-70E740481C1C}">
                <a14:useLocalDpi xmlns:a14="http://schemas.microsoft.com/office/drawing/2010/main" val="0"/>
              </a:ext>
            </a:extLst>
          </a:blip>
          <a:srcRect t="393" b="49940"/>
          <a:stretch/>
        </p:blipFill>
        <p:spPr bwMode="auto">
          <a:xfrm>
            <a:off x="1392972" y="1681386"/>
            <a:ext cx="6369305" cy="2181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69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Atopic Dermatitis </a:t>
            </a:r>
            <a:r>
              <a:rPr lang="en-GB" dirty="0" smtClean="0"/>
              <a:t>(AD, eczema</a:t>
            </a:r>
            <a:r>
              <a:rPr lang="en-GB" dirty="0" smtClean="0"/>
              <a:t>)</a:t>
            </a:r>
            <a:endParaRPr lang="en-GB" dirty="0"/>
          </a:p>
        </p:txBody>
      </p:sp>
      <p:sp>
        <p:nvSpPr>
          <p:cNvPr id="9" name="Content Placeholder 8"/>
          <p:cNvSpPr>
            <a:spLocks noGrp="1"/>
          </p:cNvSpPr>
          <p:nvPr>
            <p:ph idx="1"/>
          </p:nvPr>
        </p:nvSpPr>
        <p:spPr>
          <a:xfrm>
            <a:off x="457199" y="1759936"/>
            <a:ext cx="7255566" cy="2613435"/>
          </a:xfrm>
        </p:spPr>
        <p:txBody>
          <a:bodyPr/>
          <a:lstStyle/>
          <a:p>
            <a:r>
              <a:rPr lang="en-GB" dirty="0" smtClean="0"/>
              <a:t>Chronic disease characterised by a dry and itchy skin</a:t>
            </a:r>
          </a:p>
          <a:p>
            <a:r>
              <a:rPr lang="en-GB" dirty="0" smtClean="0"/>
              <a:t>Affects 20% of the paediatric population worldwide</a:t>
            </a:r>
          </a:p>
          <a:p>
            <a:r>
              <a:rPr lang="en-GB" dirty="0" smtClean="0"/>
              <a:t>Complex and multi-causal condition</a:t>
            </a:r>
          </a:p>
          <a:p>
            <a:r>
              <a:rPr lang="en-GB" dirty="0" smtClean="0"/>
              <a:t>Large </a:t>
            </a:r>
            <a:r>
              <a:rPr lang="en-GB" dirty="0"/>
              <a:t>variation in disease severity and responses to </a:t>
            </a:r>
            <a:r>
              <a:rPr lang="en-GB" dirty="0" smtClean="0"/>
              <a:t>treatments</a:t>
            </a:r>
          </a:p>
          <a:p>
            <a:r>
              <a:rPr lang="en-GB" dirty="0"/>
              <a:t>Unpredictability in daily fluctuations of AD symptoms (flares</a:t>
            </a:r>
            <a:r>
              <a:rPr lang="en-GB" dirty="0" smtClean="0"/>
              <a:t>)</a:t>
            </a:r>
          </a:p>
          <a:p>
            <a:endParaRPr lang="en-GB" dirty="0"/>
          </a:p>
        </p:txBody>
      </p:sp>
      <p:pic>
        <p:nvPicPr>
          <p:cNvPr id="1026" name="Picture 2" descr="images/ad_childr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5526" y="1115931"/>
            <a:ext cx="2361268" cy="1523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637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 </a:t>
            </a:r>
            <a:endParaRPr lang="en-GB" dirty="0"/>
          </a:p>
        </p:txBody>
      </p:sp>
      <p:sp>
        <p:nvSpPr>
          <p:cNvPr id="3" name="Content Placeholder 2"/>
          <p:cNvSpPr>
            <a:spLocks noGrp="1"/>
          </p:cNvSpPr>
          <p:nvPr>
            <p:ph idx="1"/>
          </p:nvPr>
        </p:nvSpPr>
        <p:spPr>
          <a:xfrm>
            <a:off x="457200" y="1588992"/>
            <a:ext cx="5347982" cy="1559928"/>
          </a:xfrm>
        </p:spPr>
        <p:txBody>
          <a:bodyPr/>
          <a:lstStyle/>
          <a:p>
            <a:r>
              <a:rPr lang="en-GB" dirty="0" smtClean="0"/>
              <a:t>Better control of AD symptoms</a:t>
            </a:r>
          </a:p>
          <a:p>
            <a:r>
              <a:rPr lang="en-GB" dirty="0" smtClean="0"/>
              <a:t>Making accurate prognoses of the currently available therapies</a:t>
            </a:r>
          </a:p>
          <a:p>
            <a:r>
              <a:rPr lang="en-GB" dirty="0" smtClean="0"/>
              <a:t>Understanding the underlying mechanisms of AD pathogenesis</a:t>
            </a:r>
          </a:p>
          <a:p>
            <a:pPr marL="0" indent="0">
              <a:buNone/>
            </a:pP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2"/>
          </p:nvPr>
        </p:nvSpPr>
        <p:spPr/>
        <p:txBody>
          <a:bodyPr/>
          <a:lstStyle/>
          <a:p>
            <a:endParaRPr lang="en-GB"/>
          </a:p>
        </p:txBody>
      </p:sp>
      <p:sp>
        <p:nvSpPr>
          <p:cNvPr id="6" name="Title 1"/>
          <p:cNvSpPr txBox="1">
            <a:spLocks/>
          </p:cNvSpPr>
          <p:nvPr/>
        </p:nvSpPr>
        <p:spPr>
          <a:xfrm>
            <a:off x="453006" y="3241314"/>
            <a:ext cx="8229600" cy="380667"/>
          </a:xfrm>
          <a:prstGeom prst="rect">
            <a:avLst/>
          </a:prstGeom>
        </p:spPr>
        <p:txBody>
          <a:bodyPr vert="horz" lIns="0" tIns="45720" rIns="0" bIns="0" rtlCol="0" anchor="ctr">
            <a:noAutofit/>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smtClean="0"/>
              <a:t>Objectives</a:t>
            </a:r>
            <a:endParaRPr lang="en-US" dirty="0"/>
          </a:p>
        </p:txBody>
      </p:sp>
      <p:sp>
        <p:nvSpPr>
          <p:cNvPr id="8" name="Content Placeholder 2"/>
          <p:cNvSpPr txBox="1">
            <a:spLocks/>
          </p:cNvSpPr>
          <p:nvPr/>
        </p:nvSpPr>
        <p:spPr>
          <a:xfrm>
            <a:off x="453006" y="3715133"/>
            <a:ext cx="5347982" cy="70903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Develop a predictive, mechanism-based model of the short-term evolution of AD severity</a:t>
            </a:r>
          </a:p>
          <a:p>
            <a:pPr marL="0" indent="0">
              <a:buNone/>
            </a:pPr>
            <a:endParaRPr lang="en-GB" dirty="0"/>
          </a:p>
        </p:txBody>
      </p:sp>
      <p:pic>
        <p:nvPicPr>
          <p:cNvPr id="9" name="Content Placeholder 9"/>
          <p:cNvPicPr>
            <a:picLocks noChangeAspect="1"/>
          </p:cNvPicPr>
          <p:nvPr/>
        </p:nvPicPr>
        <p:blipFill>
          <a:blip r:embed="rId3"/>
          <a:stretch>
            <a:fillRect/>
          </a:stretch>
        </p:blipFill>
        <p:spPr>
          <a:xfrm>
            <a:off x="5998817" y="1115931"/>
            <a:ext cx="2687983" cy="3484839"/>
          </a:xfrm>
          <a:prstGeom prst="rect">
            <a:avLst/>
          </a:prstGeom>
          <a:effectLst>
            <a:softEdge rad="12700"/>
          </a:effectLst>
        </p:spPr>
      </p:pic>
    </p:spTree>
    <p:extLst>
      <p:ext uri="{BB962C8B-B14F-4D97-AF65-F5344CB8AC3E}">
        <p14:creationId xmlns:p14="http://schemas.microsoft.com/office/powerpoint/2010/main" val="989895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1"/>
          </p:nvPr>
        </p:nvSpPr>
        <p:spPr/>
        <p:txBody>
          <a:bodyPr/>
          <a:lstStyle/>
          <a:p>
            <a:r>
              <a:rPr lang="en-GB" sz="1600" dirty="0" smtClean="0"/>
              <a:t>System-level understanding of AD</a:t>
            </a:r>
          </a:p>
          <a:p>
            <a:pPr lvl="1"/>
            <a:r>
              <a:rPr lang="en-GB" sz="1600" b="1" i="1" dirty="0" err="1"/>
              <a:t>Domínguez-Hüttinger</a:t>
            </a:r>
            <a:r>
              <a:rPr lang="en-GB" sz="1600" b="1" i="1" dirty="0"/>
              <a:t> et al., JACI, 2017</a:t>
            </a:r>
          </a:p>
          <a:p>
            <a:pPr lvl="1"/>
            <a:r>
              <a:rPr lang="en-GB" sz="1600" b="1" i="1" dirty="0" err="1"/>
              <a:t>Christodoulides</a:t>
            </a:r>
            <a:r>
              <a:rPr lang="en-GB" sz="1600" b="1" i="1" dirty="0"/>
              <a:t> et al., Phil. Trans. Roy. Soc., </a:t>
            </a:r>
            <a:r>
              <a:rPr lang="en-GB" sz="1600" b="1" i="1" dirty="0" smtClean="0"/>
              <a:t>2017</a:t>
            </a:r>
            <a:endParaRPr lang="en-GB" sz="1600" dirty="0" smtClean="0"/>
          </a:p>
        </p:txBody>
      </p:sp>
      <p:sp>
        <p:nvSpPr>
          <p:cNvPr id="2" name="Title 1"/>
          <p:cNvSpPr>
            <a:spLocks noGrp="1"/>
          </p:cNvSpPr>
          <p:nvPr>
            <p:ph type="title"/>
          </p:nvPr>
        </p:nvSpPr>
        <p:spPr/>
        <p:txBody>
          <a:bodyPr/>
          <a:lstStyle/>
          <a:p>
            <a:r>
              <a:rPr lang="en-GB" dirty="0" smtClean="0"/>
              <a:t>Double-Switch model</a:t>
            </a:r>
            <a:endParaRPr lang="en-GB" dirty="0"/>
          </a:p>
        </p:txBody>
      </p:sp>
      <p:pic>
        <p:nvPicPr>
          <p:cNvPr id="11" name="Content Placeholder 10"/>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408078" y="1168380"/>
            <a:ext cx="3887874" cy="3205183"/>
          </a:xfrm>
          <a:prstGeom prst="rect">
            <a:avLst/>
          </a:prstGeom>
        </p:spPr>
      </p:pic>
      <p:sp>
        <p:nvSpPr>
          <p:cNvPr id="3" name="Text Placeholder 2"/>
          <p:cNvSpPr>
            <a:spLocks noGrp="1"/>
          </p:cNvSpPr>
          <p:nvPr>
            <p:ph type="body" sz="quarter" idx="10"/>
          </p:nvPr>
        </p:nvSpPr>
        <p:spPr/>
        <p:txBody>
          <a:bodyPr/>
          <a:lstStyle/>
          <a:p>
            <a:endParaRPr lang="en-GB"/>
          </a:p>
        </p:txBody>
      </p:sp>
      <p:sp>
        <p:nvSpPr>
          <p:cNvPr id="5" name="Text Placeholder 4"/>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2313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1"/>
          </p:nvPr>
        </p:nvSpPr>
        <p:spPr>
          <a:xfrm>
            <a:off x="457200" y="1759936"/>
            <a:ext cx="4206240" cy="2613435"/>
          </a:xfrm>
        </p:spPr>
        <p:txBody>
          <a:bodyPr/>
          <a:lstStyle/>
          <a:p>
            <a:pPr marL="0" indent="0">
              <a:buNone/>
            </a:pPr>
            <a:r>
              <a:rPr lang="en-GB" b="1" i="1" dirty="0" err="1"/>
              <a:t>Langan</a:t>
            </a:r>
            <a:r>
              <a:rPr lang="en-GB" b="1" i="1" dirty="0"/>
              <a:t> et al., BJD, </a:t>
            </a:r>
            <a:r>
              <a:rPr lang="en-GB" b="1" i="1" dirty="0" smtClean="0"/>
              <a:t>2009</a:t>
            </a:r>
            <a:endParaRPr lang="en-GB" i="1" dirty="0" smtClean="0"/>
          </a:p>
          <a:p>
            <a:r>
              <a:rPr lang="en-GB" dirty="0" smtClean="0"/>
              <a:t>60 AD children</a:t>
            </a:r>
          </a:p>
          <a:p>
            <a:r>
              <a:rPr lang="en-GB" dirty="0" smtClean="0"/>
              <a:t>6 to 9 months</a:t>
            </a:r>
          </a:p>
          <a:p>
            <a:r>
              <a:rPr lang="en-GB" dirty="0" smtClean="0"/>
              <a:t>Daily “bother” &amp; “scratch” score (0-10)</a:t>
            </a:r>
          </a:p>
          <a:p>
            <a:r>
              <a:rPr lang="en-GB" dirty="0" smtClean="0"/>
              <a:t>Corticosteroid treatment</a:t>
            </a:r>
            <a:endParaRPr lang="en-GB" dirty="0"/>
          </a:p>
          <a:p>
            <a:endParaRPr lang="en-GB" dirty="0" smtClean="0"/>
          </a:p>
        </p:txBody>
      </p:sp>
      <p:sp>
        <p:nvSpPr>
          <p:cNvPr id="2" name="Title 1"/>
          <p:cNvSpPr>
            <a:spLocks noGrp="1"/>
          </p:cNvSpPr>
          <p:nvPr>
            <p:ph type="title"/>
          </p:nvPr>
        </p:nvSpPr>
        <p:spPr/>
        <p:txBody>
          <a:bodyPr/>
          <a:lstStyle/>
          <a:p>
            <a:r>
              <a:rPr lang="en-GB" dirty="0" smtClean="0"/>
              <a:t>Data</a:t>
            </a:r>
            <a:endParaRPr lang="en-GB" dirty="0"/>
          </a:p>
        </p:txBody>
      </p:sp>
      <p:sp>
        <p:nvSpPr>
          <p:cNvPr id="11" name="Text Placeholder 10"/>
          <p:cNvSpPr>
            <a:spLocks noGrp="1"/>
          </p:cNvSpPr>
          <p:nvPr>
            <p:ph type="body" sz="quarter" idx="10"/>
          </p:nvPr>
        </p:nvSpPr>
        <p:spPr/>
        <p:txBody>
          <a:bodyPr/>
          <a:lstStyle/>
          <a:p>
            <a:endParaRPr lang="en-GB"/>
          </a:p>
        </p:txBody>
      </p:sp>
      <p:sp>
        <p:nvSpPr>
          <p:cNvPr id="14" name="Text Placeholder 13"/>
          <p:cNvSpPr>
            <a:spLocks noGrp="1"/>
          </p:cNvSpPr>
          <p:nvPr>
            <p:ph type="body" sz="quarter" idx="13"/>
          </p:nvPr>
        </p:nvSpPr>
        <p:spPr/>
        <p:txBody>
          <a:bodyPr/>
          <a:lstStyle/>
          <a:p>
            <a:endParaRPr lang="en-GB"/>
          </a:p>
        </p:txBody>
      </p:sp>
      <p:pic>
        <p:nvPicPr>
          <p:cNvPr id="2050" name="Picture 2" descr="img/missings.png"/>
          <p:cNvPicPr>
            <a:picLocks noGrp="1" noChangeAspect="1" noChangeArrowheads="1"/>
          </p:cNvPicPr>
          <p:nvPr>
            <p:ph idx="12"/>
          </p:nvPr>
        </p:nvPicPr>
        <p:blipFill>
          <a:blip r:embed="rId3">
            <a:extLst>
              <a:ext uri="{28A0092B-C50C-407E-A947-70E740481C1C}">
                <a14:useLocalDpi xmlns:a14="http://schemas.microsoft.com/office/drawing/2010/main" val="0"/>
              </a:ext>
            </a:extLst>
          </a:blip>
          <a:srcRect/>
          <a:stretch>
            <a:fillRect/>
          </a:stretch>
        </p:blipFill>
        <p:spPr bwMode="auto">
          <a:xfrm>
            <a:off x="4785156" y="1575504"/>
            <a:ext cx="4122870" cy="279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06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1"/>
              </p:nvPr>
            </p:nvSpPr>
            <p:spPr>
              <a:xfrm>
                <a:off x="457200" y="1759936"/>
                <a:ext cx="4804117" cy="2613435"/>
              </a:xfrm>
            </p:spPr>
            <p:txBody>
              <a:bodyPr/>
              <a:lstStyle/>
              <a:p>
                <a:r>
                  <a:rPr lang="en-GB" dirty="0" smtClean="0"/>
                  <a:t>Bayes’ theorem:</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m:rPr>
                              <m:sty m:val="p"/>
                            </m:rPr>
                            <a:rPr lang="el-GR" b="0" i="1" smtClean="0">
                              <a:latin typeface="Cambria Math" panose="02040503050406030204" pitchFamily="18" charset="0"/>
                            </a:rPr>
                            <m:t>θ</m:t>
                          </m:r>
                        </m:e>
                        <m:e>
                          <m:r>
                            <a:rPr lang="en-GB" b="0" i="1" smtClean="0">
                              <a:latin typeface="Cambria Math" panose="02040503050406030204" pitchFamily="18" charset="0"/>
                            </a:rPr>
                            <m:t>𝑥</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r>
                                <m:rPr>
                                  <m:sty m:val="p"/>
                                </m:rPr>
                                <a:rPr lang="el-GR" b="0" i="1" smtClean="0">
                                  <a:latin typeface="Cambria Math" panose="02040503050406030204" pitchFamily="18" charset="0"/>
                                </a:rPr>
                                <m:t>θ</m:t>
                              </m:r>
                            </m:e>
                          </m:d>
                          <m:r>
                            <a:rPr lang="en-GB" b="0" i="1" smtClean="0">
                              <a:latin typeface="Cambria Math" panose="02040503050406030204" pitchFamily="18" charset="0"/>
                            </a:rPr>
                            <m:t>𝑝</m:t>
                          </m:r>
                          <m:r>
                            <a:rPr lang="en-GB" b="0" i="1" smtClean="0">
                              <a:latin typeface="Cambria Math" panose="02040503050406030204" pitchFamily="18" charset="0"/>
                            </a:rPr>
                            <m:t>(</m:t>
                          </m:r>
                          <m:r>
                            <m:rPr>
                              <m:sty m:val="p"/>
                            </m:rPr>
                            <a:rPr lang="el-GR" b="0" i="1" smtClean="0">
                              <a:latin typeface="Cambria Math" panose="02040503050406030204" pitchFamily="18" charset="0"/>
                            </a:rPr>
                            <m:t>θ</m:t>
                          </m:r>
                          <m:r>
                            <a:rPr lang="en-GB" b="0" i="1" smtClean="0">
                              <a:latin typeface="Cambria Math" panose="02040503050406030204" pitchFamily="18" charset="0"/>
                            </a:rPr>
                            <m:t>)</m:t>
                          </m:r>
                        </m:num>
                        <m:den>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den>
                      </m:f>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𝑝</m:t>
                      </m:r>
                      <m:d>
                        <m:dPr>
                          <m:ctrlPr>
                            <a:rPr lang="en-GB" i="1">
                              <a:latin typeface="Cambria Math" panose="02040503050406030204" pitchFamily="18" charset="0"/>
                            </a:rPr>
                          </m:ctrlPr>
                        </m:dPr>
                        <m:e>
                          <m:r>
                            <a:rPr lang="en-GB" i="1">
                              <a:latin typeface="Cambria Math" panose="02040503050406030204" pitchFamily="18" charset="0"/>
                            </a:rPr>
                            <m:t>𝑥</m:t>
                          </m:r>
                        </m:e>
                        <m:e>
                          <m:r>
                            <m:rPr>
                              <m:sty m:val="p"/>
                            </m:rPr>
                            <a:rPr lang="el-GR" i="1">
                              <a:latin typeface="Cambria Math" panose="02040503050406030204" pitchFamily="18" charset="0"/>
                            </a:rPr>
                            <m:t>θ</m:t>
                          </m:r>
                        </m:e>
                      </m:d>
                      <m:r>
                        <a:rPr lang="en-GB" i="1">
                          <a:latin typeface="Cambria Math" panose="02040503050406030204" pitchFamily="18" charset="0"/>
                        </a:rPr>
                        <m:t>𝑝</m:t>
                      </m:r>
                      <m:r>
                        <a:rPr lang="en-GB" i="1">
                          <a:latin typeface="Cambria Math" panose="02040503050406030204" pitchFamily="18" charset="0"/>
                        </a:rPr>
                        <m:t>(</m:t>
                      </m:r>
                      <m:r>
                        <m:rPr>
                          <m:sty m:val="p"/>
                        </m:rPr>
                        <a:rPr lang="el-GR" i="1">
                          <a:latin typeface="Cambria Math" panose="02040503050406030204" pitchFamily="18" charset="0"/>
                        </a:rPr>
                        <m:t>θ</m:t>
                      </m:r>
                      <m:r>
                        <a:rPr lang="en-GB" i="1">
                          <a:latin typeface="Cambria Math" panose="02040503050406030204" pitchFamily="18" charset="0"/>
                        </a:rPr>
                        <m:t>)</m:t>
                      </m:r>
                    </m:oMath>
                  </m:oMathPara>
                </a14:m>
                <a:endParaRPr lang="en-GB" dirty="0"/>
              </a:p>
              <a:p>
                <a:endParaRPr lang="en-GB" dirty="0" smtClean="0"/>
              </a:p>
              <a:p>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r>
                          <a:rPr lang="en-GB" i="1">
                            <a:latin typeface="Cambria Math" panose="02040503050406030204" pitchFamily="18" charset="0"/>
                          </a:rPr>
                          <m:t>𝑥</m:t>
                        </m:r>
                      </m:e>
                      <m:e>
                        <m:r>
                          <m:rPr>
                            <m:sty m:val="p"/>
                          </m:rPr>
                          <a:rPr lang="el-GR" i="1">
                            <a:latin typeface="Cambria Math" panose="02040503050406030204" pitchFamily="18" charset="0"/>
                          </a:rPr>
                          <m:t>θ</m:t>
                        </m:r>
                      </m:e>
                    </m:d>
                  </m:oMath>
                </a14:m>
                <a:r>
                  <a:rPr lang="en-GB" dirty="0" smtClean="0"/>
                  <a:t> specified by a Bayesian network</a:t>
                </a:r>
              </a:p>
              <a:p>
                <a:r>
                  <a:rPr lang="en-GB" dirty="0" smtClean="0"/>
                  <a:t>Inference performed using Markov Chain Monte-Carlo in Stan</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1"/>
              </p:nvPr>
            </p:nvSpPr>
            <p:spPr>
              <a:xfrm>
                <a:off x="457200" y="1759936"/>
                <a:ext cx="4804117" cy="2613435"/>
              </a:xfrm>
              <a:blipFill>
                <a:blip r:embed="rId3"/>
                <a:stretch>
                  <a:fillRect l="-2665" t="-3037"/>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Methods</a:t>
            </a:r>
            <a:endParaRPr lang="en-GB" dirty="0"/>
          </a:p>
        </p:txBody>
      </p:sp>
      <p:sp>
        <p:nvSpPr>
          <p:cNvPr id="5" name="Text Placeholder 4"/>
          <p:cNvSpPr>
            <a:spLocks noGrp="1"/>
          </p:cNvSpPr>
          <p:nvPr>
            <p:ph type="body" sz="quarter" idx="10"/>
          </p:nvPr>
        </p:nvSpPr>
        <p:spPr/>
        <p:txBody>
          <a:bodyPr/>
          <a:lstStyle/>
          <a:p>
            <a:endParaRPr lang="en-GB"/>
          </a:p>
        </p:txBody>
      </p:sp>
      <p:sp>
        <p:nvSpPr>
          <p:cNvPr id="6" name="Text Placeholder 5"/>
          <p:cNvSpPr>
            <a:spLocks noGrp="1"/>
          </p:cNvSpPr>
          <p:nvPr>
            <p:ph type="body" sz="quarter" idx="13"/>
          </p:nvPr>
        </p:nvSpPr>
        <p:spPr/>
        <p:txBody>
          <a:bodyPr/>
          <a:lstStyle/>
          <a:p>
            <a:endParaRPr lang="en-GB"/>
          </a:p>
        </p:txBody>
      </p:sp>
      <p:pic>
        <p:nvPicPr>
          <p:cNvPr id="7" name="Content Placeholder 12"/>
          <p:cNvPicPr>
            <a:picLocks noGrp="1" noChangeAspect="1"/>
          </p:cNvPicPr>
          <p:nvPr>
            <p:ph idx="12"/>
          </p:nvPr>
        </p:nvPicPr>
        <p:blipFill rotWithShape="1">
          <a:blip r:embed="rId4">
            <a:extLst>
              <a:ext uri="{28A0092B-C50C-407E-A947-70E740481C1C}">
                <a14:useLocalDpi xmlns:a14="http://schemas.microsoft.com/office/drawing/2010/main" val="0"/>
              </a:ext>
            </a:extLst>
          </a:blip>
          <a:srcRect l="20622" t="14906" r="18852" b="29025"/>
          <a:stretch/>
        </p:blipFill>
        <p:spPr>
          <a:xfrm>
            <a:off x="5389209" y="420147"/>
            <a:ext cx="3297591" cy="3953224"/>
          </a:xfrm>
          <a:prstGeom prst="rect">
            <a:avLst/>
          </a:prstGeom>
        </p:spPr>
      </p:pic>
      <p:sp>
        <p:nvSpPr>
          <p:cNvPr id="4" name="TextBox 3"/>
          <p:cNvSpPr txBox="1"/>
          <p:nvPr/>
        </p:nvSpPr>
        <p:spPr>
          <a:xfrm>
            <a:off x="7561516" y="4333639"/>
            <a:ext cx="1582484" cy="369332"/>
          </a:xfrm>
          <a:prstGeom prst="rect">
            <a:avLst/>
          </a:prstGeom>
          <a:noFill/>
        </p:spPr>
        <p:txBody>
          <a:bodyPr wrap="none" rtlCol="0">
            <a:spAutoFit/>
          </a:bodyPr>
          <a:lstStyle/>
          <a:p>
            <a:r>
              <a:rPr lang="en-US" b="1" i="1" dirty="0" smtClean="0">
                <a:solidFill>
                  <a:srgbClr val="FF0000"/>
                </a:solidFill>
              </a:rPr>
              <a:t>Unpublished</a:t>
            </a:r>
            <a:endParaRPr lang="en-US" b="1" i="1" dirty="0">
              <a:solidFill>
                <a:srgbClr val="FF0000"/>
              </a:solidFill>
            </a:endParaRPr>
          </a:p>
        </p:txBody>
      </p:sp>
    </p:spTree>
    <p:extLst>
      <p:ext uri="{BB962C8B-B14F-4D97-AF65-F5344CB8AC3E}">
        <p14:creationId xmlns:p14="http://schemas.microsoft.com/office/powerpoint/2010/main" val="2226664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srcRect l="1388" t="9313" r="4366" b="3258"/>
          <a:stretch/>
        </p:blipFill>
        <p:spPr>
          <a:xfrm>
            <a:off x="1626123" y="1642397"/>
            <a:ext cx="4573393" cy="946885"/>
          </a:xfrm>
          <a:prstGeom prst="rect">
            <a:avLst/>
          </a:prstGeom>
        </p:spPr>
      </p:pic>
      <p:sp>
        <p:nvSpPr>
          <p:cNvPr id="2" name="Title 1"/>
          <p:cNvSpPr>
            <a:spLocks noGrp="1"/>
          </p:cNvSpPr>
          <p:nvPr>
            <p:ph type="title"/>
          </p:nvPr>
        </p:nvSpPr>
        <p:spPr/>
        <p:txBody>
          <a:bodyPr/>
          <a:lstStyle/>
          <a:p>
            <a:r>
              <a:rPr lang="en-GB" dirty="0" smtClean="0"/>
              <a:t>Equation</a:t>
            </a:r>
            <a:endParaRPr lang="en-GB" dirty="0"/>
          </a:p>
        </p:txBody>
      </p:sp>
      <p:sp>
        <p:nvSpPr>
          <p:cNvPr id="6" name="Text Placeholder 5"/>
          <p:cNvSpPr>
            <a:spLocks noGrp="1"/>
          </p:cNvSpPr>
          <p:nvPr>
            <p:ph type="body" sz="quarter" idx="10"/>
          </p:nvPr>
        </p:nvSpPr>
        <p:spPr/>
        <p:txBody>
          <a:bodyPr/>
          <a:lstStyle/>
          <a:p>
            <a:endParaRPr lang="en-GB"/>
          </a:p>
        </p:txBody>
      </p:sp>
      <p:sp>
        <p:nvSpPr>
          <p:cNvPr id="9" name="Text Placeholder 8"/>
          <p:cNvSpPr>
            <a:spLocks noGrp="1"/>
          </p:cNvSpPr>
          <p:nvPr>
            <p:ph type="body" sz="quarter" idx="13"/>
          </p:nvPr>
        </p:nvSpPr>
        <p:spPr/>
        <p:txBody>
          <a:bodyPr/>
          <a:lstStyle/>
          <a:p>
            <a:endParaRPr lang="en-GB"/>
          </a:p>
        </p:txBody>
      </p:sp>
      <p:sp>
        <p:nvSpPr>
          <p:cNvPr id="4" name="TextBox 3"/>
          <p:cNvSpPr txBox="1"/>
          <p:nvPr/>
        </p:nvSpPr>
        <p:spPr>
          <a:xfrm>
            <a:off x="6123584" y="1666902"/>
            <a:ext cx="1798890" cy="276999"/>
          </a:xfrm>
          <a:prstGeom prst="rect">
            <a:avLst/>
          </a:prstGeom>
          <a:noFill/>
        </p:spPr>
        <p:txBody>
          <a:bodyPr wrap="none" rtlCol="0">
            <a:spAutoFit/>
          </a:bodyPr>
          <a:lstStyle/>
          <a:p>
            <a:r>
              <a:rPr lang="en-GB" sz="1200" b="1" dirty="0" smtClean="0"/>
              <a:t>Autoregressive model</a:t>
            </a:r>
            <a:endParaRPr lang="en-GB" sz="1200" b="1" dirty="0"/>
          </a:p>
        </p:txBody>
      </p:sp>
      <p:sp>
        <p:nvSpPr>
          <p:cNvPr id="10" name="TextBox 9"/>
          <p:cNvSpPr txBox="1"/>
          <p:nvPr/>
        </p:nvSpPr>
        <p:spPr>
          <a:xfrm>
            <a:off x="4069701" y="1882776"/>
            <a:ext cx="1630575" cy="276999"/>
          </a:xfrm>
          <a:prstGeom prst="rect">
            <a:avLst/>
          </a:prstGeom>
          <a:noFill/>
        </p:spPr>
        <p:txBody>
          <a:bodyPr wrap="none" rtlCol="0">
            <a:spAutoFit/>
          </a:bodyPr>
          <a:lstStyle/>
          <a:p>
            <a:r>
              <a:rPr lang="en-GB" sz="1200" b="1" dirty="0" smtClean="0"/>
              <a:t>Latent random walk</a:t>
            </a:r>
            <a:endParaRPr lang="en-GB" sz="1200" b="1" dirty="0"/>
          </a:p>
        </p:txBody>
      </p:sp>
      <p:sp>
        <p:nvSpPr>
          <p:cNvPr id="5" name="TextBox 4"/>
          <p:cNvSpPr txBox="1"/>
          <p:nvPr/>
        </p:nvSpPr>
        <p:spPr>
          <a:xfrm>
            <a:off x="2774501" y="2098080"/>
            <a:ext cx="1444626" cy="276999"/>
          </a:xfrm>
          <a:prstGeom prst="rect">
            <a:avLst/>
          </a:prstGeom>
          <a:noFill/>
        </p:spPr>
        <p:txBody>
          <a:bodyPr wrap="none" rtlCol="0">
            <a:spAutoFit/>
          </a:bodyPr>
          <a:lstStyle/>
          <a:p>
            <a:r>
              <a:rPr lang="en-GB" sz="1200" b="1" dirty="0" smtClean="0"/>
              <a:t>Flare distribution</a:t>
            </a:r>
            <a:endParaRPr lang="en-GB" sz="1200" b="1" dirty="0"/>
          </a:p>
        </p:txBody>
      </p:sp>
      <p:sp>
        <p:nvSpPr>
          <p:cNvPr id="11" name="TextBox 10"/>
          <p:cNvSpPr txBox="1"/>
          <p:nvPr/>
        </p:nvSpPr>
        <p:spPr>
          <a:xfrm>
            <a:off x="3154450" y="2309890"/>
            <a:ext cx="1157689" cy="276999"/>
          </a:xfrm>
          <a:prstGeom prst="rect">
            <a:avLst/>
          </a:prstGeom>
          <a:noFill/>
        </p:spPr>
        <p:txBody>
          <a:bodyPr wrap="none" rtlCol="0">
            <a:spAutoFit/>
          </a:bodyPr>
          <a:lstStyle/>
          <a:p>
            <a:r>
              <a:rPr lang="en-GB" sz="1200" b="1" dirty="0" smtClean="0"/>
              <a:t>Mixed effects</a:t>
            </a:r>
            <a:endParaRPr lang="en-GB" sz="1200" b="1" dirty="0"/>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35059" t="69047" r="33276" b="11683"/>
          <a:stretch/>
        </p:blipFill>
        <p:spPr>
          <a:xfrm>
            <a:off x="1650058" y="2739009"/>
            <a:ext cx="2155232" cy="1854770"/>
          </a:xfrm>
          <a:prstGeom prst="rect">
            <a:avLst/>
          </a:prstGeom>
        </p:spPr>
      </p:pic>
      <p:sp>
        <p:nvSpPr>
          <p:cNvPr id="7" name="TextBox 6"/>
          <p:cNvSpPr txBox="1"/>
          <p:nvPr/>
        </p:nvSpPr>
        <p:spPr>
          <a:xfrm>
            <a:off x="780958" y="1924824"/>
            <a:ext cx="851515" cy="369332"/>
          </a:xfrm>
          <a:prstGeom prst="rect">
            <a:avLst/>
          </a:prstGeom>
          <a:noFill/>
        </p:spPr>
        <p:txBody>
          <a:bodyPr wrap="none" rtlCol="0">
            <a:spAutoFit/>
          </a:bodyPr>
          <a:lstStyle/>
          <a:p>
            <a:r>
              <a:rPr lang="en-GB" b="1" dirty="0" smtClean="0"/>
              <a:t>Model</a:t>
            </a:r>
            <a:endParaRPr lang="en-GB" b="1" dirty="0"/>
          </a:p>
        </p:txBody>
      </p:sp>
      <p:sp>
        <p:nvSpPr>
          <p:cNvPr id="8" name="TextBox 7"/>
          <p:cNvSpPr txBox="1"/>
          <p:nvPr/>
        </p:nvSpPr>
        <p:spPr>
          <a:xfrm>
            <a:off x="780957" y="3418449"/>
            <a:ext cx="851515" cy="369332"/>
          </a:xfrm>
          <a:prstGeom prst="rect">
            <a:avLst/>
          </a:prstGeom>
          <a:noFill/>
        </p:spPr>
        <p:txBody>
          <a:bodyPr wrap="none" rtlCol="0">
            <a:spAutoFit/>
          </a:bodyPr>
          <a:lstStyle/>
          <a:p>
            <a:r>
              <a:rPr lang="en-GB" b="1" dirty="0" smtClean="0"/>
              <a:t>Priors</a:t>
            </a:r>
            <a:endParaRPr lang="en-GB"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8462" y="2309890"/>
            <a:ext cx="3211838" cy="2214462"/>
          </a:xfrm>
          <a:prstGeom prst="rect">
            <a:avLst/>
          </a:prstGeom>
        </p:spPr>
      </p:pic>
    </p:spTree>
    <p:extLst>
      <p:ext uri="{BB962C8B-B14F-4D97-AF65-F5344CB8AC3E}">
        <p14:creationId xmlns:p14="http://schemas.microsoft.com/office/powerpoint/2010/main" val="600887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1"/>
          </p:nvPr>
        </p:nvSpPr>
        <p:spPr>
          <a:xfrm>
            <a:off x="323557" y="3210233"/>
            <a:ext cx="4248443" cy="1268362"/>
          </a:xfrm>
        </p:spPr>
        <p:txBody>
          <a:bodyPr/>
          <a:lstStyle/>
          <a:p>
            <a:r>
              <a:rPr lang="en-GB" sz="1600" dirty="0" smtClean="0"/>
              <a:t>Ranked Probability Skill Score</a:t>
            </a:r>
          </a:p>
          <a:p>
            <a:pPr lvl="1"/>
            <a:r>
              <a:rPr lang="en-GB" sz="1600" dirty="0" smtClean="0"/>
              <a:t>Accuracy of an ordinal probabilistic forecast</a:t>
            </a:r>
          </a:p>
          <a:p>
            <a:pPr lvl="1"/>
            <a:r>
              <a:rPr lang="en-GB" sz="1600" dirty="0" smtClean="0"/>
              <a:t>0: guess; 1: perfect</a:t>
            </a:r>
          </a:p>
        </p:txBody>
      </p:sp>
      <p:sp>
        <p:nvSpPr>
          <p:cNvPr id="2" name="Title 1"/>
          <p:cNvSpPr>
            <a:spLocks noGrp="1"/>
          </p:cNvSpPr>
          <p:nvPr>
            <p:ph type="title"/>
          </p:nvPr>
        </p:nvSpPr>
        <p:spPr/>
        <p:txBody>
          <a:bodyPr/>
          <a:lstStyle/>
          <a:p>
            <a:r>
              <a:rPr lang="en-GB" dirty="0" smtClean="0"/>
              <a:t>Internal validation</a:t>
            </a:r>
            <a:endParaRPr lang="en-GB" dirty="0"/>
          </a:p>
        </p:txBody>
      </p:sp>
      <p:pic>
        <p:nvPicPr>
          <p:cNvPr id="4098" name="Picture 2" descr="img/RPSS_Flar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5643" y="1421329"/>
            <a:ext cx="4241712" cy="29245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790193"/>
            <a:ext cx="3541346" cy="1328005"/>
          </a:xfrm>
          <a:prstGeom prst="rect">
            <a:avLst/>
          </a:prstGeom>
        </p:spPr>
      </p:pic>
    </p:spTree>
    <p:extLst>
      <p:ext uri="{BB962C8B-B14F-4D97-AF65-F5344CB8AC3E}">
        <p14:creationId xmlns:p14="http://schemas.microsoft.com/office/powerpoint/2010/main" val="3609116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Trajectories</a:t>
            </a:r>
            <a:endParaRPr lang="en-GB" dirty="0"/>
          </a:p>
        </p:txBody>
      </p:sp>
      <p:pic>
        <p:nvPicPr>
          <p:cNvPr id="5122" name="Picture 2" descr="img/traj6_Flares_Bother.png"/>
          <p:cNvPicPr>
            <a:picLocks noChangeAspect="1" noChangeArrowheads="1"/>
          </p:cNvPicPr>
          <p:nvPr/>
        </p:nvPicPr>
        <p:blipFill rotWithShape="1">
          <a:blip r:embed="rId3">
            <a:extLst>
              <a:ext uri="{28A0092B-C50C-407E-A947-70E740481C1C}">
                <a14:useLocalDpi xmlns:a14="http://schemas.microsoft.com/office/drawing/2010/main" val="0"/>
              </a:ext>
            </a:extLst>
          </a:blip>
          <a:srcRect t="49824"/>
          <a:stretch/>
        </p:blipFill>
        <p:spPr bwMode="auto">
          <a:xfrm>
            <a:off x="2197074" y="2793029"/>
            <a:ext cx="5319294" cy="184017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pred6_Flares_Both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731" y="471549"/>
            <a:ext cx="5810937" cy="2179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851140" y="1127266"/>
            <a:ext cx="1313180" cy="369332"/>
          </a:xfrm>
          <a:prstGeom prst="rect">
            <a:avLst/>
          </a:prstGeom>
          <a:noFill/>
        </p:spPr>
        <p:txBody>
          <a:bodyPr wrap="none" rtlCol="0">
            <a:spAutoFit/>
          </a:bodyPr>
          <a:lstStyle/>
          <a:p>
            <a:r>
              <a:rPr lang="en-GB" b="1" dirty="0"/>
              <a:t>P</a:t>
            </a:r>
            <a:r>
              <a:rPr lang="en-GB" b="1" dirty="0" smtClean="0"/>
              <a:t>rediction</a:t>
            </a:r>
            <a:endParaRPr lang="en-GB" b="1" dirty="0"/>
          </a:p>
        </p:txBody>
      </p:sp>
      <p:sp>
        <p:nvSpPr>
          <p:cNvPr id="8" name="TextBox 7"/>
          <p:cNvSpPr txBox="1"/>
          <p:nvPr/>
        </p:nvSpPr>
        <p:spPr>
          <a:xfrm>
            <a:off x="7516368" y="3347026"/>
            <a:ext cx="1582484" cy="369332"/>
          </a:xfrm>
          <a:prstGeom prst="rect">
            <a:avLst/>
          </a:prstGeom>
          <a:noFill/>
        </p:spPr>
        <p:txBody>
          <a:bodyPr wrap="none" rtlCol="0">
            <a:spAutoFit/>
          </a:bodyPr>
          <a:lstStyle/>
          <a:p>
            <a:r>
              <a:rPr lang="en-GB" b="1" dirty="0" smtClean="0"/>
              <a:t>Latent “risk”</a:t>
            </a:r>
            <a:endParaRPr lang="en-GB" b="1" dirty="0"/>
          </a:p>
        </p:txBody>
      </p:sp>
    </p:spTree>
    <p:extLst>
      <p:ext uri="{BB962C8B-B14F-4D97-AF65-F5344CB8AC3E}">
        <p14:creationId xmlns:p14="http://schemas.microsoft.com/office/powerpoint/2010/main" val="2798729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1107</TotalTime>
  <Words>1612</Words>
  <Application>Microsoft Office PowerPoint</Application>
  <PresentationFormat>On-screen Show (16:9)</PresentationFormat>
  <Paragraphs>149</Paragraphs>
  <Slides>18</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 Math</vt:lpstr>
      <vt:lpstr>Imperial College London Theme</vt:lpstr>
      <vt:lpstr>Bayesian Machine Learning to  Predict Short-term Course of Eczema Severity</vt:lpstr>
      <vt:lpstr>Atopic Dermatitis (AD, eczema)</vt:lpstr>
      <vt:lpstr>Motivation </vt:lpstr>
      <vt:lpstr>Double-Switch model</vt:lpstr>
      <vt:lpstr>Data</vt:lpstr>
      <vt:lpstr>Methods</vt:lpstr>
      <vt:lpstr>Equation</vt:lpstr>
      <vt:lpstr>Internal validation</vt:lpstr>
      <vt:lpstr>Trajectories</vt:lpstr>
      <vt:lpstr>External validation</vt:lpstr>
      <vt:lpstr>Conclusion</vt:lpstr>
      <vt:lpstr>Acknowledgments</vt:lpstr>
      <vt:lpstr>Appendix</vt:lpstr>
      <vt:lpstr>Double-Switch model</vt:lpstr>
      <vt:lpstr>Calibration plot</vt:lpstr>
      <vt:lpstr>Patient stratification</vt:lpstr>
      <vt:lpstr>Prediction SWET</vt:lpstr>
      <vt:lpstr>Reconstructed data – Flares data</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Hurault, Guillem B M</cp:lastModifiedBy>
  <cp:revision>80</cp:revision>
  <dcterms:created xsi:type="dcterms:W3CDTF">2017-02-16T14:49:58Z</dcterms:created>
  <dcterms:modified xsi:type="dcterms:W3CDTF">2018-09-04T11:25:00Z</dcterms:modified>
</cp:coreProperties>
</file>