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2"/>
  </p:notesMasterIdLst>
  <p:sldIdLst>
    <p:sldId id="256" r:id="rId2"/>
    <p:sldId id="258" r:id="rId3"/>
    <p:sldId id="314" r:id="rId4"/>
    <p:sldId id="316" r:id="rId5"/>
    <p:sldId id="315" r:id="rId6"/>
    <p:sldId id="317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30" r:id="rId25"/>
    <p:sldId id="331" r:id="rId26"/>
    <p:sldId id="332" r:id="rId27"/>
    <p:sldId id="333" r:id="rId28"/>
    <p:sldId id="338" r:id="rId29"/>
    <p:sldId id="339" r:id="rId30"/>
    <p:sldId id="350" r:id="rId31"/>
  </p:sldIdLst>
  <p:sldSz cx="9144000" cy="5143500" type="screen16x9"/>
  <p:notesSz cx="6858000" cy="9144000"/>
  <p:embeddedFontLst>
    <p:embeddedFont>
      <p:font typeface="Amatic SC" panose="020B0604020202020204" charset="-79"/>
      <p:regular r:id="rId33"/>
      <p:bold r:id="rId34"/>
    </p:embeddedFont>
    <p:embeddedFont>
      <p:font typeface="Cambria Math" panose="02040503050406030204" pitchFamily="18" charset="0"/>
      <p:regular r:id="rId35"/>
    </p:embeddedFont>
    <p:embeddedFont>
      <p:font typeface="Roboto Mon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C4A698-B8C2-4DF2-81DC-1ADCAE0AC03A}">
  <a:tblStyle styleId="{3FC4A698-B8C2-4DF2-81DC-1ADCAE0AC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9008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765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441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05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859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870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18f4893d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18f4893d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55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622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75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812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248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84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142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996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743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611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426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18f4893d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18f4893d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25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427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944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186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548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34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18f4893d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18f4893d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51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18f4893d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18f4893d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0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36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182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411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9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196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56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ASSIGNMENT 1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highlight>
                  <a:schemeClr val="dk1"/>
                </a:highlight>
              </a:rPr>
              <a:t>There </a:t>
            </a:r>
            <a:r>
              <a:rPr lang="en" sz="1900" dirty="0"/>
              <a:t>are</a:t>
            </a:r>
            <a:r>
              <a:rPr lang="en" sz="1900" dirty="0">
                <a:highlight>
                  <a:schemeClr val="dk1"/>
                </a:highlight>
              </a:rPr>
              <a:t> </a:t>
            </a:r>
            <a:r>
              <a:rPr lang="en" sz="1900" dirty="0">
                <a:solidFill>
                  <a:schemeClr val="accent6"/>
                </a:solidFill>
              </a:rPr>
              <a:t>4</a:t>
            </a:r>
            <a:r>
              <a:rPr lang="en" sz="1900" dirty="0">
                <a:solidFill>
                  <a:schemeClr val="accent6"/>
                </a:solidFill>
                <a:highlight>
                  <a:schemeClr val="dk1"/>
                </a:highlight>
              </a:rPr>
              <a:t> </a:t>
            </a:r>
            <a:r>
              <a:rPr lang="en" sz="1900" dirty="0">
                <a:solidFill>
                  <a:schemeClr val="accent6"/>
                </a:solidFill>
              </a:rPr>
              <a:t>Members</a:t>
            </a:r>
            <a:endParaRPr sz="19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Hoang Tan Phat - 1811137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Trung Dan - 1810887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Duy Hung - 1810198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Gia Huy - 1810173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403244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ules to move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131590"/>
            <a:ext cx="8280920" cy="296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Move </a:t>
            </a:r>
            <a:r>
              <a:rPr lang="en-US" sz="2400" dirty="0">
                <a:solidFill>
                  <a:schemeClr val="accent6"/>
                </a:solidFill>
              </a:rPr>
              <a:t>down</a:t>
            </a:r>
            <a:r>
              <a:rPr lang="en-US" sz="2400" dirty="0"/>
              <a:t>: if 0 is not in the </a:t>
            </a:r>
            <a:r>
              <a:rPr lang="en-US" sz="2400" dirty="0">
                <a:solidFill>
                  <a:schemeClr val="accent6"/>
                </a:solidFill>
              </a:rPr>
              <a:t>last row</a:t>
            </a:r>
            <a:endParaRPr lang="en-US" sz="2400" dirty="0"/>
          </a:p>
          <a:p>
            <a:pPr marL="0" lvl="0" indent="0"/>
            <a:r>
              <a:rPr lang="en-US" sz="2400" dirty="0"/>
              <a:t>- Previous state:</a:t>
            </a:r>
          </a:p>
          <a:p>
            <a:pPr marL="0" lvl="0" indent="0"/>
            <a:r>
              <a:rPr lang="en-US" sz="2400" dirty="0"/>
              <a:t>	</a:t>
            </a:r>
            <a:r>
              <a:rPr lang="pt-BR" sz="2400" dirty="0"/>
              <a:t>[i</a:t>
            </a:r>
            <a:r>
              <a:rPr lang="pt-BR" sz="2400" baseline="-25000" dirty="0"/>
              <a:t>0</a:t>
            </a:r>
            <a:r>
              <a:rPr lang="pt-BR" sz="2400" dirty="0"/>
              <a:t>,...,i</a:t>
            </a:r>
            <a:r>
              <a:rPr lang="pt-BR" sz="2400" baseline="-25000" dirty="0"/>
              <a:t>n</a:t>
            </a:r>
            <a:r>
              <a:rPr lang="pt-BR" sz="2400" dirty="0"/>
              <a:t>,0,...,i</a:t>
            </a:r>
            <a:r>
              <a:rPr lang="pt-BR" sz="2400" baseline="-25000" dirty="0"/>
              <a:t>n+k</a:t>
            </a:r>
            <a:r>
              <a:rPr lang="pt-BR" sz="2400" dirty="0"/>
              <a:t>,a,...,i</a:t>
            </a:r>
            <a:r>
              <a:rPr lang="pt-BR" sz="2400" baseline="-25000" dirty="0"/>
              <a:t>k-1</a:t>
            </a:r>
            <a:r>
              <a:rPr lang="pt-BR" sz="2400" dirty="0"/>
              <a:t>]</a:t>
            </a:r>
            <a:endParaRPr lang="en-US" sz="2400" dirty="0"/>
          </a:p>
          <a:p>
            <a:pPr marL="0" lvl="0" indent="0"/>
            <a:r>
              <a:rPr lang="en-US" sz="2400" dirty="0"/>
              <a:t>- Next state:</a:t>
            </a:r>
          </a:p>
          <a:p>
            <a:pPr marL="0" lvl="0" indent="0"/>
            <a:r>
              <a:rPr lang="en-US" sz="2400" dirty="0"/>
              <a:t>	[i</a:t>
            </a:r>
            <a:r>
              <a:rPr lang="en-US" sz="2400" baseline="-25000" dirty="0"/>
              <a:t>1</a:t>
            </a:r>
            <a:r>
              <a:rPr lang="en-US" sz="2400" dirty="0"/>
              <a:t>,...,</a:t>
            </a:r>
            <a:r>
              <a:rPr lang="en-US" sz="2400" dirty="0" err="1"/>
              <a:t>i</a:t>
            </a:r>
            <a:r>
              <a:rPr lang="en-US" sz="2400" baseline="-25000" dirty="0" err="1"/>
              <a:t>n</a:t>
            </a:r>
            <a:r>
              <a:rPr lang="en-US" sz="2400" dirty="0" err="1"/>
              <a:t>,a</a:t>
            </a:r>
            <a:r>
              <a:rPr lang="en-US" sz="2400" dirty="0"/>
              <a:t>,...,i</a:t>
            </a:r>
            <a:r>
              <a:rPr lang="en-US" sz="2400" baseline="-25000" dirty="0"/>
              <a:t>n+k</a:t>
            </a:r>
            <a:r>
              <a:rPr lang="en-US" sz="2400" dirty="0"/>
              <a:t>,0,...,i</a:t>
            </a:r>
            <a:r>
              <a:rPr lang="en-US" sz="2400" baseline="-25000" dirty="0"/>
              <a:t>k-1</a:t>
            </a:r>
            <a:r>
              <a:rPr lang="en-US" sz="2400" dirty="0"/>
              <a:t>]</a:t>
            </a:r>
          </a:p>
        </p:txBody>
      </p:sp>
      <p:grpSp>
        <p:nvGrpSpPr>
          <p:cNvPr id="23" name="Google Shape;4170;p73"/>
          <p:cNvGrpSpPr/>
          <p:nvPr/>
        </p:nvGrpSpPr>
        <p:grpSpPr>
          <a:xfrm>
            <a:off x="3779912" y="3885506"/>
            <a:ext cx="960158" cy="289172"/>
            <a:chOff x="4411970" y="2726085"/>
            <a:chExt cx="643107" cy="193659"/>
          </a:xfrm>
        </p:grpSpPr>
        <p:sp>
          <p:nvSpPr>
            <p:cNvPr id="24" name="Google Shape;4171;p73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72;p73"/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73;p73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00948"/>
            <a:ext cx="1843057" cy="181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483761" y="3859306"/>
            <a:ext cx="299650" cy="341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20592"/>
            <a:ext cx="1791499" cy="17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98759" y="3278148"/>
            <a:ext cx="299650" cy="341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7098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4824536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depth first search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59581"/>
            <a:ext cx="30194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Google Shape;219;p34"/>
          <p:cNvSpPr txBox="1">
            <a:spLocks/>
          </p:cNvSpPr>
          <p:nvPr/>
        </p:nvSpPr>
        <p:spPr>
          <a:xfrm>
            <a:off x="2987824" y="4447322"/>
            <a:ext cx="29523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65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sz="2800" dirty="0"/>
              <a:t>—example image—</a:t>
            </a:r>
          </a:p>
        </p:txBody>
      </p:sp>
    </p:spTree>
    <p:extLst>
      <p:ext uri="{BB962C8B-B14F-4D97-AF65-F5344CB8AC3E}">
        <p14:creationId xmlns:p14="http://schemas.microsoft.com/office/powerpoint/2010/main" val="60269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4824536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result</a:t>
            </a:r>
            <a:endParaRPr dirty="0"/>
          </a:p>
        </p:txBody>
      </p:sp>
      <p:sp>
        <p:nvSpPr>
          <p:cNvPr id="16" name="Google Shape;219;p34"/>
          <p:cNvSpPr txBox="1">
            <a:spLocks/>
          </p:cNvSpPr>
          <p:nvPr/>
        </p:nvSpPr>
        <p:spPr>
          <a:xfrm>
            <a:off x="2987824" y="4371950"/>
            <a:ext cx="29523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65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sz="4000" dirty="0"/>
              <a:t>2-Puzzle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12491"/>
            <a:ext cx="244785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27534"/>
            <a:ext cx="2941020" cy="37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4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4824536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result</a:t>
            </a:r>
            <a:endParaRPr dirty="0"/>
          </a:p>
        </p:txBody>
      </p:sp>
      <p:sp>
        <p:nvSpPr>
          <p:cNvPr id="16" name="Google Shape;219;p34"/>
          <p:cNvSpPr txBox="1">
            <a:spLocks/>
          </p:cNvSpPr>
          <p:nvPr/>
        </p:nvSpPr>
        <p:spPr>
          <a:xfrm>
            <a:off x="2987824" y="4371950"/>
            <a:ext cx="29523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65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sz="4000" dirty="0"/>
              <a:t>3-Puzzle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67732"/>
            <a:ext cx="20097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-17237"/>
            <a:ext cx="1801366" cy="49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26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4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4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sudoku</a:t>
            </a:r>
            <a:endParaRPr dirty="0"/>
          </a:p>
        </p:txBody>
      </p:sp>
      <p:sp>
        <p:nvSpPr>
          <p:cNvPr id="694" name="Google Shape;694;p44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/>
              <a:t>UsingGenetic</a:t>
            </a:r>
            <a:r>
              <a:rPr lang="en-US" dirty="0"/>
              <a:t> Algorithm</a:t>
            </a:r>
          </a:p>
        </p:txBody>
      </p:sp>
      <p:sp>
        <p:nvSpPr>
          <p:cNvPr id="695" name="Google Shape;695;p44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5" name="Google Shape;9252;p81"/>
          <p:cNvGrpSpPr/>
          <p:nvPr/>
        </p:nvGrpSpPr>
        <p:grpSpPr>
          <a:xfrm>
            <a:off x="6300192" y="609871"/>
            <a:ext cx="1620087" cy="1596727"/>
            <a:chOff x="-64781025" y="3361050"/>
            <a:chExt cx="317425" cy="315200"/>
          </a:xfrm>
        </p:grpSpPr>
        <p:sp>
          <p:nvSpPr>
            <p:cNvPr id="56" name="Google Shape;9253;p81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254;p81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55;p81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56;p81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278;p81"/>
          <p:cNvGrpSpPr/>
          <p:nvPr/>
        </p:nvGrpSpPr>
        <p:grpSpPr>
          <a:xfrm>
            <a:off x="501543" y="2977498"/>
            <a:ext cx="2257292" cy="1738280"/>
            <a:chOff x="-60991775" y="3376900"/>
            <a:chExt cx="315850" cy="311150"/>
          </a:xfrm>
        </p:grpSpPr>
        <p:sp>
          <p:nvSpPr>
            <p:cNvPr id="61" name="Google Shape;9279;p81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80;p81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81;p81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685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547260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Genetic algorithms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626668"/>
            <a:ext cx="7560840" cy="3105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Initial population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Fitness function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Selection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Crossover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Mutation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1669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547260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REpresentation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626668"/>
            <a:ext cx="5040560" cy="2083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Cell = Gene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Row = Chromosome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028" name="Picture 4" descr="Sudoku – Wikipedia tiếng Việt">
            <a:extLst>
              <a:ext uri="{FF2B5EF4-FFF2-40B4-BE49-F238E27FC236}">
                <a16:creationId xmlns:a16="http://schemas.microsoft.com/office/drawing/2014/main" id="{A8C066DE-4CA5-4E13-A25A-B02E4D87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8454"/>
            <a:ext cx="2499742" cy="249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12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547260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function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626668"/>
            <a:ext cx="8352928" cy="2083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Calculate how many unique numbers appear in each row, column and 3x3 sub-grid</a:t>
            </a:r>
          </a:p>
        </p:txBody>
      </p:sp>
    </p:spTree>
    <p:extLst>
      <p:ext uri="{BB962C8B-B14F-4D97-AF65-F5344CB8AC3E}">
        <p14:creationId xmlns:p14="http://schemas.microsoft.com/office/powerpoint/2010/main" val="269056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539552" y="748322"/>
            <a:ext cx="6336704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function </a:t>
            </a:r>
            <a:br>
              <a:rPr lang="en"/>
            </a:br>
            <a:r>
              <a:rPr lang="en"/>
              <a:t>		Example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54D71-DD7D-46A3-AE9B-E048F68A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118" y="3515399"/>
            <a:ext cx="3223500" cy="1235100"/>
          </a:xfrm>
        </p:spPr>
        <p:txBody>
          <a:bodyPr/>
          <a:lstStyle/>
          <a:p>
            <a:r>
              <a:rPr lang="en-US"/>
              <a:t>fitness = 6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7348A-BF5A-4875-9561-68108753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787774"/>
            <a:ext cx="3600400" cy="517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7954B-7EEE-4539-8D31-8A557137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1059582"/>
            <a:ext cx="1462977" cy="144884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8FEFFE8-6289-4400-9117-BACCEE95FB8F}"/>
              </a:ext>
            </a:extLst>
          </p:cNvPr>
          <p:cNvSpPr txBox="1">
            <a:spLocks/>
          </p:cNvSpPr>
          <p:nvPr/>
        </p:nvSpPr>
        <p:spPr>
          <a:xfrm>
            <a:off x="6130133" y="2897849"/>
            <a:ext cx="2448272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16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  <a:highlight>
                  <a:srgbClr val="081D32"/>
                </a:highlight>
              </a:rPr>
              <a:t>fitness = 5</a:t>
            </a:r>
            <a:endParaRPr lang="vi-VN">
              <a:solidFill>
                <a:srgbClr val="FFFFFF"/>
              </a:solidFill>
              <a:highlight>
                <a:srgbClr val="081D3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801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55576" y="411510"/>
            <a:ext cx="6336704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function 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72B3BA-269C-46F6-A345-A3D9FBE6F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3078797"/>
            <a:ext cx="7776864" cy="1235100"/>
          </a:xfrm>
        </p:spPr>
        <p:txBody>
          <a:bodyPr/>
          <a:lstStyle/>
          <a:p>
            <a:r>
              <a:rPr lang="en-US" sz="1800"/>
              <a:t>If the row-wise, column-wise, and 3x3 sub-grid count is equal 81 (or sum of them equal 243) then the puzzle is solved</a:t>
            </a:r>
          </a:p>
          <a:p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3A4FB-8570-4616-BC47-44804C03F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15919"/>
            <a:ext cx="3409587" cy="458338"/>
          </a:xfrm>
          <a:prstGeom prst="rect">
            <a:avLst/>
          </a:prstGeom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89D40164-EC2F-4176-8254-C8A1CFBD13B9}"/>
              </a:ext>
            </a:extLst>
          </p:cNvPr>
          <p:cNvSpPr txBox="1">
            <a:spLocks/>
          </p:cNvSpPr>
          <p:nvPr/>
        </p:nvSpPr>
        <p:spPr>
          <a:xfrm>
            <a:off x="755576" y="1995686"/>
            <a:ext cx="7128792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16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None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  <a:highlight>
                  <a:srgbClr val="081D32"/>
                </a:highlight>
              </a:rPr>
              <a:t>			fitness = 9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  <a:highlight>
                  <a:srgbClr val="081D32"/>
                </a:highlight>
              </a:rPr>
              <a:t>This is the best fitness for each row, column, 3x3 grid</a:t>
            </a:r>
            <a:endParaRPr lang="vi-VN">
              <a:solidFill>
                <a:srgbClr val="FFFFFF"/>
              </a:solidFill>
              <a:highlight>
                <a:srgbClr val="081D3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7258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4678513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2"/>
          <p:cNvSpPr/>
          <p:nvPr/>
        </p:nvSpPr>
        <p:spPr>
          <a:xfrm>
            <a:off x="4678513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1072438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N-Puzzle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183" name="Google Shape;183;p32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Sudoku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highlight>
                  <a:schemeClr val="dk1"/>
                </a:highlight>
              </a:rPr>
              <a:t>UsingGenetic</a:t>
            </a:r>
            <a:r>
              <a:rPr lang="en-US" dirty="0">
                <a:highlight>
                  <a:schemeClr val="dk1"/>
                </a:highlight>
              </a:rPr>
              <a:t> Algorithm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185" name="Google Shape;185;p32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Using Depth First Search with matrix  N = k*k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Path Finding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Outro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highlight>
                  <a:schemeClr val="dk1"/>
                </a:highlight>
              </a:rPr>
              <a:t>End of </a:t>
            </a:r>
            <a:r>
              <a:rPr lang="en-US" dirty="0" err="1">
                <a:highlight>
                  <a:schemeClr val="dk1"/>
                </a:highlight>
              </a:rPr>
              <a:t>prepresentation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highlight>
                  <a:schemeClr val="dk1"/>
                </a:highlight>
              </a:rPr>
              <a:t>Using A* Algorithm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9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13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14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 idx="15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547260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CROSSOVER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2483768" y="1419622"/>
            <a:ext cx="3888432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Uniform Crossover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392FB-6C0F-45FF-8BCF-AFCF69784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571749"/>
            <a:ext cx="3600400" cy="517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38D1FF-25EF-40D9-8D64-22BF07B9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867894"/>
            <a:ext cx="3672408" cy="47638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E055BF5-448E-4BE1-A649-78A987A3ED65}"/>
              </a:ext>
            </a:extLst>
          </p:cNvPr>
          <p:cNvSpPr/>
          <p:nvPr/>
        </p:nvSpPr>
        <p:spPr>
          <a:xfrm>
            <a:off x="4283968" y="3291830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40085-C3CA-4B32-A048-A7539C0B7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547" y="2571749"/>
            <a:ext cx="3672663" cy="517705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1F0CA811-F701-4A1C-9C36-1E4138FE6B3D}"/>
              </a:ext>
            </a:extLst>
          </p:cNvPr>
          <p:cNvSpPr/>
          <p:nvPr/>
        </p:nvSpPr>
        <p:spPr>
          <a:xfrm>
            <a:off x="1907704" y="3219822"/>
            <a:ext cx="504056" cy="51770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730087-C999-424D-9A09-00341BD61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547" y="3945620"/>
            <a:ext cx="3672409" cy="4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96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547260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2771800" y="1347614"/>
            <a:ext cx="3888432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Random Resetting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1322-22CB-4E26-A736-EFDF2B1F34A6}"/>
              </a:ext>
            </a:extLst>
          </p:cNvPr>
          <p:cNvSpPr txBox="1"/>
          <p:nvPr/>
        </p:nvSpPr>
        <p:spPr>
          <a:xfrm>
            <a:off x="575556" y="2203522"/>
            <a:ext cx="7992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FFFF"/>
                </a:solidFill>
                <a:highlight>
                  <a:srgbClr val="081D32"/>
                </a:highlight>
                <a:latin typeface="Roboto Mono"/>
                <a:ea typeface="Roboto Mono"/>
                <a:sym typeface="Roboto Mono"/>
              </a:rPr>
              <a:t>If the value selected in each row is a fixed value then don’t randomize it, otherwise insert a random value into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CA69B-EDCA-44B2-B92D-36A38EA2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877929"/>
            <a:ext cx="3672409" cy="45981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B0A0990-A240-42B8-AD72-5C2EC486B919}"/>
              </a:ext>
            </a:extLst>
          </p:cNvPr>
          <p:cNvSpPr/>
          <p:nvPr/>
        </p:nvSpPr>
        <p:spPr>
          <a:xfrm rot="5400000">
            <a:off x="2764647" y="3498224"/>
            <a:ext cx="348749" cy="190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FF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875788-7CBD-4FBB-B8F7-7125CC03C1A8}"/>
              </a:ext>
            </a:extLst>
          </p:cNvPr>
          <p:cNvSpPr/>
          <p:nvPr/>
        </p:nvSpPr>
        <p:spPr>
          <a:xfrm>
            <a:off x="4511284" y="4011910"/>
            <a:ext cx="420756" cy="207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F3A3E-C728-41D8-8268-92B31EDF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822" y="3886974"/>
            <a:ext cx="3384376" cy="43974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3B24F7-DC07-43EA-9E2F-62487ABA4AA6}"/>
              </a:ext>
            </a:extLst>
          </p:cNvPr>
          <p:cNvSpPr/>
          <p:nvPr/>
        </p:nvSpPr>
        <p:spPr>
          <a:xfrm rot="5400000">
            <a:off x="7085128" y="3498224"/>
            <a:ext cx="348749" cy="190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9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547260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07C03-0E5F-4157-AB38-457B97B24A4D}"/>
              </a:ext>
            </a:extLst>
          </p:cNvPr>
          <p:cNvSpPr txBox="1"/>
          <p:nvPr/>
        </p:nvSpPr>
        <p:spPr>
          <a:xfrm>
            <a:off x="3069775" y="1280349"/>
            <a:ext cx="2844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  <a:highlight>
                  <a:srgbClr val="081D32"/>
                </a:highlight>
                <a:latin typeface="Roboto Mono"/>
                <a:ea typeface="Roboto Mono"/>
                <a:sym typeface="Roboto Mono"/>
              </a:rPr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DD557-9936-4E87-BE2D-07B6B71D1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75" y="1793970"/>
            <a:ext cx="3004449" cy="310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1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547260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 dirty="0"/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F2345A3A-C2D0-43AA-8EF7-1554A5273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7" y="1779662"/>
            <a:ext cx="4284477" cy="259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407C03-0E5F-4157-AB38-457B97B24A4D}"/>
              </a:ext>
            </a:extLst>
          </p:cNvPr>
          <p:cNvSpPr txBox="1"/>
          <p:nvPr/>
        </p:nvSpPr>
        <p:spPr>
          <a:xfrm>
            <a:off x="5058054" y="1879208"/>
            <a:ext cx="34923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FFFF"/>
                </a:solidFill>
                <a:highlight>
                  <a:srgbClr val="081D32"/>
                </a:highlight>
                <a:latin typeface="Roboto Mono"/>
                <a:ea typeface="Roboto Mono"/>
                <a:sym typeface="Roboto Mono"/>
              </a:rPr>
              <a:t>A solution was found at generation 503</a:t>
            </a:r>
          </a:p>
          <a:p>
            <a:r>
              <a:rPr lang="en-US" sz="1800">
                <a:solidFill>
                  <a:srgbClr val="FFFFFF"/>
                </a:solidFill>
                <a:highlight>
                  <a:srgbClr val="081D32"/>
                </a:highlight>
                <a:latin typeface="Roboto Mono"/>
                <a:ea typeface="Roboto Mono"/>
                <a:sym typeface="Roboto Mono"/>
              </a:rPr>
              <a:t>The dots (‘.’) marked the fixed cells.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D0AA0-FE36-481A-9E73-9C94807FCD78}"/>
              </a:ext>
            </a:extLst>
          </p:cNvPr>
          <p:cNvSpPr txBox="1"/>
          <p:nvPr/>
        </p:nvSpPr>
        <p:spPr>
          <a:xfrm>
            <a:off x="1210486" y="1295019"/>
            <a:ext cx="2844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  <a:highlight>
                  <a:srgbClr val="081D32"/>
                </a:highlight>
                <a:latin typeface="Roboto Mono"/>
                <a:ea typeface="Roboto Mono"/>
                <a:sym typeface="Roboto Mono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4279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4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4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Path Finding</a:t>
            </a:r>
            <a:endParaRPr dirty="0"/>
          </a:p>
        </p:txBody>
      </p:sp>
      <p:sp>
        <p:nvSpPr>
          <p:cNvPr id="694" name="Google Shape;694;p44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Using A* Algorithm</a:t>
            </a:r>
          </a:p>
        </p:txBody>
      </p:sp>
      <p:sp>
        <p:nvSpPr>
          <p:cNvPr id="695" name="Google Shape;695;p44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55" name="Google Shape;9252;p81"/>
          <p:cNvGrpSpPr/>
          <p:nvPr/>
        </p:nvGrpSpPr>
        <p:grpSpPr>
          <a:xfrm>
            <a:off x="6300192" y="609871"/>
            <a:ext cx="1620087" cy="1596727"/>
            <a:chOff x="-64781025" y="3361050"/>
            <a:chExt cx="317425" cy="315200"/>
          </a:xfrm>
        </p:grpSpPr>
        <p:sp>
          <p:nvSpPr>
            <p:cNvPr id="56" name="Google Shape;9253;p81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254;p81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55;p81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56;p81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278;p81"/>
          <p:cNvGrpSpPr/>
          <p:nvPr/>
        </p:nvGrpSpPr>
        <p:grpSpPr>
          <a:xfrm>
            <a:off x="501543" y="2977498"/>
            <a:ext cx="2257292" cy="1738280"/>
            <a:chOff x="-60991775" y="3376900"/>
            <a:chExt cx="315850" cy="311150"/>
          </a:xfrm>
        </p:grpSpPr>
        <p:sp>
          <p:nvSpPr>
            <p:cNvPr id="61" name="Google Shape;9279;p81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80;p81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81;p81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6594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 state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306047" y="1626668"/>
            <a:ext cx="5490089" cy="2083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grid with: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/>
              <a:t>Start point with position: </a:t>
            </a:r>
            <a:r>
              <a:rPr lang="en-US" sz="2400" dirty="0" err="1"/>
              <a:t>x_start</a:t>
            </a:r>
            <a:r>
              <a:rPr lang="en-US" sz="2400" dirty="0"/>
              <a:t>, </a:t>
            </a:r>
            <a:r>
              <a:rPr lang="en-US" sz="2400" dirty="0" err="1"/>
              <a:t>y_start</a:t>
            </a:r>
            <a:r>
              <a:rPr lang="en-US" sz="2400" dirty="0"/>
              <a:t> (orange)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/>
              <a:t>End point with position: </a:t>
            </a:r>
            <a:r>
              <a:rPr lang="en-US" sz="2400" dirty="0" err="1"/>
              <a:t>x_end</a:t>
            </a:r>
            <a:r>
              <a:rPr lang="en-US" sz="2400" dirty="0"/>
              <a:t>, </a:t>
            </a:r>
            <a:r>
              <a:rPr lang="en-US" sz="2400" dirty="0" err="1"/>
              <a:t>y_end</a:t>
            </a:r>
            <a:r>
              <a:rPr lang="en-US" sz="2400" dirty="0"/>
              <a:t> (blue)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/>
              <a:t>Barriers with position List[(</a:t>
            </a:r>
            <a:r>
              <a:rPr lang="en-US" sz="2400" dirty="0" err="1"/>
              <a:t>x_bar</a:t>
            </a:r>
            <a:r>
              <a:rPr lang="en-US" sz="2400" dirty="0"/>
              <a:t>, </a:t>
            </a:r>
            <a:r>
              <a:rPr lang="en-US" sz="2400" dirty="0" err="1"/>
              <a:t>y_bar</a:t>
            </a:r>
            <a:r>
              <a:rPr lang="en-US" sz="2400" dirty="0"/>
              <a:t>)](black)</a:t>
            </a:r>
            <a:endParaRPr sz="2400" dirty="0"/>
          </a:p>
        </p:txBody>
      </p:sp>
      <p:grpSp>
        <p:nvGrpSpPr>
          <p:cNvPr id="200" name="Google Shape;200;p33"/>
          <p:cNvGrpSpPr/>
          <p:nvPr/>
        </p:nvGrpSpPr>
        <p:grpSpPr>
          <a:xfrm>
            <a:off x="5686721" y="1540347"/>
            <a:ext cx="2062831" cy="2062796"/>
            <a:chOff x="5686721" y="1540347"/>
            <a:chExt cx="2062831" cy="2062796"/>
          </a:xfrm>
        </p:grpSpPr>
        <p:sp>
          <p:nvSpPr>
            <p:cNvPr id="201" name="Google Shape;201;p33"/>
            <p:cNvSpPr/>
            <p:nvPr/>
          </p:nvSpPr>
          <p:spPr>
            <a:xfrm>
              <a:off x="5686721" y="1540347"/>
              <a:ext cx="2062831" cy="2062796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 w="223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419478" y="1588953"/>
              <a:ext cx="441605" cy="765726"/>
            </a:xfrm>
            <a:custGeom>
              <a:avLst/>
              <a:gdLst/>
              <a:ahLst/>
              <a:cxnLst/>
              <a:rect l="l" t="t" r="r" b="b"/>
              <a:pathLst>
                <a:path w="12765" h="22134" extrusionOk="0">
                  <a:moveTo>
                    <a:pt x="8526" y="0"/>
                  </a:moveTo>
                  <a:cubicBezTo>
                    <a:pt x="5633" y="0"/>
                    <a:pt x="2763" y="441"/>
                    <a:pt x="1" y="1310"/>
                  </a:cubicBezTo>
                  <a:lnTo>
                    <a:pt x="3763" y="16978"/>
                  </a:lnTo>
                  <a:lnTo>
                    <a:pt x="7931" y="22134"/>
                  </a:lnTo>
                  <a:lnTo>
                    <a:pt x="10990" y="17145"/>
                  </a:lnTo>
                  <a:lnTo>
                    <a:pt x="12764" y="310"/>
                  </a:lnTo>
                  <a:cubicBezTo>
                    <a:pt x="11360" y="107"/>
                    <a:pt x="9943" y="0"/>
                    <a:pt x="8526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6517105" y="2597674"/>
              <a:ext cx="494743" cy="950152"/>
            </a:xfrm>
            <a:custGeom>
              <a:avLst/>
              <a:gdLst/>
              <a:ahLst/>
              <a:cxnLst/>
              <a:rect l="l" t="t" r="r" b="b"/>
              <a:pathLst>
                <a:path w="14301" h="27465" extrusionOk="0">
                  <a:moveTo>
                    <a:pt x="5585" y="1"/>
                  </a:moveTo>
                  <a:lnTo>
                    <a:pt x="2263" y="5418"/>
                  </a:lnTo>
                  <a:lnTo>
                    <a:pt x="1" y="26885"/>
                  </a:lnTo>
                  <a:cubicBezTo>
                    <a:pt x="1884" y="27272"/>
                    <a:pt x="3794" y="27464"/>
                    <a:pt x="5702" y="27464"/>
                  </a:cubicBezTo>
                  <a:cubicBezTo>
                    <a:pt x="8606" y="27464"/>
                    <a:pt x="11505" y="27018"/>
                    <a:pt x="14300" y="26135"/>
                  </a:cubicBezTo>
                  <a:lnTo>
                    <a:pt x="9073" y="4322"/>
                  </a:lnTo>
                  <a:lnTo>
                    <a:pt x="5585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5724638" y="2320049"/>
              <a:ext cx="881065" cy="468797"/>
            </a:xfrm>
            <a:custGeom>
              <a:avLst/>
              <a:gdLst/>
              <a:ahLst/>
              <a:cxnLst/>
              <a:rect l="l" t="t" r="r" b="b"/>
              <a:pathLst>
                <a:path w="25468" h="13551" extrusionOk="0">
                  <a:moveTo>
                    <a:pt x="1226" y="1"/>
                  </a:moveTo>
                  <a:cubicBezTo>
                    <a:pt x="72" y="4442"/>
                    <a:pt x="0" y="9085"/>
                    <a:pt x="1024" y="13550"/>
                  </a:cubicBezTo>
                  <a:lnTo>
                    <a:pt x="20324" y="8918"/>
                  </a:lnTo>
                  <a:lnTo>
                    <a:pt x="25468" y="4751"/>
                  </a:lnTo>
                  <a:lnTo>
                    <a:pt x="21146" y="2108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6848283" y="2197721"/>
              <a:ext cx="845640" cy="465891"/>
            </a:xfrm>
            <a:custGeom>
              <a:avLst/>
              <a:gdLst/>
              <a:ahLst/>
              <a:cxnLst/>
              <a:rect l="l" t="t" r="r" b="b"/>
              <a:pathLst>
                <a:path w="24444" h="13467" extrusionOk="0">
                  <a:moveTo>
                    <a:pt x="22336" y="1"/>
                  </a:moveTo>
                  <a:lnTo>
                    <a:pt x="4334" y="4323"/>
                  </a:lnTo>
                  <a:lnTo>
                    <a:pt x="0" y="7811"/>
                  </a:lnTo>
                  <a:lnTo>
                    <a:pt x="6084" y="11538"/>
                  </a:lnTo>
                  <a:lnTo>
                    <a:pt x="24313" y="13467"/>
                  </a:lnTo>
                  <a:cubicBezTo>
                    <a:pt x="24396" y="12562"/>
                    <a:pt x="24444" y="11645"/>
                    <a:pt x="24444" y="10716"/>
                  </a:cubicBezTo>
                  <a:cubicBezTo>
                    <a:pt x="24444" y="7037"/>
                    <a:pt x="23730" y="3406"/>
                    <a:pt x="22336" y="1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5876198" y="2583248"/>
              <a:ext cx="740644" cy="826302"/>
            </a:xfrm>
            <a:custGeom>
              <a:avLst/>
              <a:gdLst/>
              <a:ahLst/>
              <a:cxnLst/>
              <a:rect l="l" t="t" r="r" b="b"/>
              <a:pathLst>
                <a:path w="21409" h="23885" extrusionOk="0">
                  <a:moveTo>
                    <a:pt x="21408" y="1"/>
                  </a:moveTo>
                  <a:lnTo>
                    <a:pt x="15943" y="1310"/>
                  </a:lnTo>
                  <a:lnTo>
                    <a:pt x="1" y="14217"/>
                  </a:lnTo>
                  <a:cubicBezTo>
                    <a:pt x="2406" y="18182"/>
                    <a:pt x="5739" y="21503"/>
                    <a:pt x="9716" y="23885"/>
                  </a:cubicBezTo>
                  <a:lnTo>
                    <a:pt x="20789" y="5835"/>
                  </a:lnTo>
                  <a:lnTo>
                    <a:pt x="21408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6776602" y="1672984"/>
              <a:ext cx="703143" cy="727014"/>
            </a:xfrm>
            <a:custGeom>
              <a:avLst/>
              <a:gdLst/>
              <a:ahLst/>
              <a:cxnLst/>
              <a:rect l="l" t="t" r="r" b="b"/>
              <a:pathLst>
                <a:path w="20325" h="21015" extrusionOk="0">
                  <a:moveTo>
                    <a:pt x="9692" y="0"/>
                  </a:moveTo>
                  <a:lnTo>
                    <a:pt x="667" y="14728"/>
                  </a:lnTo>
                  <a:lnTo>
                    <a:pt x="1" y="21015"/>
                  </a:lnTo>
                  <a:lnTo>
                    <a:pt x="6406" y="19479"/>
                  </a:lnTo>
                  <a:lnTo>
                    <a:pt x="20325" y="8215"/>
                  </a:lnTo>
                  <a:cubicBezTo>
                    <a:pt x="17491" y="4667"/>
                    <a:pt x="13848" y="1857"/>
                    <a:pt x="9692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5887338" y="1738473"/>
              <a:ext cx="717950" cy="670174"/>
            </a:xfrm>
            <a:custGeom>
              <a:avLst/>
              <a:gdLst/>
              <a:ahLst/>
              <a:cxnLst/>
              <a:rect l="l" t="t" r="r" b="b"/>
              <a:pathLst>
                <a:path w="20753" h="19372" extrusionOk="0">
                  <a:moveTo>
                    <a:pt x="8894" y="0"/>
                  </a:moveTo>
                  <a:cubicBezTo>
                    <a:pt x="5310" y="2239"/>
                    <a:pt x="2274" y="5263"/>
                    <a:pt x="0" y="8835"/>
                  </a:cubicBezTo>
                  <a:lnTo>
                    <a:pt x="16443" y="18919"/>
                  </a:lnTo>
                  <a:lnTo>
                    <a:pt x="20753" y="19372"/>
                  </a:lnTo>
                  <a:lnTo>
                    <a:pt x="19145" y="12656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788538" y="2568856"/>
              <a:ext cx="831664" cy="774374"/>
            </a:xfrm>
            <a:custGeom>
              <a:avLst/>
              <a:gdLst/>
              <a:ahLst/>
              <a:cxnLst/>
              <a:rect l="l" t="t" r="r" b="b"/>
              <a:pathLst>
                <a:path w="24040" h="22384" extrusionOk="0">
                  <a:moveTo>
                    <a:pt x="1" y="0"/>
                  </a:moveTo>
                  <a:lnTo>
                    <a:pt x="1227" y="5155"/>
                  </a:lnTo>
                  <a:lnTo>
                    <a:pt x="15181" y="22384"/>
                  </a:lnTo>
                  <a:cubicBezTo>
                    <a:pt x="19099" y="19348"/>
                    <a:pt x="22147" y="15347"/>
                    <a:pt x="24040" y="10775"/>
                  </a:cubicBezTo>
                  <a:lnTo>
                    <a:pt x="7811" y="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0" name="Google Shape;210;p33"/>
          <p:cNvGrpSpPr/>
          <p:nvPr/>
        </p:nvGrpSpPr>
        <p:grpSpPr>
          <a:xfrm>
            <a:off x="5931412" y="1785003"/>
            <a:ext cx="1573035" cy="1573484"/>
            <a:chOff x="5931412" y="1785003"/>
            <a:chExt cx="1573035" cy="1573484"/>
          </a:xfrm>
        </p:grpSpPr>
        <p:sp>
          <p:nvSpPr>
            <p:cNvPr id="211" name="Google Shape;211;p33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rgbClr val="C62A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213949" y="2148700"/>
              <a:ext cx="1007960" cy="558571"/>
            </a:xfrm>
            <a:custGeom>
              <a:avLst/>
              <a:gdLst/>
              <a:ahLst/>
              <a:cxnLst/>
              <a:rect l="l" t="t" r="r" b="b"/>
              <a:pathLst>
                <a:path w="29136" h="16146" extrusionOk="0">
                  <a:moveTo>
                    <a:pt x="7787" y="1"/>
                  </a:moveTo>
                  <a:cubicBezTo>
                    <a:pt x="3477" y="1"/>
                    <a:pt x="1" y="3477"/>
                    <a:pt x="1" y="7787"/>
                  </a:cubicBezTo>
                  <a:lnTo>
                    <a:pt x="1" y="8371"/>
                  </a:lnTo>
                  <a:cubicBezTo>
                    <a:pt x="1" y="12681"/>
                    <a:pt x="3477" y="16146"/>
                    <a:pt x="7787" y="16146"/>
                  </a:cubicBezTo>
                  <a:lnTo>
                    <a:pt x="21361" y="16146"/>
                  </a:lnTo>
                  <a:cubicBezTo>
                    <a:pt x="25671" y="16146"/>
                    <a:pt x="29135" y="12681"/>
                    <a:pt x="29135" y="8371"/>
                  </a:cubicBezTo>
                  <a:lnTo>
                    <a:pt x="29135" y="7787"/>
                  </a:lnTo>
                  <a:cubicBezTo>
                    <a:pt x="29135" y="3477"/>
                    <a:pt x="25671" y="1"/>
                    <a:pt x="21361" y="1"/>
                  </a:cubicBezTo>
                  <a:close/>
                </a:path>
              </a:pathLst>
            </a:custGeom>
            <a:solidFill>
              <a:srgbClr val="B4DEFF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76198" y="1672984"/>
            <a:ext cx="370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21" y="1502883"/>
            <a:ext cx="2940727" cy="213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9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state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626668"/>
            <a:ext cx="4464496" cy="2083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Start point reaches End point:</a:t>
            </a:r>
          </a:p>
          <a:p>
            <a:pPr marL="0" lvl="0" indent="0"/>
            <a:r>
              <a:rPr lang="en-US" sz="2400" dirty="0"/>
              <a:t>- </a:t>
            </a:r>
            <a:r>
              <a:rPr lang="en-US" sz="2400" dirty="0" err="1">
                <a:solidFill>
                  <a:schemeClr val="bg1"/>
                </a:solidFill>
              </a:rPr>
              <a:t>x_start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x_end</a:t>
            </a:r>
            <a:endParaRPr lang="en-US" sz="2400" dirty="0">
              <a:solidFill>
                <a:schemeClr val="bg1"/>
              </a:solidFill>
            </a:endParaRPr>
          </a:p>
          <a:p>
            <a:pPr marL="0" lvl="0" indent="0"/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en-US" sz="2400" dirty="0" err="1">
                <a:solidFill>
                  <a:schemeClr val="bg1"/>
                </a:solidFill>
              </a:rPr>
              <a:t>y_start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y_end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00" name="Google Shape;200;p33"/>
          <p:cNvGrpSpPr/>
          <p:nvPr/>
        </p:nvGrpSpPr>
        <p:grpSpPr>
          <a:xfrm>
            <a:off x="5686721" y="1540347"/>
            <a:ext cx="2062831" cy="2062796"/>
            <a:chOff x="5686721" y="1540347"/>
            <a:chExt cx="2062831" cy="2062796"/>
          </a:xfrm>
        </p:grpSpPr>
        <p:sp>
          <p:nvSpPr>
            <p:cNvPr id="201" name="Google Shape;201;p33"/>
            <p:cNvSpPr/>
            <p:nvPr/>
          </p:nvSpPr>
          <p:spPr>
            <a:xfrm>
              <a:off x="5686721" y="1540347"/>
              <a:ext cx="2062831" cy="2062796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 w="223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419478" y="1588953"/>
              <a:ext cx="441605" cy="765726"/>
            </a:xfrm>
            <a:custGeom>
              <a:avLst/>
              <a:gdLst/>
              <a:ahLst/>
              <a:cxnLst/>
              <a:rect l="l" t="t" r="r" b="b"/>
              <a:pathLst>
                <a:path w="12765" h="22134" extrusionOk="0">
                  <a:moveTo>
                    <a:pt x="8526" y="0"/>
                  </a:moveTo>
                  <a:cubicBezTo>
                    <a:pt x="5633" y="0"/>
                    <a:pt x="2763" y="441"/>
                    <a:pt x="1" y="1310"/>
                  </a:cubicBezTo>
                  <a:lnTo>
                    <a:pt x="3763" y="16978"/>
                  </a:lnTo>
                  <a:lnTo>
                    <a:pt x="7931" y="22134"/>
                  </a:lnTo>
                  <a:lnTo>
                    <a:pt x="10990" y="17145"/>
                  </a:lnTo>
                  <a:lnTo>
                    <a:pt x="12764" y="310"/>
                  </a:lnTo>
                  <a:cubicBezTo>
                    <a:pt x="11360" y="107"/>
                    <a:pt x="9943" y="0"/>
                    <a:pt x="8526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6517105" y="2597674"/>
              <a:ext cx="494743" cy="950152"/>
            </a:xfrm>
            <a:custGeom>
              <a:avLst/>
              <a:gdLst/>
              <a:ahLst/>
              <a:cxnLst/>
              <a:rect l="l" t="t" r="r" b="b"/>
              <a:pathLst>
                <a:path w="14301" h="27465" extrusionOk="0">
                  <a:moveTo>
                    <a:pt x="5585" y="1"/>
                  </a:moveTo>
                  <a:lnTo>
                    <a:pt x="2263" y="5418"/>
                  </a:lnTo>
                  <a:lnTo>
                    <a:pt x="1" y="26885"/>
                  </a:lnTo>
                  <a:cubicBezTo>
                    <a:pt x="1884" y="27272"/>
                    <a:pt x="3794" y="27464"/>
                    <a:pt x="5702" y="27464"/>
                  </a:cubicBezTo>
                  <a:cubicBezTo>
                    <a:pt x="8606" y="27464"/>
                    <a:pt x="11505" y="27018"/>
                    <a:pt x="14300" y="26135"/>
                  </a:cubicBezTo>
                  <a:lnTo>
                    <a:pt x="9073" y="4322"/>
                  </a:lnTo>
                  <a:lnTo>
                    <a:pt x="5585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5724638" y="2320049"/>
              <a:ext cx="881065" cy="468797"/>
            </a:xfrm>
            <a:custGeom>
              <a:avLst/>
              <a:gdLst/>
              <a:ahLst/>
              <a:cxnLst/>
              <a:rect l="l" t="t" r="r" b="b"/>
              <a:pathLst>
                <a:path w="25468" h="13551" extrusionOk="0">
                  <a:moveTo>
                    <a:pt x="1226" y="1"/>
                  </a:moveTo>
                  <a:cubicBezTo>
                    <a:pt x="72" y="4442"/>
                    <a:pt x="0" y="9085"/>
                    <a:pt x="1024" y="13550"/>
                  </a:cubicBezTo>
                  <a:lnTo>
                    <a:pt x="20324" y="8918"/>
                  </a:lnTo>
                  <a:lnTo>
                    <a:pt x="25468" y="4751"/>
                  </a:lnTo>
                  <a:lnTo>
                    <a:pt x="21146" y="2108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6848283" y="2197721"/>
              <a:ext cx="845640" cy="465891"/>
            </a:xfrm>
            <a:custGeom>
              <a:avLst/>
              <a:gdLst/>
              <a:ahLst/>
              <a:cxnLst/>
              <a:rect l="l" t="t" r="r" b="b"/>
              <a:pathLst>
                <a:path w="24444" h="13467" extrusionOk="0">
                  <a:moveTo>
                    <a:pt x="22336" y="1"/>
                  </a:moveTo>
                  <a:lnTo>
                    <a:pt x="4334" y="4323"/>
                  </a:lnTo>
                  <a:lnTo>
                    <a:pt x="0" y="7811"/>
                  </a:lnTo>
                  <a:lnTo>
                    <a:pt x="6084" y="11538"/>
                  </a:lnTo>
                  <a:lnTo>
                    <a:pt x="24313" y="13467"/>
                  </a:lnTo>
                  <a:cubicBezTo>
                    <a:pt x="24396" y="12562"/>
                    <a:pt x="24444" y="11645"/>
                    <a:pt x="24444" y="10716"/>
                  </a:cubicBezTo>
                  <a:cubicBezTo>
                    <a:pt x="24444" y="7037"/>
                    <a:pt x="23730" y="3406"/>
                    <a:pt x="22336" y="1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5876198" y="2583248"/>
              <a:ext cx="740644" cy="826302"/>
            </a:xfrm>
            <a:custGeom>
              <a:avLst/>
              <a:gdLst/>
              <a:ahLst/>
              <a:cxnLst/>
              <a:rect l="l" t="t" r="r" b="b"/>
              <a:pathLst>
                <a:path w="21409" h="23885" extrusionOk="0">
                  <a:moveTo>
                    <a:pt x="21408" y="1"/>
                  </a:moveTo>
                  <a:lnTo>
                    <a:pt x="15943" y="1310"/>
                  </a:lnTo>
                  <a:lnTo>
                    <a:pt x="1" y="14217"/>
                  </a:lnTo>
                  <a:cubicBezTo>
                    <a:pt x="2406" y="18182"/>
                    <a:pt x="5739" y="21503"/>
                    <a:pt x="9716" y="23885"/>
                  </a:cubicBezTo>
                  <a:lnTo>
                    <a:pt x="20789" y="5835"/>
                  </a:lnTo>
                  <a:lnTo>
                    <a:pt x="21408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6776602" y="1672984"/>
              <a:ext cx="703143" cy="727014"/>
            </a:xfrm>
            <a:custGeom>
              <a:avLst/>
              <a:gdLst/>
              <a:ahLst/>
              <a:cxnLst/>
              <a:rect l="l" t="t" r="r" b="b"/>
              <a:pathLst>
                <a:path w="20325" h="21015" extrusionOk="0">
                  <a:moveTo>
                    <a:pt x="9692" y="0"/>
                  </a:moveTo>
                  <a:lnTo>
                    <a:pt x="667" y="14728"/>
                  </a:lnTo>
                  <a:lnTo>
                    <a:pt x="1" y="21015"/>
                  </a:lnTo>
                  <a:lnTo>
                    <a:pt x="6406" y="19479"/>
                  </a:lnTo>
                  <a:lnTo>
                    <a:pt x="20325" y="8215"/>
                  </a:lnTo>
                  <a:cubicBezTo>
                    <a:pt x="17491" y="4667"/>
                    <a:pt x="13848" y="1857"/>
                    <a:pt x="9692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5887338" y="1738473"/>
              <a:ext cx="717950" cy="670174"/>
            </a:xfrm>
            <a:custGeom>
              <a:avLst/>
              <a:gdLst/>
              <a:ahLst/>
              <a:cxnLst/>
              <a:rect l="l" t="t" r="r" b="b"/>
              <a:pathLst>
                <a:path w="20753" h="19372" extrusionOk="0">
                  <a:moveTo>
                    <a:pt x="8894" y="0"/>
                  </a:moveTo>
                  <a:cubicBezTo>
                    <a:pt x="5310" y="2239"/>
                    <a:pt x="2274" y="5263"/>
                    <a:pt x="0" y="8835"/>
                  </a:cubicBezTo>
                  <a:lnTo>
                    <a:pt x="16443" y="18919"/>
                  </a:lnTo>
                  <a:lnTo>
                    <a:pt x="20753" y="19372"/>
                  </a:lnTo>
                  <a:lnTo>
                    <a:pt x="19145" y="12656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788538" y="2568856"/>
              <a:ext cx="831664" cy="774374"/>
            </a:xfrm>
            <a:custGeom>
              <a:avLst/>
              <a:gdLst/>
              <a:ahLst/>
              <a:cxnLst/>
              <a:rect l="l" t="t" r="r" b="b"/>
              <a:pathLst>
                <a:path w="24040" h="22384" extrusionOk="0">
                  <a:moveTo>
                    <a:pt x="1" y="0"/>
                  </a:moveTo>
                  <a:lnTo>
                    <a:pt x="1227" y="5155"/>
                  </a:lnTo>
                  <a:lnTo>
                    <a:pt x="15181" y="22384"/>
                  </a:lnTo>
                  <a:cubicBezTo>
                    <a:pt x="19099" y="19348"/>
                    <a:pt x="22147" y="15347"/>
                    <a:pt x="24040" y="10775"/>
                  </a:cubicBezTo>
                  <a:lnTo>
                    <a:pt x="7811" y="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0" name="Google Shape;210;p33"/>
          <p:cNvGrpSpPr/>
          <p:nvPr/>
        </p:nvGrpSpPr>
        <p:grpSpPr>
          <a:xfrm>
            <a:off x="5931412" y="1785003"/>
            <a:ext cx="1573035" cy="1573484"/>
            <a:chOff x="5931412" y="1785003"/>
            <a:chExt cx="1573035" cy="1573484"/>
          </a:xfrm>
        </p:grpSpPr>
        <p:sp>
          <p:nvSpPr>
            <p:cNvPr id="211" name="Google Shape;211;p33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rgbClr val="C62A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213949" y="2148700"/>
              <a:ext cx="1007960" cy="558571"/>
            </a:xfrm>
            <a:custGeom>
              <a:avLst/>
              <a:gdLst/>
              <a:ahLst/>
              <a:cxnLst/>
              <a:rect l="l" t="t" r="r" b="b"/>
              <a:pathLst>
                <a:path w="29136" h="16146" extrusionOk="0">
                  <a:moveTo>
                    <a:pt x="7787" y="1"/>
                  </a:moveTo>
                  <a:cubicBezTo>
                    <a:pt x="3477" y="1"/>
                    <a:pt x="1" y="3477"/>
                    <a:pt x="1" y="7787"/>
                  </a:cubicBezTo>
                  <a:lnTo>
                    <a:pt x="1" y="8371"/>
                  </a:lnTo>
                  <a:cubicBezTo>
                    <a:pt x="1" y="12681"/>
                    <a:pt x="3477" y="16146"/>
                    <a:pt x="7787" y="16146"/>
                  </a:cubicBezTo>
                  <a:lnTo>
                    <a:pt x="21361" y="16146"/>
                  </a:lnTo>
                  <a:cubicBezTo>
                    <a:pt x="25671" y="16146"/>
                    <a:pt x="29135" y="12681"/>
                    <a:pt x="29135" y="8371"/>
                  </a:cubicBezTo>
                  <a:lnTo>
                    <a:pt x="29135" y="7787"/>
                  </a:lnTo>
                  <a:cubicBezTo>
                    <a:pt x="29135" y="3477"/>
                    <a:pt x="25671" y="1"/>
                    <a:pt x="21361" y="1"/>
                  </a:cubicBezTo>
                  <a:close/>
                </a:path>
              </a:pathLst>
            </a:custGeom>
            <a:solidFill>
              <a:srgbClr val="B4DEFF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76198" y="1672984"/>
            <a:ext cx="370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00" y="1540260"/>
            <a:ext cx="27336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2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403244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ules to move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131590"/>
            <a:ext cx="8280920" cy="296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Move </a:t>
            </a:r>
            <a:r>
              <a:rPr lang="en-US" sz="2400" dirty="0">
                <a:solidFill>
                  <a:schemeClr val="accent6"/>
                </a:solidFill>
              </a:rPr>
              <a:t>left, right, up, down</a:t>
            </a:r>
            <a:r>
              <a:rPr lang="en-US" sz="2400" dirty="0"/>
              <a:t> (if the next position do not have barrier)</a:t>
            </a:r>
          </a:p>
          <a:p>
            <a:pPr marL="342900" lvl="0" indent="-342900">
              <a:buFontTx/>
              <a:buChar char="-"/>
            </a:pPr>
            <a:r>
              <a:rPr lang="en-US" sz="2400" dirty="0"/>
              <a:t>If start point moves up: (x, y+1)</a:t>
            </a:r>
          </a:p>
          <a:p>
            <a:pPr marL="342900" lvl="0" indent="-342900">
              <a:buFontTx/>
              <a:buChar char="-"/>
            </a:pPr>
            <a:r>
              <a:rPr lang="en-US" sz="2400" dirty="0"/>
              <a:t>If start point moves down: (x, y-1)</a:t>
            </a:r>
          </a:p>
          <a:p>
            <a:pPr marL="342900" lvl="0" indent="-342900">
              <a:buFontTx/>
              <a:buChar char="-"/>
            </a:pPr>
            <a:r>
              <a:rPr lang="en-US" sz="2400" dirty="0"/>
              <a:t>If start point moves left: (x-1, y)</a:t>
            </a:r>
          </a:p>
          <a:p>
            <a:pPr marL="342900" lvl="0" indent="-342900">
              <a:buFontTx/>
              <a:buChar char="-"/>
            </a:pPr>
            <a:r>
              <a:rPr lang="en-US" sz="2400" dirty="0"/>
              <a:t>If start point moves right: (x+1, y)</a:t>
            </a:r>
          </a:p>
        </p:txBody>
      </p:sp>
    </p:spTree>
    <p:extLst>
      <p:ext uri="{BB962C8B-B14F-4D97-AF65-F5344CB8AC3E}">
        <p14:creationId xmlns:p14="http://schemas.microsoft.com/office/powerpoint/2010/main" val="1455061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4824536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A* algorithm</a:t>
            </a:r>
            <a:endParaRPr dirty="0"/>
          </a:p>
        </p:txBody>
      </p:sp>
      <p:sp>
        <p:nvSpPr>
          <p:cNvPr id="5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131590"/>
            <a:ext cx="8280920" cy="296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At current position, we calculate the cost function: f(x) = h(x) + g(x)</a:t>
            </a:r>
          </a:p>
          <a:p>
            <a:pPr marL="0" lvl="0" indent="0"/>
            <a:endParaRPr lang="en-US" sz="2400" dirty="0"/>
          </a:p>
          <a:p>
            <a:pPr marL="342900" lvl="0" indent="-342900">
              <a:buFontTx/>
              <a:buChar char="-"/>
            </a:pPr>
            <a:r>
              <a:rPr lang="en-US" sz="2400" dirty="0"/>
              <a:t>h(x) is </a:t>
            </a:r>
            <a:r>
              <a:rPr lang="en-US" sz="2400"/>
              <a:t>the distance from x to end node and for the 4-direction path finding problem:</a:t>
            </a:r>
          </a:p>
          <a:p>
            <a:pPr marL="0" lvl="0" indent="0"/>
            <a:r>
              <a:rPr lang="en-US" sz="2400"/>
              <a:t>	h(x) = abs</a:t>
            </a:r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2400" baseline="-25000" dirty="0" err="1"/>
              <a:t>cur</a:t>
            </a:r>
            <a:r>
              <a:rPr lang="en-US" sz="2400" dirty="0" err="1"/>
              <a:t>-x</a:t>
            </a:r>
            <a:r>
              <a:rPr lang="en-US" sz="2400" baseline="-25000" dirty="0" err="1"/>
              <a:t>end</a:t>
            </a:r>
            <a:r>
              <a:rPr lang="en-US" sz="2400" dirty="0"/>
              <a:t>) + abs(</a:t>
            </a:r>
            <a:r>
              <a:rPr lang="en-US" sz="2400" dirty="0" err="1"/>
              <a:t>y</a:t>
            </a:r>
            <a:r>
              <a:rPr lang="en-US" sz="2400" baseline="-25000" dirty="0" err="1"/>
              <a:t>cur</a:t>
            </a:r>
            <a:r>
              <a:rPr lang="en-US" sz="2400" dirty="0" err="1"/>
              <a:t>-y</a:t>
            </a:r>
            <a:r>
              <a:rPr lang="en-US" sz="2400" baseline="-25000" dirty="0" err="1"/>
              <a:t>end</a:t>
            </a:r>
            <a:r>
              <a:rPr lang="en-US" sz="2400" dirty="0"/>
              <a:t>)</a:t>
            </a:r>
          </a:p>
          <a:p>
            <a:pPr marL="342900" lvl="0" indent="-342900">
              <a:buFontTx/>
              <a:buChar char="-"/>
            </a:pPr>
            <a:endParaRPr lang="en-US" sz="2400" dirty="0"/>
          </a:p>
          <a:p>
            <a:pPr marL="342900" lvl="0" indent="-342900">
              <a:buFontTx/>
              <a:buChar char="-"/>
            </a:pPr>
            <a:r>
              <a:rPr lang="en-US" sz="2400" dirty="0"/>
              <a:t>g(x) is the shortest path </a:t>
            </a:r>
            <a:r>
              <a:rPr lang="en-US" sz="2400"/>
              <a:t>from start node </a:t>
            </a:r>
            <a:r>
              <a:rPr lang="en-US" sz="2400" dirty="0"/>
              <a:t>to x</a:t>
            </a:r>
          </a:p>
        </p:txBody>
      </p:sp>
    </p:spTree>
    <p:extLst>
      <p:ext uri="{BB962C8B-B14F-4D97-AF65-F5344CB8AC3E}">
        <p14:creationId xmlns:p14="http://schemas.microsoft.com/office/powerpoint/2010/main" val="2942323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4824536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result</a:t>
            </a:r>
            <a:endParaRPr dirty="0"/>
          </a:p>
        </p:txBody>
      </p:sp>
      <p:sp>
        <p:nvSpPr>
          <p:cNvPr id="16" name="Google Shape;219;p34"/>
          <p:cNvSpPr txBox="1">
            <a:spLocks/>
          </p:cNvSpPr>
          <p:nvPr/>
        </p:nvSpPr>
        <p:spPr>
          <a:xfrm>
            <a:off x="2987824" y="4371950"/>
            <a:ext cx="29523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65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>
              <a:buClr>
                <a:srgbClr val="53FDD8"/>
              </a:buClr>
            </a:pPr>
            <a:r>
              <a:rPr lang="en-US" sz="4000" dirty="0">
                <a:solidFill>
                  <a:srgbClr val="53FDD8"/>
                </a:solidFill>
                <a:highlight>
                  <a:srgbClr val="081D32"/>
                </a:highlight>
              </a:rPr>
              <a:t>Path finding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75606"/>
            <a:ext cx="39814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13755"/>
            <a:ext cx="22955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62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4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4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N-Puzzle</a:t>
            </a:r>
            <a:endParaRPr dirty="0"/>
          </a:p>
        </p:txBody>
      </p:sp>
      <p:sp>
        <p:nvSpPr>
          <p:cNvPr id="694" name="Google Shape;694;p44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Using Depth First Search with matrix N = k*k</a:t>
            </a:r>
          </a:p>
        </p:txBody>
      </p:sp>
      <p:sp>
        <p:nvSpPr>
          <p:cNvPr id="695" name="Google Shape;695;p44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55" name="Google Shape;9252;p81"/>
          <p:cNvGrpSpPr/>
          <p:nvPr/>
        </p:nvGrpSpPr>
        <p:grpSpPr>
          <a:xfrm>
            <a:off x="6300192" y="609871"/>
            <a:ext cx="1620087" cy="1596727"/>
            <a:chOff x="-64781025" y="3361050"/>
            <a:chExt cx="317425" cy="315200"/>
          </a:xfrm>
        </p:grpSpPr>
        <p:sp>
          <p:nvSpPr>
            <p:cNvPr id="56" name="Google Shape;9253;p81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254;p81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55;p81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56;p81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278;p81"/>
          <p:cNvGrpSpPr/>
          <p:nvPr/>
        </p:nvGrpSpPr>
        <p:grpSpPr>
          <a:xfrm>
            <a:off x="501543" y="2977498"/>
            <a:ext cx="2257292" cy="1738280"/>
            <a:chOff x="-60991775" y="3376900"/>
            <a:chExt cx="315850" cy="311150"/>
          </a:xfrm>
        </p:grpSpPr>
        <p:sp>
          <p:nvSpPr>
            <p:cNvPr id="61" name="Google Shape;9279;p81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80;p81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81;p81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5169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4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4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outro</a:t>
            </a:r>
            <a:endParaRPr dirty="0"/>
          </a:p>
        </p:txBody>
      </p:sp>
      <p:sp>
        <p:nvSpPr>
          <p:cNvPr id="694" name="Google Shape;694;p44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Thank you for listening!</a:t>
            </a:r>
          </a:p>
        </p:txBody>
      </p:sp>
      <p:sp>
        <p:nvSpPr>
          <p:cNvPr id="695" name="Google Shape;695;p44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55" name="Google Shape;9252;p81"/>
          <p:cNvGrpSpPr/>
          <p:nvPr/>
        </p:nvGrpSpPr>
        <p:grpSpPr>
          <a:xfrm>
            <a:off x="6300192" y="609871"/>
            <a:ext cx="1620087" cy="1596727"/>
            <a:chOff x="-64781025" y="3361050"/>
            <a:chExt cx="317425" cy="315200"/>
          </a:xfrm>
        </p:grpSpPr>
        <p:sp>
          <p:nvSpPr>
            <p:cNvPr id="56" name="Google Shape;9253;p81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254;p81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55;p81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56;p81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278;p81"/>
          <p:cNvGrpSpPr/>
          <p:nvPr/>
        </p:nvGrpSpPr>
        <p:grpSpPr>
          <a:xfrm>
            <a:off x="501543" y="2977498"/>
            <a:ext cx="2257292" cy="1738280"/>
            <a:chOff x="-60991775" y="3376900"/>
            <a:chExt cx="315850" cy="311150"/>
          </a:xfrm>
        </p:grpSpPr>
        <p:sp>
          <p:nvSpPr>
            <p:cNvPr id="61" name="Google Shape;9279;p81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80;p81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81;p81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883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 state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Google Shape;199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39552" y="1626668"/>
                <a:ext cx="5040560" cy="208331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/>
                  <a:t>[i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,i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,i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,…,i</a:t>
                </a:r>
                <a:r>
                  <a:rPr lang="en-US" sz="2400" baseline="-25000" dirty="0"/>
                  <a:t>k-2</a:t>
                </a:r>
                <a:r>
                  <a:rPr lang="en-US" sz="2400" dirty="0"/>
                  <a:t>,i</a:t>
                </a:r>
                <a:r>
                  <a:rPr lang="en-US" sz="2400" baseline="-25000" dirty="0"/>
                  <a:t>k-1</a:t>
                </a:r>
                <a:r>
                  <a:rPr lang="en-US" sz="2400" dirty="0"/>
                  <a:t>]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 err="1"/>
                  <a:t>i</a:t>
                </a:r>
                <a:r>
                  <a:rPr lang="en-US" sz="2400" baseline="-25000" dirty="0" err="1"/>
                  <a:t>k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sz="2400" dirty="0"/>
                  <a:t> [0,k-1]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 err="1"/>
                  <a:t>iu≠iv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u≠v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u,v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sz="2400" dirty="0"/>
                  <a:t> [0,k-1])</a:t>
                </a:r>
                <a:endParaRPr sz="2400" dirty="0"/>
              </a:p>
            </p:txBody>
          </p:sp>
        </mc:Choice>
        <mc:Fallback xmlns="">
          <p:sp>
            <p:nvSpPr>
              <p:cNvPr id="199" name="Google Shape;199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1626668"/>
                <a:ext cx="5040560" cy="2083314"/>
              </a:xfrm>
              <a:prstGeom prst="rect">
                <a:avLst/>
              </a:prstGeom>
              <a:blipFill rotWithShape="1">
                <a:blip r:embed="rId3"/>
                <a:stretch>
                  <a:fillRect l="-1937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Google Shape;200;p33"/>
          <p:cNvGrpSpPr/>
          <p:nvPr/>
        </p:nvGrpSpPr>
        <p:grpSpPr>
          <a:xfrm>
            <a:off x="5686721" y="1540347"/>
            <a:ext cx="2062831" cy="2062796"/>
            <a:chOff x="5686721" y="1540347"/>
            <a:chExt cx="2062831" cy="2062796"/>
          </a:xfrm>
        </p:grpSpPr>
        <p:sp>
          <p:nvSpPr>
            <p:cNvPr id="201" name="Google Shape;201;p33"/>
            <p:cNvSpPr/>
            <p:nvPr/>
          </p:nvSpPr>
          <p:spPr>
            <a:xfrm>
              <a:off x="5686721" y="1540347"/>
              <a:ext cx="2062831" cy="2062796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 w="223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419478" y="1588953"/>
              <a:ext cx="441605" cy="765726"/>
            </a:xfrm>
            <a:custGeom>
              <a:avLst/>
              <a:gdLst/>
              <a:ahLst/>
              <a:cxnLst/>
              <a:rect l="l" t="t" r="r" b="b"/>
              <a:pathLst>
                <a:path w="12765" h="22134" extrusionOk="0">
                  <a:moveTo>
                    <a:pt x="8526" y="0"/>
                  </a:moveTo>
                  <a:cubicBezTo>
                    <a:pt x="5633" y="0"/>
                    <a:pt x="2763" y="441"/>
                    <a:pt x="1" y="1310"/>
                  </a:cubicBezTo>
                  <a:lnTo>
                    <a:pt x="3763" y="16978"/>
                  </a:lnTo>
                  <a:lnTo>
                    <a:pt x="7931" y="22134"/>
                  </a:lnTo>
                  <a:lnTo>
                    <a:pt x="10990" y="17145"/>
                  </a:lnTo>
                  <a:lnTo>
                    <a:pt x="12764" y="310"/>
                  </a:lnTo>
                  <a:cubicBezTo>
                    <a:pt x="11360" y="107"/>
                    <a:pt x="9943" y="0"/>
                    <a:pt x="8526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6517105" y="2597674"/>
              <a:ext cx="494743" cy="950152"/>
            </a:xfrm>
            <a:custGeom>
              <a:avLst/>
              <a:gdLst/>
              <a:ahLst/>
              <a:cxnLst/>
              <a:rect l="l" t="t" r="r" b="b"/>
              <a:pathLst>
                <a:path w="14301" h="27465" extrusionOk="0">
                  <a:moveTo>
                    <a:pt x="5585" y="1"/>
                  </a:moveTo>
                  <a:lnTo>
                    <a:pt x="2263" y="5418"/>
                  </a:lnTo>
                  <a:lnTo>
                    <a:pt x="1" y="26885"/>
                  </a:lnTo>
                  <a:cubicBezTo>
                    <a:pt x="1884" y="27272"/>
                    <a:pt x="3794" y="27464"/>
                    <a:pt x="5702" y="27464"/>
                  </a:cubicBezTo>
                  <a:cubicBezTo>
                    <a:pt x="8606" y="27464"/>
                    <a:pt x="11505" y="27018"/>
                    <a:pt x="14300" y="26135"/>
                  </a:cubicBezTo>
                  <a:lnTo>
                    <a:pt x="9073" y="4322"/>
                  </a:lnTo>
                  <a:lnTo>
                    <a:pt x="5585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5724638" y="2320049"/>
              <a:ext cx="881065" cy="468797"/>
            </a:xfrm>
            <a:custGeom>
              <a:avLst/>
              <a:gdLst/>
              <a:ahLst/>
              <a:cxnLst/>
              <a:rect l="l" t="t" r="r" b="b"/>
              <a:pathLst>
                <a:path w="25468" h="13551" extrusionOk="0">
                  <a:moveTo>
                    <a:pt x="1226" y="1"/>
                  </a:moveTo>
                  <a:cubicBezTo>
                    <a:pt x="72" y="4442"/>
                    <a:pt x="0" y="9085"/>
                    <a:pt x="1024" y="13550"/>
                  </a:cubicBezTo>
                  <a:lnTo>
                    <a:pt x="20324" y="8918"/>
                  </a:lnTo>
                  <a:lnTo>
                    <a:pt x="25468" y="4751"/>
                  </a:lnTo>
                  <a:lnTo>
                    <a:pt x="21146" y="2108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6848283" y="2197721"/>
              <a:ext cx="845640" cy="465891"/>
            </a:xfrm>
            <a:custGeom>
              <a:avLst/>
              <a:gdLst/>
              <a:ahLst/>
              <a:cxnLst/>
              <a:rect l="l" t="t" r="r" b="b"/>
              <a:pathLst>
                <a:path w="24444" h="13467" extrusionOk="0">
                  <a:moveTo>
                    <a:pt x="22336" y="1"/>
                  </a:moveTo>
                  <a:lnTo>
                    <a:pt x="4334" y="4323"/>
                  </a:lnTo>
                  <a:lnTo>
                    <a:pt x="0" y="7811"/>
                  </a:lnTo>
                  <a:lnTo>
                    <a:pt x="6084" y="11538"/>
                  </a:lnTo>
                  <a:lnTo>
                    <a:pt x="24313" y="13467"/>
                  </a:lnTo>
                  <a:cubicBezTo>
                    <a:pt x="24396" y="12562"/>
                    <a:pt x="24444" y="11645"/>
                    <a:pt x="24444" y="10716"/>
                  </a:cubicBezTo>
                  <a:cubicBezTo>
                    <a:pt x="24444" y="7037"/>
                    <a:pt x="23730" y="3406"/>
                    <a:pt x="22336" y="1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5876198" y="2583248"/>
              <a:ext cx="740644" cy="826302"/>
            </a:xfrm>
            <a:custGeom>
              <a:avLst/>
              <a:gdLst/>
              <a:ahLst/>
              <a:cxnLst/>
              <a:rect l="l" t="t" r="r" b="b"/>
              <a:pathLst>
                <a:path w="21409" h="23885" extrusionOk="0">
                  <a:moveTo>
                    <a:pt x="21408" y="1"/>
                  </a:moveTo>
                  <a:lnTo>
                    <a:pt x="15943" y="1310"/>
                  </a:lnTo>
                  <a:lnTo>
                    <a:pt x="1" y="14217"/>
                  </a:lnTo>
                  <a:cubicBezTo>
                    <a:pt x="2406" y="18182"/>
                    <a:pt x="5739" y="21503"/>
                    <a:pt x="9716" y="23885"/>
                  </a:cubicBezTo>
                  <a:lnTo>
                    <a:pt x="20789" y="5835"/>
                  </a:lnTo>
                  <a:lnTo>
                    <a:pt x="21408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6776602" y="1672984"/>
              <a:ext cx="703143" cy="727014"/>
            </a:xfrm>
            <a:custGeom>
              <a:avLst/>
              <a:gdLst/>
              <a:ahLst/>
              <a:cxnLst/>
              <a:rect l="l" t="t" r="r" b="b"/>
              <a:pathLst>
                <a:path w="20325" h="21015" extrusionOk="0">
                  <a:moveTo>
                    <a:pt x="9692" y="0"/>
                  </a:moveTo>
                  <a:lnTo>
                    <a:pt x="667" y="14728"/>
                  </a:lnTo>
                  <a:lnTo>
                    <a:pt x="1" y="21015"/>
                  </a:lnTo>
                  <a:lnTo>
                    <a:pt x="6406" y="19479"/>
                  </a:lnTo>
                  <a:lnTo>
                    <a:pt x="20325" y="8215"/>
                  </a:lnTo>
                  <a:cubicBezTo>
                    <a:pt x="17491" y="4667"/>
                    <a:pt x="13848" y="1857"/>
                    <a:pt x="9692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5887338" y="1738473"/>
              <a:ext cx="717950" cy="670174"/>
            </a:xfrm>
            <a:custGeom>
              <a:avLst/>
              <a:gdLst/>
              <a:ahLst/>
              <a:cxnLst/>
              <a:rect l="l" t="t" r="r" b="b"/>
              <a:pathLst>
                <a:path w="20753" h="19372" extrusionOk="0">
                  <a:moveTo>
                    <a:pt x="8894" y="0"/>
                  </a:moveTo>
                  <a:cubicBezTo>
                    <a:pt x="5310" y="2239"/>
                    <a:pt x="2274" y="5263"/>
                    <a:pt x="0" y="8835"/>
                  </a:cubicBezTo>
                  <a:lnTo>
                    <a:pt x="16443" y="18919"/>
                  </a:lnTo>
                  <a:lnTo>
                    <a:pt x="20753" y="19372"/>
                  </a:lnTo>
                  <a:lnTo>
                    <a:pt x="19145" y="12656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788538" y="2568856"/>
              <a:ext cx="831664" cy="774374"/>
            </a:xfrm>
            <a:custGeom>
              <a:avLst/>
              <a:gdLst/>
              <a:ahLst/>
              <a:cxnLst/>
              <a:rect l="l" t="t" r="r" b="b"/>
              <a:pathLst>
                <a:path w="24040" h="22384" extrusionOk="0">
                  <a:moveTo>
                    <a:pt x="1" y="0"/>
                  </a:moveTo>
                  <a:lnTo>
                    <a:pt x="1227" y="5155"/>
                  </a:lnTo>
                  <a:lnTo>
                    <a:pt x="15181" y="22384"/>
                  </a:lnTo>
                  <a:cubicBezTo>
                    <a:pt x="19099" y="19348"/>
                    <a:pt x="22147" y="15347"/>
                    <a:pt x="24040" y="10775"/>
                  </a:cubicBezTo>
                  <a:lnTo>
                    <a:pt x="7811" y="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33"/>
          <p:cNvGrpSpPr/>
          <p:nvPr/>
        </p:nvGrpSpPr>
        <p:grpSpPr>
          <a:xfrm>
            <a:off x="5931412" y="1785003"/>
            <a:ext cx="1573035" cy="1573484"/>
            <a:chOff x="5931412" y="1785003"/>
            <a:chExt cx="1573035" cy="1573484"/>
          </a:xfrm>
        </p:grpSpPr>
        <p:sp>
          <p:nvSpPr>
            <p:cNvPr id="211" name="Google Shape;211;p33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rgbClr val="C62A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213949" y="2148700"/>
              <a:ext cx="1007960" cy="558571"/>
            </a:xfrm>
            <a:custGeom>
              <a:avLst/>
              <a:gdLst/>
              <a:ahLst/>
              <a:cxnLst/>
              <a:rect l="l" t="t" r="r" b="b"/>
              <a:pathLst>
                <a:path w="29136" h="16146" extrusionOk="0">
                  <a:moveTo>
                    <a:pt x="7787" y="1"/>
                  </a:moveTo>
                  <a:cubicBezTo>
                    <a:pt x="3477" y="1"/>
                    <a:pt x="1" y="3477"/>
                    <a:pt x="1" y="7787"/>
                  </a:cubicBezTo>
                  <a:lnTo>
                    <a:pt x="1" y="8371"/>
                  </a:lnTo>
                  <a:cubicBezTo>
                    <a:pt x="1" y="12681"/>
                    <a:pt x="3477" y="16146"/>
                    <a:pt x="7787" y="16146"/>
                  </a:cubicBezTo>
                  <a:lnTo>
                    <a:pt x="21361" y="16146"/>
                  </a:lnTo>
                  <a:cubicBezTo>
                    <a:pt x="25671" y="16146"/>
                    <a:pt x="29135" y="12681"/>
                    <a:pt x="29135" y="8371"/>
                  </a:cubicBezTo>
                  <a:lnTo>
                    <a:pt x="29135" y="7787"/>
                  </a:lnTo>
                  <a:cubicBezTo>
                    <a:pt x="29135" y="3477"/>
                    <a:pt x="25671" y="1"/>
                    <a:pt x="21361" y="1"/>
                  </a:cubicBezTo>
                  <a:close/>
                </a:path>
              </a:pathLst>
            </a:custGeom>
            <a:solidFill>
              <a:srgbClr val="B4DEFF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526" y="1434485"/>
            <a:ext cx="22479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76198" y="1672984"/>
            <a:ext cx="370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927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state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626668"/>
            <a:ext cx="5040560" cy="2083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[0,1,2,…,k-2,k-1]</a:t>
            </a:r>
          </a:p>
        </p:txBody>
      </p:sp>
      <p:grpSp>
        <p:nvGrpSpPr>
          <p:cNvPr id="200" name="Google Shape;200;p33"/>
          <p:cNvGrpSpPr/>
          <p:nvPr/>
        </p:nvGrpSpPr>
        <p:grpSpPr>
          <a:xfrm>
            <a:off x="5686721" y="1540347"/>
            <a:ext cx="2062831" cy="2062796"/>
            <a:chOff x="5686721" y="1540347"/>
            <a:chExt cx="2062831" cy="2062796"/>
          </a:xfrm>
        </p:grpSpPr>
        <p:sp>
          <p:nvSpPr>
            <p:cNvPr id="201" name="Google Shape;201;p33"/>
            <p:cNvSpPr/>
            <p:nvPr/>
          </p:nvSpPr>
          <p:spPr>
            <a:xfrm>
              <a:off x="5686721" y="1540347"/>
              <a:ext cx="2062831" cy="2062796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 w="223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419478" y="1588953"/>
              <a:ext cx="441605" cy="765726"/>
            </a:xfrm>
            <a:custGeom>
              <a:avLst/>
              <a:gdLst/>
              <a:ahLst/>
              <a:cxnLst/>
              <a:rect l="l" t="t" r="r" b="b"/>
              <a:pathLst>
                <a:path w="12765" h="22134" extrusionOk="0">
                  <a:moveTo>
                    <a:pt x="8526" y="0"/>
                  </a:moveTo>
                  <a:cubicBezTo>
                    <a:pt x="5633" y="0"/>
                    <a:pt x="2763" y="441"/>
                    <a:pt x="1" y="1310"/>
                  </a:cubicBezTo>
                  <a:lnTo>
                    <a:pt x="3763" y="16978"/>
                  </a:lnTo>
                  <a:lnTo>
                    <a:pt x="7931" y="22134"/>
                  </a:lnTo>
                  <a:lnTo>
                    <a:pt x="10990" y="17145"/>
                  </a:lnTo>
                  <a:lnTo>
                    <a:pt x="12764" y="310"/>
                  </a:lnTo>
                  <a:cubicBezTo>
                    <a:pt x="11360" y="107"/>
                    <a:pt x="9943" y="0"/>
                    <a:pt x="8526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6517105" y="2597674"/>
              <a:ext cx="494743" cy="950152"/>
            </a:xfrm>
            <a:custGeom>
              <a:avLst/>
              <a:gdLst/>
              <a:ahLst/>
              <a:cxnLst/>
              <a:rect l="l" t="t" r="r" b="b"/>
              <a:pathLst>
                <a:path w="14301" h="27465" extrusionOk="0">
                  <a:moveTo>
                    <a:pt x="5585" y="1"/>
                  </a:moveTo>
                  <a:lnTo>
                    <a:pt x="2263" y="5418"/>
                  </a:lnTo>
                  <a:lnTo>
                    <a:pt x="1" y="26885"/>
                  </a:lnTo>
                  <a:cubicBezTo>
                    <a:pt x="1884" y="27272"/>
                    <a:pt x="3794" y="27464"/>
                    <a:pt x="5702" y="27464"/>
                  </a:cubicBezTo>
                  <a:cubicBezTo>
                    <a:pt x="8606" y="27464"/>
                    <a:pt x="11505" y="27018"/>
                    <a:pt x="14300" y="26135"/>
                  </a:cubicBezTo>
                  <a:lnTo>
                    <a:pt x="9073" y="4322"/>
                  </a:lnTo>
                  <a:lnTo>
                    <a:pt x="5585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5724638" y="2320049"/>
              <a:ext cx="881065" cy="468797"/>
            </a:xfrm>
            <a:custGeom>
              <a:avLst/>
              <a:gdLst/>
              <a:ahLst/>
              <a:cxnLst/>
              <a:rect l="l" t="t" r="r" b="b"/>
              <a:pathLst>
                <a:path w="25468" h="13551" extrusionOk="0">
                  <a:moveTo>
                    <a:pt x="1226" y="1"/>
                  </a:moveTo>
                  <a:cubicBezTo>
                    <a:pt x="72" y="4442"/>
                    <a:pt x="0" y="9085"/>
                    <a:pt x="1024" y="13550"/>
                  </a:cubicBezTo>
                  <a:lnTo>
                    <a:pt x="20324" y="8918"/>
                  </a:lnTo>
                  <a:lnTo>
                    <a:pt x="25468" y="4751"/>
                  </a:lnTo>
                  <a:lnTo>
                    <a:pt x="21146" y="2108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6848283" y="2197721"/>
              <a:ext cx="845640" cy="465891"/>
            </a:xfrm>
            <a:custGeom>
              <a:avLst/>
              <a:gdLst/>
              <a:ahLst/>
              <a:cxnLst/>
              <a:rect l="l" t="t" r="r" b="b"/>
              <a:pathLst>
                <a:path w="24444" h="13467" extrusionOk="0">
                  <a:moveTo>
                    <a:pt x="22336" y="1"/>
                  </a:moveTo>
                  <a:lnTo>
                    <a:pt x="4334" y="4323"/>
                  </a:lnTo>
                  <a:lnTo>
                    <a:pt x="0" y="7811"/>
                  </a:lnTo>
                  <a:lnTo>
                    <a:pt x="6084" y="11538"/>
                  </a:lnTo>
                  <a:lnTo>
                    <a:pt x="24313" y="13467"/>
                  </a:lnTo>
                  <a:cubicBezTo>
                    <a:pt x="24396" y="12562"/>
                    <a:pt x="24444" y="11645"/>
                    <a:pt x="24444" y="10716"/>
                  </a:cubicBezTo>
                  <a:cubicBezTo>
                    <a:pt x="24444" y="7037"/>
                    <a:pt x="23730" y="3406"/>
                    <a:pt x="22336" y="1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5876198" y="2583248"/>
              <a:ext cx="740644" cy="826302"/>
            </a:xfrm>
            <a:custGeom>
              <a:avLst/>
              <a:gdLst/>
              <a:ahLst/>
              <a:cxnLst/>
              <a:rect l="l" t="t" r="r" b="b"/>
              <a:pathLst>
                <a:path w="21409" h="23885" extrusionOk="0">
                  <a:moveTo>
                    <a:pt x="21408" y="1"/>
                  </a:moveTo>
                  <a:lnTo>
                    <a:pt x="15943" y="1310"/>
                  </a:lnTo>
                  <a:lnTo>
                    <a:pt x="1" y="14217"/>
                  </a:lnTo>
                  <a:cubicBezTo>
                    <a:pt x="2406" y="18182"/>
                    <a:pt x="5739" y="21503"/>
                    <a:pt x="9716" y="23885"/>
                  </a:cubicBezTo>
                  <a:lnTo>
                    <a:pt x="20789" y="5835"/>
                  </a:lnTo>
                  <a:lnTo>
                    <a:pt x="21408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6776602" y="1672984"/>
              <a:ext cx="703143" cy="727014"/>
            </a:xfrm>
            <a:custGeom>
              <a:avLst/>
              <a:gdLst/>
              <a:ahLst/>
              <a:cxnLst/>
              <a:rect l="l" t="t" r="r" b="b"/>
              <a:pathLst>
                <a:path w="20325" h="21015" extrusionOk="0">
                  <a:moveTo>
                    <a:pt x="9692" y="0"/>
                  </a:moveTo>
                  <a:lnTo>
                    <a:pt x="667" y="14728"/>
                  </a:lnTo>
                  <a:lnTo>
                    <a:pt x="1" y="21015"/>
                  </a:lnTo>
                  <a:lnTo>
                    <a:pt x="6406" y="19479"/>
                  </a:lnTo>
                  <a:lnTo>
                    <a:pt x="20325" y="8215"/>
                  </a:lnTo>
                  <a:cubicBezTo>
                    <a:pt x="17491" y="4667"/>
                    <a:pt x="13848" y="1857"/>
                    <a:pt x="9692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5887338" y="1738473"/>
              <a:ext cx="717950" cy="670174"/>
            </a:xfrm>
            <a:custGeom>
              <a:avLst/>
              <a:gdLst/>
              <a:ahLst/>
              <a:cxnLst/>
              <a:rect l="l" t="t" r="r" b="b"/>
              <a:pathLst>
                <a:path w="20753" h="19372" extrusionOk="0">
                  <a:moveTo>
                    <a:pt x="8894" y="0"/>
                  </a:moveTo>
                  <a:cubicBezTo>
                    <a:pt x="5310" y="2239"/>
                    <a:pt x="2274" y="5263"/>
                    <a:pt x="0" y="8835"/>
                  </a:cubicBezTo>
                  <a:lnTo>
                    <a:pt x="16443" y="18919"/>
                  </a:lnTo>
                  <a:lnTo>
                    <a:pt x="20753" y="19372"/>
                  </a:lnTo>
                  <a:lnTo>
                    <a:pt x="19145" y="12656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788538" y="2568856"/>
              <a:ext cx="831664" cy="774374"/>
            </a:xfrm>
            <a:custGeom>
              <a:avLst/>
              <a:gdLst/>
              <a:ahLst/>
              <a:cxnLst/>
              <a:rect l="l" t="t" r="r" b="b"/>
              <a:pathLst>
                <a:path w="24040" h="22384" extrusionOk="0">
                  <a:moveTo>
                    <a:pt x="1" y="0"/>
                  </a:moveTo>
                  <a:lnTo>
                    <a:pt x="1227" y="5155"/>
                  </a:lnTo>
                  <a:lnTo>
                    <a:pt x="15181" y="22384"/>
                  </a:lnTo>
                  <a:cubicBezTo>
                    <a:pt x="19099" y="19348"/>
                    <a:pt x="22147" y="15347"/>
                    <a:pt x="24040" y="10775"/>
                  </a:cubicBezTo>
                  <a:lnTo>
                    <a:pt x="7811" y="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33"/>
          <p:cNvGrpSpPr/>
          <p:nvPr/>
        </p:nvGrpSpPr>
        <p:grpSpPr>
          <a:xfrm>
            <a:off x="5931412" y="1785003"/>
            <a:ext cx="1573035" cy="1573484"/>
            <a:chOff x="5931412" y="1785003"/>
            <a:chExt cx="1573035" cy="1573484"/>
          </a:xfrm>
        </p:grpSpPr>
        <p:sp>
          <p:nvSpPr>
            <p:cNvPr id="211" name="Google Shape;211;p33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rgbClr val="C62A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213949" y="2148700"/>
              <a:ext cx="1007960" cy="558571"/>
            </a:xfrm>
            <a:custGeom>
              <a:avLst/>
              <a:gdLst/>
              <a:ahLst/>
              <a:cxnLst/>
              <a:rect l="l" t="t" r="r" b="b"/>
              <a:pathLst>
                <a:path w="29136" h="16146" extrusionOk="0">
                  <a:moveTo>
                    <a:pt x="7787" y="1"/>
                  </a:moveTo>
                  <a:cubicBezTo>
                    <a:pt x="3477" y="1"/>
                    <a:pt x="1" y="3477"/>
                    <a:pt x="1" y="7787"/>
                  </a:cubicBezTo>
                  <a:lnTo>
                    <a:pt x="1" y="8371"/>
                  </a:lnTo>
                  <a:cubicBezTo>
                    <a:pt x="1" y="12681"/>
                    <a:pt x="3477" y="16146"/>
                    <a:pt x="7787" y="16146"/>
                  </a:cubicBezTo>
                  <a:lnTo>
                    <a:pt x="21361" y="16146"/>
                  </a:lnTo>
                  <a:cubicBezTo>
                    <a:pt x="25671" y="16146"/>
                    <a:pt x="29135" y="12681"/>
                    <a:pt x="29135" y="8371"/>
                  </a:cubicBezTo>
                  <a:lnTo>
                    <a:pt x="29135" y="7787"/>
                  </a:lnTo>
                  <a:cubicBezTo>
                    <a:pt x="29135" y="3477"/>
                    <a:pt x="25671" y="1"/>
                    <a:pt x="21361" y="1"/>
                  </a:cubicBezTo>
                  <a:close/>
                </a:path>
              </a:pathLst>
            </a:custGeom>
            <a:solidFill>
              <a:srgbClr val="B4DEFF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42070"/>
            <a:ext cx="22193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76198" y="1672984"/>
            <a:ext cx="370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9950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403244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ules to move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131590"/>
            <a:ext cx="8280920" cy="296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Move </a:t>
            </a:r>
            <a:r>
              <a:rPr lang="en-US" sz="2400" dirty="0">
                <a:solidFill>
                  <a:schemeClr val="accent6"/>
                </a:solidFill>
              </a:rPr>
              <a:t>left</a:t>
            </a:r>
            <a:r>
              <a:rPr lang="en-US" sz="2400" dirty="0"/>
              <a:t>: if 0 is not in the </a:t>
            </a:r>
            <a:r>
              <a:rPr lang="en-US" sz="2400" dirty="0" err="1">
                <a:solidFill>
                  <a:schemeClr val="accent6"/>
                </a:solidFill>
              </a:rPr>
              <a:t>firstcolumn</a:t>
            </a:r>
            <a:endParaRPr lang="en-US" sz="2400" dirty="0"/>
          </a:p>
          <a:p>
            <a:pPr marL="0" lvl="0" indent="0"/>
            <a:r>
              <a:rPr lang="en-US" sz="2400" dirty="0"/>
              <a:t>- Previous state:</a:t>
            </a:r>
          </a:p>
          <a:p>
            <a:pPr marL="0" lvl="0" indent="0"/>
            <a:r>
              <a:rPr lang="en-US" sz="2400" dirty="0"/>
              <a:t>	[i</a:t>
            </a:r>
            <a:r>
              <a:rPr lang="en-US" sz="2400" baseline="-25000" dirty="0"/>
              <a:t>0</a:t>
            </a:r>
            <a:r>
              <a:rPr lang="en-US" sz="2400" dirty="0"/>
              <a:t>,...,i</a:t>
            </a:r>
            <a:r>
              <a:rPr lang="en-US" sz="2400" baseline="-25000" dirty="0"/>
              <a:t>n-2</a:t>
            </a:r>
            <a:r>
              <a:rPr lang="en-US" sz="2400" dirty="0"/>
              <a:t>,a,0,i</a:t>
            </a:r>
            <a:r>
              <a:rPr lang="en-US" sz="2400" baseline="-25000" dirty="0"/>
              <a:t>n+1</a:t>
            </a:r>
            <a:r>
              <a:rPr lang="en-US" sz="2400" dirty="0"/>
              <a:t>,...,i</a:t>
            </a:r>
            <a:r>
              <a:rPr lang="en-US" sz="2400" baseline="-25000" dirty="0"/>
              <a:t>k-1</a:t>
            </a:r>
            <a:r>
              <a:rPr lang="en-US" sz="2400" dirty="0"/>
              <a:t>]</a:t>
            </a:r>
          </a:p>
          <a:p>
            <a:pPr marL="0" lvl="0" indent="0"/>
            <a:r>
              <a:rPr lang="en-US" sz="2400" dirty="0"/>
              <a:t>- Next state:</a:t>
            </a:r>
          </a:p>
          <a:p>
            <a:pPr marL="0" lvl="0" indent="0"/>
            <a:r>
              <a:rPr lang="en-US" sz="2400" dirty="0"/>
              <a:t>	[i</a:t>
            </a:r>
            <a:r>
              <a:rPr lang="en-US" sz="2400" baseline="-25000" dirty="0"/>
              <a:t>0</a:t>
            </a:r>
            <a:r>
              <a:rPr lang="en-US" sz="2400" dirty="0"/>
              <a:t>,...,i</a:t>
            </a:r>
            <a:r>
              <a:rPr lang="en-US" sz="2400" baseline="-25000" dirty="0"/>
              <a:t>n-2</a:t>
            </a:r>
            <a:r>
              <a:rPr lang="en-US" sz="2400" dirty="0"/>
              <a:t>,0,a,i</a:t>
            </a:r>
            <a:r>
              <a:rPr lang="en-US" sz="2400" baseline="-25000" dirty="0"/>
              <a:t>n+1</a:t>
            </a:r>
            <a:r>
              <a:rPr lang="en-US" sz="2400" dirty="0"/>
              <a:t>,...,i</a:t>
            </a:r>
            <a:r>
              <a:rPr lang="en-US" sz="2400" baseline="-25000" dirty="0"/>
              <a:t>k-1</a:t>
            </a:r>
            <a:r>
              <a:rPr lang="en-US" sz="2400" dirty="0"/>
              <a:t>] </a:t>
            </a:r>
          </a:p>
        </p:txBody>
      </p:sp>
      <p:grpSp>
        <p:nvGrpSpPr>
          <p:cNvPr id="23" name="Google Shape;4170;p73"/>
          <p:cNvGrpSpPr/>
          <p:nvPr/>
        </p:nvGrpSpPr>
        <p:grpSpPr>
          <a:xfrm>
            <a:off x="3779912" y="3885506"/>
            <a:ext cx="960158" cy="289172"/>
            <a:chOff x="4411970" y="2726085"/>
            <a:chExt cx="643107" cy="193659"/>
          </a:xfrm>
        </p:grpSpPr>
        <p:sp>
          <p:nvSpPr>
            <p:cNvPr id="24" name="Google Shape;4171;p73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72;p73"/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73;p73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24520"/>
            <a:ext cx="1818916" cy="181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947257" y="3859306"/>
            <a:ext cx="299650" cy="341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388" y="3077377"/>
            <a:ext cx="1818916" cy="185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640502" y="3835802"/>
            <a:ext cx="299650" cy="341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786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403244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ules to move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131590"/>
            <a:ext cx="8280920" cy="296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Move </a:t>
            </a:r>
            <a:r>
              <a:rPr lang="en-US" sz="2400" dirty="0">
                <a:solidFill>
                  <a:schemeClr val="accent6"/>
                </a:solidFill>
              </a:rPr>
              <a:t>right</a:t>
            </a:r>
            <a:r>
              <a:rPr lang="en-US" sz="2400" dirty="0"/>
              <a:t>: if 0 is not in the </a:t>
            </a:r>
            <a:r>
              <a:rPr lang="en-US" sz="2400" dirty="0">
                <a:solidFill>
                  <a:schemeClr val="accent6"/>
                </a:solidFill>
              </a:rPr>
              <a:t>last column</a:t>
            </a:r>
            <a:endParaRPr lang="en-US" sz="2400" dirty="0"/>
          </a:p>
          <a:p>
            <a:pPr marL="0" lvl="0" indent="0"/>
            <a:r>
              <a:rPr lang="en-US" sz="2400" dirty="0"/>
              <a:t>- Previous state:</a:t>
            </a:r>
          </a:p>
          <a:p>
            <a:pPr marL="0" lvl="0" indent="0"/>
            <a:r>
              <a:rPr lang="en-US" sz="2400" dirty="0"/>
              <a:t>	[i</a:t>
            </a:r>
            <a:r>
              <a:rPr lang="en-US" sz="2400" baseline="-25000" dirty="0"/>
              <a:t>0</a:t>
            </a:r>
            <a:r>
              <a:rPr lang="en-US" sz="2400" dirty="0"/>
              <a:t>,...,i</a:t>
            </a:r>
            <a:r>
              <a:rPr lang="en-US" sz="2400" baseline="-25000" dirty="0"/>
              <a:t>n-2</a:t>
            </a:r>
            <a:r>
              <a:rPr lang="en-US" sz="2400" dirty="0"/>
              <a:t>,0,a,i</a:t>
            </a:r>
            <a:r>
              <a:rPr lang="en-US" sz="2400" baseline="-25000" dirty="0"/>
              <a:t>n+1</a:t>
            </a:r>
            <a:r>
              <a:rPr lang="en-US" sz="2400" dirty="0"/>
              <a:t>,...,i</a:t>
            </a:r>
            <a:r>
              <a:rPr lang="en-US" sz="2400" baseline="-25000" dirty="0"/>
              <a:t>k-1</a:t>
            </a:r>
            <a:r>
              <a:rPr lang="en-US" sz="2400" dirty="0"/>
              <a:t>]</a:t>
            </a:r>
          </a:p>
          <a:p>
            <a:pPr marL="0" lvl="0" indent="0"/>
            <a:r>
              <a:rPr lang="en-US" sz="2400" dirty="0"/>
              <a:t>- Next state:</a:t>
            </a:r>
          </a:p>
          <a:p>
            <a:pPr marL="0" lvl="0" indent="0"/>
            <a:r>
              <a:rPr lang="en-US" sz="2400" dirty="0"/>
              <a:t>	[i</a:t>
            </a:r>
            <a:r>
              <a:rPr lang="en-US" sz="2400" baseline="-25000" dirty="0"/>
              <a:t>0</a:t>
            </a:r>
            <a:r>
              <a:rPr lang="en-US" sz="2400" dirty="0"/>
              <a:t>,...,i</a:t>
            </a:r>
            <a:r>
              <a:rPr lang="en-US" sz="2400" baseline="-25000" dirty="0"/>
              <a:t>n-2</a:t>
            </a:r>
            <a:r>
              <a:rPr lang="en-US" sz="2400" dirty="0"/>
              <a:t>,a,0,i</a:t>
            </a:r>
            <a:r>
              <a:rPr lang="en-US" sz="2400" baseline="-25000" dirty="0"/>
              <a:t>n+1</a:t>
            </a:r>
            <a:r>
              <a:rPr lang="en-US" sz="2400" dirty="0"/>
              <a:t>,...,i</a:t>
            </a:r>
            <a:r>
              <a:rPr lang="en-US" sz="2400" baseline="-25000" dirty="0"/>
              <a:t>k-1</a:t>
            </a:r>
            <a:r>
              <a:rPr lang="en-US" sz="2400" dirty="0"/>
              <a:t>] </a:t>
            </a:r>
          </a:p>
        </p:txBody>
      </p:sp>
      <p:grpSp>
        <p:nvGrpSpPr>
          <p:cNvPr id="23" name="Google Shape;4170;p73"/>
          <p:cNvGrpSpPr/>
          <p:nvPr/>
        </p:nvGrpSpPr>
        <p:grpSpPr>
          <a:xfrm>
            <a:off x="3779912" y="3885506"/>
            <a:ext cx="960158" cy="289172"/>
            <a:chOff x="4411970" y="2726085"/>
            <a:chExt cx="643107" cy="193659"/>
          </a:xfrm>
        </p:grpSpPr>
        <p:sp>
          <p:nvSpPr>
            <p:cNvPr id="24" name="Google Shape;4171;p73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72;p73"/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73;p73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12" y="3124520"/>
            <a:ext cx="1818916" cy="181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465045" y="3859306"/>
            <a:ext cx="299650" cy="341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7377"/>
            <a:ext cx="1818916" cy="185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338738" y="3835802"/>
            <a:ext cx="299650" cy="341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6238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403244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ules to move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131590"/>
            <a:ext cx="8280920" cy="296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Move </a:t>
            </a:r>
            <a:r>
              <a:rPr lang="en-US" sz="2400" dirty="0">
                <a:solidFill>
                  <a:schemeClr val="accent6"/>
                </a:solidFill>
              </a:rPr>
              <a:t>up</a:t>
            </a:r>
            <a:r>
              <a:rPr lang="en-US" sz="2400" dirty="0"/>
              <a:t>: if 0 is not in the </a:t>
            </a:r>
            <a:r>
              <a:rPr lang="en-US" sz="2400" dirty="0">
                <a:solidFill>
                  <a:schemeClr val="accent6"/>
                </a:solidFill>
              </a:rPr>
              <a:t>first row</a:t>
            </a:r>
            <a:endParaRPr lang="en-US" sz="2400" dirty="0"/>
          </a:p>
          <a:p>
            <a:pPr marL="0" lvl="0" indent="0"/>
            <a:r>
              <a:rPr lang="en-US" sz="2400" dirty="0"/>
              <a:t>- Previous state:</a:t>
            </a:r>
          </a:p>
          <a:p>
            <a:pPr marL="0" lvl="0" indent="0"/>
            <a:r>
              <a:rPr lang="en-US" sz="2400" dirty="0"/>
              <a:t>	</a:t>
            </a:r>
            <a:r>
              <a:rPr lang="pt-BR" sz="2400" dirty="0"/>
              <a:t>[i</a:t>
            </a:r>
            <a:r>
              <a:rPr lang="pt-BR" sz="2400" baseline="-25000" dirty="0"/>
              <a:t>0</a:t>
            </a:r>
            <a:r>
              <a:rPr lang="pt-BR" sz="2400" dirty="0"/>
              <a:t>,...,i</a:t>
            </a:r>
            <a:r>
              <a:rPr lang="pt-BR" sz="2400" baseline="-25000" dirty="0"/>
              <a:t>n-k</a:t>
            </a:r>
            <a:r>
              <a:rPr lang="pt-BR" sz="2400" dirty="0"/>
              <a:t>,a,...,i</a:t>
            </a:r>
            <a:r>
              <a:rPr lang="pt-BR" sz="2400" baseline="-25000" dirty="0"/>
              <a:t>n</a:t>
            </a:r>
            <a:r>
              <a:rPr lang="pt-BR" sz="2400" dirty="0"/>
              <a:t>,0,...,i</a:t>
            </a:r>
            <a:r>
              <a:rPr lang="pt-BR" sz="2400" baseline="-25000" dirty="0"/>
              <a:t>k-1</a:t>
            </a:r>
            <a:r>
              <a:rPr lang="pt-BR" sz="2400" dirty="0"/>
              <a:t>]</a:t>
            </a:r>
            <a:endParaRPr lang="en-US" sz="2400" dirty="0"/>
          </a:p>
          <a:p>
            <a:pPr marL="0" lvl="0" indent="0"/>
            <a:r>
              <a:rPr lang="en-US" sz="2400" dirty="0"/>
              <a:t>- Next state:</a:t>
            </a:r>
          </a:p>
          <a:p>
            <a:pPr marL="0" lvl="0" indent="0"/>
            <a:r>
              <a:rPr lang="en-US" sz="2400" dirty="0"/>
              <a:t>	[i</a:t>
            </a:r>
            <a:r>
              <a:rPr lang="en-US" sz="2400" baseline="-25000" dirty="0"/>
              <a:t>1</a:t>
            </a:r>
            <a:r>
              <a:rPr lang="en-US" sz="2400" dirty="0"/>
              <a:t>,...,i</a:t>
            </a:r>
            <a:r>
              <a:rPr lang="en-US" sz="2400" baseline="-25000" dirty="0"/>
              <a:t>n-k</a:t>
            </a:r>
            <a:r>
              <a:rPr lang="en-US" sz="2400" dirty="0"/>
              <a:t>,0,...,i</a:t>
            </a:r>
            <a:r>
              <a:rPr lang="en-US" sz="2400" baseline="-25000" dirty="0"/>
              <a:t>n</a:t>
            </a:r>
            <a:r>
              <a:rPr lang="en-US" sz="2400" dirty="0"/>
              <a:t>,0,...,i</a:t>
            </a:r>
            <a:r>
              <a:rPr lang="en-US" sz="2400" baseline="-25000" dirty="0"/>
              <a:t>k-1</a:t>
            </a:r>
            <a:r>
              <a:rPr lang="en-US" sz="2400" dirty="0"/>
              <a:t>]</a:t>
            </a:r>
          </a:p>
        </p:txBody>
      </p:sp>
      <p:grpSp>
        <p:nvGrpSpPr>
          <p:cNvPr id="23" name="Google Shape;4170;p73"/>
          <p:cNvGrpSpPr/>
          <p:nvPr/>
        </p:nvGrpSpPr>
        <p:grpSpPr>
          <a:xfrm>
            <a:off x="3779912" y="3885506"/>
            <a:ext cx="960158" cy="289172"/>
            <a:chOff x="4411970" y="2726085"/>
            <a:chExt cx="643107" cy="193659"/>
          </a:xfrm>
        </p:grpSpPr>
        <p:sp>
          <p:nvSpPr>
            <p:cNvPr id="24" name="Google Shape;4171;p73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72;p73"/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73;p73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00948"/>
            <a:ext cx="1843057" cy="181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947257" y="3859306"/>
            <a:ext cx="299650" cy="341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57" y="3134274"/>
            <a:ext cx="1791499" cy="17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228184" y="3291830"/>
            <a:ext cx="299650" cy="341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7413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4032448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ules to move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539552" y="1131590"/>
            <a:ext cx="8280920" cy="296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Move </a:t>
            </a:r>
            <a:r>
              <a:rPr lang="en-US" sz="2400" dirty="0">
                <a:solidFill>
                  <a:schemeClr val="accent6"/>
                </a:solidFill>
              </a:rPr>
              <a:t>down</a:t>
            </a:r>
            <a:r>
              <a:rPr lang="en-US" sz="2400" dirty="0"/>
              <a:t>: if 0 is not in the </a:t>
            </a:r>
            <a:r>
              <a:rPr lang="en-US" sz="2400" dirty="0">
                <a:solidFill>
                  <a:schemeClr val="accent6"/>
                </a:solidFill>
              </a:rPr>
              <a:t>last row</a:t>
            </a:r>
            <a:endParaRPr lang="en-US" sz="2400" dirty="0"/>
          </a:p>
          <a:p>
            <a:pPr marL="0" lvl="0" indent="0"/>
            <a:r>
              <a:rPr lang="en-US" sz="2400" dirty="0"/>
              <a:t>- Previous state:</a:t>
            </a:r>
          </a:p>
          <a:p>
            <a:pPr marL="0" lvl="0" indent="0"/>
            <a:r>
              <a:rPr lang="en-US" sz="2400" dirty="0"/>
              <a:t>	</a:t>
            </a:r>
            <a:r>
              <a:rPr lang="pt-BR" sz="2400" dirty="0"/>
              <a:t>[i</a:t>
            </a:r>
            <a:r>
              <a:rPr lang="pt-BR" sz="2400" baseline="-25000" dirty="0"/>
              <a:t>0</a:t>
            </a:r>
            <a:r>
              <a:rPr lang="pt-BR" sz="2400" dirty="0"/>
              <a:t>,...,i</a:t>
            </a:r>
            <a:r>
              <a:rPr lang="pt-BR" sz="2400" baseline="-25000" dirty="0"/>
              <a:t>n</a:t>
            </a:r>
            <a:r>
              <a:rPr lang="pt-BR" sz="2400" dirty="0"/>
              <a:t>,0,...,i</a:t>
            </a:r>
            <a:r>
              <a:rPr lang="pt-BR" sz="2400" baseline="-25000" dirty="0"/>
              <a:t>n+k</a:t>
            </a:r>
            <a:r>
              <a:rPr lang="pt-BR" sz="2400" dirty="0"/>
              <a:t>,a,...,i</a:t>
            </a:r>
            <a:r>
              <a:rPr lang="pt-BR" sz="2400" baseline="-25000" dirty="0"/>
              <a:t>k-1</a:t>
            </a:r>
            <a:r>
              <a:rPr lang="pt-BR" sz="2400" dirty="0"/>
              <a:t>]</a:t>
            </a:r>
            <a:endParaRPr lang="en-US" sz="2400" dirty="0"/>
          </a:p>
          <a:p>
            <a:pPr marL="0" lvl="0" indent="0"/>
            <a:r>
              <a:rPr lang="en-US" sz="2400" dirty="0"/>
              <a:t>- Next state:</a:t>
            </a:r>
          </a:p>
          <a:p>
            <a:pPr marL="0" lvl="0" indent="0"/>
            <a:r>
              <a:rPr lang="en-US" sz="2400" dirty="0"/>
              <a:t>	[i</a:t>
            </a:r>
            <a:r>
              <a:rPr lang="en-US" sz="2400" baseline="-25000" dirty="0"/>
              <a:t>1</a:t>
            </a:r>
            <a:r>
              <a:rPr lang="en-US" sz="2400" dirty="0"/>
              <a:t>,...,</a:t>
            </a:r>
            <a:r>
              <a:rPr lang="en-US" sz="2400" dirty="0" err="1"/>
              <a:t>i</a:t>
            </a:r>
            <a:r>
              <a:rPr lang="en-US" sz="2400" baseline="-25000" dirty="0" err="1"/>
              <a:t>n</a:t>
            </a:r>
            <a:r>
              <a:rPr lang="en-US" sz="2400" dirty="0" err="1"/>
              <a:t>,a</a:t>
            </a:r>
            <a:r>
              <a:rPr lang="en-US" sz="2400" dirty="0"/>
              <a:t>,...,i</a:t>
            </a:r>
            <a:r>
              <a:rPr lang="en-US" sz="2400" baseline="-25000" dirty="0"/>
              <a:t>n+k</a:t>
            </a:r>
            <a:r>
              <a:rPr lang="en-US" sz="2400" dirty="0"/>
              <a:t>,0,...,i</a:t>
            </a:r>
            <a:r>
              <a:rPr lang="en-US" sz="2400" baseline="-25000" dirty="0"/>
              <a:t>k-1</a:t>
            </a:r>
            <a:r>
              <a:rPr lang="en-US" sz="2400" dirty="0"/>
              <a:t>]</a:t>
            </a:r>
          </a:p>
        </p:txBody>
      </p:sp>
      <p:grpSp>
        <p:nvGrpSpPr>
          <p:cNvPr id="23" name="Google Shape;4170;p73"/>
          <p:cNvGrpSpPr/>
          <p:nvPr/>
        </p:nvGrpSpPr>
        <p:grpSpPr>
          <a:xfrm>
            <a:off x="3779912" y="3885506"/>
            <a:ext cx="960158" cy="289172"/>
            <a:chOff x="4411970" y="2726085"/>
            <a:chExt cx="643107" cy="193659"/>
          </a:xfrm>
        </p:grpSpPr>
        <p:sp>
          <p:nvSpPr>
            <p:cNvPr id="24" name="Google Shape;4171;p73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72;p73"/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73;p73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00948"/>
            <a:ext cx="1843057" cy="181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483761" y="3859306"/>
            <a:ext cx="299650" cy="341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20592"/>
            <a:ext cx="1791499" cy="17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98759" y="3278148"/>
            <a:ext cx="299650" cy="341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554401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792</Words>
  <Application>Microsoft Office PowerPoint</Application>
  <PresentationFormat>On-screen Show (16:9)</PresentationFormat>
  <Paragraphs>142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Cambria Math</vt:lpstr>
      <vt:lpstr>Arial</vt:lpstr>
      <vt:lpstr>Amatic SC</vt:lpstr>
      <vt:lpstr>Roboto Mono</vt:lpstr>
      <vt:lpstr>Simple Light</vt:lpstr>
      <vt:lpstr>AI ASSIGNMENT 1</vt:lpstr>
      <vt:lpstr>Contents</vt:lpstr>
      <vt:lpstr>N-Puzzle</vt:lpstr>
      <vt:lpstr>start state</vt:lpstr>
      <vt:lpstr>end state</vt:lpstr>
      <vt:lpstr>Rules to move</vt:lpstr>
      <vt:lpstr>Rules to move</vt:lpstr>
      <vt:lpstr>Rules to move</vt:lpstr>
      <vt:lpstr>Rules to move</vt:lpstr>
      <vt:lpstr>Rules to move</vt:lpstr>
      <vt:lpstr>depth first search</vt:lpstr>
      <vt:lpstr>some result</vt:lpstr>
      <vt:lpstr>some result</vt:lpstr>
      <vt:lpstr>sudoku</vt:lpstr>
      <vt:lpstr>Genetic algorithms</vt:lpstr>
      <vt:lpstr>Gene REpresentation</vt:lpstr>
      <vt:lpstr>Fitness function</vt:lpstr>
      <vt:lpstr>Fitness function    Example</vt:lpstr>
      <vt:lpstr>Fitness function </vt:lpstr>
      <vt:lpstr>CROSSOVER</vt:lpstr>
      <vt:lpstr>MUTATION</vt:lpstr>
      <vt:lpstr>RESULT</vt:lpstr>
      <vt:lpstr>RESULT</vt:lpstr>
      <vt:lpstr>Path Finding</vt:lpstr>
      <vt:lpstr>start state</vt:lpstr>
      <vt:lpstr>end state</vt:lpstr>
      <vt:lpstr>Rules to move</vt:lpstr>
      <vt:lpstr>A* algorithm</vt:lpstr>
      <vt:lpstr>some result</vt:lpstr>
      <vt:lpstr>outro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ASSIGNMENT 1</dc:title>
  <cp:lastModifiedBy>Phat Hoang</cp:lastModifiedBy>
  <cp:revision>22</cp:revision>
  <dcterms:modified xsi:type="dcterms:W3CDTF">2021-04-15T16:12:36Z</dcterms:modified>
</cp:coreProperties>
</file>