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366550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24721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00361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086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81171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80F6BF-109E-4D0B-BE6E-04EFBBAF22E8}" type="datetimeFigureOut">
              <a:rPr lang="en-DK" smtClean="0"/>
              <a:t>22/01/2024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321326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80F6BF-109E-4D0B-BE6E-04EFBBAF22E8}" type="datetimeFigureOut">
              <a:rPr lang="en-DK" smtClean="0"/>
              <a:t>22/01/2024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1805640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174658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3373608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4B73-A3D8-4B58-DBCF-A79C93AC8FB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57D08336-F63F-B4D3-0A24-C071EDFDE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77760B66-16A8-972D-A9FB-93DCB0D803C6}"/>
              </a:ext>
            </a:extLst>
          </p:cNvPr>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a:extLst>
              <a:ext uri="{FF2B5EF4-FFF2-40B4-BE49-F238E27FC236}">
                <a16:creationId xmlns:a16="http://schemas.microsoft.com/office/drawing/2014/main" id="{0EB9141A-529E-4C16-D51A-A8487AFBBE6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1DA9662-6817-FD8E-2DC3-79FA1E921EF0}"/>
              </a:ext>
            </a:extLst>
          </p:cNvPr>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83191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48634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0F6BF-109E-4D0B-BE6E-04EFBBAF22E8}" type="datetimeFigureOut">
              <a:rPr lang="en-DK" smtClean="0"/>
              <a:t>22/01/2024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51702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310263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0F6BF-109E-4D0B-BE6E-04EFBBAF22E8}" type="datetimeFigureOut">
              <a:rPr lang="en-DK" smtClean="0"/>
              <a:t>22/01/2024</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13182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0F6BF-109E-4D0B-BE6E-04EFBBAF22E8}" type="datetimeFigureOut">
              <a:rPr lang="en-DK" smtClean="0"/>
              <a:t>22/01/2024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69023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380F6BF-109E-4D0B-BE6E-04EFBBAF22E8}" type="datetimeFigureOut">
              <a:rPr lang="en-DK" smtClean="0"/>
              <a:t>22/01/2024</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252575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354068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F6BF-109E-4D0B-BE6E-04EFBBAF22E8}" type="datetimeFigureOut">
              <a:rPr lang="en-DK" smtClean="0"/>
              <a:t>22/01/2024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33EAAFE8-107F-4AE6-9132-FE9EB21BAB8C}" type="slidenum">
              <a:rPr lang="en-DK" smtClean="0"/>
              <a:t>‹#›</a:t>
            </a:fld>
            <a:endParaRPr lang="en-DK"/>
          </a:p>
        </p:txBody>
      </p:sp>
    </p:spTree>
    <p:extLst>
      <p:ext uri="{BB962C8B-B14F-4D97-AF65-F5344CB8AC3E}">
        <p14:creationId xmlns:p14="http://schemas.microsoft.com/office/powerpoint/2010/main" val="67403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380F6BF-109E-4D0B-BE6E-04EFBBAF22E8}" type="datetimeFigureOut">
              <a:rPr lang="en-DK" smtClean="0"/>
              <a:t>22/01/2024</a:t>
            </a:fld>
            <a:endParaRPr lang="en-DK"/>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DK"/>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EAAFE8-107F-4AE6-9132-FE9EB21BAB8C}" type="slidenum">
              <a:rPr lang="en-DK" smtClean="0"/>
              <a:t>‹#›</a:t>
            </a:fld>
            <a:endParaRPr lang="en-DK"/>
          </a:p>
        </p:txBody>
      </p:sp>
    </p:spTree>
    <p:extLst>
      <p:ext uri="{BB962C8B-B14F-4D97-AF65-F5344CB8AC3E}">
        <p14:creationId xmlns:p14="http://schemas.microsoft.com/office/powerpoint/2010/main" val="313608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FEFBF9-063A-8711-9C10-F409BE6F658C}"/>
              </a:ext>
            </a:extLst>
          </p:cNvPr>
          <p:cNvSpPr txBox="1"/>
          <p:nvPr/>
        </p:nvSpPr>
        <p:spPr>
          <a:xfrm>
            <a:off x="641074" y="1314450"/>
            <a:ext cx="2844002" cy="36802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100" cap="all">
                <a:latin typeface="+mj-lt"/>
                <a:ea typeface="+mj-ea"/>
                <a:cs typeface="+mj-cs"/>
              </a:rPr>
              <a:t>Reactive and event-based systems exam</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6" name="Picture 2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6" name="TextBox 5">
            <a:extLst>
              <a:ext uri="{FF2B5EF4-FFF2-40B4-BE49-F238E27FC236}">
                <a16:creationId xmlns:a16="http://schemas.microsoft.com/office/drawing/2014/main" id="{8753FE53-9C6D-1BA7-35B1-8140CA18924A}"/>
              </a:ext>
            </a:extLst>
          </p:cNvPr>
          <p:cNvSpPr txBox="1"/>
          <p:nvPr/>
        </p:nvSpPr>
        <p:spPr>
          <a:xfrm>
            <a:off x="5241884" y="371686"/>
            <a:ext cx="5780365" cy="392415"/>
          </a:xfrm>
          <a:prstGeom prst="rect">
            <a:avLst/>
          </a:prstGeom>
          <a:noFill/>
        </p:spPr>
        <p:txBody>
          <a:bodyPr wrap="none" rtlCol="0">
            <a:spAutoFit/>
          </a:bodyPr>
          <a:lstStyle/>
          <a:p>
            <a:pPr defTabSz="356616">
              <a:spcAft>
                <a:spcPts val="600"/>
              </a:spcAft>
            </a:pPr>
            <a:r>
              <a:rPr lang="en-GB" sz="1950" kern="1200" dirty="0">
                <a:solidFill>
                  <a:schemeClr val="tx1"/>
                </a:solidFill>
                <a:latin typeface="+mn-lt"/>
                <a:ea typeface="+mn-ea"/>
                <a:cs typeface="+mn-cs"/>
              </a:rPr>
              <a:t>Assignment 1 – Process models and event-based systems</a:t>
            </a:r>
            <a:endParaRPr lang="en-DK" sz="2500" dirty="0"/>
          </a:p>
        </p:txBody>
      </p:sp>
      <p:pic>
        <p:nvPicPr>
          <p:cNvPr id="8" name="Picture 7" descr="A screenshot of a computer&#10;&#10;Description automatically generated">
            <a:extLst>
              <a:ext uri="{FF2B5EF4-FFF2-40B4-BE49-F238E27FC236}">
                <a16:creationId xmlns:a16="http://schemas.microsoft.com/office/drawing/2014/main" id="{88E94EC7-E1B7-F0DD-BA75-6478E3163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448" y="757238"/>
            <a:ext cx="6609615" cy="5911418"/>
          </a:xfrm>
          <a:prstGeom prst="rect">
            <a:avLst/>
          </a:prstGeom>
        </p:spPr>
      </p:pic>
    </p:spTree>
    <p:extLst>
      <p:ext uri="{BB962C8B-B14F-4D97-AF65-F5344CB8AC3E}">
        <p14:creationId xmlns:p14="http://schemas.microsoft.com/office/powerpoint/2010/main" val="234705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7F6A-4AFB-D9C7-C3C1-3BEB442203EA}"/>
              </a:ext>
            </a:extLst>
          </p:cNvPr>
          <p:cNvSpPr>
            <a:spLocks noGrp="1"/>
          </p:cNvSpPr>
          <p:nvPr>
            <p:ph type="title"/>
          </p:nvPr>
        </p:nvSpPr>
        <p:spPr>
          <a:xfrm>
            <a:off x="838200" y="365126"/>
            <a:ext cx="5257800" cy="687298"/>
          </a:xfrm>
        </p:spPr>
        <p:txBody>
          <a:bodyPr>
            <a:normAutofit fontScale="90000"/>
          </a:bodyPr>
          <a:lstStyle/>
          <a:p>
            <a:r>
              <a:rPr lang="en-GB" dirty="0"/>
              <a:t>Part 1 – modelling workflows as Petri nets</a:t>
            </a:r>
            <a:endParaRPr lang="en-DK" dirty="0"/>
          </a:p>
        </p:txBody>
      </p:sp>
      <p:sp>
        <p:nvSpPr>
          <p:cNvPr id="3" name="Content Placeholder 2">
            <a:extLst>
              <a:ext uri="{FF2B5EF4-FFF2-40B4-BE49-F238E27FC236}">
                <a16:creationId xmlns:a16="http://schemas.microsoft.com/office/drawing/2014/main" id="{E6968FDC-DF2E-A1B2-C441-E5D9E7A66031}"/>
              </a:ext>
            </a:extLst>
          </p:cNvPr>
          <p:cNvSpPr>
            <a:spLocks noGrp="1"/>
          </p:cNvSpPr>
          <p:nvPr>
            <p:ph idx="1"/>
          </p:nvPr>
        </p:nvSpPr>
        <p:spPr>
          <a:xfrm>
            <a:off x="173966" y="1253331"/>
            <a:ext cx="5165785" cy="4351338"/>
          </a:xfrm>
        </p:spPr>
        <p:txBody>
          <a:bodyPr/>
          <a:lstStyle/>
          <a:p>
            <a:r>
              <a:rPr lang="en-GB" dirty="0"/>
              <a:t>Activities extracted from the  Dreyer’s log</a:t>
            </a:r>
          </a:p>
          <a:p>
            <a:r>
              <a:rPr lang="en-GB" dirty="0"/>
              <a:t>Places – Circles</a:t>
            </a:r>
          </a:p>
          <a:p>
            <a:r>
              <a:rPr lang="en-GB" dirty="0"/>
              <a:t>Transitions – Rectangular</a:t>
            </a:r>
          </a:p>
          <a:p>
            <a:r>
              <a:rPr lang="en-GB" dirty="0"/>
              <a:t>Directed Arcs – Arrows</a:t>
            </a:r>
          </a:p>
          <a:p>
            <a:r>
              <a:rPr lang="en-GB" dirty="0"/>
              <a:t>Striped Lines - Rules</a:t>
            </a:r>
            <a:endParaRPr lang="en-DK" dirty="0"/>
          </a:p>
        </p:txBody>
      </p:sp>
      <p:pic>
        <p:nvPicPr>
          <p:cNvPr id="5" name="Picture 4" descr="A screenshot of a computer&#10;&#10;Description automatically generated">
            <a:extLst>
              <a:ext uri="{FF2B5EF4-FFF2-40B4-BE49-F238E27FC236}">
                <a16:creationId xmlns:a16="http://schemas.microsoft.com/office/drawing/2014/main" id="{93236E7A-FAC4-5292-D34B-47E91FDD5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0"/>
            <a:ext cx="5588000" cy="6858000"/>
          </a:xfrm>
          <a:prstGeom prst="rect">
            <a:avLst/>
          </a:prstGeom>
        </p:spPr>
      </p:pic>
    </p:spTree>
    <p:extLst>
      <p:ext uri="{BB962C8B-B14F-4D97-AF65-F5344CB8AC3E}">
        <p14:creationId xmlns:p14="http://schemas.microsoft.com/office/powerpoint/2010/main" val="161024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510E-C566-F648-702E-D3129C9D91A1}"/>
              </a:ext>
            </a:extLst>
          </p:cNvPr>
          <p:cNvSpPr>
            <a:spLocks noGrp="1"/>
          </p:cNvSpPr>
          <p:nvPr>
            <p:ph type="title"/>
          </p:nvPr>
        </p:nvSpPr>
        <p:spPr>
          <a:xfrm>
            <a:off x="838200" y="365125"/>
            <a:ext cx="4406660" cy="1325563"/>
          </a:xfrm>
        </p:spPr>
        <p:txBody>
          <a:bodyPr>
            <a:normAutofit fontScale="90000"/>
          </a:bodyPr>
          <a:lstStyle/>
          <a:p>
            <a:r>
              <a:rPr lang="en-GB" dirty="0"/>
              <a:t>Part 1 – modelling workflows as Petri nets</a:t>
            </a:r>
            <a:endParaRPr lang="en-DK" dirty="0"/>
          </a:p>
        </p:txBody>
      </p:sp>
      <p:sp>
        <p:nvSpPr>
          <p:cNvPr id="3" name="Content Placeholder 2">
            <a:extLst>
              <a:ext uri="{FF2B5EF4-FFF2-40B4-BE49-F238E27FC236}">
                <a16:creationId xmlns:a16="http://schemas.microsoft.com/office/drawing/2014/main" id="{7B608C0C-38BF-464C-7519-FA17B971F70D}"/>
              </a:ext>
            </a:extLst>
          </p:cNvPr>
          <p:cNvSpPr>
            <a:spLocks noGrp="1"/>
          </p:cNvSpPr>
          <p:nvPr>
            <p:ph idx="1"/>
          </p:nvPr>
        </p:nvSpPr>
        <p:spPr>
          <a:xfrm>
            <a:off x="838200" y="1825625"/>
            <a:ext cx="11074879" cy="4351338"/>
          </a:xfrm>
        </p:spPr>
        <p:txBody>
          <a:bodyPr>
            <a:normAutofit/>
          </a:bodyPr>
          <a:lstStyle/>
          <a:p>
            <a:r>
              <a:rPr lang="en-GB" b="0" i="0" dirty="0">
                <a:effectLst/>
                <a:latin typeface="Arial" panose="020B0604020202020204" pitchFamily="34" charset="0"/>
              </a:rPr>
              <a:t>Is your Petri net live and/or quasi-live?</a:t>
            </a:r>
          </a:p>
          <a:p>
            <a:r>
              <a:rPr lang="en-GB" b="0" i="0" dirty="0">
                <a:effectLst/>
                <a:latin typeface="Arial" panose="020B0604020202020204" pitchFamily="34" charset="0"/>
              </a:rPr>
              <a:t>Is your Petri net bounded and/or safe?</a:t>
            </a:r>
          </a:p>
          <a:p>
            <a:pPr lvl="1"/>
            <a:r>
              <a:rPr lang="en-GB" b="0" i="0" dirty="0">
                <a:effectLst/>
                <a:latin typeface="Arial" panose="020B0604020202020204" pitchFamily="34" charset="0"/>
              </a:rPr>
              <a:t>We answered: Bounded</a:t>
            </a:r>
          </a:p>
          <a:p>
            <a:pPr lvl="1"/>
            <a:r>
              <a:rPr lang="en-GB" dirty="0">
                <a:latin typeface="Arial" panose="020B0604020202020204" pitchFamily="34" charset="0"/>
              </a:rPr>
              <a:t>Correct answer: Neither bounded nor safe. First payment has an AND transition to both “payment completed” and “payment invalid”. This can lead to placing unlimited tokens in “payment complete” via the “payment undone” route.</a:t>
            </a:r>
            <a:endParaRPr lang="en-GB" b="0" i="0" dirty="0">
              <a:effectLst/>
              <a:latin typeface="Arial" panose="020B0604020202020204" pitchFamily="34" charset="0"/>
            </a:endParaRPr>
          </a:p>
          <a:p>
            <a:r>
              <a:rPr lang="en-GB" b="0" i="0" dirty="0">
                <a:effectLst/>
                <a:latin typeface="Arial" panose="020B0604020202020204" pitchFamily="34" charset="0"/>
              </a:rPr>
              <a:t>Is your Petri net a </a:t>
            </a:r>
            <a:r>
              <a:rPr lang="en-GB" b="0" i="0" dirty="0" err="1">
                <a:effectLst/>
                <a:latin typeface="Arial" panose="020B0604020202020204" pitchFamily="34" charset="0"/>
              </a:rPr>
              <a:t>WorkFlow</a:t>
            </a:r>
            <a:r>
              <a:rPr lang="en-GB" b="0" i="0" dirty="0">
                <a:effectLst/>
                <a:latin typeface="Arial" panose="020B0604020202020204" pitchFamily="34" charset="0"/>
              </a:rPr>
              <a:t> net?</a:t>
            </a:r>
          </a:p>
          <a:p>
            <a:pPr lvl="1"/>
            <a:r>
              <a:rPr lang="en-GB" dirty="0">
                <a:latin typeface="Arial" panose="020B0604020202020204" pitchFamily="34" charset="0"/>
              </a:rPr>
              <a:t>We said: Yes</a:t>
            </a:r>
          </a:p>
          <a:p>
            <a:pPr lvl="1"/>
            <a:r>
              <a:rPr lang="en-GB" dirty="0">
                <a:latin typeface="Arial" panose="020B0604020202020204" pitchFamily="34" charset="0"/>
              </a:rPr>
              <a:t>Correct answer: Not strictly, as it has multiple endpoints, where a workflow net typically only has one.</a:t>
            </a:r>
            <a:endParaRPr lang="en-DK" dirty="0"/>
          </a:p>
        </p:txBody>
      </p:sp>
    </p:spTree>
    <p:extLst>
      <p:ext uri="{BB962C8B-B14F-4D97-AF65-F5344CB8AC3E}">
        <p14:creationId xmlns:p14="http://schemas.microsoft.com/office/powerpoint/2010/main" val="305063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390BEA-154B-1899-7310-1D62A5B77C0A}"/>
              </a:ext>
            </a:extLst>
          </p:cNvPr>
          <p:cNvSpPr>
            <a:spLocks noGrp="1"/>
          </p:cNvSpPr>
          <p:nvPr>
            <p:ph type="title"/>
          </p:nvPr>
        </p:nvSpPr>
        <p:spPr>
          <a:xfrm>
            <a:off x="838199" y="365125"/>
            <a:ext cx="10117347" cy="1325563"/>
          </a:xfrm>
        </p:spPr>
        <p:txBody>
          <a:bodyPr>
            <a:normAutofit/>
          </a:bodyPr>
          <a:lstStyle/>
          <a:p>
            <a:r>
              <a:rPr lang="en-GB" dirty="0"/>
              <a:t>Part 2 – modelling event patterns as DCR graphs</a:t>
            </a:r>
            <a:endParaRPr lang="en-DK" dirty="0"/>
          </a:p>
        </p:txBody>
      </p:sp>
      <p:sp>
        <p:nvSpPr>
          <p:cNvPr id="7" name="Content Placeholder 2">
            <a:extLst>
              <a:ext uri="{FF2B5EF4-FFF2-40B4-BE49-F238E27FC236}">
                <a16:creationId xmlns:a16="http://schemas.microsoft.com/office/drawing/2014/main" id="{9183A752-10EC-2FB1-30FE-07AFBD9F421B}"/>
              </a:ext>
            </a:extLst>
          </p:cNvPr>
          <p:cNvSpPr>
            <a:spLocks noGrp="1"/>
          </p:cNvSpPr>
          <p:nvPr>
            <p:ph idx="1"/>
          </p:nvPr>
        </p:nvSpPr>
        <p:spPr>
          <a:xfrm>
            <a:off x="838200" y="1825625"/>
            <a:ext cx="11074879" cy="4351338"/>
          </a:xfrm>
        </p:spPr>
        <p:txBody>
          <a:bodyPr>
            <a:normAutofit fontScale="85000" lnSpcReduction="10000"/>
          </a:bodyPr>
          <a:lstStyle/>
          <a:p>
            <a:pPr marL="0" indent="0">
              <a:buNone/>
            </a:pPr>
            <a:r>
              <a:rPr lang="en-GB" dirty="0"/>
              <a:t>The rules:</a:t>
            </a:r>
          </a:p>
          <a:p>
            <a:pPr lvl="1"/>
            <a:r>
              <a:rPr lang="en-GB" b="1" dirty="0"/>
              <a:t>Rule 1</a:t>
            </a:r>
            <a:r>
              <a:rPr lang="en-GB" dirty="0"/>
              <a:t>: Fill out application should always be the first event of the case</a:t>
            </a:r>
          </a:p>
          <a:p>
            <a:pPr lvl="1"/>
            <a:r>
              <a:rPr lang="en-GB" b="1" dirty="0"/>
              <a:t>Rule 2</a:t>
            </a:r>
            <a:r>
              <a:rPr lang="en-GB" dirty="0"/>
              <a:t>: Lawyer Review and Architect Review should never occur together</a:t>
            </a:r>
          </a:p>
          <a:p>
            <a:pPr lvl="1"/>
            <a:r>
              <a:rPr lang="en-GB" b="1" dirty="0"/>
              <a:t>Rule 3</a:t>
            </a:r>
            <a:r>
              <a:rPr lang="en-GB" dirty="0"/>
              <a:t>: Reject should always eventually be followed by Applicant informed and Change phase to Abort</a:t>
            </a:r>
          </a:p>
          <a:p>
            <a:pPr lvl="1"/>
            <a:r>
              <a:rPr lang="en-GB" b="1" dirty="0"/>
              <a:t>Rule 4</a:t>
            </a:r>
            <a:r>
              <a:rPr lang="en-GB" dirty="0"/>
              <a:t>: First payment should only occur once, unless Undo payment is executed afterwards, in which case it may be repeated once</a:t>
            </a:r>
          </a:p>
          <a:p>
            <a:pPr lvl="1"/>
            <a:r>
              <a:rPr lang="en-GB" b="1" dirty="0"/>
              <a:t>Rule 5</a:t>
            </a:r>
            <a:r>
              <a:rPr lang="en-GB" dirty="0"/>
              <a:t>: If Account number changed happens, then afterwards Approve changed account needs to be executed before one can execute First payment.</a:t>
            </a:r>
          </a:p>
          <a:p>
            <a:pPr lvl="1"/>
            <a:r>
              <a:rPr lang="en-GB" b="1" dirty="0"/>
              <a:t>Rule 6</a:t>
            </a:r>
            <a:r>
              <a:rPr lang="en-GB" dirty="0"/>
              <a:t>: Change Phase to Payout should always eventually be followed by First payment</a:t>
            </a:r>
          </a:p>
          <a:p>
            <a:pPr lvl="1"/>
            <a:r>
              <a:rPr lang="en-GB" b="1" dirty="0"/>
              <a:t>Rule 7</a:t>
            </a:r>
            <a:r>
              <a:rPr lang="en-GB" dirty="0"/>
              <a:t>: After Change Phase to Payout has happened, Change Phase to End Report should not happen before we do First Payment. If Change Phase to Payout did not happen then Change Phase to End Report is not restricted by First payment. </a:t>
            </a:r>
          </a:p>
          <a:p>
            <a:pPr lvl="1"/>
            <a:r>
              <a:rPr lang="en-GB" b="1" dirty="0"/>
              <a:t>Rule 8</a:t>
            </a:r>
            <a:r>
              <a:rPr lang="en-GB" dirty="0"/>
              <a:t>: Execute Abandon may happen at any time, after it is executed only Change phase to Abandon may happen.</a:t>
            </a:r>
          </a:p>
        </p:txBody>
      </p:sp>
    </p:spTree>
    <p:extLst>
      <p:ext uri="{BB962C8B-B14F-4D97-AF65-F5344CB8AC3E}">
        <p14:creationId xmlns:p14="http://schemas.microsoft.com/office/powerpoint/2010/main" val="288317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 shot of a diagram&#10;&#10;Description automatically generated">
            <a:extLst>
              <a:ext uri="{FF2B5EF4-FFF2-40B4-BE49-F238E27FC236}">
                <a16:creationId xmlns:a16="http://schemas.microsoft.com/office/drawing/2014/main" id="{96562387-32DF-08D1-8F5F-406ADDC1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26" y="615322"/>
            <a:ext cx="1200318" cy="3372321"/>
          </a:xfrm>
          <a:prstGeom prst="rect">
            <a:avLst/>
          </a:prstGeom>
        </p:spPr>
      </p:pic>
      <p:pic>
        <p:nvPicPr>
          <p:cNvPr id="28" name="Picture 27" descr="A diagram of a diagram&#10;&#10;Description automatically generated">
            <a:extLst>
              <a:ext uri="{FF2B5EF4-FFF2-40B4-BE49-F238E27FC236}">
                <a16:creationId xmlns:a16="http://schemas.microsoft.com/office/drawing/2014/main" id="{AF942A37-DE67-BBB7-9623-B3CC0AD4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074" y="978375"/>
            <a:ext cx="2610214" cy="1476581"/>
          </a:xfrm>
          <a:prstGeom prst="rect">
            <a:avLst/>
          </a:prstGeom>
        </p:spPr>
      </p:pic>
      <p:pic>
        <p:nvPicPr>
          <p:cNvPr id="30" name="Picture 29" descr="A diagram of a diagram&#10;&#10;Description automatically generated">
            <a:extLst>
              <a:ext uri="{FF2B5EF4-FFF2-40B4-BE49-F238E27FC236}">
                <a16:creationId xmlns:a16="http://schemas.microsoft.com/office/drawing/2014/main" id="{E3BDF67F-6953-7483-4037-FF2B44974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8578" y="687822"/>
            <a:ext cx="2384768" cy="2959026"/>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28D371EB-060C-AC12-2E67-A468812FB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5349" y="716401"/>
            <a:ext cx="1495634" cy="3505689"/>
          </a:xfrm>
          <a:prstGeom prst="rect">
            <a:avLst/>
          </a:prstGeom>
        </p:spPr>
      </p:pic>
      <p:sp>
        <p:nvSpPr>
          <p:cNvPr id="33" name="TextBox 32">
            <a:extLst>
              <a:ext uri="{FF2B5EF4-FFF2-40B4-BE49-F238E27FC236}">
                <a16:creationId xmlns:a16="http://schemas.microsoft.com/office/drawing/2014/main" id="{DC6D1088-4161-C022-FFF5-E38939789441}"/>
              </a:ext>
            </a:extLst>
          </p:cNvPr>
          <p:cNvSpPr txBox="1"/>
          <p:nvPr/>
        </p:nvSpPr>
        <p:spPr>
          <a:xfrm>
            <a:off x="241509" y="180344"/>
            <a:ext cx="779381" cy="369332"/>
          </a:xfrm>
          <a:prstGeom prst="rect">
            <a:avLst/>
          </a:prstGeom>
          <a:noFill/>
        </p:spPr>
        <p:txBody>
          <a:bodyPr wrap="none" rtlCol="0">
            <a:spAutoFit/>
          </a:bodyPr>
          <a:lstStyle/>
          <a:p>
            <a:r>
              <a:rPr lang="en-GB" b="1" dirty="0"/>
              <a:t>Rule 1</a:t>
            </a:r>
            <a:endParaRPr lang="en-DK" b="1" dirty="0"/>
          </a:p>
        </p:txBody>
      </p:sp>
      <p:sp>
        <p:nvSpPr>
          <p:cNvPr id="34" name="TextBox 33">
            <a:extLst>
              <a:ext uri="{FF2B5EF4-FFF2-40B4-BE49-F238E27FC236}">
                <a16:creationId xmlns:a16="http://schemas.microsoft.com/office/drawing/2014/main" id="{C884C2A6-ED1B-C7AC-796C-0D4AB5E9A595}"/>
              </a:ext>
            </a:extLst>
          </p:cNvPr>
          <p:cNvSpPr txBox="1"/>
          <p:nvPr/>
        </p:nvSpPr>
        <p:spPr>
          <a:xfrm>
            <a:off x="3632491" y="180344"/>
            <a:ext cx="779381" cy="369332"/>
          </a:xfrm>
          <a:prstGeom prst="rect">
            <a:avLst/>
          </a:prstGeom>
          <a:noFill/>
        </p:spPr>
        <p:txBody>
          <a:bodyPr wrap="none" rtlCol="0">
            <a:spAutoFit/>
          </a:bodyPr>
          <a:lstStyle/>
          <a:p>
            <a:r>
              <a:rPr lang="en-GB" b="1" dirty="0"/>
              <a:t>Rule 2</a:t>
            </a:r>
          </a:p>
        </p:txBody>
      </p:sp>
      <p:sp>
        <p:nvSpPr>
          <p:cNvPr id="35" name="TextBox 34">
            <a:extLst>
              <a:ext uri="{FF2B5EF4-FFF2-40B4-BE49-F238E27FC236}">
                <a16:creationId xmlns:a16="http://schemas.microsoft.com/office/drawing/2014/main" id="{CEC03EF2-8B05-A3F7-79E7-ADE8EA40A9DC}"/>
              </a:ext>
            </a:extLst>
          </p:cNvPr>
          <p:cNvSpPr txBox="1"/>
          <p:nvPr/>
        </p:nvSpPr>
        <p:spPr>
          <a:xfrm>
            <a:off x="6483927" y="180344"/>
            <a:ext cx="779381" cy="369332"/>
          </a:xfrm>
          <a:prstGeom prst="rect">
            <a:avLst/>
          </a:prstGeom>
          <a:noFill/>
        </p:spPr>
        <p:txBody>
          <a:bodyPr wrap="none" rtlCol="0">
            <a:spAutoFit/>
          </a:bodyPr>
          <a:lstStyle/>
          <a:p>
            <a:r>
              <a:rPr lang="en-GB" b="1" dirty="0"/>
              <a:t>Rule 3</a:t>
            </a:r>
          </a:p>
        </p:txBody>
      </p:sp>
      <p:sp>
        <p:nvSpPr>
          <p:cNvPr id="36" name="TextBox 35">
            <a:extLst>
              <a:ext uri="{FF2B5EF4-FFF2-40B4-BE49-F238E27FC236}">
                <a16:creationId xmlns:a16="http://schemas.microsoft.com/office/drawing/2014/main" id="{21CF2D28-A0E9-6124-A2F7-AB183FE3067D}"/>
              </a:ext>
            </a:extLst>
          </p:cNvPr>
          <p:cNvSpPr txBox="1"/>
          <p:nvPr/>
        </p:nvSpPr>
        <p:spPr>
          <a:xfrm>
            <a:off x="9763166" y="216610"/>
            <a:ext cx="779381" cy="369332"/>
          </a:xfrm>
          <a:prstGeom prst="rect">
            <a:avLst/>
          </a:prstGeom>
          <a:noFill/>
        </p:spPr>
        <p:txBody>
          <a:bodyPr wrap="none" rtlCol="0">
            <a:spAutoFit/>
          </a:bodyPr>
          <a:lstStyle/>
          <a:p>
            <a:r>
              <a:rPr lang="en-GB" b="1" dirty="0"/>
              <a:t>Rule 4</a:t>
            </a:r>
            <a:endParaRPr lang="en-DK" b="1" dirty="0"/>
          </a:p>
        </p:txBody>
      </p:sp>
      <p:sp>
        <p:nvSpPr>
          <p:cNvPr id="37" name="TextBox 36">
            <a:extLst>
              <a:ext uri="{FF2B5EF4-FFF2-40B4-BE49-F238E27FC236}">
                <a16:creationId xmlns:a16="http://schemas.microsoft.com/office/drawing/2014/main" id="{47990FA1-C9F8-CE57-84C6-E146E77085E5}"/>
              </a:ext>
            </a:extLst>
          </p:cNvPr>
          <p:cNvSpPr txBox="1"/>
          <p:nvPr/>
        </p:nvSpPr>
        <p:spPr>
          <a:xfrm>
            <a:off x="241509" y="4403045"/>
            <a:ext cx="2717321" cy="1477328"/>
          </a:xfrm>
          <a:prstGeom prst="rect">
            <a:avLst/>
          </a:prstGeom>
          <a:noFill/>
        </p:spPr>
        <p:txBody>
          <a:bodyPr wrap="square" rtlCol="0">
            <a:spAutoFit/>
          </a:bodyPr>
          <a:lstStyle/>
          <a:p>
            <a:r>
              <a:rPr lang="en-GB" dirty="0"/>
              <a:t>- Doesn’t display that “Fill out application” should be first</a:t>
            </a:r>
          </a:p>
          <a:p>
            <a:r>
              <a:rPr lang="en-GB" dirty="0"/>
              <a:t>- Will never end if it’s pending.</a:t>
            </a:r>
            <a:endParaRPr lang="en-DK" dirty="0"/>
          </a:p>
        </p:txBody>
      </p:sp>
    </p:spTree>
    <p:extLst>
      <p:ext uri="{BB962C8B-B14F-4D97-AF65-F5344CB8AC3E}">
        <p14:creationId xmlns:p14="http://schemas.microsoft.com/office/powerpoint/2010/main" val="422570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11F6852A-3D54-57B4-364F-1EB522752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43" y="319177"/>
            <a:ext cx="2638793" cy="3524742"/>
          </a:xfrm>
          <a:prstGeom prst="rect">
            <a:avLst/>
          </a:prstGeom>
        </p:spPr>
      </p:pic>
      <p:pic>
        <p:nvPicPr>
          <p:cNvPr id="7" name="Picture 6" descr="A screen shot of a cell phone&#10;&#10;Description automatically generated">
            <a:extLst>
              <a:ext uri="{FF2B5EF4-FFF2-40B4-BE49-F238E27FC236}">
                <a16:creationId xmlns:a16="http://schemas.microsoft.com/office/drawing/2014/main" id="{EF711B43-5814-2556-79E9-3508A66A2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084" y="319177"/>
            <a:ext cx="1295581" cy="3362794"/>
          </a:xfrm>
          <a:prstGeom prst="rect">
            <a:avLst/>
          </a:prstGeom>
        </p:spPr>
      </p:pic>
      <p:pic>
        <p:nvPicPr>
          <p:cNvPr id="9" name="Picture 8" descr="A diagram of a diagram&#10;&#10;Description automatically generated">
            <a:extLst>
              <a:ext uri="{FF2B5EF4-FFF2-40B4-BE49-F238E27FC236}">
                <a16:creationId xmlns:a16="http://schemas.microsoft.com/office/drawing/2014/main" id="{B54EA4A1-4A40-62E7-D0A0-182FED8E7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8160" y="319177"/>
            <a:ext cx="2639602" cy="2946344"/>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D76BE117-E1D9-0F6A-8E2A-06F4FFC48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6328" y="375205"/>
            <a:ext cx="2599716" cy="2946344"/>
          </a:xfrm>
          <a:prstGeom prst="rect">
            <a:avLst/>
          </a:prstGeom>
        </p:spPr>
      </p:pic>
      <p:sp>
        <p:nvSpPr>
          <p:cNvPr id="12" name="TextBox 11">
            <a:extLst>
              <a:ext uri="{FF2B5EF4-FFF2-40B4-BE49-F238E27FC236}">
                <a16:creationId xmlns:a16="http://schemas.microsoft.com/office/drawing/2014/main" id="{A71478E5-A6EB-80D0-5C1D-5E0A3D2D4FAC}"/>
              </a:ext>
            </a:extLst>
          </p:cNvPr>
          <p:cNvSpPr txBox="1"/>
          <p:nvPr/>
        </p:nvSpPr>
        <p:spPr>
          <a:xfrm>
            <a:off x="215956" y="61988"/>
            <a:ext cx="769763" cy="369332"/>
          </a:xfrm>
          <a:prstGeom prst="rect">
            <a:avLst/>
          </a:prstGeom>
          <a:noFill/>
        </p:spPr>
        <p:txBody>
          <a:bodyPr wrap="none" rtlCol="0">
            <a:spAutoFit/>
          </a:bodyPr>
          <a:lstStyle/>
          <a:p>
            <a:r>
              <a:rPr lang="en-GB" dirty="0"/>
              <a:t>Rule 5</a:t>
            </a:r>
            <a:endParaRPr lang="en-DK" dirty="0"/>
          </a:p>
        </p:txBody>
      </p:sp>
      <p:sp>
        <p:nvSpPr>
          <p:cNvPr id="13" name="TextBox 12">
            <a:extLst>
              <a:ext uri="{FF2B5EF4-FFF2-40B4-BE49-F238E27FC236}">
                <a16:creationId xmlns:a16="http://schemas.microsoft.com/office/drawing/2014/main" id="{C33F41D5-5508-472B-BF5E-6BAF551BBB6B}"/>
              </a:ext>
            </a:extLst>
          </p:cNvPr>
          <p:cNvSpPr txBox="1"/>
          <p:nvPr/>
        </p:nvSpPr>
        <p:spPr>
          <a:xfrm>
            <a:off x="3160270" y="48247"/>
            <a:ext cx="769763" cy="369332"/>
          </a:xfrm>
          <a:prstGeom prst="rect">
            <a:avLst/>
          </a:prstGeom>
          <a:noFill/>
        </p:spPr>
        <p:txBody>
          <a:bodyPr wrap="none" rtlCol="0">
            <a:spAutoFit/>
          </a:bodyPr>
          <a:lstStyle/>
          <a:p>
            <a:r>
              <a:rPr lang="en-GB" dirty="0"/>
              <a:t>Rule 6</a:t>
            </a:r>
            <a:endParaRPr lang="en-DK" dirty="0"/>
          </a:p>
        </p:txBody>
      </p:sp>
      <p:sp>
        <p:nvSpPr>
          <p:cNvPr id="14" name="TextBox 13">
            <a:extLst>
              <a:ext uri="{FF2B5EF4-FFF2-40B4-BE49-F238E27FC236}">
                <a16:creationId xmlns:a16="http://schemas.microsoft.com/office/drawing/2014/main" id="{AD987774-B050-5836-3095-2D1B438B9E9F}"/>
              </a:ext>
            </a:extLst>
          </p:cNvPr>
          <p:cNvSpPr txBox="1"/>
          <p:nvPr/>
        </p:nvSpPr>
        <p:spPr>
          <a:xfrm>
            <a:off x="5094956" y="48247"/>
            <a:ext cx="769763" cy="369332"/>
          </a:xfrm>
          <a:prstGeom prst="rect">
            <a:avLst/>
          </a:prstGeom>
          <a:noFill/>
        </p:spPr>
        <p:txBody>
          <a:bodyPr wrap="none" rtlCol="0">
            <a:spAutoFit/>
          </a:bodyPr>
          <a:lstStyle/>
          <a:p>
            <a:r>
              <a:rPr lang="en-GB" dirty="0"/>
              <a:t>Rule 7</a:t>
            </a:r>
            <a:endParaRPr lang="en-DK" dirty="0"/>
          </a:p>
        </p:txBody>
      </p:sp>
      <p:sp>
        <p:nvSpPr>
          <p:cNvPr id="15" name="TextBox 14">
            <a:extLst>
              <a:ext uri="{FF2B5EF4-FFF2-40B4-BE49-F238E27FC236}">
                <a16:creationId xmlns:a16="http://schemas.microsoft.com/office/drawing/2014/main" id="{444B8A1D-EA24-14C1-CA81-EA934EEE6B62}"/>
              </a:ext>
            </a:extLst>
          </p:cNvPr>
          <p:cNvSpPr txBox="1"/>
          <p:nvPr/>
        </p:nvSpPr>
        <p:spPr>
          <a:xfrm>
            <a:off x="9273397" y="48247"/>
            <a:ext cx="769763" cy="369332"/>
          </a:xfrm>
          <a:prstGeom prst="rect">
            <a:avLst/>
          </a:prstGeom>
          <a:noFill/>
        </p:spPr>
        <p:txBody>
          <a:bodyPr wrap="none" rtlCol="0">
            <a:spAutoFit/>
          </a:bodyPr>
          <a:lstStyle/>
          <a:p>
            <a:r>
              <a:rPr lang="en-GB" dirty="0"/>
              <a:t>Rule 8</a:t>
            </a:r>
            <a:endParaRPr lang="en-DK" dirty="0"/>
          </a:p>
        </p:txBody>
      </p:sp>
      <p:sp>
        <p:nvSpPr>
          <p:cNvPr id="16" name="TextBox 15">
            <a:extLst>
              <a:ext uri="{FF2B5EF4-FFF2-40B4-BE49-F238E27FC236}">
                <a16:creationId xmlns:a16="http://schemas.microsoft.com/office/drawing/2014/main" id="{F8B7AEDF-5725-A6F1-E84B-C8824AFBAFC4}"/>
              </a:ext>
            </a:extLst>
          </p:cNvPr>
          <p:cNvSpPr txBox="1"/>
          <p:nvPr/>
        </p:nvSpPr>
        <p:spPr>
          <a:xfrm>
            <a:off x="129396" y="4192438"/>
            <a:ext cx="2380891" cy="923330"/>
          </a:xfrm>
          <a:prstGeom prst="rect">
            <a:avLst/>
          </a:prstGeom>
          <a:noFill/>
        </p:spPr>
        <p:txBody>
          <a:bodyPr wrap="square" rtlCol="0">
            <a:spAutoFit/>
          </a:bodyPr>
          <a:lstStyle/>
          <a:p>
            <a:r>
              <a:rPr lang="en-GB" dirty="0"/>
              <a:t>- We never include first payment again after excluding it</a:t>
            </a:r>
            <a:endParaRPr lang="en-DK" dirty="0"/>
          </a:p>
        </p:txBody>
      </p:sp>
      <p:sp>
        <p:nvSpPr>
          <p:cNvPr id="17" name="TextBox 16">
            <a:extLst>
              <a:ext uri="{FF2B5EF4-FFF2-40B4-BE49-F238E27FC236}">
                <a16:creationId xmlns:a16="http://schemas.microsoft.com/office/drawing/2014/main" id="{7F0F91FA-6CD5-DF0F-8A7F-282069F6A248}"/>
              </a:ext>
            </a:extLst>
          </p:cNvPr>
          <p:cNvSpPr txBox="1"/>
          <p:nvPr/>
        </p:nvSpPr>
        <p:spPr>
          <a:xfrm>
            <a:off x="5094956" y="3536451"/>
            <a:ext cx="2935568" cy="646331"/>
          </a:xfrm>
          <a:prstGeom prst="rect">
            <a:avLst/>
          </a:prstGeom>
          <a:noFill/>
        </p:spPr>
        <p:txBody>
          <a:bodyPr wrap="square" rtlCol="0">
            <a:spAutoFit/>
          </a:bodyPr>
          <a:lstStyle/>
          <a:p>
            <a:r>
              <a:rPr lang="en-GB" dirty="0"/>
              <a:t>- Once again, we can’t have pending forever.</a:t>
            </a:r>
            <a:endParaRPr lang="en-DK" dirty="0"/>
          </a:p>
        </p:txBody>
      </p:sp>
      <p:sp>
        <p:nvSpPr>
          <p:cNvPr id="18" name="TextBox 17">
            <a:extLst>
              <a:ext uri="{FF2B5EF4-FFF2-40B4-BE49-F238E27FC236}">
                <a16:creationId xmlns:a16="http://schemas.microsoft.com/office/drawing/2014/main" id="{1D29E50F-51E3-22E4-47E4-B9BA96222030}"/>
              </a:ext>
            </a:extLst>
          </p:cNvPr>
          <p:cNvSpPr txBox="1"/>
          <p:nvPr/>
        </p:nvSpPr>
        <p:spPr>
          <a:xfrm>
            <a:off x="8996766" y="3536451"/>
            <a:ext cx="2780581" cy="923330"/>
          </a:xfrm>
          <a:prstGeom prst="rect">
            <a:avLst/>
          </a:prstGeom>
          <a:noFill/>
        </p:spPr>
        <p:txBody>
          <a:bodyPr wrap="square" rtlCol="0">
            <a:spAutoFit/>
          </a:bodyPr>
          <a:lstStyle/>
          <a:p>
            <a:r>
              <a:rPr lang="en-GB" dirty="0"/>
              <a:t>- Include doesn’t have any effect here, as it’s already enabled</a:t>
            </a:r>
            <a:endParaRPr lang="en-DK" dirty="0"/>
          </a:p>
        </p:txBody>
      </p:sp>
    </p:spTree>
    <p:extLst>
      <p:ext uri="{BB962C8B-B14F-4D97-AF65-F5344CB8AC3E}">
        <p14:creationId xmlns:p14="http://schemas.microsoft.com/office/powerpoint/2010/main" val="355802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70ABBD63-5C03-FA96-9E82-7BB23E0F0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439" y="0"/>
            <a:ext cx="7237561" cy="6858000"/>
          </a:xfrm>
          <a:prstGeom prst="rect">
            <a:avLst/>
          </a:prstGeom>
        </p:spPr>
      </p:pic>
      <p:sp>
        <p:nvSpPr>
          <p:cNvPr id="6" name="TextBox 5">
            <a:extLst>
              <a:ext uri="{FF2B5EF4-FFF2-40B4-BE49-F238E27FC236}">
                <a16:creationId xmlns:a16="http://schemas.microsoft.com/office/drawing/2014/main" id="{1B262858-4E6C-D59B-A136-E1B5698170E9}"/>
              </a:ext>
            </a:extLst>
          </p:cNvPr>
          <p:cNvSpPr txBox="1"/>
          <p:nvPr/>
        </p:nvSpPr>
        <p:spPr>
          <a:xfrm>
            <a:off x="353683" y="301924"/>
            <a:ext cx="4360296" cy="707886"/>
          </a:xfrm>
          <a:prstGeom prst="rect">
            <a:avLst/>
          </a:prstGeom>
          <a:noFill/>
        </p:spPr>
        <p:txBody>
          <a:bodyPr wrap="none" rtlCol="0">
            <a:spAutoFit/>
          </a:bodyPr>
          <a:lstStyle/>
          <a:p>
            <a:r>
              <a:rPr lang="en-GB" sz="4000" dirty="0"/>
              <a:t>The full graph (new)</a:t>
            </a:r>
            <a:endParaRPr lang="en-DK" sz="4000" dirty="0"/>
          </a:p>
        </p:txBody>
      </p:sp>
      <p:sp>
        <p:nvSpPr>
          <p:cNvPr id="7" name="TextBox 6">
            <a:extLst>
              <a:ext uri="{FF2B5EF4-FFF2-40B4-BE49-F238E27FC236}">
                <a16:creationId xmlns:a16="http://schemas.microsoft.com/office/drawing/2014/main" id="{E6CE0AE0-04CE-F2C5-AC72-A9B5F98C6B70}"/>
              </a:ext>
            </a:extLst>
          </p:cNvPr>
          <p:cNvSpPr txBox="1"/>
          <p:nvPr/>
        </p:nvSpPr>
        <p:spPr>
          <a:xfrm>
            <a:off x="577049" y="1455938"/>
            <a:ext cx="4252403" cy="2585323"/>
          </a:xfrm>
          <a:prstGeom prst="rect">
            <a:avLst/>
          </a:prstGeom>
          <a:noFill/>
        </p:spPr>
        <p:txBody>
          <a:bodyPr wrap="square" rtlCol="0">
            <a:spAutoFit/>
          </a:bodyPr>
          <a:lstStyle/>
          <a:p>
            <a:r>
              <a:rPr lang="en-GB" dirty="0"/>
              <a:t>Changes:</a:t>
            </a:r>
          </a:p>
          <a:p>
            <a:pPr marL="285750" indent="-285750">
              <a:buFont typeface="Arial" panose="020B0604020202020204" pitchFamily="34" charset="0"/>
              <a:buChar char="•"/>
            </a:pPr>
            <a:r>
              <a:rPr lang="en-GB" dirty="0"/>
              <a:t>Fill out application must be first for it to be a valid trace</a:t>
            </a:r>
          </a:p>
          <a:p>
            <a:pPr marL="285750" indent="-285750">
              <a:buFont typeface="Arial" panose="020B0604020202020204" pitchFamily="34" charset="0"/>
              <a:buChar char="•"/>
            </a:pPr>
            <a:r>
              <a:rPr lang="en-GB" dirty="0"/>
              <a:t>We include “first payment” again after excluding it</a:t>
            </a:r>
          </a:p>
          <a:p>
            <a:pPr marL="285750" indent="-285750">
              <a:buFont typeface="Arial" panose="020B0604020202020204" pitchFamily="34" charset="0"/>
              <a:buChar char="•"/>
            </a:pPr>
            <a:r>
              <a:rPr lang="en-GB" dirty="0"/>
              <a:t>Fix cycle of </a:t>
            </a:r>
            <a:r>
              <a:rPr lang="en-GB" dirty="0" err="1"/>
              <a:t>pendings</a:t>
            </a:r>
            <a:r>
              <a:rPr lang="en-GB" dirty="0"/>
              <a:t> (rule 7)</a:t>
            </a:r>
          </a:p>
          <a:p>
            <a:pPr marL="285750" indent="-285750">
              <a:buFont typeface="Arial" panose="020B0604020202020204" pitchFamily="34" charset="0"/>
              <a:buChar char="•"/>
            </a:pPr>
            <a:r>
              <a:rPr lang="en-GB" dirty="0"/>
              <a:t>Include removed from change phase to abandon</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57903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387DE-BACB-F526-4FE9-7F053150BDB8}"/>
              </a:ext>
            </a:extLst>
          </p:cNvPr>
          <p:cNvSpPr>
            <a:spLocks noGrp="1"/>
          </p:cNvSpPr>
          <p:nvPr>
            <p:ph idx="1"/>
          </p:nvPr>
        </p:nvSpPr>
        <p:spPr>
          <a:xfrm>
            <a:off x="406879" y="445399"/>
            <a:ext cx="10515600" cy="4351338"/>
          </a:xfrm>
        </p:spPr>
        <p:txBody>
          <a:bodyPr/>
          <a:lstStyle/>
          <a:p>
            <a:r>
              <a:rPr lang="en-GB" dirty="0"/>
              <a:t>We could’ve used milestone to initialize the “Fill out application” as the starting point. </a:t>
            </a:r>
          </a:p>
          <a:p>
            <a:pPr lvl="1"/>
            <a:r>
              <a:rPr lang="en-GB" dirty="0"/>
              <a:t>Model a point in the process that need to be reached before certain events can take place.</a:t>
            </a:r>
          </a:p>
          <a:p>
            <a:r>
              <a:rPr lang="en-GB" dirty="0"/>
              <a:t>DCR graphs and petri nets differ in language and notation</a:t>
            </a:r>
          </a:p>
          <a:p>
            <a:pPr lvl="1"/>
            <a:r>
              <a:rPr lang="en-GB" dirty="0"/>
              <a:t>Petri nets use more mathematical notation (places, transitions, tokens and arcs)</a:t>
            </a:r>
          </a:p>
          <a:p>
            <a:pPr lvl="1"/>
            <a:r>
              <a:rPr lang="en-GB" dirty="0"/>
              <a:t>DCR graphs depicts events, conditions, responses and milestones.</a:t>
            </a:r>
          </a:p>
          <a:p>
            <a:pPr lvl="1"/>
            <a:r>
              <a:rPr lang="en-GB" dirty="0"/>
              <a:t>Both are used to model dynamic systems.</a:t>
            </a:r>
          </a:p>
        </p:txBody>
      </p:sp>
    </p:spTree>
    <p:extLst>
      <p:ext uri="{BB962C8B-B14F-4D97-AF65-F5344CB8AC3E}">
        <p14:creationId xmlns:p14="http://schemas.microsoft.com/office/powerpoint/2010/main" val="18971454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205</TotalTime>
  <Words>534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PowerPoint Presentation</vt:lpstr>
      <vt:lpstr>Part 1 – modelling workflows as Petri nets</vt:lpstr>
      <vt:lpstr>Part 1 – modelling workflows as Petri nets</vt:lpstr>
      <vt:lpstr>Part 2 – modelling event patterns as DCR graphs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Daniel Friis-Hansen</dc:creator>
  <cp:lastModifiedBy>Albert Daniel Friis-Hansen</cp:lastModifiedBy>
  <cp:revision>3</cp:revision>
  <dcterms:created xsi:type="dcterms:W3CDTF">2024-01-22T09:27:17Z</dcterms:created>
  <dcterms:modified xsi:type="dcterms:W3CDTF">2024-01-22T12:53:15Z</dcterms:modified>
</cp:coreProperties>
</file>