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4622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9080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700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4134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42442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2460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5171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4310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3793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5292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8453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971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926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4405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721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8197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582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5E5816-5FF4-4821-8522-F2B99560B831}" type="datetimeFigureOut">
              <a:rPr lang="en-DK" smtClean="0"/>
              <a:t>22/01/2024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200236-6A99-44B0-BD71-7EA5F82B067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5696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DF8F-C98D-F9B5-66FB-B14B1BF98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Reactive and event-based systems exam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F8AA6-B844-C70E-CE92-14CA61264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Assignment 2 – conformance checking with dcr graphs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3420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F914-31B1-B541-E8DA-FA856CC4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8755-30C6-1A8C-2833-DCE12124FD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Take any DCR graph and log as input</a:t>
            </a:r>
          </a:p>
          <a:p>
            <a:r>
              <a:rPr lang="en-GB" dirty="0"/>
              <a:t>Show for each pattern how many traces in the log that satisfy it, and how many do not.</a:t>
            </a:r>
          </a:p>
          <a:p>
            <a:r>
              <a:rPr lang="en-GB" dirty="0"/>
              <a:t>Conformance checker</a:t>
            </a:r>
          </a:p>
          <a:p>
            <a:pPr lvl="1"/>
            <a:r>
              <a:rPr lang="en-GB" dirty="0"/>
              <a:t>Used to verify if a set of events recorded in logs satisfies the rules defined in the dcr graph</a:t>
            </a:r>
          </a:p>
        </p:txBody>
      </p:sp>
    </p:spTree>
    <p:extLst>
      <p:ext uri="{BB962C8B-B14F-4D97-AF65-F5344CB8AC3E}">
        <p14:creationId xmlns:p14="http://schemas.microsoft.com/office/powerpoint/2010/main" val="51263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0FB6-6A3B-3963-D010-3AC1ABD8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GB" dirty="0"/>
              <a:t>Our implementation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406C3-1398-F217-ECC3-FECE9BAD71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595888"/>
            <a:ext cx="4831418" cy="4195312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Rules</a:t>
            </a:r>
          </a:p>
          <a:p>
            <a:pPr lvl="1"/>
            <a:r>
              <a:rPr lang="en-GB" dirty="0"/>
              <a:t>Hardcoded</a:t>
            </a:r>
          </a:p>
          <a:p>
            <a:pPr lvl="1"/>
            <a:r>
              <a:rPr lang="en-GB" dirty="0"/>
              <a:t>Later implemented a parser for dcr graphs</a:t>
            </a:r>
          </a:p>
          <a:p>
            <a:r>
              <a:rPr lang="en-GB" dirty="0"/>
              <a:t>Dreyer’s log</a:t>
            </a:r>
          </a:p>
          <a:p>
            <a:pPr lvl="1"/>
            <a:r>
              <a:rPr lang="en-GB" dirty="0"/>
              <a:t>Split it up into activities (ID’s)</a:t>
            </a:r>
          </a:p>
          <a:p>
            <a:r>
              <a:rPr lang="en-GB" dirty="0"/>
              <a:t>Conformance checker</a:t>
            </a:r>
          </a:p>
          <a:p>
            <a:pPr lvl="1"/>
            <a:r>
              <a:rPr lang="en-GB" dirty="0"/>
              <a:t>Struggled to implement it, as we only got the parser to work in the last minute</a:t>
            </a:r>
          </a:p>
          <a:p>
            <a:r>
              <a:rPr lang="en-GB" dirty="0"/>
              <a:t>Did the conformance check, but not with the parsed rules from the dcr graph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FADAA4A-376C-3C79-9C4E-DFB3A386C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58" y="2102604"/>
            <a:ext cx="6142849" cy="26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3734-416F-9D82-A5DC-10D3DD37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3108"/>
            <a:ext cx="10364451" cy="1596177"/>
          </a:xfrm>
        </p:spPr>
        <p:txBody>
          <a:bodyPr/>
          <a:lstStyle/>
          <a:p>
            <a:r>
              <a:rPr lang="en-GB" dirty="0"/>
              <a:t>Parsing dcr graph</a:t>
            </a:r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6AEB1-9C5C-E479-8FAC-CEC01ACC2896}"/>
              </a:ext>
            </a:extLst>
          </p:cNvPr>
          <p:cNvSpPr txBox="1"/>
          <p:nvPr/>
        </p:nvSpPr>
        <p:spPr>
          <a:xfrm>
            <a:off x="224288" y="1802922"/>
            <a:ext cx="4546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0" u="sng" dirty="0">
                <a:effectLst/>
                <a:latin typeface="Consolas" panose="020B0609020204030204" pitchFamily="49" charset="0"/>
              </a:rPr>
              <a:t>Responses relations:</a:t>
            </a:r>
            <a:r>
              <a:rPr lang="en-GB" sz="1400" b="1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400" b="0" i="0" dirty="0">
                <a:effectLst/>
                <a:latin typeface="Consolas" panose="020B0609020204030204" pitchFamily="49" charset="0"/>
              </a:rPr>
              <a:t>Fill out application --&gt; Execute abandon </a:t>
            </a:r>
          </a:p>
          <a:p>
            <a:r>
              <a:rPr lang="en-GB" sz="1400" b="0" i="0" dirty="0">
                <a:effectLst/>
                <a:latin typeface="Consolas" panose="020B0609020204030204" pitchFamily="49" charset="0"/>
              </a:rPr>
              <a:t>Fill out application --&gt; Lawyer review </a:t>
            </a:r>
          </a:p>
          <a:p>
            <a:r>
              <a:rPr lang="en-GB" sz="1400" b="0" i="0" dirty="0">
                <a:effectLst/>
                <a:latin typeface="Consolas" panose="020B0609020204030204" pitchFamily="49" charset="0"/>
              </a:rPr>
              <a:t>Fill out application --&gt; Architect Review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b="1" i="0" u="sng" dirty="0">
                <a:effectLst/>
                <a:latin typeface="Consolas" panose="020B0609020204030204" pitchFamily="49" charset="0"/>
              </a:rPr>
              <a:t>Excludes relations: </a:t>
            </a:r>
          </a:p>
          <a:p>
            <a:r>
              <a:rPr lang="en-GB" sz="1400" b="0" i="0" dirty="0">
                <a:effectLst/>
                <a:latin typeface="Consolas" panose="020B0609020204030204" pitchFamily="49" charset="0"/>
              </a:rPr>
              <a:t>Execute abandon --% Fill out application </a:t>
            </a:r>
          </a:p>
          <a:p>
            <a:r>
              <a:rPr lang="en-GB" sz="1400" b="0" i="0" dirty="0">
                <a:effectLst/>
                <a:latin typeface="Consolas" panose="020B0609020204030204" pitchFamily="49" charset="0"/>
              </a:rPr>
              <a:t>Lawyer review --% Fill out application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b="1" i="0" u="sng" dirty="0">
                <a:effectLst/>
                <a:latin typeface="Consolas" panose="020B0609020204030204" pitchFamily="49" charset="0"/>
              </a:rPr>
              <a:t>Includes relations: </a:t>
            </a:r>
          </a:p>
          <a:p>
            <a:r>
              <a:rPr lang="en-GB" sz="1400" b="0" i="0" dirty="0">
                <a:effectLst/>
                <a:latin typeface="Consolas" panose="020B0609020204030204" pitchFamily="49" charset="0"/>
              </a:rPr>
              <a:t>Undo Payment --&gt;&lt;&gt; First payment </a:t>
            </a:r>
          </a:p>
          <a:p>
            <a:r>
              <a:rPr lang="en-GB" sz="1400" b="0" i="0" dirty="0">
                <a:effectLst/>
                <a:latin typeface="Consolas" panose="020B0609020204030204" pitchFamily="49" charset="0"/>
              </a:rPr>
              <a:t>Approve changed account --&gt;&lt;&gt; First payment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b="1" i="0" u="sng" dirty="0">
                <a:effectLst/>
                <a:latin typeface="Consolas" panose="020B0609020204030204" pitchFamily="49" charset="0"/>
              </a:rPr>
              <a:t>Conditions relations: </a:t>
            </a:r>
          </a:p>
          <a:p>
            <a:r>
              <a:rPr lang="en-GB" sz="1400" b="0" i="0" dirty="0">
                <a:effectLst/>
                <a:latin typeface="Consolas" panose="020B0609020204030204" pitchFamily="49" charset="0"/>
              </a:rPr>
              <a:t>First payment --&gt;* Undo Payment </a:t>
            </a:r>
          </a:p>
          <a:p>
            <a:r>
              <a:rPr lang="en-GB" sz="1400" b="0" i="0" dirty="0">
                <a:effectLst/>
                <a:latin typeface="Consolas" panose="020B0609020204030204" pitchFamily="49" charset="0"/>
              </a:rPr>
              <a:t>Fill out application --&gt;* Execute abandon</a:t>
            </a:r>
            <a:endParaRPr lang="en-DK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A37DF-9E89-F47D-F70A-77623CDAE6EF}"/>
              </a:ext>
            </a:extLst>
          </p:cNvPr>
          <p:cNvSpPr txBox="1"/>
          <p:nvPr/>
        </p:nvSpPr>
        <p:spPr>
          <a:xfrm>
            <a:off x="7602746" y="1802922"/>
            <a:ext cx="3577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managed to parse the xml file into this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 failed to get it to work with the website provided in the 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AutoShape 1" descr="User">
            <a:extLst>
              <a:ext uri="{FF2B5EF4-FFF2-40B4-BE49-F238E27FC236}">
                <a16:creationId xmlns:a16="http://schemas.microsoft.com/office/drawing/2014/main" id="{78111469-05E1-F61A-4354-5A66A8B262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23107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96122-2337-98F1-2B8C-6E350CCF24DA}"/>
              </a:ext>
            </a:extLst>
          </p:cNvPr>
          <p:cNvSpPr txBox="1"/>
          <p:nvPr/>
        </p:nvSpPr>
        <p:spPr>
          <a:xfrm>
            <a:off x="4770408" y="1802922"/>
            <a:ext cx="3769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effectLst/>
              </a:rPr>
              <a:t>Fill out application(0,0,0) </a:t>
            </a:r>
          </a:p>
          <a:p>
            <a:r>
              <a:rPr lang="en-GB" sz="1400" b="0" i="0" dirty="0">
                <a:effectLst/>
              </a:rPr>
              <a:t>Lawyer Review(0,0,0) </a:t>
            </a:r>
          </a:p>
          <a:p>
            <a:r>
              <a:rPr lang="en-GB" sz="1400" b="0" i="0" dirty="0">
                <a:effectLst/>
              </a:rPr>
              <a:t>Architect Review(0,0,0) </a:t>
            </a:r>
          </a:p>
          <a:p>
            <a:r>
              <a:rPr lang="en-GB" sz="1400" b="0" i="0" dirty="0">
                <a:effectLst/>
              </a:rPr>
              <a:t>Change phase to Abandon(0,0,0) </a:t>
            </a:r>
          </a:p>
          <a:p>
            <a:r>
              <a:rPr lang="en-GB" sz="1400" b="0" i="0" dirty="0">
                <a:effectLst/>
              </a:rPr>
              <a:t>Execute abandon(0,0,0) </a:t>
            </a:r>
          </a:p>
          <a:p>
            <a:r>
              <a:rPr lang="en-GB" sz="1400" b="0" i="0" dirty="0">
                <a:effectLst/>
              </a:rPr>
              <a:t>Approve(0,0,0) </a:t>
            </a:r>
          </a:p>
          <a:p>
            <a:r>
              <a:rPr lang="en-GB" sz="1400" b="0" i="0" dirty="0">
                <a:effectLst/>
              </a:rPr>
              <a:t>Reject(0,0,0) </a:t>
            </a:r>
          </a:p>
          <a:p>
            <a:r>
              <a:rPr lang="en-GB" sz="1400" b="0" i="0" dirty="0">
                <a:effectLst/>
              </a:rPr>
              <a:t>Approve changed account(0,0,0) </a:t>
            </a:r>
          </a:p>
          <a:p>
            <a:r>
              <a:rPr lang="en-GB" sz="1400" b="0" i="0" dirty="0">
                <a:effectLst/>
              </a:rPr>
              <a:t>Account number changed(0,0,0) </a:t>
            </a:r>
          </a:p>
          <a:p>
            <a:r>
              <a:rPr lang="en-GB" sz="1400" b="0" i="0" dirty="0">
                <a:effectLst/>
              </a:rPr>
              <a:t>Change Phase to payout(0,0,0) </a:t>
            </a:r>
          </a:p>
          <a:p>
            <a:r>
              <a:rPr lang="en-GB" sz="1400" b="0" i="0" dirty="0">
                <a:effectLst/>
              </a:rPr>
              <a:t>First payment(0,0,0) </a:t>
            </a:r>
          </a:p>
          <a:p>
            <a:r>
              <a:rPr lang="en-GB" sz="1400" b="0" i="0" dirty="0">
                <a:effectLst/>
              </a:rPr>
              <a:t>Undo payment(0,0,0) </a:t>
            </a:r>
          </a:p>
          <a:p>
            <a:r>
              <a:rPr lang="en-GB" sz="1400" b="0" i="0" dirty="0">
                <a:effectLst/>
              </a:rPr>
              <a:t>Change phase to aborted(0,0,0) </a:t>
            </a:r>
          </a:p>
          <a:p>
            <a:r>
              <a:rPr lang="en-GB" sz="1400" b="0" i="0" dirty="0">
                <a:effectLst/>
              </a:rPr>
              <a:t>Applicant informed(0,0,0) </a:t>
            </a:r>
          </a:p>
          <a:p>
            <a:r>
              <a:rPr lang="en-GB" sz="1400" b="0" i="0" dirty="0">
                <a:effectLst/>
              </a:rPr>
              <a:t>Change Phase to End Report(0,0,0) </a:t>
            </a:r>
          </a:p>
          <a:p>
            <a:r>
              <a:rPr lang="en-GB" sz="1400" b="0" i="0" dirty="0">
                <a:effectLst/>
              </a:rPr>
              <a:t>Receive end report(0,0,0)</a:t>
            </a:r>
            <a:endParaRPr lang="en-DK" sz="1400" dirty="0"/>
          </a:p>
        </p:txBody>
      </p:sp>
    </p:spTree>
    <p:extLst>
      <p:ext uri="{BB962C8B-B14F-4D97-AF65-F5344CB8AC3E}">
        <p14:creationId xmlns:p14="http://schemas.microsoft.com/office/powerpoint/2010/main" val="29790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65E8-D36B-12AE-6CB2-24106F17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-529376"/>
            <a:ext cx="10364451" cy="1596177"/>
          </a:xfrm>
        </p:spPr>
        <p:txBody>
          <a:bodyPr/>
          <a:lstStyle/>
          <a:p>
            <a:r>
              <a:rPr lang="en-GB" dirty="0"/>
              <a:t>pseudocode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7F657-93B7-4F95-C760-CA7D0C843C33}"/>
              </a:ext>
            </a:extLst>
          </p:cNvPr>
          <p:cNvSpPr txBox="1"/>
          <p:nvPr/>
        </p:nvSpPr>
        <p:spPr>
          <a:xfrm>
            <a:off x="2478037" y="482039"/>
            <a:ext cx="7234673" cy="589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0" i="0" dirty="0">
                <a:effectLst/>
                <a:latin typeface="Courier New" panose="02070309020205020404" pitchFamily="49" charset="0"/>
              </a:rPr>
              <a:t>function checkConformance(dcrGraph, logTraces):</a:t>
            </a:r>
            <a:br>
              <a:rPr lang="en-GB" sz="1300" dirty="0"/>
            </a:br>
            <a:r>
              <a:rPr lang="en-GB" sz="1300" b="0" i="0" dirty="0">
                <a:effectLst/>
                <a:latin typeface="Courier New" panose="02070309020205020404" pitchFamily="49" charset="0"/>
              </a:rPr>
              <a:t>// Initialize variables</a:t>
            </a:r>
            <a:br>
              <a:rPr lang="en-GB" sz="1300" dirty="0"/>
            </a:br>
            <a:r>
              <a:rPr lang="en-GB" sz="1300" b="0" i="0" dirty="0">
                <a:effectLst/>
                <a:latin typeface="Courier New" panose="02070309020205020404" pitchFamily="49" charset="0"/>
              </a:rPr>
              <a:t>totalTraces = len(logTraces)</a:t>
            </a:r>
            <a:br>
              <a:rPr lang="en-GB" sz="1300" dirty="0"/>
            </a:br>
            <a:r>
              <a:rPr lang="en-GB" sz="1300" b="0" i="0" dirty="0">
                <a:effectLst/>
                <a:latin typeface="Courier New" panose="02070309020205020404" pitchFamily="49" charset="0"/>
              </a:rPr>
              <a:t>satisfiedTraces = 0</a:t>
            </a:r>
            <a:br>
              <a:rPr lang="en-GB" sz="1300" dirty="0"/>
            </a:br>
            <a:r>
              <a:rPr lang="en-GB" sz="1300" b="0" i="0" dirty="0">
                <a:effectLst/>
                <a:latin typeface="Courier New" panose="02070309020205020404" pitchFamily="49" charset="0"/>
              </a:rPr>
              <a:t>unsatisfiedTraces = 0</a:t>
            </a:r>
            <a:br>
              <a:rPr lang="en-GB" sz="1300" dirty="0"/>
            </a:br>
            <a:r>
              <a:rPr lang="en-GB" sz="1300" b="0" i="0" dirty="0">
                <a:effectLst/>
                <a:latin typeface="Courier New" panose="02070309020205020404" pitchFamily="49" charset="0"/>
              </a:rPr>
              <a:t>// Iterate over each trace in the log</a:t>
            </a:r>
            <a:br>
              <a:rPr lang="en-GB" sz="1300" dirty="0"/>
            </a:br>
            <a:r>
              <a:rPr lang="en-GB" sz="1300" b="0" i="0" dirty="0">
                <a:effectLst/>
                <a:latin typeface="Courier New" panose="02070309020205020404" pitchFamily="49" charset="0"/>
              </a:rPr>
              <a:t>for trace in logTraces:</a:t>
            </a:r>
            <a:br>
              <a:rPr lang="en-GB" sz="1300" dirty="0"/>
            </a:br>
            <a:r>
              <a:rPr lang="en-GB" sz="1300" b="0" i="0" dirty="0">
                <a:effectLst/>
                <a:latin typeface="Courier New" panose="02070309020205020404" pitchFamily="49" charset="0"/>
              </a:rPr>
              <a:t>// Reset DCR Graph state for a new trace</a:t>
            </a:r>
            <a:br>
              <a:rPr lang="en-GB" sz="1300" dirty="0"/>
            </a:br>
            <a:r>
              <a:rPr lang="en-GB" sz="1300" dirty="0"/>
              <a:t>	</a:t>
            </a:r>
            <a:r>
              <a:rPr lang="en-GB" sz="1300" b="0" i="0" dirty="0">
                <a:effectLst/>
                <a:latin typeface="Courier New" panose="02070309020205020404" pitchFamily="49" charset="0"/>
              </a:rPr>
              <a:t>currentState = dcrGraph.getInitialState()</a:t>
            </a:r>
            <a:br>
              <a:rPr lang="en-GB" sz="1300" dirty="0"/>
            </a:br>
            <a:r>
              <a:rPr lang="en-GB" sz="1300" dirty="0"/>
              <a:t>	</a:t>
            </a:r>
            <a:r>
              <a:rPr lang="en-GB" sz="1300" b="0" i="0" dirty="0">
                <a:effectLst/>
                <a:latin typeface="Courier New" panose="02070309020205020404" pitchFamily="49" charset="0"/>
              </a:rPr>
              <a:t>// Iterate over each event in the trace</a:t>
            </a:r>
            <a:br>
              <a:rPr lang="en-GB" sz="1300" dirty="0"/>
            </a:br>
            <a:r>
              <a:rPr lang="en-GB" sz="1300" dirty="0"/>
              <a:t>	</a:t>
            </a:r>
            <a:r>
              <a:rPr lang="en-GB" sz="1300" b="0" i="0" dirty="0">
                <a:effectLst/>
                <a:latin typeface="Courier New" panose="02070309020205020404" pitchFamily="49" charset="0"/>
              </a:rPr>
              <a:t>for event in trace:</a:t>
            </a:r>
            <a:br>
              <a:rPr lang="en-GB" sz="1300" dirty="0"/>
            </a:br>
            <a:r>
              <a:rPr lang="en-GB" sz="1300" dirty="0"/>
              <a:t>		</a:t>
            </a:r>
            <a:r>
              <a:rPr lang="en-GB" sz="1300" b="0" i="0" dirty="0">
                <a:effectLst/>
                <a:latin typeface="Courier New" panose="02070309020205020404" pitchFamily="49" charset="0"/>
              </a:rPr>
              <a:t>// Check if the event is allowed in the current state</a:t>
            </a:r>
            <a:br>
              <a:rPr lang="en-GB" sz="1300" dirty="0"/>
            </a:br>
            <a:r>
              <a:rPr lang="en-GB" sz="1300" dirty="0"/>
              <a:t>		</a:t>
            </a:r>
            <a:r>
              <a:rPr lang="en-GB" sz="1300" b="0" i="0" dirty="0">
                <a:effectLst/>
                <a:latin typeface="Courier New" panose="02070309020205020404" pitchFamily="49" charset="0"/>
              </a:rPr>
              <a:t>if dcrGraph.isEventAllowed(currentState, event):</a:t>
            </a:r>
            <a:br>
              <a:rPr lang="en-GB" sz="1300" dirty="0"/>
            </a:br>
            <a:r>
              <a:rPr lang="en-GB" sz="1300" dirty="0"/>
              <a:t>			</a:t>
            </a:r>
            <a:r>
              <a:rPr lang="en-GB" sz="1300" b="0" i="0" dirty="0">
                <a:effectLst/>
                <a:latin typeface="Courier New" panose="02070309020205020404" pitchFamily="49" charset="0"/>
              </a:rPr>
              <a:t>// If allowed, update the state based on the event</a:t>
            </a:r>
            <a:br>
              <a:rPr lang="en-GB" sz="1300" dirty="0"/>
            </a:br>
            <a:r>
              <a:rPr lang="en-GB" sz="1300" dirty="0"/>
              <a:t>			</a:t>
            </a:r>
            <a:r>
              <a:rPr lang="en-GB" sz="1300" b="0" i="0" dirty="0">
                <a:effectLst/>
                <a:latin typeface="Courier New" panose="02070309020205020404" pitchFamily="49" charset="0"/>
              </a:rPr>
              <a:t>currentState = dcrGraph.executeEvent(currentState, event)</a:t>
            </a:r>
            <a:br>
              <a:rPr lang="en-GB" sz="1300" dirty="0"/>
            </a:br>
            <a:r>
              <a:rPr lang="en-GB" sz="1300" dirty="0"/>
              <a:t>		</a:t>
            </a:r>
            <a:r>
              <a:rPr lang="en-GB" sz="1300" b="0" i="0" dirty="0">
                <a:effectLst/>
                <a:latin typeface="Courier New" panose="02070309020205020404" pitchFamily="49" charset="0"/>
              </a:rPr>
              <a:t>else:</a:t>
            </a:r>
            <a:br>
              <a:rPr lang="en-GB" sz="1300" dirty="0"/>
            </a:br>
            <a:r>
              <a:rPr lang="en-GB" sz="1300" dirty="0"/>
              <a:t>			</a:t>
            </a:r>
            <a:r>
              <a:rPr lang="en-GB" sz="1300" b="0" i="0" dirty="0">
                <a:effectLst/>
                <a:latin typeface="Courier New" panose="02070309020205020404" pitchFamily="49" charset="0"/>
              </a:rPr>
              <a:t>// If not allowed, mark the trace as unsatisfied and</a:t>
            </a:r>
            <a:br>
              <a:rPr lang="en-GB" sz="1300" dirty="0"/>
            </a:br>
            <a:r>
              <a:rPr lang="en-GB" sz="1300" dirty="0"/>
              <a:t>			</a:t>
            </a:r>
            <a:r>
              <a:rPr lang="en-GB" sz="1300" b="0" i="0" dirty="0">
                <a:effectLst/>
                <a:latin typeface="Courier New" panose="02070309020205020404" pitchFamily="49" charset="0"/>
              </a:rPr>
              <a:t>// break the loop</a:t>
            </a:r>
            <a:br>
              <a:rPr lang="en-GB" sz="1300" dirty="0"/>
            </a:br>
            <a:r>
              <a:rPr lang="en-GB" sz="1300" dirty="0"/>
              <a:t>			</a:t>
            </a:r>
            <a:r>
              <a:rPr lang="en-GB" sz="1300" b="0" i="0" dirty="0">
                <a:effectLst/>
                <a:latin typeface="Courier New" panose="02070309020205020404" pitchFamily="49" charset="0"/>
              </a:rPr>
              <a:t>unsatisfiedTraces += 1</a:t>
            </a:r>
            <a:br>
              <a:rPr lang="en-GB" sz="1300" dirty="0"/>
            </a:br>
            <a:r>
              <a:rPr lang="en-GB" sz="1300" dirty="0"/>
              <a:t>			</a:t>
            </a:r>
            <a:r>
              <a:rPr lang="en-GB" sz="1300" b="0" i="0" dirty="0">
                <a:effectLst/>
                <a:latin typeface="Courier New" panose="02070309020205020404" pitchFamily="49" charset="0"/>
              </a:rPr>
              <a:t>break</a:t>
            </a:r>
            <a:br>
              <a:rPr lang="en-GB" sz="1300" dirty="0"/>
            </a:br>
            <a:r>
              <a:rPr lang="en-GB" sz="1300" dirty="0"/>
              <a:t>	</a:t>
            </a:r>
            <a:r>
              <a:rPr lang="en-GB" sz="1300" b="0" i="0" dirty="0">
                <a:effectLst/>
                <a:latin typeface="Courier New" panose="02070309020205020404" pitchFamily="49" charset="0"/>
              </a:rPr>
              <a:t>// Check if the trace is fully executed and mark it as satisfied</a:t>
            </a:r>
            <a:br>
              <a:rPr lang="en-GB" sz="1300" dirty="0"/>
            </a:br>
            <a:r>
              <a:rPr lang="en-GB" sz="1300" dirty="0"/>
              <a:t>	</a:t>
            </a:r>
            <a:r>
              <a:rPr lang="en-GB" sz="1300" b="0" i="0" dirty="0">
                <a:effectLst/>
                <a:latin typeface="Courier New" panose="02070309020205020404" pitchFamily="49" charset="0"/>
              </a:rPr>
              <a:t>if currentState.isFinalState():</a:t>
            </a:r>
            <a:br>
              <a:rPr lang="en-GB" sz="1300" dirty="0"/>
            </a:br>
            <a:r>
              <a:rPr lang="en-GB" sz="1300" dirty="0"/>
              <a:t>		</a:t>
            </a:r>
            <a:r>
              <a:rPr lang="en-GB" sz="1300" b="0" i="0" dirty="0">
                <a:effectLst/>
                <a:latin typeface="Courier New" panose="02070309020205020404" pitchFamily="49" charset="0"/>
              </a:rPr>
              <a:t>satisfiedTraces += 1</a:t>
            </a:r>
          </a:p>
          <a:p>
            <a:endParaRPr lang="en-GB" sz="1300" b="0" i="0" dirty="0">
              <a:effectLst/>
              <a:latin typeface="Courier New" panose="02070309020205020404" pitchFamily="49" charset="0"/>
            </a:endParaRPr>
          </a:p>
          <a:p>
            <a:r>
              <a:rPr lang="en-GB" sz="1300" b="0" i="0" dirty="0">
                <a:effectLst/>
                <a:latin typeface="Courier New" panose="02070309020205020404" pitchFamily="49" charset="0"/>
              </a:rPr>
              <a:t>// Output the conformance results</a:t>
            </a:r>
            <a:br>
              <a:rPr lang="en-GB" sz="1300" dirty="0"/>
            </a:br>
            <a:r>
              <a:rPr lang="en-GB" sz="1300" b="0" i="0" dirty="0">
                <a:effectLst/>
                <a:latin typeface="Courier New" panose="02070309020205020404" pitchFamily="49" charset="0"/>
              </a:rPr>
              <a:t>print("Conformance Check Results:")</a:t>
            </a:r>
            <a:br>
              <a:rPr lang="en-GB" sz="1300" dirty="0"/>
            </a:br>
            <a:r>
              <a:rPr lang="en-GB" sz="1300" b="0" i="0" dirty="0">
                <a:effectLst/>
                <a:latin typeface="Courier New" panose="02070309020205020404" pitchFamily="49" charset="0"/>
              </a:rPr>
              <a:t>print("Total Traces:", totalTraces)</a:t>
            </a:r>
            <a:br>
              <a:rPr lang="en-GB" sz="1300" dirty="0"/>
            </a:br>
            <a:r>
              <a:rPr lang="en-GB" sz="1300" b="0" i="0" dirty="0">
                <a:effectLst/>
                <a:latin typeface="Courier New" panose="02070309020205020404" pitchFamily="49" charset="0"/>
              </a:rPr>
              <a:t>print("Satisfied Traces:", satisfiedTraces)</a:t>
            </a:r>
            <a:br>
              <a:rPr lang="en-GB" sz="1300" dirty="0"/>
            </a:br>
            <a:r>
              <a:rPr lang="en-GB" sz="1300" b="0" i="0" dirty="0">
                <a:effectLst/>
                <a:latin typeface="Courier New" panose="02070309020205020404" pitchFamily="49" charset="0"/>
              </a:rPr>
              <a:t>print("Unsatisfied Traces:", unsatisfiedTraces)</a:t>
            </a:r>
            <a:endParaRPr lang="en-DK" sz="1300" dirty="0"/>
          </a:p>
        </p:txBody>
      </p:sp>
    </p:spTree>
    <p:extLst>
      <p:ext uri="{BB962C8B-B14F-4D97-AF65-F5344CB8AC3E}">
        <p14:creationId xmlns:p14="http://schemas.microsoft.com/office/powerpoint/2010/main" val="421156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5D52-507B-C1AF-3433-B67DAA28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-451158"/>
            <a:ext cx="10364451" cy="1596177"/>
          </a:xfrm>
        </p:spPr>
        <p:txBody>
          <a:bodyPr/>
          <a:lstStyle/>
          <a:p>
            <a:r>
              <a:rPr lang="en-GB" dirty="0"/>
              <a:t>handtracing</a:t>
            </a:r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03E31-BC5E-2A00-5A6F-0BF26523A3B1}"/>
              </a:ext>
            </a:extLst>
          </p:cNvPr>
          <p:cNvSpPr txBox="1"/>
          <p:nvPr/>
        </p:nvSpPr>
        <p:spPr>
          <a:xfrm>
            <a:off x="1172567" y="2234621"/>
            <a:ext cx="49228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Fill out application 1 –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Approved to board 0 –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Change phase to Review 0 –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Architect Review 1 –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Architect Review 1 –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Review 0 –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Review 0 –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Architect Review 1 –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Review 0 –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Review 0 –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Lawyer Review 1 – Invalid</a:t>
            </a:r>
          </a:p>
          <a:p>
            <a:r>
              <a:rPr lang="en-GB" b="0" i="0" dirty="0">
                <a:effectLst/>
                <a:latin typeface="Courier New" panose="02070309020205020404" pitchFamily="49" charset="0"/>
              </a:rPr>
              <a:t>(We can't have Lawyer review</a:t>
            </a:r>
          </a:p>
          <a:p>
            <a:r>
              <a:rPr lang="en-GB" b="0" i="0" dirty="0">
                <a:effectLst/>
                <a:latin typeface="Courier New" panose="02070309020205020404" pitchFamily="49" charset="0"/>
              </a:rPr>
              <a:t>after Architect review since</a:t>
            </a:r>
            <a:br>
              <a:rPr lang="en-GB" dirty="0"/>
            </a:br>
            <a:r>
              <a:rPr lang="en-GB" b="0" i="0" dirty="0">
                <a:effectLst/>
                <a:latin typeface="Courier New" panose="02070309020205020404" pitchFamily="49" charset="0"/>
              </a:rPr>
              <a:t>they exclude each other)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Register Decision 0 - Valid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A9E2F-42E2-2C6A-C1CE-08E0DAF4D1C4}"/>
              </a:ext>
            </a:extLst>
          </p:cNvPr>
          <p:cNvSpPr txBox="1"/>
          <p:nvPr/>
        </p:nvSpPr>
        <p:spPr>
          <a:xfrm>
            <a:off x="6855739" y="865329"/>
            <a:ext cx="42441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Change phase to Board meeting 0 –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Round ends 0 –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Round approved 0 –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Inform application of board review 0 –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Round approved 0 –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Reject 1 –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Applicant informed 1 –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ourier New" panose="02070309020205020404" pitchFamily="49" charset="0"/>
              </a:rPr>
              <a:t>Change phase to Abort 1 - Valid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8C623-7035-AA53-91FC-A4118B5A3205}"/>
              </a:ext>
            </a:extLst>
          </p:cNvPr>
          <p:cNvSpPr txBox="1"/>
          <p:nvPr/>
        </p:nvSpPr>
        <p:spPr>
          <a:xfrm>
            <a:off x="1172567" y="865329"/>
            <a:ext cx="4563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means we’ve defined rules for this activity</a:t>
            </a:r>
          </a:p>
          <a:p>
            <a:r>
              <a:rPr lang="en-GB" dirty="0"/>
              <a:t>0 means we haven’t</a:t>
            </a:r>
          </a:p>
          <a:p>
            <a:r>
              <a:rPr lang="en-GB" dirty="0"/>
              <a:t>Assume all activities without rules are valid, since this is open world DCR graph.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C3C3C-D04B-44CC-C1DA-CD1DA4F20A18}"/>
              </a:ext>
            </a:extLst>
          </p:cNvPr>
          <p:cNvSpPr txBox="1"/>
          <p:nvPr/>
        </p:nvSpPr>
        <p:spPr>
          <a:xfrm>
            <a:off x="6855739" y="4556981"/>
            <a:ext cx="437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find that both Lawyer review and Architect review occurs, which is against rule 2, which is why this is not a valid trace.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088909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114</TotalTime>
  <Words>715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Courier New</vt:lpstr>
      <vt:lpstr>Tw Cen MT</vt:lpstr>
      <vt:lpstr>Droplet</vt:lpstr>
      <vt:lpstr>Reactive and event-based systems exam</vt:lpstr>
      <vt:lpstr>Requirements</vt:lpstr>
      <vt:lpstr>Our implementation</vt:lpstr>
      <vt:lpstr>Parsing dcr graph</vt:lpstr>
      <vt:lpstr>pseudocode</vt:lpstr>
      <vt:lpstr>handtracing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Daniel Friis-Hansen</dc:creator>
  <cp:lastModifiedBy>Albert Daniel Friis-Hansen</cp:lastModifiedBy>
  <cp:revision>3</cp:revision>
  <dcterms:created xsi:type="dcterms:W3CDTF">2024-01-22T12:54:05Z</dcterms:created>
  <dcterms:modified xsi:type="dcterms:W3CDTF">2024-01-22T14:48:14Z</dcterms:modified>
</cp:coreProperties>
</file>