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313" r:id="rId6"/>
    <p:sldId id="314" r:id="rId7"/>
    <p:sldId id="315" r:id="rId8"/>
    <p:sldId id="316" r:id="rId9"/>
    <p:sldId id="261" r:id="rId10"/>
    <p:sldId id="27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 CN Light" panose="02020300000000000000" charset="-122"/>
                <a:ea typeface="思源宋体 CN Light" panose="02020300000000000000" charset="-122"/>
              </a:rPr>
            </a:fld>
            <a:endParaRPr lang="zh-CN" altLang="en-US">
              <a:latin typeface="思源宋体 CN Light" panose="02020300000000000000" charset="-122"/>
              <a:ea typeface="思源宋体 CN Light" panose="0202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 CN Light" panose="02020300000000000000" charset="-122"/>
                <a:ea typeface="思源宋体 CN Light" panose="02020300000000000000" charset="-122"/>
              </a:rPr>
            </a:fld>
            <a:endParaRPr lang="zh-CN" altLang="en-US">
              <a:latin typeface="思源宋体 CN Light" panose="02020300000000000000" charset="-122"/>
              <a:ea typeface="思源宋体 CN Light" panose="0202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If you want to add an image in the background follow the next steps:</a:t>
            </a:r>
            <a:endParaRPr lang="en-US" noProof="0" dirty="0"/>
          </a:p>
          <a:p>
            <a:r>
              <a:rPr lang="en-US" noProof="0" dirty="0"/>
              <a:t>Right Click &gt; Format Background &gt; Insert picture from &gt; File &gt; </a:t>
            </a:r>
            <a:r>
              <a:rPr lang="en-US" noProof="0" dirty="0" err="1"/>
              <a:t>Selec</a:t>
            </a:r>
            <a:r>
              <a:rPr lang="en-US" noProof="0" dirty="0"/>
              <a:t> the image that you want.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mple title with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 Backgroun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 Light" panose="02020300000000000000" charset="-122"/>
              <a:ea typeface="思源宋体 CN Light" panose="02020300000000000000" charset="-122"/>
              <a:cs typeface="思源宋体 CN Light" panose="0202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jpeg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exels-photo-1404918"/>
          <p:cNvPicPr>
            <a:picLocks noChangeAspect="1"/>
          </p:cNvPicPr>
          <p:nvPr/>
        </p:nvPicPr>
        <p:blipFill>
          <a:blip r:embed="rId1">
            <a:grayscl/>
          </a:blip>
          <a:srcRect t="40722" b="33797"/>
          <a:stretch>
            <a:fillRect/>
          </a:stretch>
        </p:blipFill>
        <p:spPr>
          <a:xfrm>
            <a:off x="-11430" y="3500120"/>
            <a:ext cx="12215495" cy="19780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9385" y="1258570"/>
            <a:ext cx="11872595" cy="1144905"/>
          </a:xfrm>
        </p:spPr>
        <p:txBody>
          <a:bodyPr/>
          <a:lstStyle/>
          <a:p>
            <a:r>
              <a:rPr lang="zh-CN" altLang="en-US" sz="66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基于</a:t>
            </a:r>
            <a:r>
              <a:rPr lang="en-US" altLang="zh-CN" sz="66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uniapp</a:t>
            </a:r>
            <a:r>
              <a:rPr lang="zh-CN" altLang="en-US" sz="66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的医院挂号系统</a:t>
            </a:r>
            <a:endParaRPr lang="zh-CN" altLang="en-US" sz="6600" spc="0">
              <a:solidFill>
                <a:schemeClr val="tx2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20995" y="2403475"/>
            <a:ext cx="8098790" cy="14744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pc="0">
                <a:solidFill>
                  <a:schemeClr val="tx2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Arial" panose="020B0604020202020204" pitchFamily="34" charset="0"/>
              </a:rPr>
              <a:t>高鹏</a:t>
            </a:r>
            <a:endParaRPr lang="zh-CN" altLang="en-US" sz="1800" spc="0">
              <a:solidFill>
                <a:schemeClr val="tx2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1800" spc="0">
                <a:solidFill>
                  <a:schemeClr val="tx2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Arial" panose="020B0604020202020204" pitchFamily="34" charset="0"/>
              </a:rPr>
              <a:t>韩晨旭</a:t>
            </a:r>
            <a:endParaRPr lang="zh-CN" altLang="en-US" sz="1800" spc="0">
              <a:solidFill>
                <a:schemeClr val="tx2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1800" spc="0">
                <a:solidFill>
                  <a:schemeClr val="tx2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Arial" panose="020B0604020202020204" pitchFamily="34" charset="0"/>
              </a:rPr>
              <a:t>吴波</a:t>
            </a:r>
            <a:endParaRPr lang="zh-CN" altLang="en-US" sz="1800" spc="0">
              <a:solidFill>
                <a:schemeClr val="tx2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团队分工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5430" y="2426335"/>
            <a:ext cx="65614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高鹏：前端和后端设计实现，需求分析，API设计和测试，数据库设计，项目部署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韩晨旭：前端设计实现，需求分析，API设计，项目部署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吴波：前端设计实现，需求分析，API设计</a:t>
            </a:r>
            <a:endParaRPr lang="zh-CN" altLang="en-US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前端实现方案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5590" y="1807210"/>
            <a:ext cx="65614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web端：</a:t>
            </a:r>
            <a:endParaRPr lang="zh-CN" altLang="en-US"/>
          </a:p>
          <a:p>
            <a:r>
              <a:rPr lang="zh-CN" altLang="en-US"/>
              <a:t>①VUE3框架，简化对DOM元素的操作，提升开发效率；②axios，实现对后端接口的调用；</a:t>
            </a:r>
            <a:endParaRPr lang="zh-CN" altLang="en-US"/>
          </a:p>
          <a:p>
            <a:r>
              <a:rPr lang="zh-CN" altLang="en-US"/>
              <a:t>③element-plus组件库，使用其提供的组件，提升开发效率，提高页面美观度。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移动端：①uniapp框架，同样基于vue，减少开发的学习成本，简化对DOM元素的操作，提升开发效率。并且该框架一套代码即可发行到小程序、安卓、苹果三大平台；但是由于同时发布多平台的特性，会导致在真机测试时，不同的机型不可避免的会碰到一些兼容性问题，小则页面组件问题，大则会碰到某些插件无法使用的情况。</a:t>
            </a:r>
            <a:endParaRPr lang="zh-CN" altLang="en-US"/>
          </a:p>
          <a:p>
            <a:r>
              <a:rPr lang="zh-CN" altLang="en-US"/>
              <a:t>②uView1.8组件库，使用其提供的组件，提升开发效率，提高页面美观度。</a:t>
            </a:r>
            <a:endParaRPr lang="zh-CN" altLang="en-US"/>
          </a:p>
          <a:p>
            <a:r>
              <a:rPr lang="zh-CN" altLang="en-US"/>
              <a:t>③使用uniapp提供的uni.request方法调用api</a:t>
            </a:r>
            <a:endParaRPr lang="zh-CN" altLang="en-US"/>
          </a:p>
          <a:p>
            <a:r>
              <a:rPr lang="zh-CN" altLang="en-US"/>
              <a:t>④使用uniapp提供的storage存储本地用户缓存。</a:t>
            </a:r>
            <a:endParaRPr lang="zh-CN" altLang="en-US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后端实现方案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5430" y="1945005"/>
            <a:ext cx="65614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Springboot框架，配置简单，内嵌servlet容器。方便接口编写，减少了大量的开发时间并提高了生产力。</a:t>
            </a:r>
            <a:endParaRPr lang="zh-CN" altLang="en-US" sz="1400"/>
          </a:p>
          <a:p>
            <a:r>
              <a:rPr lang="zh-CN" altLang="en-US" sz="1400"/>
              <a:t>mybatis：易于上手和掌握。sql写在xml里，便于统一管理和优化。解除sql与程序代码的耦合。提供映射标签，支持对象与数据库的orm字段关系映射提供对象关系映射标签，支持对象关系组建维护。但是sql工作量很大，尤其是字段多、关联表多时，更是如此。</a:t>
            </a:r>
            <a:endParaRPr lang="zh-CN" altLang="en-US" sz="1400"/>
          </a:p>
          <a:p>
            <a:r>
              <a:rPr lang="zh-CN" altLang="en-US" sz="1400"/>
              <a:t>mybatis-plus：解决了mybatis的sql工作量大的缺点，一些简单的数据库操作不需要手动写sql语句，并且提供了方便的分页查询功能，减轻了前端开发的工作量。不过它也只适合实现一些简单的业务操作，不适合复杂的应用场景，如级联查询等，因此还需穿插使用mybatis。</a:t>
            </a:r>
            <a:endParaRPr lang="zh-CN" altLang="en-US" sz="1400"/>
          </a:p>
          <a:p>
            <a:r>
              <a:rPr lang="zh-CN" altLang="en-US" sz="1400"/>
              <a:t>lombok：能通过注解的形式自动生成构造器、getter/setter、equals、hashcode、toString等方法，提高了一定的开发效率让代码变得简洁，不用过多的去关注相应的方法，属性做修改时，也简化了维护为这些属性所生成的getter/setter方法等。</a:t>
            </a:r>
            <a:endParaRPr lang="zh-CN" altLang="en-US" sz="1400"/>
          </a:p>
          <a:p>
            <a:r>
              <a:rPr lang="zh-CN" altLang="en-US" sz="1400"/>
              <a:t>maven：Maven能提供一种项目的配置，配置好的项目，只需要运行一条简单的命令，就能完成重复的，繁琐的构建动作。Maven能提供一种项目的依赖配置。可以自动的导入项目依赖的jar，并且自动导入这些jar包依赖的第三方的jar包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数据库采用</a:t>
            </a:r>
            <a:r>
              <a:rPr lang="en-US" altLang="zh-CN" sz="1400"/>
              <a:t>MySQL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17275" y="84523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API</a:t>
            </a:r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管理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195" y="1521460"/>
            <a:ext cx="6561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使用</a:t>
            </a:r>
            <a:r>
              <a:rPr lang="en-US" altLang="zh-CN"/>
              <a:t>APIfox</a:t>
            </a:r>
            <a:r>
              <a:rPr lang="zh-CN" altLang="en-US"/>
              <a:t>管理和测试</a:t>
            </a:r>
            <a:r>
              <a:rPr lang="en-US" altLang="zh-CN"/>
              <a:t>API</a:t>
            </a:r>
            <a:r>
              <a:rPr lang="zh-CN" altLang="en-US"/>
              <a:t>接口。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" y="1984375"/>
            <a:ext cx="5952490" cy="3720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145665"/>
            <a:ext cx="5233035" cy="3397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8155" y="1521460"/>
            <a:ext cx="291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APIfox</a:t>
            </a:r>
            <a:r>
              <a:rPr lang="zh-CN" altLang="en-US"/>
              <a:t>完成自动化测试</a:t>
            </a:r>
            <a:endParaRPr lang="zh-CN" altLang="en-US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系统部署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3295" y="1695450"/>
            <a:ext cx="65614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把后端程序部署到阿里云服务器运行。使用宝塔面板快捷部署。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8585" y="2002155"/>
            <a:ext cx="3978910" cy="45726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5683250" y="2220595"/>
            <a:ext cx="124460" cy="7575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01005" y="31311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访问服务器接口成功</a:t>
            </a:r>
            <a:endParaRPr lang="zh-CN" altLang="en-US" sz="1600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562" y="1929853"/>
            <a:ext cx="5515491" cy="3165087"/>
          </a:xfrm>
          <a:prstGeom prst="rect">
            <a:avLst/>
          </a:prstGeom>
        </p:spPr>
      </p:pic>
      <p:pic>
        <p:nvPicPr>
          <p:cNvPr id="25" name="图片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 b="2431"/>
          <a:stretch>
            <a:fillRect/>
          </a:stretch>
        </p:blipFill>
        <p:spPr>
          <a:xfrm>
            <a:off x="4022504" y="2120873"/>
            <a:ext cx="4126727" cy="2615980"/>
          </a:xfrm>
          <a:prstGeom prst="rect">
            <a:avLst/>
          </a:prstGeom>
        </p:spPr>
      </p:pic>
      <p:sp>
        <p:nvSpPr>
          <p:cNvPr id="26" name="Заголовок 1"/>
          <p:cNvSpPr txBox="1"/>
          <p:nvPr/>
        </p:nvSpPr>
        <p:spPr>
          <a:xfrm>
            <a:off x="2107750" y="1059678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项目演示见视频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exels-photo-1404918"/>
          <p:cNvPicPr>
            <a:picLocks noChangeAspect="1"/>
          </p:cNvPicPr>
          <p:nvPr/>
        </p:nvPicPr>
        <p:blipFill>
          <a:blip r:embed="rId1">
            <a:grayscl/>
          </a:blip>
          <a:srcRect t="40722" b="33797"/>
          <a:stretch>
            <a:fillRect/>
          </a:stretch>
        </p:blipFill>
        <p:spPr>
          <a:xfrm>
            <a:off x="-12065" y="2261870"/>
            <a:ext cx="12215495" cy="19780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59150" y="2573655"/>
            <a:ext cx="5473065" cy="135382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80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THANKS.</a:t>
            </a:r>
            <a:endParaRPr lang="en-US" altLang="zh-CN" sz="8000" spc="0">
              <a:solidFill>
                <a:schemeClr val="tx2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COMMONDATA" val="eyJoZGlkIjoiZDMxYzgyOGY3NzI5ZGI1MmZhYTk4MThjZGE1NzVlMG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宽屏</PresentationFormat>
  <Paragraphs>51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思源宋体 CN Light</vt:lpstr>
      <vt:lpstr>微软雅黑</vt:lpstr>
      <vt:lpstr>思源黑体 CN Bold</vt:lpstr>
      <vt:lpstr>黑体</vt:lpstr>
      <vt:lpstr>Poppins SemiBold</vt:lpstr>
      <vt:lpstr>Verdana</vt:lpstr>
      <vt:lpstr>Arial Unicode MS</vt:lpstr>
      <vt:lpstr>Office 主题​​</vt:lpstr>
      <vt:lpstr>基于uniapp的医院挂号系统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/>
  <cp:lastModifiedBy>dd</cp:lastModifiedBy>
  <cp:revision>12</cp:revision>
  <dcterms:created xsi:type="dcterms:W3CDTF">2019-08-07T06:07:00Z</dcterms:created>
  <dcterms:modified xsi:type="dcterms:W3CDTF">2022-06-10T02:34:57Z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C611ABE916D6428882FAF0FA98B984AD</vt:lpwstr>
  </property>
</Properties>
</file>