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2" r:id="rId2"/>
    <p:sldId id="301" r:id="rId3"/>
    <p:sldId id="304" r:id="rId4"/>
    <p:sldId id="299" r:id="rId5"/>
    <p:sldId id="298" r:id="rId6"/>
  </p:sldIdLst>
  <p:sldSz cx="9144000" cy="5143500" type="screen16x9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CC00"/>
    <a:srgbClr val="FF5A33"/>
    <a:srgbClr val="00FF00"/>
    <a:srgbClr val="F4EE00"/>
    <a:srgbClr val="FFA143"/>
    <a:srgbClr val="FF9933"/>
    <a:srgbClr val="FFC489"/>
    <a:srgbClr val="FFFFC5"/>
    <a:srgbClr val="FFC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30" d="100"/>
          <a:sy n="130" d="100"/>
        </p:scale>
        <p:origin x="-1038" y="-402"/>
      </p:cViewPr>
      <p:guideLst>
        <p:guide orient="horz" pos="2346"/>
        <p:guide orient="horz" pos="1620"/>
        <p:guide orient="horz" pos="289"/>
        <p:guide orient="horz" pos="3239"/>
        <p:guide pos="5662"/>
        <p:guide pos="1719"/>
        <p:guide pos="509"/>
        <p:guide pos="2638"/>
        <p:guide pos="3703"/>
        <p:guide pos="3969"/>
        <p:guide pos="3219"/>
        <p:guide pos="1936"/>
        <p:guide pos="5251"/>
        <p:guide pos="5420"/>
        <p:guide pos="118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B1C7-4C67-4EDC-B5FF-5C73A3245CE8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6875" y="692150"/>
            <a:ext cx="61563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50111-F268-4839-833F-3BDB26E01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4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4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9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7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0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6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2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8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3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2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9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9D8EA-CF8B-4C43-8AEA-CB73A573940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1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1859">
            <a:off x="4589865" y="2678997"/>
            <a:ext cx="6978752" cy="472433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8030" y="-1385"/>
            <a:ext cx="5340101" cy="383358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LUNCH SPECIALS</a:t>
            </a:r>
            <a:endParaRPr lang="en-US" sz="2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693" y="5221695"/>
            <a:ext cx="8216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3300"/>
                </a:solidFill>
                <a:latin typeface="Calibri"/>
              </a:rPr>
              <a:t>❶❷❸❹❺❻❼❽❾❿⓫⓬</a:t>
            </a:r>
            <a:r>
              <a:rPr lang="en-US" sz="1600" b="1" dirty="0" smtClean="0"/>
              <a:t>❶❷❸❹❺❻❼❽❾❿⓫⓬</a:t>
            </a:r>
            <a:endParaRPr lang="en-US" sz="1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8460" y="421070"/>
            <a:ext cx="5355471" cy="29751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500" b="1" dirty="0" smtClean="0">
                <a:solidFill>
                  <a:srgbClr val="FF3300"/>
                </a:solidFill>
                <a:latin typeface="Trebuchet MS" pitchFamily="34" charset="0"/>
                <a:sym typeface="Wingdings"/>
              </a:rPr>
              <a:t>Meal</a:t>
            </a:r>
            <a:r>
              <a:rPr lang="en-US" sz="1500" b="1" dirty="0" smtClean="0">
                <a:latin typeface="Trebuchet MS" pitchFamily="34" charset="0"/>
                <a:sym typeface="Wingdings"/>
              </a:rPr>
              <a:t> comes with </a:t>
            </a:r>
            <a:r>
              <a:rPr lang="en-US" sz="1500" b="1" dirty="0" smtClean="0">
                <a:solidFill>
                  <a:srgbClr val="FF3300"/>
                </a:solidFill>
                <a:latin typeface="Trebuchet MS" pitchFamily="34" charset="0"/>
                <a:sym typeface="Wingdings"/>
              </a:rPr>
              <a:t>French fries </a:t>
            </a:r>
            <a:r>
              <a:rPr lang="en-US" sz="1500" b="1" dirty="0" smtClean="0">
                <a:latin typeface="Trebuchet MS" pitchFamily="34" charset="0"/>
                <a:sym typeface="Wingdings"/>
              </a:rPr>
              <a:t>and a </a:t>
            </a:r>
            <a:r>
              <a:rPr lang="en-US" sz="1500" b="1" dirty="0" smtClean="0">
                <a:solidFill>
                  <a:srgbClr val="FF3300"/>
                </a:solidFill>
                <a:latin typeface="Trebuchet MS" pitchFamily="34" charset="0"/>
                <a:sym typeface="Wingdings"/>
              </a:rPr>
              <a:t>drink</a:t>
            </a:r>
            <a:r>
              <a:rPr lang="en-US" sz="1500" b="1" dirty="0">
                <a:solidFill>
                  <a:srgbClr val="FF5A33"/>
                </a:solidFill>
                <a:latin typeface="Trebuchet MS" pitchFamily="34" charset="0"/>
                <a:sym typeface="Wingdings"/>
              </a:rPr>
              <a:t> </a:t>
            </a:r>
            <a:r>
              <a:rPr lang="en-US" sz="1400" b="1" dirty="0" smtClean="0">
                <a:latin typeface="Trebuchet MS" pitchFamily="34" charset="0"/>
                <a:sym typeface="Wingdings"/>
              </a:rPr>
              <a:t>(</a:t>
            </a:r>
            <a:r>
              <a:rPr lang="en-US" sz="1400" b="1" dirty="0">
                <a:solidFill>
                  <a:srgbClr val="FF5A33"/>
                </a:solidFill>
              </a:rPr>
              <a:t>❷ </a:t>
            </a:r>
            <a:r>
              <a:rPr lang="en-US" sz="1400" b="1" dirty="0" smtClean="0"/>
              <a:t>-</a:t>
            </a:r>
            <a:r>
              <a:rPr lang="en-US" sz="1400" b="1" dirty="0" smtClean="0">
                <a:solidFill>
                  <a:srgbClr val="FF5A33"/>
                </a:solidFill>
              </a:rPr>
              <a:t> </a:t>
            </a:r>
            <a:r>
              <a:rPr lang="en-US" sz="1400" b="1" dirty="0" smtClean="0">
                <a:latin typeface="Trebuchet MS" pitchFamily="34" charset="0"/>
                <a:sym typeface="Wingdings"/>
              </a:rPr>
              <a:t>Drink only</a:t>
            </a:r>
            <a:r>
              <a:rPr lang="en-US" sz="1200" b="1" dirty="0" smtClean="0">
                <a:latin typeface="Trebuchet MS" pitchFamily="34" charset="0"/>
                <a:sym typeface="Wingdings"/>
              </a:rPr>
              <a:t>)</a:t>
            </a:r>
            <a:endParaRPr lang="en-US" sz="1100" b="1" dirty="0">
              <a:latin typeface="Trebuchet MS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05" y="920335"/>
            <a:ext cx="5432127" cy="338554"/>
            <a:chOff x="1805" y="1004236"/>
            <a:chExt cx="5432127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1805" y="1004236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❶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73866" y="1004236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5.39</a:t>
              </a:r>
              <a:endParaRPr lang="en-US" sz="16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12025" y="1019625"/>
              <a:ext cx="127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……….....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72341" y="1004236"/>
              <a:ext cx="3386330" cy="338554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Taco  </a:t>
              </a:r>
              <a:r>
                <a:rPr lang="en-US" sz="12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(Fish / Chicken / Pulled Pork)</a:t>
              </a:r>
              <a:endParaRPr lang="en-US" sz="1200" b="1" dirty="0">
                <a:solidFill>
                  <a:srgbClr val="FF3300"/>
                </a:solidFill>
                <a:latin typeface="Trebuchet MS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82178" y="1004236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3.89</a:t>
              </a:r>
              <a:endParaRPr lang="en-US" sz="16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05" y="2941690"/>
            <a:ext cx="5432127" cy="338554"/>
            <a:chOff x="1805" y="1542018"/>
            <a:chExt cx="5432127" cy="338554"/>
          </a:xfrm>
        </p:grpSpPr>
        <p:sp>
          <p:nvSpPr>
            <p:cNvPr id="57" name="TextBox 56"/>
            <p:cNvSpPr txBox="1"/>
            <p:nvPr/>
          </p:nvSpPr>
          <p:spPr>
            <a:xfrm>
              <a:off x="1805" y="1542018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❻</a:t>
              </a:r>
              <a:endParaRPr lang="en-US" sz="1600" dirty="0">
                <a:solidFill>
                  <a:srgbClr val="FF33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173866" y="1542018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5.79</a:t>
              </a:r>
              <a:endParaRPr lang="en-US" sz="16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0646" y="1557407"/>
              <a:ext cx="941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……........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0517" y="1542018"/>
              <a:ext cx="2909771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Philly Sandwich </a:t>
              </a:r>
              <a:r>
                <a:rPr lang="en-US" sz="12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(Beef / Chicken)</a:t>
              </a:r>
              <a:endParaRPr lang="en-US" sz="1200" b="1" dirty="0">
                <a:solidFill>
                  <a:srgbClr val="FF3300"/>
                </a:solidFill>
                <a:latin typeface="Trebuchet MS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82178" y="1542018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4.29</a:t>
              </a:r>
              <a:endParaRPr lang="en-US" sz="16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05" y="1728877"/>
            <a:ext cx="5432127" cy="338554"/>
            <a:chOff x="1805" y="1968131"/>
            <a:chExt cx="5432127" cy="338554"/>
          </a:xfrm>
        </p:grpSpPr>
        <p:sp>
          <p:nvSpPr>
            <p:cNvPr id="61" name="TextBox 60"/>
            <p:cNvSpPr txBox="1"/>
            <p:nvPr/>
          </p:nvSpPr>
          <p:spPr>
            <a:xfrm>
              <a:off x="1805" y="1968131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3300"/>
                  </a:solidFill>
                </a:rPr>
                <a:t>❸</a:t>
              </a:r>
              <a:endParaRPr lang="en-US" sz="1600" dirty="0">
                <a:solidFill>
                  <a:srgbClr val="FF33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73866" y="1968131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5.79</a:t>
              </a:r>
              <a:endParaRPr lang="en-US" sz="16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0517" y="1992753"/>
              <a:ext cx="3535123" cy="289310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 smtClean="0">
                  <a:latin typeface="Trebuchet MS" pitchFamily="34" charset="0"/>
                </a:rPr>
                <a:t>Smoked Pulled Pork Sandwich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507672" y="1983520"/>
              <a:ext cx="772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……….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882178" y="1968131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4.29</a:t>
              </a:r>
              <a:endParaRPr lang="en-US" sz="16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05" y="2133148"/>
            <a:ext cx="5432127" cy="338554"/>
            <a:chOff x="1805" y="2371228"/>
            <a:chExt cx="5432127" cy="338554"/>
          </a:xfrm>
        </p:grpSpPr>
        <p:sp>
          <p:nvSpPr>
            <p:cNvPr id="65" name="TextBox 64"/>
            <p:cNvSpPr txBox="1"/>
            <p:nvPr/>
          </p:nvSpPr>
          <p:spPr>
            <a:xfrm>
              <a:off x="1805" y="2371228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3300"/>
                  </a:solidFill>
                </a:rPr>
                <a:t>❹</a:t>
              </a:r>
              <a:endParaRPr lang="en-US" sz="1600" dirty="0">
                <a:solidFill>
                  <a:srgbClr val="FF33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73866" y="2371228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5.39</a:t>
              </a:r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0517" y="2395850"/>
              <a:ext cx="1915909" cy="289310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Chicken Sandwich</a:t>
              </a:r>
              <a:endParaRPr lang="en-US" sz="1600" b="1" dirty="0">
                <a:solidFill>
                  <a:srgbClr val="FF3300"/>
                </a:solidFill>
                <a:latin typeface="Trebuchet MS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95337" y="2386617"/>
              <a:ext cx="1869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………….…………....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82178" y="2371228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3.89</a:t>
              </a:r>
              <a:endParaRPr lang="en-US" sz="16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805" y="2537419"/>
            <a:ext cx="5432127" cy="338554"/>
            <a:chOff x="1805" y="2801155"/>
            <a:chExt cx="5432127" cy="338554"/>
          </a:xfrm>
        </p:grpSpPr>
        <p:sp>
          <p:nvSpPr>
            <p:cNvPr id="69" name="TextBox 68"/>
            <p:cNvSpPr txBox="1"/>
            <p:nvPr/>
          </p:nvSpPr>
          <p:spPr>
            <a:xfrm>
              <a:off x="1805" y="2801155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3300"/>
                  </a:solidFill>
                </a:rPr>
                <a:t>❺</a:t>
              </a:r>
              <a:endParaRPr lang="en-US" sz="1600" dirty="0">
                <a:solidFill>
                  <a:srgbClr val="FF33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173866" y="2801155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5.39</a:t>
              </a:r>
              <a:endParaRPr lang="en-US" sz="16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711041" y="2816544"/>
              <a:ext cx="2587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…………………………….…....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0517" y="2801155"/>
              <a:ext cx="1249060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Hamburger</a:t>
              </a:r>
              <a:endParaRPr lang="en-US" sz="1200" b="1" dirty="0">
                <a:latin typeface="Trebuchet MS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82178" y="2801155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3.89</a:t>
              </a:r>
              <a:endParaRPr lang="en-US" sz="1600" b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805" y="3345961"/>
            <a:ext cx="5432127" cy="338554"/>
            <a:chOff x="1805" y="3242656"/>
            <a:chExt cx="5432127" cy="338554"/>
          </a:xfrm>
        </p:grpSpPr>
        <p:sp>
          <p:nvSpPr>
            <p:cNvPr id="75" name="TextBox 74"/>
            <p:cNvSpPr txBox="1"/>
            <p:nvPr/>
          </p:nvSpPr>
          <p:spPr>
            <a:xfrm>
              <a:off x="1805" y="3242656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❼</a:t>
              </a:r>
              <a:endParaRPr lang="en-US" sz="1600" dirty="0">
                <a:solidFill>
                  <a:srgbClr val="FF33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173866" y="3242656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5.49</a:t>
              </a:r>
              <a:endParaRPr lang="en-US" sz="16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0517" y="3267278"/>
              <a:ext cx="4096268" cy="289310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1 piece Fish </a:t>
              </a:r>
              <a:r>
                <a:rPr lang="en-US" sz="12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(Tilapia / Catfish / Whiting)</a:t>
              </a:r>
              <a:endParaRPr lang="en-US" sz="1200" b="1" dirty="0">
                <a:solidFill>
                  <a:srgbClr val="FF3300"/>
                </a:solidFill>
                <a:latin typeface="Trebuchet MS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85762" y="3258045"/>
              <a:ext cx="5934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…….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82178" y="3242656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3.99</a:t>
              </a:r>
              <a:endParaRPr lang="en-US" sz="16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805" y="3750232"/>
            <a:ext cx="5432127" cy="338554"/>
            <a:chOff x="1805" y="3674976"/>
            <a:chExt cx="5432127" cy="338554"/>
          </a:xfrm>
        </p:grpSpPr>
        <p:sp>
          <p:nvSpPr>
            <p:cNvPr id="83" name="TextBox 82"/>
            <p:cNvSpPr txBox="1"/>
            <p:nvPr/>
          </p:nvSpPr>
          <p:spPr>
            <a:xfrm>
              <a:off x="1805" y="3674976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❽</a:t>
              </a:r>
              <a:endParaRPr lang="en-US" sz="1600" dirty="0">
                <a:solidFill>
                  <a:srgbClr val="FF33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73866" y="3674976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/>
                <a:t>5.29</a:t>
              </a:r>
              <a:endParaRPr lang="en-US" sz="16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60517" y="3699598"/>
              <a:ext cx="3325245" cy="289310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4 piece Wings </a:t>
              </a:r>
              <a:r>
                <a:rPr lang="en-US" sz="1600" b="1" dirty="0" smtClean="0">
                  <a:latin typeface="Bradley Hand ITC" panose="03070402050302030203" pitchFamily="66" charset="0"/>
                  <a:sym typeface="Wingdings"/>
                </a:rPr>
                <a:t>or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 Boneless Bites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28950" y="369036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….….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82178" y="3674976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3.79</a:t>
              </a:r>
              <a:endParaRPr lang="en-US" sz="16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805" y="4154503"/>
            <a:ext cx="5432127" cy="486287"/>
            <a:chOff x="1805" y="4054681"/>
            <a:chExt cx="5432127" cy="486287"/>
          </a:xfrm>
        </p:grpSpPr>
        <p:sp>
          <p:nvSpPr>
            <p:cNvPr id="117" name="TextBox 116"/>
            <p:cNvSpPr txBox="1"/>
            <p:nvPr/>
          </p:nvSpPr>
          <p:spPr>
            <a:xfrm>
              <a:off x="1805" y="4128547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❾</a:t>
              </a:r>
              <a:endParaRPr lang="en-US" sz="1600" dirty="0">
                <a:solidFill>
                  <a:srgbClr val="FF330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173866" y="4128547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/>
                <a:t>6.99</a:t>
              </a:r>
              <a:endParaRPr lang="en-US" sz="1600" b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60516" y="4054681"/>
              <a:ext cx="3443383" cy="486287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1 piece 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Fish</a:t>
              </a:r>
              <a:r>
                <a:rPr lang="en-US" sz="14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 </a:t>
              </a:r>
              <a:r>
                <a:rPr lang="en-US" sz="1400" b="1" dirty="0" smtClean="0">
                  <a:latin typeface="Trebuchet MS" pitchFamily="34" charset="0"/>
                  <a:sym typeface="Wingdings"/>
                </a:rPr>
                <a:t>and</a:t>
              </a:r>
              <a:r>
                <a:rPr lang="en-US" sz="14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 </a:t>
              </a:r>
              <a:br>
                <a:rPr lang="en-US" sz="14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</a:br>
              <a:r>
                <a:rPr lang="en-US" sz="1600" b="1" dirty="0" smtClean="0">
                  <a:latin typeface="Trebuchet MS" pitchFamily="34" charset="0"/>
                  <a:sym typeface="Wingdings"/>
                </a:rPr>
                <a:t>4 piece Wings </a:t>
              </a:r>
              <a:r>
                <a:rPr lang="en-US" sz="1600" b="1" dirty="0" smtClean="0">
                  <a:latin typeface="Bradley Hand ITC" panose="03070402050302030203" pitchFamily="66" charset="0"/>
                  <a:sym typeface="Wingdings"/>
                </a:rPr>
                <a:t>or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 Boneless Bites</a:t>
              </a:r>
              <a:endParaRPr lang="en-US" sz="1400" b="1" dirty="0">
                <a:solidFill>
                  <a:srgbClr val="FF3300"/>
                </a:solidFill>
                <a:latin typeface="Trebuchet MS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66108" y="4143936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..….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82178" y="4128547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5.49</a:t>
              </a:r>
              <a:endParaRPr lang="en-US" sz="1600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805" y="4706504"/>
            <a:ext cx="5432127" cy="338554"/>
            <a:chOff x="1805" y="4706504"/>
            <a:chExt cx="5432127" cy="338554"/>
          </a:xfrm>
        </p:grpSpPr>
        <p:sp>
          <p:nvSpPr>
            <p:cNvPr id="124" name="TextBox 123"/>
            <p:cNvSpPr txBox="1"/>
            <p:nvPr/>
          </p:nvSpPr>
          <p:spPr>
            <a:xfrm>
              <a:off x="360517" y="4706504"/>
              <a:ext cx="2635658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</a:rPr>
                <a:t>4 piece Butterfly Shrimps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805" y="4706504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❿</a:t>
              </a:r>
              <a:endParaRPr lang="en-US" sz="1600" dirty="0">
                <a:solidFill>
                  <a:srgbClr val="FF330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173866" y="4706504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/>
                <a:t>4.79</a:t>
              </a:r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059575" y="4721893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……….….….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882178" y="4706504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3.29</a:t>
              </a:r>
              <a:endParaRPr lang="en-US" sz="1600" b="1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73866" y="689905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u="sng" dirty="0" smtClean="0">
                <a:latin typeface="Trebuchet MS" panose="020B0603020202020204" pitchFamily="34" charset="0"/>
              </a:rPr>
              <a:t>Meal</a:t>
            </a:r>
            <a:r>
              <a:rPr lang="en-US" sz="1200" b="1" i="1" dirty="0" smtClean="0">
                <a:latin typeface="Trebuchet MS" panose="020B0603020202020204" pitchFamily="34" charset="0"/>
              </a:rPr>
              <a:t>       </a:t>
            </a:r>
            <a:r>
              <a:rPr lang="en-US" sz="1200" b="1" i="1" u="sng" dirty="0" smtClean="0">
                <a:latin typeface="Trebuchet MS" panose="020B0603020202020204" pitchFamily="34" charset="0"/>
              </a:rPr>
              <a:t>Entree</a:t>
            </a:r>
            <a:endParaRPr lang="en-US" sz="1200" b="1" i="1" u="sng" dirty="0">
              <a:latin typeface="Trebuchet MS" panose="020B0603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954713" y="-1385"/>
            <a:ext cx="3189287" cy="383358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b="1" dirty="0" smtClean="0">
                <a:solidFill>
                  <a:srgbClr val="00CC00"/>
                </a:solidFill>
                <a:latin typeface="Candara" panose="020E0502030303020204" pitchFamily="34" charset="0"/>
              </a:rPr>
              <a:t>WING </a:t>
            </a:r>
            <a:r>
              <a:rPr lang="en-US" sz="2000" b="1" dirty="0">
                <a:solidFill>
                  <a:srgbClr val="00CC00"/>
                </a:solidFill>
                <a:latin typeface="Candara" panose="020E0502030303020204" pitchFamily="34" charset="0"/>
              </a:rPr>
              <a:t>FLAVORS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875965" y="536285"/>
            <a:ext cx="330463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0588">
              <a:tabLst>
                <a:tab pos="1541463" algn="l"/>
              </a:tabLst>
            </a:pPr>
            <a:r>
              <a:rPr lang="en-US" sz="1600" b="1" dirty="0">
                <a:solidFill>
                  <a:srgbClr val="FF3300"/>
                </a:solidFill>
                <a:latin typeface="Trebuchet MS" pitchFamily="34" charset="0"/>
              </a:rPr>
              <a:t>Hot	</a:t>
            </a:r>
            <a:r>
              <a:rPr lang="en-US" sz="1600" b="1" dirty="0" smtClean="0">
                <a:solidFill>
                  <a:srgbClr val="FF3300"/>
                </a:solidFill>
                <a:latin typeface="Trebuchet MS" pitchFamily="34" charset="0"/>
              </a:rPr>
              <a:t>	Extra </a:t>
            </a:r>
            <a:r>
              <a:rPr lang="en-US" sz="1600" b="1" dirty="0">
                <a:solidFill>
                  <a:srgbClr val="FF3300"/>
                </a:solidFill>
                <a:latin typeface="Trebuchet MS" pitchFamily="34" charset="0"/>
              </a:rPr>
              <a:t>Hot </a:t>
            </a:r>
            <a:r>
              <a:rPr lang="en-US" sz="1600" b="1" dirty="0" smtClean="0">
                <a:solidFill>
                  <a:srgbClr val="FF3300"/>
                </a:solidFill>
                <a:latin typeface="Trebuchet MS" pitchFamily="34" charset="0"/>
              </a:rPr>
              <a:t/>
            </a:r>
            <a:br>
              <a:rPr lang="en-US" sz="1600" b="1" dirty="0" smtClean="0">
                <a:solidFill>
                  <a:srgbClr val="FF3300"/>
                </a:solidFill>
                <a:latin typeface="Trebuchet MS" pitchFamily="34" charset="0"/>
              </a:rPr>
            </a:br>
            <a:r>
              <a:rPr lang="en-US" sz="1600" b="1" dirty="0" smtClean="0">
                <a:solidFill>
                  <a:srgbClr val="FF3300"/>
                </a:solidFill>
                <a:latin typeface="Trebuchet MS" pitchFamily="34" charset="0"/>
              </a:rPr>
              <a:t>Honey Hot		Mild</a:t>
            </a:r>
            <a:r>
              <a:rPr lang="en-US" sz="1600" b="1" dirty="0">
                <a:solidFill>
                  <a:srgbClr val="FF3300"/>
                </a:solidFill>
                <a:latin typeface="Trebuchet MS" pitchFamily="34" charset="0"/>
              </a:rPr>
              <a:t/>
            </a:r>
            <a:br>
              <a:rPr lang="en-US" sz="1600" b="1" dirty="0">
                <a:solidFill>
                  <a:srgbClr val="FF3300"/>
                </a:solidFill>
                <a:latin typeface="Trebuchet MS" pitchFamily="34" charset="0"/>
              </a:rPr>
            </a:br>
            <a:r>
              <a:rPr lang="en-US" sz="1600" b="1" dirty="0" smtClean="0">
                <a:solidFill>
                  <a:srgbClr val="FF3300"/>
                </a:solidFill>
                <a:latin typeface="Trebuchet MS" pitchFamily="34" charset="0"/>
              </a:rPr>
              <a:t>Medium</a:t>
            </a:r>
            <a:r>
              <a:rPr lang="en-US" sz="1600" b="1" dirty="0">
                <a:solidFill>
                  <a:srgbClr val="FF3300"/>
                </a:solidFill>
                <a:latin typeface="Trebuchet MS" pitchFamily="34" charset="0"/>
              </a:rPr>
              <a:t>		Extra Mild</a:t>
            </a:r>
          </a:p>
          <a:p>
            <a:pPr defTabSz="890588">
              <a:tabLst>
                <a:tab pos="1541463" algn="l"/>
              </a:tabLst>
            </a:pPr>
            <a:r>
              <a:rPr lang="en-US" sz="1600" b="1" dirty="0">
                <a:solidFill>
                  <a:srgbClr val="FF3300"/>
                </a:solidFill>
                <a:latin typeface="Trebuchet MS" pitchFamily="34" charset="0"/>
              </a:rPr>
              <a:t>Lemon Pepper	</a:t>
            </a:r>
            <a:r>
              <a:rPr lang="en-US" sz="1600" b="1" dirty="0" smtClean="0">
                <a:solidFill>
                  <a:srgbClr val="FF3300"/>
                </a:solidFill>
                <a:latin typeface="Trebuchet MS" pitchFamily="34" charset="0"/>
              </a:rPr>
              <a:t>	Ranch</a:t>
            </a:r>
            <a:endParaRPr lang="en-US" sz="1600" b="1" dirty="0">
              <a:solidFill>
                <a:srgbClr val="FF3300"/>
              </a:solidFill>
              <a:latin typeface="Trebuchet MS" pitchFamily="34" charset="0"/>
            </a:endParaRPr>
          </a:p>
          <a:p>
            <a:pPr defTabSz="890588">
              <a:tabLst>
                <a:tab pos="1541463" algn="l"/>
              </a:tabLst>
            </a:pPr>
            <a:r>
              <a:rPr lang="en-US" sz="1600" b="1" dirty="0">
                <a:solidFill>
                  <a:srgbClr val="FF3300"/>
                </a:solidFill>
                <a:latin typeface="Trebuchet MS" pitchFamily="34" charset="0"/>
              </a:rPr>
              <a:t>Honey </a:t>
            </a:r>
            <a:r>
              <a:rPr lang="en-US" sz="1600" b="1" dirty="0" smtClean="0">
                <a:solidFill>
                  <a:srgbClr val="FF3300"/>
                </a:solidFill>
                <a:latin typeface="Trebuchet MS" pitchFamily="34" charset="0"/>
              </a:rPr>
              <a:t>Mustard		Cajun</a:t>
            </a:r>
            <a:endParaRPr lang="en-US" sz="1600" b="1" dirty="0">
              <a:solidFill>
                <a:srgbClr val="FF3300"/>
              </a:solidFill>
              <a:latin typeface="Trebuchet MS" pitchFamily="34" charset="0"/>
            </a:endParaRPr>
          </a:p>
          <a:p>
            <a:pPr defTabSz="890588">
              <a:tabLst>
                <a:tab pos="1541463" algn="l"/>
              </a:tabLst>
            </a:pPr>
            <a:r>
              <a:rPr lang="en-US" sz="1600" b="1" dirty="0" smtClean="0">
                <a:solidFill>
                  <a:srgbClr val="FF3300"/>
                </a:solidFill>
                <a:latin typeface="Trebuchet MS" pitchFamily="34" charset="0"/>
              </a:rPr>
              <a:t>Teriyaki</a:t>
            </a:r>
            <a:r>
              <a:rPr lang="en-US" sz="1600" b="1" dirty="0">
                <a:solidFill>
                  <a:srgbClr val="FF3300"/>
                </a:solidFill>
                <a:latin typeface="Trebuchet MS" pitchFamily="34" charset="0"/>
              </a:rPr>
              <a:t>	</a:t>
            </a:r>
            <a:r>
              <a:rPr lang="en-US" sz="1600" b="1" dirty="0" smtClean="0">
                <a:solidFill>
                  <a:srgbClr val="FF3300"/>
                </a:solidFill>
                <a:latin typeface="Trebuchet MS" pitchFamily="34" charset="0"/>
              </a:rPr>
              <a:t>	Hot Teriyaki        BBQ</a:t>
            </a:r>
            <a:r>
              <a:rPr lang="en-US" sz="1600" b="1" dirty="0">
                <a:solidFill>
                  <a:srgbClr val="FF3300"/>
                </a:solidFill>
                <a:latin typeface="Trebuchet MS" pitchFamily="34" charset="0"/>
              </a:rPr>
              <a:t>	 </a:t>
            </a:r>
            <a:r>
              <a:rPr lang="en-US" sz="1600" b="1" dirty="0" smtClean="0">
                <a:solidFill>
                  <a:srgbClr val="FF3300"/>
                </a:solidFill>
                <a:latin typeface="Trebuchet MS" pitchFamily="34" charset="0"/>
              </a:rPr>
              <a:t>	Garlic </a:t>
            </a:r>
            <a:r>
              <a:rPr lang="en-US" sz="1600" b="1" dirty="0">
                <a:solidFill>
                  <a:srgbClr val="FF3300"/>
                </a:solidFill>
                <a:latin typeface="Trebuchet MS" pitchFamily="34" charset="0"/>
              </a:rPr>
              <a:t>Pepper Honey Garlic Pepper </a:t>
            </a:r>
            <a:endParaRPr lang="en-US" sz="1600" b="1" dirty="0" smtClean="0">
              <a:solidFill>
                <a:srgbClr val="FF3300"/>
              </a:solidFill>
              <a:latin typeface="Trebuchet MS" pitchFamily="34" charset="0"/>
            </a:endParaRPr>
          </a:p>
          <a:p>
            <a:pPr defTabSz="890588">
              <a:tabLst>
                <a:tab pos="1541463" algn="l"/>
              </a:tabLst>
            </a:pPr>
            <a:r>
              <a:rPr lang="en-US" sz="1600" b="1" dirty="0" smtClean="0">
                <a:solidFill>
                  <a:srgbClr val="FF3300"/>
                </a:solidFill>
                <a:latin typeface="Trebuchet MS" pitchFamily="34" charset="0"/>
              </a:rPr>
              <a:t>Plain</a:t>
            </a:r>
          </a:p>
          <a:p>
            <a:pPr defTabSz="890588">
              <a:tabLst>
                <a:tab pos="1541463" algn="l"/>
              </a:tabLst>
            </a:pPr>
            <a:r>
              <a:rPr lang="en-US" sz="1600" b="1" dirty="0">
                <a:solidFill>
                  <a:srgbClr val="FF3300"/>
                </a:solidFill>
                <a:latin typeface="Trebuchet MS" pitchFamily="34" charset="0"/>
              </a:rPr>
              <a:t>		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05" y="1324606"/>
            <a:ext cx="5429735" cy="338554"/>
            <a:chOff x="1805" y="1395938"/>
            <a:chExt cx="5429735" cy="338554"/>
          </a:xfrm>
        </p:grpSpPr>
        <p:sp>
          <p:nvSpPr>
            <p:cNvPr id="53" name="TextBox 52"/>
            <p:cNvSpPr txBox="1"/>
            <p:nvPr/>
          </p:nvSpPr>
          <p:spPr>
            <a:xfrm>
              <a:off x="1805" y="1395938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❷</a:t>
              </a:r>
              <a:endParaRPr lang="en-US" sz="1600" dirty="0">
                <a:solidFill>
                  <a:srgbClr val="FF33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73866" y="1395938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5.49</a:t>
              </a:r>
              <a:endParaRPr lang="en-US" sz="16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517" y="1420560"/>
              <a:ext cx="3605795" cy="289310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Egg Rolls </a:t>
              </a:r>
              <a:r>
                <a:rPr lang="en-US" sz="12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(Pork / Vegetable) 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&amp; Fried Rice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79786" y="1395938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4.99</a:t>
              </a:r>
              <a:endParaRPr lang="en-US" sz="16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927561" y="1411327"/>
              <a:ext cx="3576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14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3" b="100000" l="0" r="100000">
                        <a14:foregroundMark x1="83967" y1="41718" x2="83967" y2="41718"/>
                        <a14:foregroundMark x1="79348" y1="63037" x2="79348" y2="63037"/>
                        <a14:foregroundMark x1="80571" y1="54141" x2="80571" y2="54141"/>
                        <a14:foregroundMark x1="76223" y1="45706" x2="76223" y2="45706"/>
                        <a14:foregroundMark x1="72826" y1="47086" x2="73098" y2="46166"/>
                        <a14:foregroundMark x1="75272" y1="37270" x2="75272" y2="37270"/>
                        <a14:foregroundMark x1="79212" y1="30982" x2="79212" y2="30982"/>
                        <a14:foregroundMark x1="87636" y1="34202" x2="87636" y2="33589"/>
                        <a14:foregroundMark x1="93207" y1="29601" x2="93207" y2="29601"/>
                        <a14:foregroundMark x1="97011" y1="30675" x2="97011" y2="30675"/>
                        <a14:foregroundMark x1="96060" y1="64417" x2="96060" y2="64417"/>
                        <a14:foregroundMark x1="90489" y1="63190" x2="90761" y2="62730"/>
                        <a14:foregroundMark x1="86957" y1="63344" x2="86957" y2="63344"/>
                        <a14:foregroundMark x1="82337" y1="61043" x2="82337" y2="61043"/>
                        <a14:foregroundMark x1="76766" y1="53374" x2="76766" y2="53374"/>
                        <a14:foregroundMark x1="74321" y1="51840" x2="74321" y2="51840"/>
                        <a14:foregroundMark x1="72554" y1="38957" x2="72554" y2="38957"/>
                        <a14:foregroundMark x1="72011" y1="37730" x2="72011" y2="37730"/>
                        <a14:foregroundMark x1="72690" y1="40337" x2="72690" y2="40337"/>
                        <a14:foregroundMark x1="73234" y1="41564" x2="73234" y2="41564"/>
                        <a14:foregroundMark x1="75272" y1="35429" x2="75272" y2="35429"/>
                        <a14:foregroundMark x1="77038" y1="33742" x2="77038" y2="33742"/>
                        <a14:foregroundMark x1="73777" y1="47853" x2="73777" y2="47853"/>
                        <a14:foregroundMark x1="74049" y1="49847" x2="74049" y2="49847"/>
                        <a14:foregroundMark x1="74864" y1="53988" x2="74864" y2="53374"/>
                        <a14:foregroundMark x1="76223" y1="55368" x2="76223" y2="55368"/>
                        <a14:foregroundMark x1="77446" y1="56902" x2="77446" y2="56902"/>
                        <a14:foregroundMark x1="75951" y1="56902" x2="75951" y2="56902"/>
                        <a14:foregroundMark x1="77989" y1="59816" x2="77989" y2="59816"/>
                        <a14:foregroundMark x1="78125" y1="58742" x2="78125" y2="58282"/>
                        <a14:foregroundMark x1="77582" y1="54141" x2="77582" y2="54141"/>
                        <a14:foregroundMark x1="78804" y1="55675" x2="78804" y2="55675"/>
                        <a14:foregroundMark x1="79620" y1="56748" x2="79620" y2="56748"/>
                        <a14:foregroundMark x1="80707" y1="58129" x2="80707" y2="58129"/>
                        <a14:foregroundMark x1="80842" y1="59816" x2="80842" y2="59816"/>
                        <a14:foregroundMark x1="80842" y1="61196" x2="80842" y2="61196"/>
                        <a14:foregroundMark x1="83152" y1="62270" x2="83152" y2="62270"/>
                        <a14:foregroundMark x1="82065" y1="58589" x2="82065" y2="58589"/>
                        <a14:foregroundMark x1="82201" y1="55675" x2="82065" y2="55061"/>
                        <a14:foregroundMark x1="79348" y1="51994" x2="79348" y2="51994"/>
                        <a14:foregroundMark x1="78125" y1="49693" x2="78125" y2="49693"/>
                        <a14:foregroundMark x1="79212" y1="46933" x2="79212" y2="46933"/>
                        <a14:foregroundMark x1="75136" y1="44479" x2="75136" y2="44479"/>
                        <a14:foregroundMark x1="75679" y1="41258" x2="75679" y2="41258"/>
                        <a14:foregroundMark x1="75815" y1="39571" x2="75815" y2="39571"/>
                        <a14:foregroundMark x1="77310" y1="37270" x2="77310" y2="37270"/>
                        <a14:foregroundMark x1="77989" y1="35736" x2="77989" y2="35736"/>
                        <a14:foregroundMark x1="77853" y1="32822" x2="77853" y2="32822"/>
                        <a14:foregroundMark x1="79755" y1="33436" x2="79755" y2="33436"/>
                        <a14:foregroundMark x1="81522" y1="30368" x2="81522" y2="30368"/>
                        <a14:foregroundMark x1="80027" y1="30368" x2="80027" y2="30368"/>
                        <a14:foregroundMark x1="79348" y1="44018" x2="79348" y2="44018"/>
                        <a14:foregroundMark x1="80707" y1="46472" x2="80707" y2="46472"/>
                        <a14:foregroundMark x1="81386" y1="50153" x2="81386" y2="50153"/>
                        <a14:foregroundMark x1="82609" y1="53988" x2="82609" y2="53988"/>
                        <a14:foregroundMark x1="83967" y1="56748" x2="83967" y2="56748"/>
                        <a14:foregroundMark x1="84239" y1="59356" x2="84239" y2="59356"/>
                        <a14:foregroundMark x1="85462" y1="62883" x2="85462" y2="62883"/>
                        <a14:foregroundMark x1="84239" y1="62730" x2="84239" y2="62730"/>
                        <a14:foregroundMark x1="86005" y1="60890" x2="86005" y2="60890"/>
                        <a14:foregroundMark x1="88587" y1="64417" x2="88587" y2="64417"/>
                        <a14:foregroundMark x1="91304" y1="65031" x2="91304" y2="65031"/>
                        <a14:foregroundMark x1="94158" y1="64571" x2="94158" y2="64571"/>
                        <a14:foregroundMark x1="93342" y1="63344" x2="93342" y2="63344"/>
                        <a14:foregroundMark x1="92527" y1="60583" x2="92527" y2="60583"/>
                        <a14:foregroundMark x1="88587" y1="55828" x2="88587" y2="55828"/>
                        <a14:foregroundMark x1="90082" y1="50767" x2="90082" y2="50767"/>
                        <a14:foregroundMark x1="86277" y1="51840" x2="86277" y2="51227"/>
                        <a14:foregroundMark x1="85598" y1="47086" x2="85598" y2="47086"/>
                        <a14:foregroundMark x1="83832" y1="47086" x2="83832" y2="46626"/>
                        <a14:foregroundMark x1="82065" y1="43252" x2="82065" y2="43252"/>
                        <a14:foregroundMark x1="83424" y1="37117" x2="83424" y2="37117"/>
                        <a14:foregroundMark x1="82473" y1="33896" x2="82473" y2="33896"/>
                        <a14:foregroundMark x1="84103" y1="31748" x2="84103" y2="31748"/>
                        <a14:foregroundMark x1="85598" y1="29141" x2="85598" y2="29141"/>
                        <a14:foregroundMark x1="84647" y1="27914" x2="84647" y2="27914"/>
                        <a14:foregroundMark x1="87772" y1="27914" x2="87772" y2="27914"/>
                        <a14:foregroundMark x1="89946" y1="27607" x2="89946" y2="27607"/>
                        <a14:foregroundMark x1="91576" y1="32209" x2="91576" y2="32209"/>
                        <a14:foregroundMark x1="87364" y1="31135" x2="87364" y2="31135"/>
                        <a14:foregroundMark x1="88995" y1="41104" x2="88995" y2="41104"/>
                        <a14:foregroundMark x1="87908" y1="44018" x2="87908" y2="43098"/>
                        <a14:foregroundMark x1="89402" y1="47086" x2="89266" y2="46319"/>
                        <a14:backgroundMark x1="47418" y1="68865" x2="47418" y2="68865"/>
                        <a14:backgroundMark x1="50000" y1="51840" x2="50000" y2="51840"/>
                        <a14:backgroundMark x1="65353" y1="86963" x2="65353" y2="86963"/>
                        <a14:backgroundMark x1="53533" y1="82362" x2="53533" y2="82362"/>
                        <a14:backgroundMark x1="97283" y1="96779" x2="97283" y2="96779"/>
                        <a14:backgroundMark x1="77853" y1="94785" x2="77853" y2="94785"/>
                        <a14:backgroundMark x1="77038" y1="95859" x2="77038" y2="958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712929" y="-27100"/>
            <a:ext cx="4750996" cy="411113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348" y="850616"/>
            <a:ext cx="4881383" cy="338554"/>
            <a:chOff x="3348" y="997683"/>
            <a:chExt cx="4881383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3348" y="997683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❶</a:t>
              </a:r>
              <a:endParaRPr 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40003" y="997683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  7.99</a:t>
              </a:r>
              <a:endParaRPr lang="en-US" sz="16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21170" y="1013072"/>
              <a:ext cx="127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..........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1588" y="997683"/>
              <a:ext cx="3386330" cy="338554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10</a:t>
              </a:r>
              <a:r>
                <a:rPr lang="en-US" sz="1600" b="1" dirty="0" smtClean="0">
                  <a:latin typeface="Trebuchet MS" pitchFamily="34" charset="0"/>
                </a:rPr>
                <a:t> piece Wings </a:t>
              </a:r>
              <a:r>
                <a:rPr lang="en-US" sz="1600" b="1" dirty="0">
                  <a:latin typeface="Bradley Hand ITC" panose="03070402050302030203" pitchFamily="66" charset="0"/>
                  <a:cs typeface="Utsaah" panose="020B0604020202020204" pitchFamily="34" charset="0"/>
                </a:rPr>
                <a:t>or</a:t>
              </a:r>
              <a:r>
                <a:rPr lang="en-US" sz="1600" b="1" dirty="0" smtClean="0">
                  <a:latin typeface="Trebuchet MS" pitchFamily="34" charset="0"/>
                </a:rPr>
                <a:t> Boneless Bites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48" y="1316388"/>
            <a:ext cx="4875892" cy="338554"/>
            <a:chOff x="3348" y="1329578"/>
            <a:chExt cx="4875892" cy="338554"/>
          </a:xfrm>
        </p:grpSpPr>
        <p:sp>
          <p:nvSpPr>
            <p:cNvPr id="53" name="TextBox 52"/>
            <p:cNvSpPr txBox="1"/>
            <p:nvPr/>
          </p:nvSpPr>
          <p:spPr>
            <a:xfrm>
              <a:off x="3348" y="1329578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❷</a:t>
              </a:r>
              <a:endParaRPr lang="en-US" sz="16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27486" y="1329578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6.99</a:t>
              </a:r>
              <a:endParaRPr lang="en-US" sz="16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152485" y="1344967"/>
              <a:ext cx="21263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............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4806" y="1354200"/>
              <a:ext cx="3521655" cy="289310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Philly Sandwich - </a:t>
              </a:r>
              <a:r>
                <a:rPr lang="en-US" sz="14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Beef / Chicken </a:t>
              </a:r>
              <a:endParaRPr lang="en-US" sz="1400" b="1" dirty="0">
                <a:solidFill>
                  <a:srgbClr val="FF3300"/>
                </a:solidFill>
                <a:latin typeface="Trebuchet MS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48" y="1782160"/>
            <a:ext cx="4878431" cy="338554"/>
            <a:chOff x="3348" y="2013793"/>
            <a:chExt cx="4878431" cy="338554"/>
          </a:xfrm>
        </p:grpSpPr>
        <p:sp>
          <p:nvSpPr>
            <p:cNvPr id="57" name="TextBox 56"/>
            <p:cNvSpPr txBox="1"/>
            <p:nvPr/>
          </p:nvSpPr>
          <p:spPr>
            <a:xfrm>
              <a:off x="3348" y="2013793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❸</a:t>
              </a:r>
              <a:endParaRPr 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283538" y="2013793"/>
              <a:ext cx="598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 6.49</a:t>
              </a:r>
              <a:endParaRPr lang="en-US" sz="16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611875" y="2029182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..........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4807" y="2013793"/>
              <a:ext cx="3161443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6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 piece Wings </a:t>
              </a:r>
              <a:r>
                <a:rPr lang="en-US" sz="1600" b="1" dirty="0">
                  <a:latin typeface="Bradley Hand ITC" panose="03070402050302030203" pitchFamily="66" charset="0"/>
                  <a:cs typeface="Utsaah" panose="020B0604020202020204" pitchFamily="34" charset="0"/>
                </a:rPr>
                <a:t>or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 Boneless Bites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48" y="3474942"/>
            <a:ext cx="4885255" cy="338554"/>
            <a:chOff x="3348" y="3524595"/>
            <a:chExt cx="4885255" cy="338554"/>
          </a:xfrm>
        </p:grpSpPr>
        <p:sp>
          <p:nvSpPr>
            <p:cNvPr id="69" name="TextBox 68"/>
            <p:cNvSpPr txBox="1"/>
            <p:nvPr/>
          </p:nvSpPr>
          <p:spPr>
            <a:xfrm>
              <a:off x="3348" y="3524595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❻</a:t>
              </a:r>
              <a:endParaRPr lang="en-US" sz="16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290362" y="3524595"/>
              <a:ext cx="598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 6.99</a:t>
              </a:r>
              <a:endParaRPr lang="en-US" sz="16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458255" y="3539984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…..…....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8945" y="3524595"/>
              <a:ext cx="2568332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2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 </a:t>
              </a:r>
              <a:r>
                <a:rPr lang="en-US" sz="1600" b="1" dirty="0">
                  <a:latin typeface="Trebuchet MS" pitchFamily="34" charset="0"/>
                  <a:sym typeface="Wingdings"/>
                </a:rPr>
                <a:t>p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iece Fish </a:t>
              </a:r>
              <a:r>
                <a:rPr lang="en-US" sz="1200" b="1" dirty="0" smtClean="0">
                  <a:latin typeface="Trebuchet MS" pitchFamily="34" charset="0"/>
                  <a:sym typeface="Wingdings"/>
                </a:rPr>
                <a:t>(fried or grilled)</a:t>
              </a:r>
              <a:endParaRPr lang="en-US" sz="1200" b="1" dirty="0">
                <a:latin typeface="Trebuchet MS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-715" y="-1385"/>
            <a:ext cx="5340101" cy="383358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  </a:t>
            </a:r>
            <a:r>
              <a:rPr lang="en-US" sz="2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COMBO </a:t>
            </a:r>
            <a:r>
              <a:rPr 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MEALS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693" y="5221695"/>
            <a:ext cx="821659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3300"/>
                </a:solidFill>
                <a:latin typeface="Calibri"/>
              </a:rPr>
              <a:t>❶❷❸❹❺❻❼❽❾❿⓫⓬</a:t>
            </a:r>
            <a:r>
              <a:rPr lang="en-US" sz="1600" b="1" dirty="0" smtClean="0"/>
              <a:t>❶❷❸❹❺❻❼❽❾❿⓫</a:t>
            </a:r>
            <a:r>
              <a:rPr lang="en-US" sz="1600" b="1" dirty="0"/>
              <a:t>⓬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b="1" dirty="0"/>
          </a:p>
          <a:p>
            <a:endParaRPr lang="en-US" sz="1600" b="1" dirty="0">
              <a:solidFill>
                <a:srgbClr val="FF330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994455" y="2379725"/>
            <a:ext cx="4070930" cy="461665"/>
            <a:chOff x="5109670" y="3463554"/>
            <a:chExt cx="4070930" cy="461665"/>
          </a:xfrm>
        </p:grpSpPr>
        <p:sp>
          <p:nvSpPr>
            <p:cNvPr id="117" name="TextBox 116"/>
            <p:cNvSpPr txBox="1"/>
            <p:nvPr/>
          </p:nvSpPr>
          <p:spPr>
            <a:xfrm>
              <a:off x="5109670" y="3512798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❾</a:t>
              </a:r>
              <a:endParaRPr lang="en-US" sz="16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582359" y="3512798"/>
              <a:ext cx="598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/>
                <a:t> 6.49</a:t>
              </a:r>
              <a:endParaRPr lang="en-US" sz="1600" b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496825" y="3463554"/>
              <a:ext cx="3107700" cy="461665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Deluxe Sandwich  </a:t>
              </a:r>
              <a:br>
                <a:rPr lang="en-US" sz="1600" b="1" dirty="0" smtClean="0">
                  <a:latin typeface="Trebuchet MS" pitchFamily="34" charset="0"/>
                  <a:sym typeface="Wingdings"/>
                </a:rPr>
              </a:br>
              <a:r>
                <a:rPr lang="en-US" sz="14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Smoked Pulled Pork</a:t>
              </a:r>
              <a:r>
                <a:rPr lang="en-US" sz="9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 / </a:t>
              </a:r>
              <a:r>
                <a:rPr lang="en-US" sz="14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Chicken</a:t>
              </a:r>
              <a:r>
                <a:rPr lang="en-US" sz="9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 / </a:t>
              </a:r>
              <a:r>
                <a:rPr lang="en-US" sz="14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Beef </a:t>
              </a:r>
              <a:endParaRPr lang="en-US" sz="1400" b="1" dirty="0">
                <a:solidFill>
                  <a:srgbClr val="FF3300"/>
                </a:solidFill>
                <a:latin typeface="Trebuchet MS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94455" y="3496102"/>
            <a:ext cx="4070930" cy="338554"/>
            <a:chOff x="4994455" y="3541776"/>
            <a:chExt cx="4070930" cy="338554"/>
          </a:xfrm>
        </p:grpSpPr>
        <p:sp>
          <p:nvSpPr>
            <p:cNvPr id="129" name="TextBox 128"/>
            <p:cNvSpPr txBox="1"/>
            <p:nvPr/>
          </p:nvSpPr>
          <p:spPr>
            <a:xfrm>
              <a:off x="5381609" y="3566398"/>
              <a:ext cx="2454815" cy="289310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>
              <a:defPPr>
                <a:defRPr lang="en-US"/>
              </a:defPPr>
              <a:lvl1pPr>
                <a:lnSpc>
                  <a:spcPct val="80000"/>
                </a:lnSpc>
                <a:defRPr sz="1600" b="1">
                  <a:latin typeface="Trebuchet MS" pitchFamily="34" charset="0"/>
                </a:defRPr>
              </a:lvl1pPr>
            </a:lstStyle>
            <a:p>
              <a:r>
                <a:rPr lang="en-US" dirty="0" smtClean="0">
                  <a:sym typeface="Wingdings"/>
                </a:rPr>
                <a:t>2 Tacos - </a:t>
              </a:r>
              <a:r>
                <a:rPr lang="en-US" sz="1400" dirty="0" smtClean="0">
                  <a:solidFill>
                    <a:srgbClr val="FF3300"/>
                  </a:solidFill>
                  <a:sym typeface="Wingdings"/>
                </a:rPr>
                <a:t>Fish </a:t>
              </a:r>
              <a:r>
                <a:rPr lang="en-US" sz="1400" dirty="0">
                  <a:solidFill>
                    <a:srgbClr val="FF3300"/>
                  </a:solidFill>
                  <a:sym typeface="Wingdings"/>
                </a:rPr>
                <a:t>/ Chicken</a:t>
              </a:r>
              <a:endParaRPr lang="en-US" sz="1200" dirty="0">
                <a:solidFill>
                  <a:srgbClr val="FF3300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994455" y="3541776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⓫</a:t>
              </a:r>
              <a:endParaRPr lang="en-US" sz="16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467144" y="3541776"/>
              <a:ext cx="598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/>
                <a:t> 6.99</a:t>
              </a:r>
              <a:endParaRPr lang="en-US" sz="1600" b="1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730456" y="3557165"/>
              <a:ext cx="1799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……....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94455" y="2999469"/>
            <a:ext cx="4070930" cy="338554"/>
            <a:chOff x="4994455" y="2976139"/>
            <a:chExt cx="4070930" cy="338554"/>
          </a:xfrm>
        </p:grpSpPr>
        <p:sp>
          <p:nvSpPr>
            <p:cNvPr id="124" name="TextBox 123"/>
            <p:cNvSpPr txBox="1"/>
            <p:nvPr/>
          </p:nvSpPr>
          <p:spPr>
            <a:xfrm>
              <a:off x="5381609" y="3000761"/>
              <a:ext cx="2727299" cy="289310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 smtClean="0">
                  <a:latin typeface="Trebuchet MS" pitchFamily="34" charset="0"/>
                </a:rPr>
                <a:t>Wraps - </a:t>
              </a:r>
              <a:r>
                <a:rPr lang="en-US" sz="1400" b="1" dirty="0" smtClean="0">
                  <a:solidFill>
                    <a:srgbClr val="FF3300"/>
                  </a:solidFill>
                  <a:latin typeface="Trebuchet MS" pitchFamily="34" charset="0"/>
                </a:rPr>
                <a:t>Fish </a:t>
              </a:r>
              <a:r>
                <a:rPr lang="en-US" sz="1400" b="1" dirty="0">
                  <a:solidFill>
                    <a:srgbClr val="FF3300"/>
                  </a:solidFill>
                  <a:latin typeface="Trebuchet MS" pitchFamily="34" charset="0"/>
                </a:rPr>
                <a:t>/ Chicken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994455" y="2976139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❿</a:t>
              </a:r>
              <a:endParaRPr lang="en-US" sz="16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467144" y="2976139"/>
              <a:ext cx="598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/>
                <a:t> 5.99</a:t>
              </a:r>
              <a:endParaRPr lang="en-US" sz="16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27917" y="2991528"/>
              <a:ext cx="1799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………...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385855" y="469198"/>
            <a:ext cx="4724308" cy="297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 anchorCtr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500" b="1" dirty="0" smtClean="0">
                <a:latin typeface="Trebuchet MS" panose="020B0603020202020204" pitchFamily="34" charset="0"/>
                <a:sym typeface="Wingdings"/>
              </a:rPr>
              <a:t>Comes with a</a:t>
            </a:r>
            <a:r>
              <a:rPr lang="en-US" sz="1500" b="1" dirty="0" smtClean="0">
                <a:solidFill>
                  <a:srgbClr val="FF3300"/>
                </a:solidFill>
                <a:latin typeface="Trebuchet MS" panose="020B0603020202020204" pitchFamily="34" charset="0"/>
                <a:sym typeface="Wingdings"/>
              </a:rPr>
              <a:t> side </a:t>
            </a:r>
            <a:r>
              <a:rPr lang="en-US" sz="1500" b="1" dirty="0" smtClean="0">
                <a:latin typeface="Trebuchet MS" pitchFamily="34" charset="0"/>
                <a:sym typeface="Wingdings"/>
              </a:rPr>
              <a:t>and a </a:t>
            </a:r>
            <a:r>
              <a:rPr lang="en-US" sz="1500" b="1" dirty="0">
                <a:solidFill>
                  <a:srgbClr val="FF3300"/>
                </a:solidFill>
                <a:latin typeface="Trebuchet MS" panose="020B0603020202020204" pitchFamily="34" charset="0"/>
                <a:sym typeface="Wingdings"/>
              </a:rPr>
              <a:t>drink</a:t>
            </a:r>
            <a:r>
              <a:rPr lang="en-US" sz="1500" b="1" dirty="0" smtClean="0">
                <a:latin typeface="Trebuchet MS" pitchFamily="34" charset="0"/>
                <a:sym typeface="Wingdings"/>
              </a:rPr>
              <a:t> </a:t>
            </a:r>
            <a:r>
              <a:rPr lang="en-US" sz="1400" b="1" dirty="0" smtClean="0">
                <a:latin typeface="Trebuchet MS" pitchFamily="34" charset="0"/>
                <a:sym typeface="Wingdings"/>
              </a:rPr>
              <a:t>(</a:t>
            </a:r>
            <a:r>
              <a:rPr lang="en-US" sz="1100" b="1" dirty="0" smtClean="0">
                <a:solidFill>
                  <a:srgbClr val="FF3300"/>
                </a:solidFill>
              </a:rPr>
              <a:t>❺</a:t>
            </a:r>
            <a:r>
              <a:rPr lang="en-US" sz="1400" b="1" dirty="0" smtClean="0">
                <a:latin typeface="Trebuchet MS" pitchFamily="34" charset="0"/>
                <a:sym typeface="Wingdings"/>
              </a:rPr>
              <a:t> &amp; </a:t>
            </a:r>
            <a:r>
              <a:rPr lang="en-US" sz="1100" b="1" dirty="0" smtClean="0">
                <a:solidFill>
                  <a:srgbClr val="FF3300"/>
                </a:solidFill>
              </a:rPr>
              <a:t>❼ </a:t>
            </a:r>
            <a:r>
              <a:rPr lang="en-US" sz="1100" b="1" dirty="0"/>
              <a:t>-</a:t>
            </a:r>
            <a:r>
              <a:rPr lang="en-US" sz="1100" b="1" dirty="0">
                <a:solidFill>
                  <a:srgbClr val="FF5A33"/>
                </a:solidFill>
              </a:rPr>
              <a:t> </a:t>
            </a:r>
            <a:r>
              <a:rPr lang="en-US" sz="1400" b="1" dirty="0">
                <a:latin typeface="Trebuchet MS" pitchFamily="34" charset="0"/>
                <a:sym typeface="Wingdings"/>
              </a:rPr>
              <a:t>Drink only</a:t>
            </a:r>
            <a:r>
              <a:rPr lang="en-US" sz="1400" b="1" dirty="0" smtClean="0">
                <a:latin typeface="Trebuchet MS" pitchFamily="34" charset="0"/>
                <a:sym typeface="Wingdings"/>
              </a:rPr>
              <a:t>)</a:t>
            </a:r>
            <a:endParaRPr lang="en-US" sz="1200" b="1" dirty="0">
              <a:latin typeface="Trebuchet MS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348" y="2247932"/>
            <a:ext cx="4878379" cy="486287"/>
            <a:chOff x="3348" y="2542519"/>
            <a:chExt cx="4878379" cy="486287"/>
          </a:xfrm>
        </p:grpSpPr>
        <p:sp>
          <p:nvSpPr>
            <p:cNvPr id="61" name="TextBox 60"/>
            <p:cNvSpPr txBox="1"/>
            <p:nvPr/>
          </p:nvSpPr>
          <p:spPr>
            <a:xfrm>
              <a:off x="3348" y="2616385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❹</a:t>
              </a:r>
              <a:endParaRPr lang="en-US" sz="16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83486" y="2616385"/>
              <a:ext cx="598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 8.99</a:t>
              </a:r>
              <a:endParaRPr lang="en-US" sz="16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5235" y="2542519"/>
              <a:ext cx="3535123" cy="486287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Philly Sandwich &amp; 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/>
              </a:r>
              <a:br>
                <a:rPr lang="en-US" sz="1600" b="1" dirty="0" smtClean="0">
                  <a:latin typeface="Trebuchet MS" pitchFamily="34" charset="0"/>
                  <a:sym typeface="Wingdings"/>
                </a:rPr>
              </a:br>
              <a:r>
                <a:rPr lang="en-US" sz="1600" b="1" dirty="0" smtClean="0">
                  <a:latin typeface="Trebuchet MS" pitchFamily="34" charset="0"/>
                  <a:sym typeface="Wingdings"/>
                </a:rPr>
                <a:t>6 pc Wings  </a:t>
              </a:r>
              <a:r>
                <a:rPr lang="en-US" sz="1600" b="1" dirty="0" smtClean="0">
                  <a:latin typeface="Bradley Hand ITC" panose="03070402050302030203" pitchFamily="66" charset="0"/>
                  <a:cs typeface="Utsaah" panose="020B0604020202020204" pitchFamily="34" charset="0"/>
                </a:rPr>
                <a:t>or</a:t>
              </a:r>
              <a:r>
                <a:rPr lang="en-US" sz="1600" b="1" dirty="0" smtClean="0">
                  <a:latin typeface="Bradley Hand ITC" panose="03070402050302030203" pitchFamily="66" charset="0"/>
                  <a:sym typeface="Wingdings"/>
                </a:rPr>
                <a:t> 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Boneless Bites 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470742" y="2631774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….........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48" y="2861437"/>
            <a:ext cx="4882716" cy="486287"/>
            <a:chOff x="3348" y="3126203"/>
            <a:chExt cx="4882716" cy="486287"/>
          </a:xfrm>
        </p:grpSpPr>
        <p:sp>
          <p:nvSpPr>
            <p:cNvPr id="65" name="TextBox 64"/>
            <p:cNvSpPr txBox="1"/>
            <p:nvPr/>
          </p:nvSpPr>
          <p:spPr>
            <a:xfrm>
              <a:off x="3348" y="3200069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❺</a:t>
              </a:r>
              <a:endParaRPr lang="en-US" sz="16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87823" y="3200069"/>
              <a:ext cx="598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 8.49</a:t>
              </a:r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2060" y="3126203"/>
              <a:ext cx="3480440" cy="486287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Shrimp Fried Rice &amp; </a:t>
              </a:r>
              <a:r>
                <a:rPr lang="en-US" sz="1600" b="1" dirty="0">
                  <a:latin typeface="Trebuchet MS" pitchFamily="34" charset="0"/>
                  <a:sym typeface="Wingdings"/>
                </a:rPr>
                <a:t>6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 pc Wings</a:t>
              </a:r>
              <a:r>
                <a:rPr lang="en-US" sz="1600" dirty="0">
                  <a:latin typeface="Utsaah" panose="020B0604020202020204" pitchFamily="34" charset="0"/>
                  <a:cs typeface="Utsaah" panose="020B0604020202020204" pitchFamily="34" charset="0"/>
                </a:rPr>
                <a:t> </a:t>
              </a:r>
              <a:r>
                <a:rPr lang="en-US" sz="1600" dirty="0" smtClean="0">
                  <a:latin typeface="Utsaah" panose="020B0604020202020204" pitchFamily="34" charset="0"/>
                  <a:cs typeface="Utsaah" panose="020B0604020202020204" pitchFamily="34" charset="0"/>
                </a:rPr>
                <a:t> </a:t>
              </a:r>
              <a:r>
                <a:rPr lang="en-US" sz="1600" b="1" dirty="0" smtClean="0">
                  <a:latin typeface="Bradley Hand ITC" panose="03070402050302030203" pitchFamily="66" charset="0"/>
                  <a:cs typeface="Utsaah" panose="020B0604020202020204" pitchFamily="34" charset="0"/>
                </a:rPr>
                <a:t>or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 </a:t>
              </a:r>
              <a:br>
                <a:rPr lang="en-US" sz="1600" b="1" dirty="0" smtClean="0">
                  <a:latin typeface="Trebuchet MS" pitchFamily="34" charset="0"/>
                  <a:sym typeface="Wingdings"/>
                </a:rPr>
              </a:br>
              <a:r>
                <a:rPr lang="en-US" sz="1600" b="1" dirty="0" smtClean="0">
                  <a:latin typeface="Trebuchet MS" pitchFamily="34" charset="0"/>
                  <a:sym typeface="Wingdings"/>
                </a:rPr>
                <a:t>Boneless Bites </a:t>
              </a:r>
              <a:r>
                <a:rPr lang="en-US" sz="14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plus a drink</a:t>
              </a:r>
              <a:endParaRPr lang="en-US" sz="1600" b="1" dirty="0">
                <a:solidFill>
                  <a:srgbClr val="FF3300"/>
                </a:solidFill>
                <a:latin typeface="Trebuchet MS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42305" y="3215458"/>
              <a:ext cx="433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.....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05" y="3940714"/>
            <a:ext cx="4891083" cy="486287"/>
            <a:chOff x="1805" y="4145828"/>
            <a:chExt cx="4891083" cy="486287"/>
          </a:xfrm>
        </p:grpSpPr>
        <p:sp>
          <p:nvSpPr>
            <p:cNvPr id="75" name="TextBox 74"/>
            <p:cNvSpPr txBox="1"/>
            <p:nvPr/>
          </p:nvSpPr>
          <p:spPr>
            <a:xfrm>
              <a:off x="1805" y="4219694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❼</a:t>
              </a:r>
              <a:endParaRPr lang="en-US" sz="16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155186" y="4219694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    9.99</a:t>
              </a:r>
              <a:endParaRPr lang="en-US" sz="16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0517" y="4145828"/>
              <a:ext cx="4096268" cy="486287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Shrimp Fried Rice </a:t>
              </a:r>
              <a:r>
                <a:rPr lang="en-US" sz="1600" b="1" dirty="0">
                  <a:latin typeface="Trebuchet MS" pitchFamily="34" charset="0"/>
                  <a:sym typeface="Wingdings"/>
                </a:rPr>
                <a:t>&amp; 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10 pc Wings</a:t>
              </a:r>
              <a:r>
                <a:rPr lang="en-US" sz="1600" dirty="0">
                  <a:latin typeface="Utsaah" panose="020B0604020202020204" pitchFamily="34" charset="0"/>
                  <a:cs typeface="Utsaah" panose="020B0604020202020204" pitchFamily="34" charset="0"/>
                </a:rPr>
                <a:t> </a:t>
              </a:r>
              <a:r>
                <a:rPr lang="en-US" sz="1600" dirty="0" smtClean="0">
                  <a:latin typeface="Utsaah" panose="020B0604020202020204" pitchFamily="34" charset="0"/>
                  <a:cs typeface="Utsaah" panose="020B0604020202020204" pitchFamily="34" charset="0"/>
                </a:rPr>
                <a:t> </a:t>
              </a:r>
              <a:r>
                <a:rPr lang="en-US" sz="1600" b="1" dirty="0" smtClean="0">
                  <a:latin typeface="Bradley Hand ITC" panose="03070402050302030203" pitchFamily="66" charset="0"/>
                  <a:cs typeface="Utsaah" panose="020B0604020202020204" pitchFamily="34" charset="0"/>
                </a:rPr>
                <a:t>or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 </a:t>
              </a:r>
              <a:br>
                <a:rPr lang="en-US" sz="1600" b="1" dirty="0" smtClean="0">
                  <a:latin typeface="Trebuchet MS" pitchFamily="34" charset="0"/>
                  <a:sym typeface="Wingdings"/>
                </a:rPr>
              </a:br>
              <a:r>
                <a:rPr lang="en-US" sz="1600" b="1" dirty="0" smtClean="0">
                  <a:latin typeface="Trebuchet MS" pitchFamily="34" charset="0"/>
                  <a:sym typeface="Wingdings"/>
                </a:rPr>
                <a:t>Boneless Bites </a:t>
              </a:r>
              <a:r>
                <a:rPr lang="en-US" sz="14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plus a drink</a:t>
              </a:r>
              <a:endParaRPr lang="en-US" sz="1600" b="1" dirty="0">
                <a:solidFill>
                  <a:srgbClr val="FF3300"/>
                </a:solidFill>
                <a:latin typeface="Trebuchet MS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909206" y="423508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3" name="TextBox 41"/>
          <p:cNvSpPr txBox="1"/>
          <p:nvPr/>
        </p:nvSpPr>
        <p:spPr>
          <a:xfrm>
            <a:off x="5110163" y="4539725"/>
            <a:ext cx="3878262" cy="528350"/>
          </a:xfrm>
          <a:prstGeom prst="rect">
            <a:avLst/>
          </a:prstGeom>
          <a:noFill/>
          <a:ln w="15875">
            <a:solidFill>
              <a:srgbClr val="FF3300"/>
            </a:solidFill>
          </a:ln>
        </p:spPr>
        <p:txBody>
          <a:bodyPr wrap="square" lIns="36576" r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700"/>
              </a:lnSpc>
            </a:pPr>
            <a:r>
              <a:rPr lang="en-US" sz="1600" b="1" dirty="0"/>
              <a:t>S</a:t>
            </a:r>
            <a:r>
              <a:rPr lang="en-US" sz="1600" b="1" dirty="0" smtClean="0"/>
              <a:t>ubstitute a side to </a:t>
            </a:r>
            <a:r>
              <a:rPr lang="en-US" sz="1600" b="1" dirty="0"/>
              <a:t>a</a:t>
            </a:r>
            <a:r>
              <a:rPr lang="en-US" sz="1600" b="1" dirty="0" smtClean="0"/>
              <a:t> fried rice (Shrimp</a:t>
            </a:r>
            <a:r>
              <a:rPr lang="en-US" sz="800" b="1" dirty="0" smtClean="0"/>
              <a:t> </a:t>
            </a:r>
            <a:r>
              <a:rPr lang="en-US" sz="1600" b="1" dirty="0" smtClean="0"/>
              <a:t>/</a:t>
            </a:r>
            <a:r>
              <a:rPr lang="en-US" sz="800" b="1" dirty="0" smtClean="0"/>
              <a:t> </a:t>
            </a:r>
            <a:r>
              <a:rPr lang="en-US" sz="1600" b="1" dirty="0" smtClean="0"/>
              <a:t>Chicken</a:t>
            </a:r>
            <a:r>
              <a:rPr lang="en-US" sz="800" b="1" dirty="0" smtClean="0"/>
              <a:t> </a:t>
            </a:r>
            <a:r>
              <a:rPr lang="en-US" sz="1600" b="1" dirty="0" smtClean="0"/>
              <a:t>/</a:t>
            </a:r>
            <a:r>
              <a:rPr lang="en-US" sz="800" b="1" dirty="0" smtClean="0"/>
              <a:t> </a:t>
            </a:r>
            <a:r>
              <a:rPr lang="en-US" sz="1600" b="1" dirty="0" smtClean="0"/>
              <a:t>Beef ) with $1.59. </a:t>
            </a:r>
            <a:r>
              <a:rPr lang="en-US" sz="1400" b="1" dirty="0" smtClean="0"/>
              <a:t>Vegetable - $0.50</a:t>
            </a:r>
            <a:endParaRPr lang="en-US" sz="1600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1278" y="4554222"/>
            <a:ext cx="4874617" cy="486287"/>
            <a:chOff x="11278" y="4554222"/>
            <a:chExt cx="4874617" cy="486287"/>
          </a:xfrm>
        </p:grpSpPr>
        <p:sp>
          <p:nvSpPr>
            <p:cNvPr id="83" name="TextBox 82"/>
            <p:cNvSpPr txBox="1"/>
            <p:nvPr/>
          </p:nvSpPr>
          <p:spPr>
            <a:xfrm>
              <a:off x="11278" y="4628088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❽</a:t>
              </a:r>
              <a:endParaRPr lang="en-US" sz="16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287654" y="4628088"/>
              <a:ext cx="598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/>
                <a:t> 8.99</a:t>
              </a:r>
              <a:endParaRPr lang="en-US" sz="16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04782" y="4554222"/>
              <a:ext cx="3323136" cy="486287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1 </a:t>
              </a:r>
              <a:r>
                <a:rPr lang="en-US" sz="1600" b="1" dirty="0">
                  <a:latin typeface="Trebuchet MS" pitchFamily="34" charset="0"/>
                  <a:sym typeface="Wingdings"/>
                </a:rPr>
                <a:t>p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iece Fish &amp; </a:t>
              </a:r>
              <a:r>
                <a:rPr lang="en-US" sz="1600" b="1" dirty="0">
                  <a:latin typeface="Trebuchet MS" pitchFamily="34" charset="0"/>
                  <a:sym typeface="Wingdings"/>
                </a:rPr>
                <a:t>6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 </a:t>
              </a:r>
              <a:r>
                <a:rPr lang="en-US" sz="1600" b="1" dirty="0">
                  <a:latin typeface="Trebuchet MS" pitchFamily="34" charset="0"/>
                  <a:sym typeface="Wingdings"/>
                </a:rPr>
                <a:t>p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iece Wings </a:t>
              </a:r>
              <a:r>
                <a:rPr lang="en-US" sz="1600" b="1" dirty="0" smtClean="0">
                  <a:latin typeface="Bradley Hand ITC" panose="03070402050302030203" pitchFamily="66" charset="0"/>
                  <a:cs typeface="Utsaah" panose="020B0604020202020204" pitchFamily="34" charset="0"/>
                </a:rPr>
                <a:t>or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 Boneless Bites 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441913" y="464347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…..…....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94455" y="3992735"/>
            <a:ext cx="4070930" cy="338554"/>
            <a:chOff x="4994455" y="4022707"/>
            <a:chExt cx="4070930" cy="338554"/>
          </a:xfrm>
        </p:grpSpPr>
        <p:sp>
          <p:nvSpPr>
            <p:cNvPr id="74" name="TextBox 73"/>
            <p:cNvSpPr txBox="1"/>
            <p:nvPr/>
          </p:nvSpPr>
          <p:spPr>
            <a:xfrm>
              <a:off x="5381610" y="4047329"/>
              <a:ext cx="1878740" cy="289310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>
              <a:defPPr>
                <a:defRPr lang="en-US"/>
              </a:defPPr>
              <a:lvl1pPr>
                <a:lnSpc>
                  <a:spcPct val="80000"/>
                </a:lnSpc>
                <a:defRPr sz="1600" b="1">
                  <a:latin typeface="Trebuchet MS" pitchFamily="34" charset="0"/>
                </a:defRPr>
              </a:lvl1pPr>
            </a:lstStyle>
            <a:p>
              <a:r>
                <a:rPr lang="en-US" dirty="0" smtClean="0">
                  <a:sym typeface="Wingdings"/>
                </a:rPr>
                <a:t>16 piece Wings</a:t>
              </a:r>
              <a:endParaRPr lang="en-US" sz="1200" dirty="0">
                <a:solidFill>
                  <a:srgbClr val="FF33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994455" y="4022707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3300"/>
                  </a:solidFill>
                  <a:latin typeface="Calibri"/>
                </a:rPr>
                <a:t>⓬</a:t>
              </a:r>
              <a:endParaRPr lang="en-US" sz="16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409436" y="4022707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/>
                <a:t>11.49</a:t>
              </a:r>
              <a:endParaRPr lang="en-US" sz="16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30456" y="4038096"/>
              <a:ext cx="1799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..........................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264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1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053" y="3543426"/>
            <a:ext cx="4442292" cy="2433680"/>
          </a:xfrm>
          <a:prstGeom prst="rect">
            <a:avLst/>
          </a:prstGeom>
        </p:spPr>
      </p:pic>
      <p:grpSp>
        <p:nvGrpSpPr>
          <p:cNvPr id="116" name="Group 115"/>
          <p:cNvGrpSpPr/>
          <p:nvPr/>
        </p:nvGrpSpPr>
        <p:grpSpPr>
          <a:xfrm>
            <a:off x="3265378" y="1925956"/>
            <a:ext cx="2804417" cy="338554"/>
            <a:chOff x="239050" y="3206123"/>
            <a:chExt cx="2625013" cy="338554"/>
          </a:xfrm>
        </p:grpSpPr>
        <p:sp>
          <p:nvSpPr>
            <p:cNvPr id="120" name="TextBox 119"/>
            <p:cNvSpPr txBox="1"/>
            <p:nvPr/>
          </p:nvSpPr>
          <p:spPr>
            <a:xfrm>
              <a:off x="239050" y="3206123"/>
              <a:ext cx="637994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8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92227" y="3206123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5.49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283086" y="3206123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6.99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3074274" y="1145054"/>
            <a:ext cx="2865204" cy="228600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BUTTERFLY SHRIMP</a:t>
            </a:r>
            <a:endParaRPr lang="en-US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161639" y="1381834"/>
            <a:ext cx="1140056" cy="30777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i="1" u="sng" dirty="0" smtClean="0">
                <a:solidFill>
                  <a:schemeClr val="tx1"/>
                </a:solidFill>
                <a:sym typeface="Wingdings"/>
              </a:rPr>
              <a:t>Shrimp </a:t>
            </a:r>
            <a:r>
              <a:rPr lang="en-US" i="1" u="sng" dirty="0">
                <a:solidFill>
                  <a:schemeClr val="tx1"/>
                </a:solidFill>
                <a:sym typeface="Wingdings"/>
              </a:rPr>
              <a:t>Only</a:t>
            </a:r>
            <a:endParaRPr lang="en-US" i="1" u="sng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271376" y="1381834"/>
            <a:ext cx="913634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i="1" u="sng" dirty="0">
                <a:solidFill>
                  <a:schemeClr val="tx1"/>
                </a:solidFill>
                <a:sym typeface="Wingdings"/>
              </a:rPr>
              <a:t>w/ </a:t>
            </a:r>
            <a:r>
              <a:rPr lang="en-US" i="1" u="sng" dirty="0" smtClean="0">
                <a:solidFill>
                  <a:schemeClr val="tx1"/>
                </a:solidFill>
                <a:sym typeface="Wingdings"/>
              </a:rPr>
              <a:t>F fries</a:t>
            </a:r>
            <a:endParaRPr lang="en-US" i="1" u="sng" dirty="0">
              <a:solidFill>
                <a:schemeClr val="tx1"/>
              </a:solidFill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3265378" y="1644319"/>
            <a:ext cx="2804417" cy="338554"/>
            <a:chOff x="239050" y="2924486"/>
            <a:chExt cx="2625013" cy="338554"/>
          </a:xfrm>
        </p:grpSpPr>
        <p:sp>
          <p:nvSpPr>
            <p:cNvPr id="113" name="TextBox 112"/>
            <p:cNvSpPr txBox="1"/>
            <p:nvPr/>
          </p:nvSpPr>
          <p:spPr>
            <a:xfrm>
              <a:off x="239050" y="2924486"/>
              <a:ext cx="637994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6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92227" y="2924486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4.49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283086" y="2924486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5.99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3067754" y="-1385"/>
            <a:ext cx="2865204" cy="228600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GRILLED SHRIMP</a:t>
            </a:r>
            <a:endParaRPr lang="en-US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161639" y="235395"/>
            <a:ext cx="1140056" cy="30777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i="1" u="sng" dirty="0" smtClean="0">
                <a:solidFill>
                  <a:schemeClr val="tx1"/>
                </a:solidFill>
                <a:sym typeface="Wingdings"/>
              </a:rPr>
              <a:t>Shrimp </a:t>
            </a:r>
            <a:r>
              <a:rPr lang="en-US" i="1" u="sng" dirty="0">
                <a:solidFill>
                  <a:schemeClr val="tx1"/>
                </a:solidFill>
                <a:sym typeface="Wingdings"/>
              </a:rPr>
              <a:t>Only</a:t>
            </a:r>
            <a:endParaRPr lang="en-US" i="1" u="sng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290573" y="235395"/>
            <a:ext cx="1086462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i="1" u="sng" dirty="0">
                <a:solidFill>
                  <a:schemeClr val="tx1"/>
                </a:solidFill>
                <a:sym typeface="Wingdings"/>
              </a:rPr>
              <a:t>w/ </a:t>
            </a:r>
            <a:r>
              <a:rPr lang="en-US" i="1" u="sng" dirty="0" smtClean="0">
                <a:solidFill>
                  <a:schemeClr val="tx1"/>
                </a:solidFill>
                <a:sym typeface="Wingdings"/>
              </a:rPr>
              <a:t>F fries</a:t>
            </a:r>
            <a:endParaRPr lang="en-US" i="1" u="sng" dirty="0">
              <a:solidFill>
                <a:schemeClr val="tx1"/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267373" y="459475"/>
            <a:ext cx="2802422" cy="338554"/>
            <a:chOff x="239050" y="2924486"/>
            <a:chExt cx="2623146" cy="338554"/>
          </a:xfrm>
        </p:grpSpPr>
        <p:sp>
          <p:nvSpPr>
            <p:cNvPr id="170" name="TextBox 169"/>
            <p:cNvSpPr txBox="1"/>
            <p:nvPr/>
          </p:nvSpPr>
          <p:spPr>
            <a:xfrm>
              <a:off x="239050" y="2924486"/>
              <a:ext cx="637994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6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488092" y="2924486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5.99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2281219" y="2924486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7.49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267373" y="735401"/>
            <a:ext cx="2802422" cy="338554"/>
            <a:chOff x="239050" y="3206123"/>
            <a:chExt cx="2623146" cy="338554"/>
          </a:xfrm>
        </p:grpSpPr>
        <p:sp>
          <p:nvSpPr>
            <p:cNvPr id="135" name="TextBox 134"/>
            <p:cNvSpPr txBox="1"/>
            <p:nvPr/>
          </p:nvSpPr>
          <p:spPr>
            <a:xfrm>
              <a:off x="239050" y="3206123"/>
              <a:ext cx="637994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8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488092" y="3206123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7.99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281219" y="3206123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9.49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205209" y="2494940"/>
            <a:ext cx="979801" cy="3288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/>
          <p:cNvGrpSpPr/>
          <p:nvPr/>
        </p:nvGrpSpPr>
        <p:grpSpPr>
          <a:xfrm>
            <a:off x="51359" y="1237078"/>
            <a:ext cx="2754011" cy="338794"/>
            <a:chOff x="41249" y="1269285"/>
            <a:chExt cx="2754011" cy="338794"/>
          </a:xfrm>
        </p:grpSpPr>
        <p:sp>
          <p:nvSpPr>
            <p:cNvPr id="183" name="TextBox 182"/>
            <p:cNvSpPr txBox="1"/>
            <p:nvPr/>
          </p:nvSpPr>
          <p:spPr>
            <a:xfrm>
              <a:off x="41249" y="1269525"/>
              <a:ext cx="2260882" cy="338554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Pulled Pork 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329046" y="1269525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4.49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174577" y="1269285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5.99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206" name="Rectangle 205"/>
          <p:cNvSpPr/>
          <p:nvPr/>
        </p:nvSpPr>
        <p:spPr>
          <a:xfrm>
            <a:off x="-21005" y="-1385"/>
            <a:ext cx="2843774" cy="228600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 DELUXE SANDWICHES</a:t>
            </a:r>
            <a:endParaRPr lang="en-US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52595" y="497880"/>
            <a:ext cx="2752775" cy="482756"/>
            <a:chOff x="58945" y="2156386"/>
            <a:chExt cx="2752775" cy="482756"/>
          </a:xfrm>
        </p:grpSpPr>
        <p:sp>
          <p:nvSpPr>
            <p:cNvPr id="208" name="TextBox 207"/>
            <p:cNvSpPr txBox="1"/>
            <p:nvPr/>
          </p:nvSpPr>
          <p:spPr>
            <a:xfrm>
              <a:off x="58945" y="2202099"/>
              <a:ext cx="2477590" cy="437043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Philly </a:t>
              </a:r>
              <a:br>
                <a:rPr lang="en-US" sz="1600" b="1" dirty="0" smtClean="0">
                  <a:latin typeface="Trebuchet MS" pitchFamily="34" charset="0"/>
                  <a:sym typeface="Wingdings"/>
                </a:rPr>
              </a:br>
              <a:r>
                <a:rPr lang="en-US" sz="12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Chicken / Beef</a:t>
              </a:r>
              <a:endParaRPr lang="en-US" sz="1500" b="1" dirty="0">
                <a:latin typeface="Trebuchet MS" pitchFamily="34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346127" y="2156386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5.49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91037" y="2156386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6.99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50320" y="939580"/>
            <a:ext cx="2755050" cy="338554"/>
            <a:chOff x="40210" y="2463626"/>
            <a:chExt cx="2755050" cy="338554"/>
          </a:xfrm>
        </p:grpSpPr>
        <p:sp>
          <p:nvSpPr>
            <p:cNvPr id="212" name="TextBox 211"/>
            <p:cNvSpPr txBox="1"/>
            <p:nvPr/>
          </p:nvSpPr>
          <p:spPr>
            <a:xfrm>
              <a:off x="40210" y="2463626"/>
              <a:ext cx="2260882" cy="338554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Chicken 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329667" y="2463626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4.49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174577" y="2463626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5.99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50320" y="1534815"/>
            <a:ext cx="2761253" cy="339035"/>
            <a:chOff x="40210" y="2808790"/>
            <a:chExt cx="2761253" cy="339035"/>
          </a:xfrm>
        </p:grpSpPr>
        <p:sp>
          <p:nvSpPr>
            <p:cNvPr id="215" name="TextBox 214"/>
            <p:cNvSpPr txBox="1"/>
            <p:nvPr/>
          </p:nvSpPr>
          <p:spPr>
            <a:xfrm>
              <a:off x="40210" y="2809271"/>
              <a:ext cx="2260882" cy="338554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Burger </a:t>
              </a:r>
              <a:endParaRPr lang="en-US" sz="1100" b="1" dirty="0">
                <a:latin typeface="Trebuchet MS" pitchFamily="34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329046" y="2809271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4.49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2180780" y="2808790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5.99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7909811" y="-961510"/>
            <a:ext cx="889987" cy="30777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i="1" u="sng" dirty="0">
                <a:solidFill>
                  <a:schemeClr val="tx1"/>
                </a:solidFill>
                <a:sym typeface="Wingdings"/>
              </a:rPr>
              <a:t>Fish Only</a:t>
            </a:r>
            <a:endParaRPr lang="en-US" i="1" u="sng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2403" y="2024759"/>
            <a:ext cx="3038203" cy="1391901"/>
            <a:chOff x="6296017" y="1616855"/>
            <a:chExt cx="3038203" cy="1391901"/>
          </a:xfrm>
        </p:grpSpPr>
        <p:sp>
          <p:nvSpPr>
            <p:cNvPr id="199" name="TextBox 198"/>
            <p:cNvSpPr txBox="1"/>
            <p:nvPr/>
          </p:nvSpPr>
          <p:spPr>
            <a:xfrm>
              <a:off x="8321479" y="1841853"/>
              <a:ext cx="1012741" cy="307777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>
              <a:defPPr>
                <a:defRPr lang="en-US"/>
              </a:defPPr>
              <a:lvl1pPr>
                <a:spcAft>
                  <a:spcPts val="600"/>
                </a:spcAft>
                <a:defRPr sz="1400" b="1">
                  <a:solidFill>
                    <a:srgbClr val="003300"/>
                  </a:solidFill>
                  <a:latin typeface="Candara" pitchFamily="34" charset="0"/>
                </a:defRPr>
              </a:lvl1pPr>
            </a:lstStyle>
            <a:p>
              <a:r>
                <a:rPr lang="en-US" i="1" u="sng" dirty="0">
                  <a:solidFill>
                    <a:schemeClr val="tx1"/>
                  </a:solidFill>
                  <a:sym typeface="Wingdings"/>
                </a:rPr>
                <a:t>w/ </a:t>
              </a:r>
              <a:r>
                <a:rPr lang="en-US" i="1" u="sng" dirty="0" smtClean="0">
                  <a:solidFill>
                    <a:schemeClr val="tx1"/>
                  </a:solidFill>
                  <a:sym typeface="Wingdings"/>
                </a:rPr>
                <a:t>F fries</a:t>
              </a:r>
              <a:endParaRPr lang="en-US" i="1" u="sng" dirty="0">
                <a:solidFill>
                  <a:schemeClr val="tx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296017" y="1616855"/>
              <a:ext cx="2846178" cy="228600"/>
            </a:xfrm>
            <a:prstGeom prst="rect">
              <a:avLst/>
            </a:prstGeom>
            <a:gradFill flip="none" rotWithShape="1">
              <a:gsLst>
                <a:gs pos="0">
                  <a:srgbClr val="FF6600">
                    <a:alpha val="0"/>
                  </a:srgbClr>
                </a:gs>
                <a:gs pos="16000">
                  <a:srgbClr val="FF3300"/>
                </a:gs>
                <a:gs pos="39000">
                  <a:srgbClr val="FF3300"/>
                </a:gs>
                <a:gs pos="99000">
                  <a:srgbClr val="FF33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ndara" panose="020E0502030303020204" pitchFamily="34" charset="0"/>
                </a:rPr>
                <a:t> FISH</a:t>
              </a:r>
              <a:endParaRPr lang="en-US" b="1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387715" y="2135164"/>
              <a:ext cx="2713652" cy="338554"/>
              <a:chOff x="109624" y="4371074"/>
              <a:chExt cx="2713652" cy="338554"/>
            </a:xfrm>
          </p:grpSpPr>
          <p:sp>
            <p:nvSpPr>
              <p:cNvPr id="200" name="TextBox 199"/>
              <p:cNvSpPr txBox="1"/>
              <p:nvPr/>
            </p:nvSpPr>
            <p:spPr>
              <a:xfrm>
                <a:off x="109624" y="4371074"/>
                <a:ext cx="681597" cy="338554"/>
              </a:xfrm>
              <a:prstGeom prst="rect">
                <a:avLst/>
              </a:prstGeom>
              <a:noFill/>
            </p:spPr>
            <p:txBody>
              <a:bodyPr wrap="none" rtlCol="0" anchor="t" anchorCtr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>
                    <a:latin typeface="Trebuchet MS" pitchFamily="34" charset="0"/>
                    <a:sym typeface="Wingdings"/>
                  </a:rPr>
                  <a:t>2</a:t>
                </a:r>
                <a:r>
                  <a:rPr lang="en-US" sz="1600" b="1" dirty="0" smtClean="0">
                    <a:latin typeface="Trebuchet MS" pitchFamily="34" charset="0"/>
                  </a:rPr>
                  <a:t> pcs</a:t>
                </a:r>
                <a:endParaRPr lang="en-US" sz="1600" b="1" dirty="0">
                  <a:latin typeface="Trebuchet MS" pitchFamily="34" charset="0"/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1522097" y="4371074"/>
                <a:ext cx="6206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Trebuchet MS" pitchFamily="34" charset="0"/>
                  </a:rPr>
                  <a:t>5.49</a:t>
                </a:r>
                <a:endParaRPr lang="en-US" sz="1600" b="1" dirty="0">
                  <a:latin typeface="Trebuchet MS" pitchFamily="34" charset="0"/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2202593" y="4371074"/>
                <a:ext cx="6206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Trebuchet MS" pitchFamily="34" charset="0"/>
                  </a:rPr>
                  <a:t>6.99</a:t>
                </a:r>
                <a:endParaRPr lang="en-US" sz="1600" b="1" dirty="0">
                  <a:latin typeface="Trebuchet MS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387715" y="2416801"/>
              <a:ext cx="2713652" cy="338554"/>
              <a:chOff x="109624" y="4652711"/>
              <a:chExt cx="2713652" cy="338554"/>
            </a:xfrm>
          </p:grpSpPr>
          <p:sp>
            <p:nvSpPr>
              <p:cNvPr id="203" name="TextBox 202"/>
              <p:cNvSpPr txBox="1"/>
              <p:nvPr/>
            </p:nvSpPr>
            <p:spPr>
              <a:xfrm>
                <a:off x="109624" y="4652711"/>
                <a:ext cx="681597" cy="338554"/>
              </a:xfrm>
              <a:prstGeom prst="rect">
                <a:avLst/>
              </a:prstGeom>
              <a:noFill/>
            </p:spPr>
            <p:txBody>
              <a:bodyPr wrap="none" rtlCol="0" anchor="t" anchorCtr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>
                    <a:latin typeface="Trebuchet MS" pitchFamily="34" charset="0"/>
                    <a:sym typeface="Wingdings"/>
                  </a:rPr>
                  <a:t>3</a:t>
                </a:r>
                <a:r>
                  <a:rPr lang="en-US" sz="1600" b="1" dirty="0" smtClean="0">
                    <a:latin typeface="Trebuchet MS" pitchFamily="34" charset="0"/>
                  </a:rPr>
                  <a:t> pcs</a:t>
                </a:r>
                <a:endParaRPr lang="en-US" sz="1600" b="1" dirty="0">
                  <a:latin typeface="Trebuchet MS" pitchFamily="34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1522097" y="4652711"/>
                <a:ext cx="6206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Trebuchet MS" pitchFamily="34" charset="0"/>
                  </a:rPr>
                  <a:t>6.99</a:t>
                </a:r>
                <a:endParaRPr lang="en-US" sz="1600" b="1" dirty="0">
                  <a:latin typeface="Trebuchet MS" pitchFamily="34" charset="0"/>
                </a:endParaRP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2202593" y="4652711"/>
                <a:ext cx="6206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Trebuchet MS" pitchFamily="34" charset="0"/>
                  </a:rPr>
                  <a:t>8.49</a:t>
                </a:r>
                <a:endParaRPr lang="en-US" sz="1600" b="1" dirty="0">
                  <a:latin typeface="Trebuchet MS" pitchFamily="34" charset="0"/>
                </a:endParaRPr>
              </a:p>
            </p:txBody>
          </p:sp>
        </p:grpSp>
        <p:sp>
          <p:nvSpPr>
            <p:cNvPr id="219" name="TextBox 218"/>
            <p:cNvSpPr txBox="1"/>
            <p:nvPr/>
          </p:nvSpPr>
          <p:spPr>
            <a:xfrm>
              <a:off x="6400596" y="2711239"/>
              <a:ext cx="2611893" cy="297517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 indent="-457200">
                <a:lnSpc>
                  <a:spcPts val="1600"/>
                </a:lnSpc>
              </a:pPr>
              <a:r>
                <a:rPr lang="en-US" sz="1200" b="1" dirty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Tilapia </a:t>
              </a:r>
              <a:r>
                <a:rPr lang="en-US" sz="12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/ Catfish / Whiting           </a:t>
              </a:r>
              <a:endParaRPr lang="en-US" sz="1200" b="1" dirty="0">
                <a:solidFill>
                  <a:srgbClr val="FF3300"/>
                </a:solidFill>
                <a:latin typeface="Trebuchet MS" pitchFamily="34" charset="0"/>
                <a:sym typeface="Wingdings"/>
              </a:endParaRPr>
            </a:p>
          </p:txBody>
        </p:sp>
      </p:grpSp>
      <p:sp>
        <p:nvSpPr>
          <p:cNvPr id="96" name="Rectangle 95"/>
          <p:cNvSpPr/>
          <p:nvPr/>
        </p:nvSpPr>
        <p:spPr>
          <a:xfrm>
            <a:off x="6298421" y="3051296"/>
            <a:ext cx="2843774" cy="228600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  </a:t>
            </a:r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SALAD</a:t>
            </a:r>
            <a:endParaRPr lang="en-US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230620" y="3313972"/>
            <a:ext cx="2864545" cy="338554"/>
            <a:chOff x="6064610" y="666755"/>
            <a:chExt cx="2923520" cy="338554"/>
          </a:xfrm>
        </p:grpSpPr>
        <p:sp>
          <p:nvSpPr>
            <p:cNvPr id="121" name="TextBox 120"/>
            <p:cNvSpPr txBox="1"/>
            <p:nvPr/>
          </p:nvSpPr>
          <p:spPr>
            <a:xfrm>
              <a:off x="6064610" y="666755"/>
              <a:ext cx="2154945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Chicken / Fish Salad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354670" y="666755"/>
              <a:ext cx="6334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5.99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-18404" y="3543426"/>
            <a:ext cx="2843774" cy="228600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 WINGS</a:t>
            </a:r>
            <a:endParaRPr lang="en-US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009290" y="3798786"/>
            <a:ext cx="1034257" cy="30777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i="1" u="sng" dirty="0">
                <a:solidFill>
                  <a:schemeClr val="tx1"/>
                </a:solidFill>
                <a:sym typeface="Wingdings"/>
              </a:rPr>
              <a:t>Wings Only</a:t>
            </a:r>
            <a:endParaRPr lang="en-US" i="1" u="sng" dirty="0">
              <a:solidFill>
                <a:schemeClr val="tx1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042674" y="3798786"/>
            <a:ext cx="99312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i="1" u="sng" dirty="0">
                <a:solidFill>
                  <a:schemeClr val="tx1"/>
                </a:solidFill>
                <a:sym typeface="Wingdings"/>
              </a:rPr>
              <a:t>w/ </a:t>
            </a:r>
            <a:r>
              <a:rPr lang="en-US" i="1" u="sng" dirty="0" smtClean="0">
                <a:solidFill>
                  <a:schemeClr val="tx1"/>
                </a:solidFill>
                <a:sym typeface="Wingdings"/>
              </a:rPr>
              <a:t>F fries</a:t>
            </a:r>
            <a:endParaRPr lang="en-US" i="1" u="sng" dirty="0">
              <a:solidFill>
                <a:schemeClr val="tx1"/>
              </a:solidFill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229363" y="4095883"/>
            <a:ext cx="2576007" cy="338554"/>
            <a:chOff x="237246" y="666218"/>
            <a:chExt cx="2576007" cy="338554"/>
          </a:xfrm>
        </p:grpSpPr>
        <p:sp>
          <p:nvSpPr>
            <p:cNvPr id="190" name="TextBox 189"/>
            <p:cNvSpPr txBox="1"/>
            <p:nvPr/>
          </p:nvSpPr>
          <p:spPr>
            <a:xfrm>
              <a:off x="237246" y="666218"/>
              <a:ext cx="68159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6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347660" y="666218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4.99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192570" y="666218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5.99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109137" y="4389050"/>
            <a:ext cx="2696233" cy="338554"/>
            <a:chOff x="117020" y="920335"/>
            <a:chExt cx="2696233" cy="338554"/>
          </a:xfrm>
        </p:grpSpPr>
        <p:sp>
          <p:nvSpPr>
            <p:cNvPr id="194" name="TextBox 193"/>
            <p:cNvSpPr txBox="1"/>
            <p:nvPr/>
          </p:nvSpPr>
          <p:spPr>
            <a:xfrm>
              <a:off x="117020" y="920335"/>
              <a:ext cx="801823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10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347660" y="920335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6.99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192570" y="920335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7.99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116084" y="4691116"/>
            <a:ext cx="2699536" cy="338554"/>
            <a:chOff x="117020" y="920335"/>
            <a:chExt cx="2699536" cy="338554"/>
          </a:xfrm>
        </p:grpSpPr>
        <p:sp>
          <p:nvSpPr>
            <p:cNvPr id="143" name="TextBox 142"/>
            <p:cNvSpPr txBox="1"/>
            <p:nvPr/>
          </p:nvSpPr>
          <p:spPr>
            <a:xfrm>
              <a:off x="117020" y="920335"/>
              <a:ext cx="801823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20</a:t>
              </a:r>
              <a:r>
                <a:rPr lang="en-US" sz="1600" b="1" dirty="0" smtClean="0">
                  <a:latin typeface="Trebuchet MS" pitchFamily="34" charset="0"/>
                </a:rPr>
                <a:t> </a:t>
              </a:r>
              <a:r>
                <a:rPr lang="en-US" sz="1600" b="1" dirty="0">
                  <a:latin typeface="Trebuchet MS" pitchFamily="34" charset="0"/>
                </a:rPr>
                <a:t>p</a:t>
              </a:r>
              <a:r>
                <a:rPr lang="en-US" sz="1600" b="1" dirty="0" smtClean="0">
                  <a:latin typeface="Trebuchet MS" pitchFamily="34" charset="0"/>
                </a:rPr>
                <a:t>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220488" y="920335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12.59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075648" y="920335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13.59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604121" y="2533345"/>
            <a:ext cx="609462" cy="30777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i="1" u="sng" dirty="0" smtClean="0">
                <a:solidFill>
                  <a:schemeClr val="tx1"/>
                </a:solidFill>
                <a:sym typeface="Wingdings"/>
              </a:rPr>
              <a:t>Small</a:t>
            </a:r>
            <a:endParaRPr lang="en-US" i="1" u="sng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73905" y="2533345"/>
            <a:ext cx="619080" cy="30777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i="1" u="sng" dirty="0" smtClean="0">
                <a:solidFill>
                  <a:schemeClr val="tx1"/>
                </a:solidFill>
                <a:sym typeface="Wingdings"/>
              </a:rPr>
              <a:t>Large</a:t>
            </a:r>
            <a:endParaRPr lang="en-US" i="1" u="sng" dirty="0">
              <a:solidFill>
                <a:schemeClr val="tx1"/>
              </a:solidFill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2986093" y="2767898"/>
            <a:ext cx="3006892" cy="338554"/>
            <a:chOff x="3035800" y="2924486"/>
            <a:chExt cx="3006892" cy="377468"/>
          </a:xfrm>
        </p:grpSpPr>
        <p:sp>
          <p:nvSpPr>
            <p:cNvPr id="80" name="TextBox 79"/>
            <p:cNvSpPr txBox="1"/>
            <p:nvPr/>
          </p:nvSpPr>
          <p:spPr>
            <a:xfrm>
              <a:off x="3035800" y="2924486"/>
              <a:ext cx="1399742" cy="231237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  <a:sym typeface="Wingdings"/>
                </a:rPr>
                <a:t>French Fries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660112" y="2924486"/>
              <a:ext cx="620683" cy="377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1.99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422009" y="2924486"/>
              <a:ext cx="620683" cy="377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2.99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986093" y="3732399"/>
            <a:ext cx="3006892" cy="338554"/>
            <a:chOff x="3035800" y="2924486"/>
            <a:chExt cx="3006892" cy="394174"/>
          </a:xfrm>
        </p:grpSpPr>
        <p:sp>
          <p:nvSpPr>
            <p:cNvPr id="146" name="TextBox 145"/>
            <p:cNvSpPr txBox="1"/>
            <p:nvPr/>
          </p:nvSpPr>
          <p:spPr>
            <a:xfrm>
              <a:off x="3035800" y="2924486"/>
              <a:ext cx="1309974" cy="231237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  <a:sym typeface="Wingdings"/>
                </a:rPr>
                <a:t>Onion Rings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660112" y="2924486"/>
              <a:ext cx="620683" cy="394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2.49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422009" y="2924486"/>
              <a:ext cx="620683" cy="394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3.99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2986093" y="4062208"/>
            <a:ext cx="3016292" cy="338554"/>
            <a:chOff x="3035800" y="2924486"/>
            <a:chExt cx="3016292" cy="351999"/>
          </a:xfrm>
        </p:grpSpPr>
        <p:sp>
          <p:nvSpPr>
            <p:cNvPr id="150" name="TextBox 149"/>
            <p:cNvSpPr txBox="1"/>
            <p:nvPr/>
          </p:nvSpPr>
          <p:spPr>
            <a:xfrm>
              <a:off x="3035800" y="2924486"/>
              <a:ext cx="1407758" cy="231237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  <a:sym typeface="Wingdings"/>
                </a:rPr>
                <a:t>Hushpuppies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660112" y="2924486"/>
              <a:ext cx="620683" cy="351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rebuchet MS" pitchFamily="34" charset="0"/>
                </a:defRPr>
              </a:lvl1pPr>
            </a:lstStyle>
            <a:p>
              <a:r>
                <a:rPr lang="en-US" dirty="0" smtClean="0"/>
                <a:t>2.49</a:t>
              </a:r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31409" y="2924486"/>
              <a:ext cx="620683" cy="351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3.99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86093" y="4388991"/>
            <a:ext cx="3006892" cy="338554"/>
            <a:chOff x="3112610" y="4347528"/>
            <a:chExt cx="3006892" cy="338554"/>
          </a:xfrm>
        </p:grpSpPr>
        <p:sp>
          <p:nvSpPr>
            <p:cNvPr id="154" name="TextBox 153"/>
            <p:cNvSpPr txBox="1"/>
            <p:nvPr/>
          </p:nvSpPr>
          <p:spPr>
            <a:xfrm>
              <a:off x="3112610" y="4347528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rebuchet MS" pitchFamily="34" charset="0"/>
                </a:defRPr>
              </a:lvl1pPr>
            </a:lstStyle>
            <a:p>
              <a:r>
                <a:rPr lang="en-US" dirty="0">
                  <a:sym typeface="Wingdings"/>
                </a:rPr>
                <a:t>Fried Okra</a:t>
              </a:r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736922" y="4347528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2.49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498819" y="4347528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rebuchet MS" pitchFamily="34" charset="0"/>
                </a:defRPr>
              </a:lvl1pPr>
            </a:lstStyle>
            <a:p>
              <a:r>
                <a:rPr lang="en-US" dirty="0" smtClean="0"/>
                <a:t>3.99</a:t>
              </a:r>
              <a:endParaRPr lang="en-US" dirty="0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2986093" y="4684025"/>
            <a:ext cx="3006892" cy="345645"/>
            <a:chOff x="3035800" y="2924486"/>
            <a:chExt cx="3006892" cy="231237"/>
          </a:xfrm>
        </p:grpSpPr>
        <p:sp>
          <p:nvSpPr>
            <p:cNvPr id="162" name="TextBox 161"/>
            <p:cNvSpPr txBox="1"/>
            <p:nvPr/>
          </p:nvSpPr>
          <p:spPr>
            <a:xfrm>
              <a:off x="3035800" y="2924486"/>
              <a:ext cx="1443024" cy="231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rebuchet MS" pitchFamily="34" charset="0"/>
                </a:defRPr>
              </a:lvl1pPr>
            </a:lstStyle>
            <a:p>
              <a:r>
                <a:rPr lang="en-US" dirty="0">
                  <a:sym typeface="Wingdings"/>
                </a:rPr>
                <a:t>Garden Salad</a:t>
              </a:r>
              <a:endParaRPr lang="en-US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660112" y="2924486"/>
              <a:ext cx="620683" cy="226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rebuchet MS" pitchFamily="34" charset="0"/>
                </a:defRPr>
              </a:lvl1pPr>
            </a:lstStyle>
            <a:p>
              <a:r>
                <a:rPr lang="en-US" dirty="0" smtClean="0"/>
                <a:t>2.49</a:t>
              </a:r>
              <a:endParaRPr 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2009" y="2924486"/>
              <a:ext cx="620683" cy="226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rebuchet MS" pitchFamily="34" charset="0"/>
                </a:defRPr>
              </a:lvl1pPr>
            </a:lstStyle>
            <a:p>
              <a:r>
                <a:rPr lang="en-US" dirty="0" smtClean="0"/>
                <a:t>3.99</a:t>
              </a:r>
              <a:endParaRPr lang="en-US" dirty="0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3076170" y="2302915"/>
            <a:ext cx="2896357" cy="228600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SIDE 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ORDERS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2988245" y="3066131"/>
            <a:ext cx="3004740" cy="338554"/>
            <a:chOff x="3035800" y="2924486"/>
            <a:chExt cx="3004740" cy="377468"/>
          </a:xfrm>
        </p:grpSpPr>
        <p:sp>
          <p:nvSpPr>
            <p:cNvPr id="157" name="TextBox 156"/>
            <p:cNvSpPr txBox="1"/>
            <p:nvPr/>
          </p:nvSpPr>
          <p:spPr>
            <a:xfrm>
              <a:off x="3035800" y="2924486"/>
              <a:ext cx="931665" cy="377468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  <a:sym typeface="Wingdings"/>
                </a:rPr>
                <a:t>Egg Roll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657960" y="2924486"/>
              <a:ext cx="620683" cy="377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1.99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419857" y="2924486"/>
              <a:ext cx="620683" cy="377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2.99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988245" y="3399264"/>
            <a:ext cx="3004740" cy="338554"/>
            <a:chOff x="3035800" y="2924486"/>
            <a:chExt cx="3004740" cy="377468"/>
          </a:xfrm>
        </p:grpSpPr>
        <p:sp>
          <p:nvSpPr>
            <p:cNvPr id="165" name="TextBox 164"/>
            <p:cNvSpPr txBox="1"/>
            <p:nvPr/>
          </p:nvSpPr>
          <p:spPr>
            <a:xfrm>
              <a:off x="3035800" y="2924486"/>
              <a:ext cx="1101584" cy="377468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  <a:sym typeface="Wingdings"/>
                </a:rPr>
                <a:t>Cole Slaw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657960" y="2924486"/>
              <a:ext cx="620683" cy="377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1.99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19857" y="2924486"/>
              <a:ext cx="620683" cy="377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2.99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6294646" y="-1385"/>
            <a:ext cx="2841967" cy="228600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CHICKEN 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TENDERS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32775" y="232679"/>
            <a:ext cx="954820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i="1" u="sng" dirty="0">
                <a:solidFill>
                  <a:schemeClr val="tx1"/>
                </a:solidFill>
                <a:sym typeface="Wingdings"/>
              </a:rPr>
              <a:t>w/ </a:t>
            </a:r>
            <a:r>
              <a:rPr lang="en-US" i="1" u="sng" dirty="0" smtClean="0">
                <a:solidFill>
                  <a:schemeClr val="tx1"/>
                </a:solidFill>
                <a:sym typeface="Wingdings"/>
              </a:rPr>
              <a:t>F fries</a:t>
            </a:r>
            <a:endParaRPr lang="en-US" i="1" u="sng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514195" y="466566"/>
            <a:ext cx="2581375" cy="338554"/>
            <a:chOff x="223995" y="2578841"/>
            <a:chExt cx="2581375" cy="338554"/>
          </a:xfrm>
        </p:grpSpPr>
        <p:sp>
          <p:nvSpPr>
            <p:cNvPr id="60" name="TextBox 59"/>
            <p:cNvSpPr txBox="1"/>
            <p:nvPr/>
          </p:nvSpPr>
          <p:spPr>
            <a:xfrm>
              <a:off x="223995" y="2578841"/>
              <a:ext cx="68159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2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30877" y="2578841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3.49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84687" y="2578841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4.99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514195" y="731855"/>
            <a:ext cx="2581375" cy="338554"/>
            <a:chOff x="223995" y="2844130"/>
            <a:chExt cx="2581375" cy="338554"/>
          </a:xfrm>
        </p:grpSpPr>
        <p:sp>
          <p:nvSpPr>
            <p:cNvPr id="64" name="TextBox 63"/>
            <p:cNvSpPr txBox="1"/>
            <p:nvPr/>
          </p:nvSpPr>
          <p:spPr>
            <a:xfrm>
              <a:off x="223995" y="2844130"/>
              <a:ext cx="68159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4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30877" y="2844130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5.49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184687" y="2844130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6.99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536715" y="997145"/>
            <a:ext cx="2581705" cy="338554"/>
            <a:chOff x="223665" y="3109420"/>
            <a:chExt cx="2581705" cy="338554"/>
          </a:xfrm>
        </p:grpSpPr>
        <p:sp>
          <p:nvSpPr>
            <p:cNvPr id="174" name="TextBox 173"/>
            <p:cNvSpPr txBox="1"/>
            <p:nvPr/>
          </p:nvSpPr>
          <p:spPr>
            <a:xfrm>
              <a:off x="223665" y="3109420"/>
              <a:ext cx="68159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6</a:t>
              </a:r>
              <a:r>
                <a:rPr lang="en-US" sz="1600" b="1" dirty="0" smtClean="0">
                  <a:latin typeface="Trebuchet MS" pitchFamily="34" charset="0"/>
                </a:rPr>
                <a:t> </a:t>
              </a:r>
              <a:r>
                <a:rPr lang="en-US" sz="1600" b="1" dirty="0">
                  <a:latin typeface="Trebuchet MS" pitchFamily="34" charset="0"/>
                </a:rPr>
                <a:t>p</a:t>
              </a:r>
              <a:r>
                <a:rPr lang="en-US" sz="1600" b="1" dirty="0" smtClean="0">
                  <a:latin typeface="Trebuchet MS" pitchFamily="34" charset="0"/>
                </a:rPr>
                <a:t>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508027" y="3109420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7.49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184687" y="3109420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8.99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2037270" y="235869"/>
            <a:ext cx="954820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i="1" u="sng" dirty="0">
                <a:solidFill>
                  <a:schemeClr val="tx1"/>
                </a:solidFill>
                <a:sym typeface="Wingdings"/>
              </a:rPr>
              <a:t>w/ </a:t>
            </a:r>
            <a:r>
              <a:rPr lang="en-US" i="1" u="sng" dirty="0" smtClean="0">
                <a:solidFill>
                  <a:schemeClr val="tx1"/>
                </a:solidFill>
                <a:sym typeface="Wingdings"/>
              </a:rPr>
              <a:t>F fries</a:t>
            </a:r>
            <a:endParaRPr lang="en-US" i="1" u="sng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299712" y="1465096"/>
            <a:ext cx="2836901" cy="228600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8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FRIED RICE</a:t>
            </a:r>
            <a:endParaRPr lang="en-US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108200" y="1964361"/>
            <a:ext cx="2995138" cy="338554"/>
            <a:chOff x="6108200" y="497880"/>
            <a:chExt cx="2995138" cy="338554"/>
          </a:xfrm>
        </p:grpSpPr>
        <p:sp>
          <p:nvSpPr>
            <p:cNvPr id="129" name="TextBox 128"/>
            <p:cNvSpPr txBox="1"/>
            <p:nvPr/>
          </p:nvSpPr>
          <p:spPr>
            <a:xfrm>
              <a:off x="6108200" y="497880"/>
              <a:ext cx="1255344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  Vegetable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830221" y="497880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2.99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482655" y="497880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4.49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02155" y="2310006"/>
            <a:ext cx="3007985" cy="338554"/>
            <a:chOff x="6102155" y="860439"/>
            <a:chExt cx="3007985" cy="338554"/>
          </a:xfrm>
        </p:grpSpPr>
        <p:sp>
          <p:nvSpPr>
            <p:cNvPr id="133" name="TextBox 132"/>
            <p:cNvSpPr txBox="1"/>
            <p:nvPr/>
          </p:nvSpPr>
          <p:spPr>
            <a:xfrm>
              <a:off x="6102155" y="860439"/>
              <a:ext cx="1890048" cy="338554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  Beef / Chicken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830222" y="860439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3.99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489457" y="860439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5.99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7841443" y="1695526"/>
            <a:ext cx="609462" cy="30777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i="1" u="sng" dirty="0" smtClean="0">
                <a:solidFill>
                  <a:schemeClr val="tx1"/>
                </a:solidFill>
                <a:sym typeface="Wingdings"/>
              </a:rPr>
              <a:t>Small</a:t>
            </a:r>
            <a:endParaRPr lang="en-US" i="1" u="sng" dirty="0">
              <a:solidFill>
                <a:schemeClr val="tx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8489310" y="1695526"/>
            <a:ext cx="619080" cy="30777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i="1" u="sng" dirty="0" smtClean="0">
                <a:solidFill>
                  <a:schemeClr val="tx1"/>
                </a:solidFill>
                <a:sym typeface="Wingdings"/>
              </a:rPr>
              <a:t>Large</a:t>
            </a:r>
            <a:endParaRPr lang="en-US" i="1" u="sng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08505" y="2655651"/>
            <a:ext cx="2995878" cy="338554"/>
            <a:chOff x="6108505" y="1234666"/>
            <a:chExt cx="2995878" cy="338554"/>
          </a:xfrm>
        </p:grpSpPr>
        <p:sp>
          <p:nvSpPr>
            <p:cNvPr id="181" name="TextBox 180"/>
            <p:cNvSpPr txBox="1"/>
            <p:nvPr/>
          </p:nvSpPr>
          <p:spPr>
            <a:xfrm>
              <a:off x="6108505" y="1234666"/>
              <a:ext cx="1890048" cy="338554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  Shrimp / House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30222" y="1234666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4.49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8483700" y="1234666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6.49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39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761" l="0" r="96759">
                        <a14:backgroundMark x1="7131" y1="93062" x2="7131" y2="93062"/>
                        <a14:backgroundMark x1="22528" y1="2392" x2="22528" y2="2392"/>
                        <a14:backgroundMark x1="24311" y1="3589" x2="24311" y2="3589"/>
                        <a14:backgroundMark x1="20583" y1="18900" x2="20583" y2="18900"/>
                        <a14:backgroundMark x1="18476" y1="93541" x2="18476" y2="93541"/>
                        <a14:backgroundMark x1="16045" y1="90191" x2="16045" y2="90191"/>
                        <a14:backgroundMark x1="9724" y1="84928" x2="9724" y2="84928"/>
                        <a14:backgroundMark x1="18476" y1="16507" x2="18476" y2="16507"/>
                        <a14:backgroundMark x1="10535" y1="22010" x2="10535" y2="22010"/>
                        <a14:backgroundMark x1="49109" y1="94737" x2="49109" y2="94737"/>
                        <a14:backgroundMark x1="52836" y1="93301" x2="52836" y2="93301"/>
                        <a14:backgroundMark x1="53485" y1="89234" x2="53485" y2="89234"/>
                        <a14:backgroundMark x1="12480" y1="85167" x2="12480" y2="85167"/>
                        <a14:backgroundMark x1="10859" y1="69378" x2="10859" y2="69378"/>
                        <a14:backgroundMark x1="18152" y1="97368" x2="18152" y2="97368"/>
                        <a14:backgroundMark x1="9562" y1="36842" x2="9562" y2="36842"/>
                        <a14:backgroundMark x1="12966" y1="21053" x2="12966" y2="21053"/>
                        <a14:backgroundMark x1="16370" y1="8373" x2="16370" y2="83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670" y="1587"/>
            <a:ext cx="7491377" cy="5141913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-7314" y="0"/>
            <a:ext cx="2843774" cy="305856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5" y="84570"/>
            <a:ext cx="854352" cy="18288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933218" y="344260"/>
            <a:ext cx="1104790" cy="30777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sym typeface="Wingdings"/>
              </a:rPr>
              <a:t>Wings Only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07820" y="344260"/>
            <a:ext cx="742511" cy="30777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sym typeface="Wingdings"/>
              </a:rPr>
              <a:t>w/ Side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0453" y="666218"/>
            <a:ext cx="2542735" cy="338554"/>
            <a:chOff x="237246" y="666218"/>
            <a:chExt cx="2542735" cy="338554"/>
          </a:xfrm>
        </p:grpSpPr>
        <p:sp>
          <p:nvSpPr>
            <p:cNvPr id="53" name="TextBox 52"/>
            <p:cNvSpPr txBox="1"/>
            <p:nvPr/>
          </p:nvSpPr>
          <p:spPr>
            <a:xfrm>
              <a:off x="237246" y="666218"/>
              <a:ext cx="68159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6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55758" y="666218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$4.49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39073" y="666218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$5.49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0227" y="959385"/>
            <a:ext cx="2662961" cy="338554"/>
            <a:chOff x="117020" y="920335"/>
            <a:chExt cx="2662961" cy="338554"/>
          </a:xfrm>
        </p:grpSpPr>
        <p:sp>
          <p:nvSpPr>
            <p:cNvPr id="56" name="TextBox 55"/>
            <p:cNvSpPr txBox="1"/>
            <p:nvPr/>
          </p:nvSpPr>
          <p:spPr>
            <a:xfrm>
              <a:off x="117020" y="920335"/>
              <a:ext cx="801823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10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5758" y="920335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$6.99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039073" y="920335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$7.99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7020" y="1252552"/>
            <a:ext cx="2666168" cy="338554"/>
            <a:chOff x="117020" y="1154435"/>
            <a:chExt cx="2666168" cy="338554"/>
          </a:xfrm>
        </p:grpSpPr>
        <p:sp>
          <p:nvSpPr>
            <p:cNvPr id="57" name="TextBox 56"/>
            <p:cNvSpPr txBox="1"/>
            <p:nvPr/>
          </p:nvSpPr>
          <p:spPr>
            <a:xfrm>
              <a:off x="117020" y="1154435"/>
              <a:ext cx="801823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20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38740" y="1154435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$13.99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22055" y="1154435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$15.99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7020" y="1545719"/>
            <a:ext cx="2666168" cy="338554"/>
            <a:chOff x="117020" y="1388286"/>
            <a:chExt cx="2666168" cy="338554"/>
          </a:xfrm>
        </p:grpSpPr>
        <p:sp>
          <p:nvSpPr>
            <p:cNvPr id="58" name="TextBox 57"/>
            <p:cNvSpPr txBox="1"/>
            <p:nvPr/>
          </p:nvSpPr>
          <p:spPr>
            <a:xfrm>
              <a:off x="117020" y="1388286"/>
              <a:ext cx="801823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30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38740" y="1388286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$19.99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22055" y="1388286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$22.99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3184541" y="-1385"/>
            <a:ext cx="2843774" cy="305856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46" y="75425"/>
            <a:ext cx="1921608" cy="182880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3074205" y="423609"/>
            <a:ext cx="61082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Hot		Extra Hot 	Honey Hot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Mild		Medium		Extra Mild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Lemon Pepper	Garlic Pepper	Honey Garlic Pepper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Ranch		Cajun		Honey Mustard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Teriyaki		Hot Teriyaki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BBQ		Plain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184541" y="2076042"/>
            <a:ext cx="2843774" cy="305856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99810" y="2458170"/>
            <a:ext cx="2624340" cy="1467554"/>
            <a:chOff x="3099810" y="2458170"/>
            <a:chExt cx="2624340" cy="1467554"/>
          </a:xfrm>
        </p:grpSpPr>
        <p:sp>
          <p:nvSpPr>
            <p:cNvPr id="75" name="TextBox 74"/>
            <p:cNvSpPr txBox="1"/>
            <p:nvPr/>
          </p:nvSpPr>
          <p:spPr>
            <a:xfrm>
              <a:off x="3931233" y="2458170"/>
              <a:ext cx="889987" cy="307777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>
              <a:defPPr>
                <a:defRPr lang="en-US"/>
              </a:defPPr>
              <a:lvl1pPr>
                <a:spcAft>
                  <a:spcPts val="600"/>
                </a:spcAft>
                <a:defRPr sz="1400" b="1">
                  <a:solidFill>
                    <a:srgbClr val="003300"/>
                  </a:solidFill>
                  <a:latin typeface="Candara" pitchFamily="34" charset="0"/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  <a:sym typeface="Wingdings"/>
                </a:rPr>
                <a:t>Fish Only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48782" y="2458170"/>
              <a:ext cx="742511" cy="307777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>
              <a:defPPr>
                <a:defRPr lang="en-US"/>
              </a:defPPr>
              <a:lvl1pPr>
                <a:spcAft>
                  <a:spcPts val="600"/>
                </a:spcAft>
                <a:defRPr sz="1400" b="1">
                  <a:solidFill>
                    <a:srgbClr val="003300"/>
                  </a:solidFill>
                  <a:latin typeface="Candara" pitchFamily="34" charset="0"/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  <a:sym typeface="Wingdings"/>
                </a:rPr>
                <a:t>w/ Side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099810" y="2742260"/>
              <a:ext cx="68159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2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021529" y="2742260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$5.49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80035" y="2742260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$6.99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099810" y="3023897"/>
              <a:ext cx="68159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3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021529" y="3023897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</a:t>
              </a:r>
              <a:r>
                <a:rPr lang="en-US" sz="1600" b="1" dirty="0">
                  <a:latin typeface="Trebuchet MS" pitchFamily="34" charset="0"/>
                </a:rPr>
                <a:t>6</a:t>
              </a:r>
              <a:r>
                <a:rPr lang="en-US" sz="1600" b="1" dirty="0" smtClean="0">
                  <a:latin typeface="Trebuchet MS" pitchFamily="34" charset="0"/>
                </a:rPr>
                <a:t>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80035" y="3023897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$8.49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099810" y="3305534"/>
              <a:ext cx="68159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4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021529" y="3305534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</a:t>
              </a:r>
              <a:r>
                <a:rPr lang="en-US" sz="1600" b="1" dirty="0">
                  <a:latin typeface="Trebuchet MS" pitchFamily="34" charset="0"/>
                </a:rPr>
                <a:t>9</a:t>
              </a:r>
              <a:r>
                <a:rPr lang="en-US" sz="1600" b="1" dirty="0" smtClean="0">
                  <a:latin typeface="Trebuchet MS" pitchFamily="34" charset="0"/>
                </a:rPr>
                <a:t>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63017" y="3305534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$10.99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099810" y="3587170"/>
              <a:ext cx="68159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6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901304" y="3587170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$13.99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63017" y="3587170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$14.99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99" name="Rectangle 98"/>
          <p:cNvSpPr/>
          <p:nvPr/>
        </p:nvSpPr>
        <p:spPr>
          <a:xfrm>
            <a:off x="1" y="2918779"/>
            <a:ext cx="2843774" cy="305856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6219" y="3305367"/>
            <a:ext cx="1851821" cy="338554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latin typeface="Trebuchet MS" pitchFamily="34" charset="0"/>
                <a:sym typeface="Wingdings"/>
              </a:rPr>
              <a:t>Philly Sandwich</a:t>
            </a:r>
            <a:endParaRPr lang="en-US" sz="1600" b="1" dirty="0">
              <a:latin typeface="Trebuchet MS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064462" y="3305367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rebuchet MS" pitchFamily="34" charset="0"/>
              </a:rPr>
              <a:t>$5.49</a:t>
            </a:r>
            <a:endParaRPr lang="en-US" sz="1600" b="1" dirty="0">
              <a:latin typeface="Trebuchet MS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1249" y="3599805"/>
            <a:ext cx="1961138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latin typeface="Trebuchet MS" pitchFamily="34" charset="0"/>
                <a:sym typeface="Wingdings"/>
              </a:rPr>
              <a:t>Philly w/ Side</a:t>
            </a:r>
            <a:endParaRPr lang="en-US" sz="1600" b="1" dirty="0">
              <a:latin typeface="Trebuchet MS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064462" y="3599805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rebuchet MS" pitchFamily="34" charset="0"/>
              </a:rPr>
              <a:t>$</a:t>
            </a:r>
            <a:r>
              <a:rPr lang="en-US" sz="1600" b="1" dirty="0">
                <a:latin typeface="Trebuchet MS" pitchFamily="34" charset="0"/>
              </a:rPr>
              <a:t>6</a:t>
            </a:r>
            <a:r>
              <a:rPr lang="en-US" sz="1600" b="1" dirty="0" smtClean="0">
                <a:latin typeface="Trebuchet MS" pitchFamily="34" charset="0"/>
              </a:rPr>
              <a:t>.99</a:t>
            </a:r>
            <a:endParaRPr lang="en-US" sz="1600" b="1" dirty="0">
              <a:latin typeface="Trebuchet MS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898" y="3894243"/>
            <a:ext cx="2320860" cy="338554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latin typeface="Trebuchet MS" pitchFamily="34" charset="0"/>
                <a:sym typeface="Wingdings"/>
              </a:rPr>
              <a:t>Philly w/ 6 Pc Wings</a:t>
            </a:r>
            <a:endParaRPr lang="en-US" sz="1600" b="1" dirty="0">
              <a:latin typeface="Trebuchet MS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064462" y="3894243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rebuchet MS" pitchFamily="34" charset="0"/>
              </a:rPr>
              <a:t>$8.49</a:t>
            </a:r>
            <a:endParaRPr lang="en-US" sz="1600" b="1" dirty="0">
              <a:latin typeface="Trebuchet MS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107125" y="3959543"/>
            <a:ext cx="3032189" cy="141577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indent="-457200">
              <a:lnSpc>
                <a:spcPts val="1600"/>
              </a:lnSpc>
            </a:pPr>
            <a:r>
              <a:rPr lang="en-US" sz="1400" b="1" dirty="0">
                <a:latin typeface="Trebuchet MS" pitchFamily="34" charset="0"/>
                <a:sym typeface="Wingdings"/>
              </a:rPr>
              <a:t>Tilapia &amp; Catfish </a:t>
            </a:r>
            <a:r>
              <a:rPr lang="en-US" sz="1400" b="1" dirty="0" smtClean="0">
                <a:latin typeface="Trebuchet MS" pitchFamily="34" charset="0"/>
                <a:sym typeface="Wingdings"/>
              </a:rPr>
              <a:t>- </a:t>
            </a:r>
            <a:r>
              <a:rPr lang="en-US" sz="1200" b="1" dirty="0" smtClean="0">
                <a:latin typeface="Trebuchet MS" pitchFamily="34" charset="0"/>
                <a:sym typeface="Wingdings"/>
              </a:rPr>
              <a:t>can </a:t>
            </a:r>
            <a:r>
              <a:rPr lang="en-US" sz="1200" b="1" dirty="0">
                <a:latin typeface="Trebuchet MS" pitchFamily="34" charset="0"/>
                <a:sym typeface="Wingdings"/>
              </a:rPr>
              <a:t>be grilled, black </a:t>
            </a:r>
            <a:r>
              <a:rPr lang="en-US" sz="1200" b="1" dirty="0" err="1">
                <a:latin typeface="Trebuchet MS" pitchFamily="34" charset="0"/>
                <a:sym typeface="Wingdings"/>
              </a:rPr>
              <a:t>cajun</a:t>
            </a:r>
            <a:r>
              <a:rPr lang="en-US" sz="1200" b="1" dirty="0" smtClean="0">
                <a:latin typeface="Trebuchet MS" pitchFamily="34" charset="0"/>
                <a:sym typeface="Wingdings"/>
              </a:rPr>
              <a:t>, or </a:t>
            </a:r>
            <a:r>
              <a:rPr lang="en-US" sz="1200" b="1" dirty="0">
                <a:latin typeface="Trebuchet MS" pitchFamily="34" charset="0"/>
                <a:sym typeface="Wingdings"/>
              </a:rPr>
              <a:t>lemon pepper.</a:t>
            </a:r>
          </a:p>
          <a:p>
            <a:pPr indent="-457200">
              <a:lnSpc>
                <a:spcPts val="1600"/>
              </a:lnSpc>
            </a:pPr>
            <a:r>
              <a:rPr lang="en-US" sz="1400" b="1" dirty="0">
                <a:latin typeface="Trebuchet MS" pitchFamily="34" charset="0"/>
                <a:sym typeface="Wingdings"/>
              </a:rPr>
              <a:t>Whiting – </a:t>
            </a:r>
            <a:r>
              <a:rPr lang="en-US" sz="1200" b="1" dirty="0">
                <a:latin typeface="Trebuchet MS" pitchFamily="34" charset="0"/>
                <a:sym typeface="Wingdings"/>
              </a:rPr>
              <a:t>Fried Only.           </a:t>
            </a:r>
            <a:endParaRPr lang="en-US" sz="1400" b="1" dirty="0">
              <a:latin typeface="Trebuchet MS" pitchFamily="34" charset="0"/>
              <a:sym typeface="Wingdings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dirty="0">
                <a:latin typeface="Trebuchet MS" pitchFamily="34" charset="0"/>
                <a:sym typeface="Wingdings"/>
              </a:rPr>
              <a:t>Comes with one side order, coleslaw, and tarter sauce.</a:t>
            </a:r>
          </a:p>
          <a:p>
            <a:pPr>
              <a:spcAft>
                <a:spcPts val="600"/>
              </a:spcAft>
            </a:pPr>
            <a:endParaRPr lang="en-US" sz="1200" b="1" dirty="0">
              <a:latin typeface="Trebuchet MS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1065" y="4338380"/>
            <a:ext cx="2841970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200" b="1" dirty="0">
                <a:latin typeface="Trebuchet MS" pitchFamily="34" charset="0"/>
                <a:sym typeface="Wingdings"/>
              </a:rPr>
              <a:t>Grilled extra lean Steak or Chicken &amp; Onion, Bell pepper, Mushroom, </a:t>
            </a:r>
            <a:r>
              <a:rPr lang="en-US" sz="1200" b="1" dirty="0" smtClean="0">
                <a:latin typeface="Trebuchet MS" pitchFamily="34" charset="0"/>
                <a:sym typeface="Wingdings"/>
              </a:rPr>
              <a:t>Mayo </a:t>
            </a:r>
            <a:r>
              <a:rPr lang="en-US" sz="1200" b="1" dirty="0">
                <a:latin typeface="Trebuchet MS" pitchFamily="34" charset="0"/>
                <a:sym typeface="Wingdings"/>
              </a:rPr>
              <a:t>with Melted White Cheese</a:t>
            </a:r>
            <a:endParaRPr lang="en-US" sz="1200" b="1" dirty="0">
              <a:latin typeface="Trebuchet MS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26" y="2136023"/>
            <a:ext cx="526804" cy="182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0" y="2978760"/>
            <a:ext cx="2301017" cy="182880"/>
          </a:xfrm>
          <a:prstGeom prst="rect">
            <a:avLst/>
          </a:prstGeom>
        </p:spPr>
      </p:pic>
      <p:grpSp>
        <p:nvGrpSpPr>
          <p:cNvPr id="69" name="Group 68"/>
          <p:cNvGrpSpPr/>
          <p:nvPr/>
        </p:nvGrpSpPr>
        <p:grpSpPr>
          <a:xfrm>
            <a:off x="117020" y="1838886"/>
            <a:ext cx="2666168" cy="338554"/>
            <a:chOff x="117020" y="1388286"/>
            <a:chExt cx="2666168" cy="338554"/>
          </a:xfrm>
        </p:grpSpPr>
        <p:sp>
          <p:nvSpPr>
            <p:cNvPr id="71" name="TextBox 70"/>
            <p:cNvSpPr txBox="1"/>
            <p:nvPr/>
          </p:nvSpPr>
          <p:spPr>
            <a:xfrm>
              <a:off x="117020" y="1388286"/>
              <a:ext cx="801823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5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0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38740" y="1388286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$31.99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922055" y="1388286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$33.99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17020" y="2132053"/>
            <a:ext cx="2666168" cy="338554"/>
            <a:chOff x="117020" y="1388286"/>
            <a:chExt cx="2666168" cy="338554"/>
          </a:xfrm>
        </p:grpSpPr>
        <p:sp>
          <p:nvSpPr>
            <p:cNvPr id="81" name="TextBox 80"/>
            <p:cNvSpPr txBox="1"/>
            <p:nvPr/>
          </p:nvSpPr>
          <p:spPr>
            <a:xfrm>
              <a:off x="117020" y="1388286"/>
              <a:ext cx="801823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75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38740" y="1388286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$43.99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922055" y="1388286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$45.99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05" y="2425221"/>
            <a:ext cx="2781383" cy="338554"/>
            <a:chOff x="1805" y="2294752"/>
            <a:chExt cx="2781383" cy="338554"/>
          </a:xfrm>
        </p:grpSpPr>
        <p:sp>
          <p:nvSpPr>
            <p:cNvPr id="94" name="TextBox 93"/>
            <p:cNvSpPr txBox="1"/>
            <p:nvPr/>
          </p:nvSpPr>
          <p:spPr>
            <a:xfrm>
              <a:off x="1805" y="2294752"/>
              <a:ext cx="92204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100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38740" y="2294752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$59.99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922055" y="2294752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$63.99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5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0971" y="0"/>
            <a:ext cx="9229976" cy="5928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0" y="2226105"/>
            <a:ext cx="2781618" cy="2619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45" y="421070"/>
            <a:ext cx="3149210" cy="153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0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9251</TotalTime>
  <Words>598</Words>
  <Application>Microsoft Office PowerPoint</Application>
  <PresentationFormat>On-screen Show (16:9)</PresentationFormat>
  <Paragraphs>279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Gilyoung Hwang</dc:creator>
  <cp:lastModifiedBy>young</cp:lastModifiedBy>
  <cp:revision>414</cp:revision>
  <cp:lastPrinted>2012-12-23T03:57:25Z</cp:lastPrinted>
  <dcterms:created xsi:type="dcterms:W3CDTF">2012-12-12T02:39:56Z</dcterms:created>
  <dcterms:modified xsi:type="dcterms:W3CDTF">2014-01-28T04:18:49Z</dcterms:modified>
</cp:coreProperties>
</file>