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D"/>
    <a:srgbClr val="FF6565"/>
    <a:srgbClr val="434343"/>
    <a:srgbClr val="5E5E5E"/>
    <a:srgbClr val="FF9797"/>
    <a:srgbClr val="81C9FF"/>
    <a:srgbClr val="C9E7A7"/>
    <a:srgbClr val="4C7ACC"/>
    <a:srgbClr val="FF8181"/>
    <a:srgbClr val="B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CCD9-9B97-7577-4DA2-0D4BEBD67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5A99C-67A7-991A-4DC0-3E5F714C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6E461-89FC-C573-FE92-FFD91828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A2F2-015C-42C2-B33A-63325C7A3D24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B13D6-4D09-CDF8-DB59-DF546DF4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2952D-6C09-E9A0-FB99-788A21C9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F66E-0141-4084-8A18-EEE09AE364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07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BEDE-9F5F-BA8A-E608-6FBEA6D5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C1757-847D-A008-ED1B-8A26D72C3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2164F-1EC0-CADC-CFE0-01C113A8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A2F2-015C-42C2-B33A-63325C7A3D24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F80D0-B152-94BE-1F24-A2C8D6BF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E0493-63E4-BD28-13E1-BB884252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F66E-0141-4084-8A18-EEE09AE364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19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EB088-BD60-EE4B-6091-44C6DD9D4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7FEA7-123A-D98E-247C-6013EEDB8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5A718-9735-FD55-0803-257DD8B83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A2F2-015C-42C2-B33A-63325C7A3D24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2141E-16A7-D76C-9111-CAFF33A0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8CDB9-33E1-305E-B404-51727ED9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F66E-0141-4084-8A18-EEE09AE364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125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BBCA-2FED-E1E2-C730-C60B70A7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9DD3F-697F-3AD1-D0B2-8C512A771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753E1-EC7C-BF02-167E-7B680D5E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A2F2-015C-42C2-B33A-63325C7A3D24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173AE-1236-DEB7-02EC-D82CE05A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2CD72-E091-874B-61A8-8C35896A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F66E-0141-4084-8A18-EEE09AE364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47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64C7-CD62-FA58-1CC6-12E55634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7B60D-3FC4-48D3-AEDB-05277088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3051B-0DCA-A39D-3135-3B41A1B8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A2F2-015C-42C2-B33A-63325C7A3D24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C253D-F170-8EEA-9003-3EC532A6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ED7F5-DEA7-3461-7F6E-7E0636CD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F66E-0141-4084-8A18-EEE09AE364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801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8155-E359-F860-C77A-B55CB423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4B6A8-9B8E-4DF6-E6F6-144CF90C1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B88EC-05E4-5EB4-C1B3-30ECA348E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FAA7B-5B1A-A04D-5F4E-312871B0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A2F2-015C-42C2-B33A-63325C7A3D24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6BA95-7DB8-3051-CF2A-FEBF0C89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1F82F-B8A3-5D0A-0461-ED5ACFBF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F66E-0141-4084-8A18-EEE09AE364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252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F6BD5-BA9D-64BB-FCF3-5DFA5CB2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A3110-7E5D-E011-9A49-62F6CABB7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08B71-A812-6E62-CCF8-F30F08A24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ADF4B-61BF-6BAC-A16F-71C53C377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BAC1B-2D03-0C31-0FEB-DB8B59757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6DAFE-2674-D8D8-45DF-4E959263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A2F2-015C-42C2-B33A-63325C7A3D24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3408F-A1BA-30BF-84DB-75BD4EF7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1E95E-7063-5EAE-6A6E-6D7CEBBA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F66E-0141-4084-8A18-EEE09AE364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942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A9D0-96CC-A5A5-555C-BDCF8193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E23D6-AE59-EEE7-ABD2-435F5584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A2F2-015C-42C2-B33A-63325C7A3D24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3BC43-1678-99AA-D9F4-CBE718BB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C8F68-4C56-254D-863A-361FB4E2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F66E-0141-4084-8A18-EEE09AE364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6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814A0-2F8F-2DBB-6538-E82736A3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A2F2-015C-42C2-B33A-63325C7A3D24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2D4EF-EF31-9331-1574-72F75846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CE063-15B4-039C-2B8F-3DCF04F2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F66E-0141-4084-8A18-EEE09AE364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70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A5CE-2522-0852-52D7-C803AE5F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17F5-EBF6-9187-275F-697AD39EA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BB2C9-F3AE-AD2F-7957-EAF5469EC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95EB5-B732-78E7-3DFC-724E421B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A2F2-015C-42C2-B33A-63325C7A3D24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09AF2-852B-9804-27E3-FBBE1204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4AECA-A66B-50D9-B7C7-E1B8CA9F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F66E-0141-4084-8A18-EEE09AE364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3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DF17-0B61-62A0-4878-AEAE6584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2435F-A4E3-E14D-0CD0-AAB90BEA5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715A5-9AF3-217D-9F35-A886F4D94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C87D0-90D1-0225-7CCE-3180FEC7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A2F2-015C-42C2-B33A-63325C7A3D24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CC248-0540-F9E6-ECDB-38CD81FF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74690-C61F-0D2C-10EF-D89015ED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F66E-0141-4084-8A18-EEE09AE364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33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B08A4-9827-ABA3-1907-766D6172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86A64-2034-4CC7-2450-3D58EF05C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E7CA5-AC47-A895-BED7-6F63A552C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A2F2-015C-42C2-B33A-63325C7A3D24}" type="datetimeFigureOut">
              <a:rPr lang="en-CA" smtClean="0"/>
              <a:t>2023-10-13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58ABF-0D8C-C4B6-D7DB-6056402C3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19C86-437F-6734-F253-3D68A9A4E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EF66E-0141-4084-8A18-EEE09AE364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857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: Rounded Corners 1053">
            <a:extLst>
              <a:ext uri="{FF2B5EF4-FFF2-40B4-BE49-F238E27FC236}">
                <a16:creationId xmlns:a16="http://schemas.microsoft.com/office/drawing/2014/main" id="{E77007EA-4D5B-89BF-7CBF-30D729E6020B}"/>
              </a:ext>
            </a:extLst>
          </p:cNvPr>
          <p:cNvSpPr/>
          <p:nvPr/>
        </p:nvSpPr>
        <p:spPr>
          <a:xfrm>
            <a:off x="2588340" y="583382"/>
            <a:ext cx="6837529" cy="277007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087E4EE-BEF0-4C94-EDAE-C1C2D3C93B0E}"/>
              </a:ext>
            </a:extLst>
          </p:cNvPr>
          <p:cNvSpPr/>
          <p:nvPr/>
        </p:nvSpPr>
        <p:spPr>
          <a:xfrm>
            <a:off x="4195915" y="4960350"/>
            <a:ext cx="1399869" cy="1211213"/>
          </a:xfrm>
          <a:prstGeom prst="downArrow">
            <a:avLst/>
          </a:prstGeom>
          <a:solidFill>
            <a:srgbClr val="C9E7A7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EB3352-EF83-AB10-0B2D-739D68E26180}"/>
              </a:ext>
            </a:extLst>
          </p:cNvPr>
          <p:cNvSpPr/>
          <p:nvPr/>
        </p:nvSpPr>
        <p:spPr>
          <a:xfrm>
            <a:off x="6507281" y="4886110"/>
            <a:ext cx="1399869" cy="1211213"/>
          </a:xfrm>
          <a:prstGeom prst="roundRect">
            <a:avLst/>
          </a:prstGeom>
          <a:solidFill>
            <a:srgbClr val="FF9797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CD89CD9-A6B1-B344-9F13-D29187D5859E}"/>
              </a:ext>
            </a:extLst>
          </p:cNvPr>
          <p:cNvSpPr/>
          <p:nvPr/>
        </p:nvSpPr>
        <p:spPr>
          <a:xfrm rot="5400000">
            <a:off x="6927317" y="5201077"/>
            <a:ext cx="652632" cy="595345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Graphic 11" descr="Eye outline">
            <a:extLst>
              <a:ext uri="{FF2B5EF4-FFF2-40B4-BE49-F238E27FC236}">
                <a16:creationId xmlns:a16="http://schemas.microsoft.com/office/drawing/2014/main" id="{00C04519-FD89-64E3-5985-D1B96A51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3439" y="4461056"/>
            <a:ext cx="2209802" cy="220980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8D21F3B-E3E4-2030-EEC5-5D66F17842AD}"/>
              </a:ext>
            </a:extLst>
          </p:cNvPr>
          <p:cNvSpPr/>
          <p:nvPr/>
        </p:nvSpPr>
        <p:spPr>
          <a:xfrm>
            <a:off x="2155907" y="5132481"/>
            <a:ext cx="843838" cy="875887"/>
          </a:xfrm>
          <a:prstGeom prst="ellipse">
            <a:avLst/>
          </a:prstGeom>
          <a:solidFill>
            <a:srgbClr val="81C9FF"/>
          </a:solidFill>
          <a:ln>
            <a:solidFill>
              <a:srgbClr val="4C7A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F13D6C-DD2B-9F02-3BF9-162EC15E9A20}"/>
              </a:ext>
            </a:extLst>
          </p:cNvPr>
          <p:cNvSpPr/>
          <p:nvPr/>
        </p:nvSpPr>
        <p:spPr>
          <a:xfrm>
            <a:off x="2442903" y="5423496"/>
            <a:ext cx="292682" cy="29932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EAF102D-2375-AC0E-8052-839D0DC28E73}"/>
              </a:ext>
            </a:extLst>
          </p:cNvPr>
          <p:cNvSpPr/>
          <p:nvPr/>
        </p:nvSpPr>
        <p:spPr>
          <a:xfrm>
            <a:off x="8837237" y="4816165"/>
            <a:ext cx="1130375" cy="13651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9" name="Graphic 18" descr="Pencil with solid fill">
            <a:extLst>
              <a:ext uri="{FF2B5EF4-FFF2-40B4-BE49-F238E27FC236}">
                <a16:creationId xmlns:a16="http://schemas.microsoft.com/office/drawing/2014/main" id="{189D7CCE-851E-5DCE-363C-4832B2A60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5869" y="4816165"/>
            <a:ext cx="889522" cy="88952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BCF833-BAB1-4EEA-404F-B6BDCB16427D}"/>
              </a:ext>
            </a:extLst>
          </p:cNvPr>
          <p:cNvCxnSpPr>
            <a:cxnSpLocks/>
          </p:cNvCxnSpPr>
          <p:nvPr/>
        </p:nvCxnSpPr>
        <p:spPr>
          <a:xfrm>
            <a:off x="9042731" y="5031125"/>
            <a:ext cx="7309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46E191-EC7D-38FF-0630-C1FAA978ABC2}"/>
              </a:ext>
            </a:extLst>
          </p:cNvPr>
          <p:cNvCxnSpPr>
            <a:cxnSpLocks/>
          </p:cNvCxnSpPr>
          <p:nvPr/>
        </p:nvCxnSpPr>
        <p:spPr>
          <a:xfrm>
            <a:off x="9042731" y="5340842"/>
            <a:ext cx="7309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F2B697-39A1-ECD6-1F20-B19E3493B3B2}"/>
              </a:ext>
            </a:extLst>
          </p:cNvPr>
          <p:cNvCxnSpPr>
            <a:cxnSpLocks/>
          </p:cNvCxnSpPr>
          <p:nvPr/>
        </p:nvCxnSpPr>
        <p:spPr>
          <a:xfrm>
            <a:off x="9042731" y="5632739"/>
            <a:ext cx="7309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3CA7AA-EE88-B3EC-0095-DC861D08D711}"/>
              </a:ext>
            </a:extLst>
          </p:cNvPr>
          <p:cNvCxnSpPr>
            <a:cxnSpLocks/>
          </p:cNvCxnSpPr>
          <p:nvPr/>
        </p:nvCxnSpPr>
        <p:spPr>
          <a:xfrm>
            <a:off x="9042731" y="5921557"/>
            <a:ext cx="7309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D33D2B-7AD2-A30D-935F-A5612A22AB2E}"/>
              </a:ext>
            </a:extLst>
          </p:cNvPr>
          <p:cNvSpPr txBox="1"/>
          <p:nvPr/>
        </p:nvSpPr>
        <p:spPr>
          <a:xfrm>
            <a:off x="2076583" y="6273263"/>
            <a:ext cx="1152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Read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47CE36-D249-B78A-DD13-1F8272BF4844}"/>
              </a:ext>
            </a:extLst>
          </p:cNvPr>
          <p:cNvSpPr txBox="1"/>
          <p:nvPr/>
        </p:nvSpPr>
        <p:spPr>
          <a:xfrm>
            <a:off x="3881283" y="6273266"/>
            <a:ext cx="2197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Download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D76946C1-B491-81F4-5BF6-4C23F76FFEE7}"/>
              </a:ext>
            </a:extLst>
          </p:cNvPr>
          <p:cNvSpPr txBox="1"/>
          <p:nvPr/>
        </p:nvSpPr>
        <p:spPr>
          <a:xfrm>
            <a:off x="6813756" y="6273265"/>
            <a:ext cx="1887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Run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437DB2BA-82EC-6929-F0FA-6E9CF358B8D9}"/>
              </a:ext>
            </a:extLst>
          </p:cNvPr>
          <p:cNvSpPr txBox="1"/>
          <p:nvPr/>
        </p:nvSpPr>
        <p:spPr>
          <a:xfrm>
            <a:off x="8926733" y="6273264"/>
            <a:ext cx="1887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Alter</a:t>
            </a:r>
          </a:p>
        </p:txBody>
      </p:sp>
      <p:pic>
        <p:nvPicPr>
          <p:cNvPr id="1030" name="Picture 1029">
            <a:extLst>
              <a:ext uri="{FF2B5EF4-FFF2-40B4-BE49-F238E27FC236}">
                <a16:creationId xmlns:a16="http://schemas.microsoft.com/office/drawing/2014/main" id="{7873A690-019F-9FD8-D5FF-9DDE7AA85A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8960" y="1150708"/>
            <a:ext cx="2033817" cy="2137523"/>
          </a:xfrm>
          <a:prstGeom prst="rect">
            <a:avLst/>
          </a:prstGeom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E83B94AF-431A-6500-A315-54AE9754AF82}"/>
              </a:ext>
            </a:extLst>
          </p:cNvPr>
          <p:cNvSpPr txBox="1"/>
          <p:nvPr/>
        </p:nvSpPr>
        <p:spPr>
          <a:xfrm>
            <a:off x="3459481" y="663877"/>
            <a:ext cx="1887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434343"/>
                </a:solidFill>
              </a:rPr>
              <a:t>SimPEG</a:t>
            </a:r>
          </a:p>
        </p:txBody>
      </p:sp>
      <p:pic>
        <p:nvPicPr>
          <p:cNvPr id="1034" name="Picture 1033">
            <a:extLst>
              <a:ext uri="{FF2B5EF4-FFF2-40B4-BE49-F238E27FC236}">
                <a16:creationId xmlns:a16="http://schemas.microsoft.com/office/drawing/2014/main" id="{2DFA48C2-6A38-FFEC-C8FA-DB3538FDF9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9921" y="1307254"/>
            <a:ext cx="2872378" cy="1192131"/>
          </a:xfrm>
          <a:prstGeom prst="rect">
            <a:avLst/>
          </a:prstGeom>
        </p:spPr>
      </p:pic>
      <p:sp>
        <p:nvSpPr>
          <p:cNvPr id="1039" name="Cross 1038">
            <a:extLst>
              <a:ext uri="{FF2B5EF4-FFF2-40B4-BE49-F238E27FC236}">
                <a16:creationId xmlns:a16="http://schemas.microsoft.com/office/drawing/2014/main" id="{A5F7CEFF-8598-3AA5-8128-B5CF68575CE7}"/>
              </a:ext>
            </a:extLst>
          </p:cNvPr>
          <p:cNvSpPr/>
          <p:nvPr/>
        </p:nvSpPr>
        <p:spPr>
          <a:xfrm>
            <a:off x="5551772" y="1686559"/>
            <a:ext cx="648396" cy="648559"/>
          </a:xfrm>
          <a:prstGeom prst="plus">
            <a:avLst>
              <a:gd name="adj" fmla="val 40849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FB709819-1BD7-0A64-4226-9CCFF1912A55}"/>
              </a:ext>
            </a:extLst>
          </p:cNvPr>
          <p:cNvCxnSpPr>
            <a:cxnSpLocks/>
          </p:cNvCxnSpPr>
          <p:nvPr/>
        </p:nvCxnSpPr>
        <p:spPr>
          <a:xfrm>
            <a:off x="6038530" y="3373120"/>
            <a:ext cx="0" cy="8331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32946ADB-1001-11DD-0E74-3CC924801D2B}"/>
              </a:ext>
            </a:extLst>
          </p:cNvPr>
          <p:cNvCxnSpPr>
            <a:cxnSpLocks/>
          </p:cNvCxnSpPr>
          <p:nvPr/>
        </p:nvCxnSpPr>
        <p:spPr>
          <a:xfrm>
            <a:off x="2588340" y="4206240"/>
            <a:ext cx="683752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11808048-B3A6-A95D-803D-AAA10B938042}"/>
              </a:ext>
            </a:extLst>
          </p:cNvPr>
          <p:cNvCxnSpPr>
            <a:cxnSpLocks/>
          </p:cNvCxnSpPr>
          <p:nvPr/>
        </p:nvCxnSpPr>
        <p:spPr>
          <a:xfrm>
            <a:off x="2590885" y="4181656"/>
            <a:ext cx="0" cy="4724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0847591D-1611-E87B-051B-5601FA6750B4}"/>
              </a:ext>
            </a:extLst>
          </p:cNvPr>
          <p:cNvCxnSpPr>
            <a:cxnSpLocks/>
          </p:cNvCxnSpPr>
          <p:nvPr/>
        </p:nvCxnSpPr>
        <p:spPr>
          <a:xfrm>
            <a:off x="4895849" y="4191816"/>
            <a:ext cx="0" cy="4724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9717DFF1-78F5-CF47-0894-A40A5A15692F}"/>
              </a:ext>
            </a:extLst>
          </p:cNvPr>
          <p:cNvCxnSpPr>
            <a:cxnSpLocks/>
          </p:cNvCxnSpPr>
          <p:nvPr/>
        </p:nvCxnSpPr>
        <p:spPr>
          <a:xfrm>
            <a:off x="7253633" y="4191816"/>
            <a:ext cx="0" cy="4724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CA2918F0-DDF6-BA8A-807F-7E50720E4A50}"/>
              </a:ext>
            </a:extLst>
          </p:cNvPr>
          <p:cNvCxnSpPr>
            <a:cxnSpLocks/>
          </p:cNvCxnSpPr>
          <p:nvPr/>
        </p:nvCxnSpPr>
        <p:spPr>
          <a:xfrm>
            <a:off x="9425869" y="4200252"/>
            <a:ext cx="0" cy="4724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8" name="TextBox 1057">
            <a:extLst>
              <a:ext uri="{FF2B5EF4-FFF2-40B4-BE49-F238E27FC236}">
                <a16:creationId xmlns:a16="http://schemas.microsoft.com/office/drawing/2014/main" id="{3329087B-9B78-5D36-9344-039702004002}"/>
              </a:ext>
            </a:extLst>
          </p:cNvPr>
          <p:cNvSpPr txBox="1"/>
          <p:nvPr/>
        </p:nvSpPr>
        <p:spPr>
          <a:xfrm>
            <a:off x="4641201" y="-47204"/>
            <a:ext cx="2960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User Tutorials</a:t>
            </a:r>
          </a:p>
        </p:txBody>
      </p:sp>
    </p:spTree>
    <p:extLst>
      <p:ext uri="{BB962C8B-B14F-4D97-AF65-F5344CB8AC3E}">
        <p14:creationId xmlns:p14="http://schemas.microsoft.com/office/powerpoint/2010/main" val="403765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A1B811-FBE4-67C2-6191-46D539372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595" y="1408798"/>
            <a:ext cx="4483082" cy="40802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CDEA7A-3221-9A08-4EDA-E1E7F7E87E0D}"/>
              </a:ext>
            </a:extLst>
          </p:cNvPr>
          <p:cNvSpPr/>
          <p:nvPr/>
        </p:nvSpPr>
        <p:spPr>
          <a:xfrm>
            <a:off x="2773680" y="193040"/>
            <a:ext cx="6644640" cy="635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3374B9-0AB8-22E3-35AA-40CD2248A3F1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6096000" y="193040"/>
            <a:ext cx="0" cy="635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FA77D2-5FB8-9A75-C2B8-3E331D488278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2773680" y="3368040"/>
            <a:ext cx="66446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36822F8-50CF-766C-CF9C-31F41A715E37}"/>
              </a:ext>
            </a:extLst>
          </p:cNvPr>
          <p:cNvSpPr/>
          <p:nvPr/>
        </p:nvSpPr>
        <p:spPr>
          <a:xfrm rot="16200000">
            <a:off x="5852171" y="1457959"/>
            <a:ext cx="1000746" cy="665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DB0F6F-CB0A-75F5-C283-009EEF82FF77}"/>
              </a:ext>
            </a:extLst>
          </p:cNvPr>
          <p:cNvSpPr/>
          <p:nvPr/>
        </p:nvSpPr>
        <p:spPr>
          <a:xfrm rot="16200000">
            <a:off x="5334010" y="4617717"/>
            <a:ext cx="1000746" cy="665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86C01C-DD13-0C57-ED7B-9B43BAB9DEFE}"/>
              </a:ext>
            </a:extLst>
          </p:cNvPr>
          <p:cNvSpPr/>
          <p:nvPr/>
        </p:nvSpPr>
        <p:spPr>
          <a:xfrm rot="10800000">
            <a:off x="7256787" y="3307079"/>
            <a:ext cx="1000746" cy="665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0CCD65-EAB4-87D1-8C9D-2C0264106A92}"/>
              </a:ext>
            </a:extLst>
          </p:cNvPr>
          <p:cNvSpPr/>
          <p:nvPr/>
        </p:nvSpPr>
        <p:spPr>
          <a:xfrm rot="10800000">
            <a:off x="3934467" y="2783840"/>
            <a:ext cx="1000746" cy="665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Graphic 21" descr="Download outline">
            <a:extLst>
              <a:ext uri="{FF2B5EF4-FFF2-40B4-BE49-F238E27FC236}">
                <a16:creationId xmlns:a16="http://schemas.microsoft.com/office/drawing/2014/main" id="{C482B8D4-1041-EA84-FE9F-28DFC08FD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441" y="2326639"/>
            <a:ext cx="1838960" cy="183896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6B3094-5E65-10C8-23F8-A30725F34F7D}"/>
              </a:ext>
            </a:extLst>
          </p:cNvPr>
          <p:cNvCxnSpPr>
            <a:cxnSpLocks/>
          </p:cNvCxnSpPr>
          <p:nvPr/>
        </p:nvCxnSpPr>
        <p:spPr>
          <a:xfrm>
            <a:off x="9565640" y="378460"/>
            <a:ext cx="0" cy="635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547346-000D-E91B-9672-74E9C13CC0CA}"/>
              </a:ext>
            </a:extLst>
          </p:cNvPr>
          <p:cNvCxnSpPr/>
          <p:nvPr/>
        </p:nvCxnSpPr>
        <p:spPr>
          <a:xfrm>
            <a:off x="2926080" y="6720840"/>
            <a:ext cx="66446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5872E9-929A-9071-0CDA-EDD3F2F00F31}"/>
              </a:ext>
            </a:extLst>
          </p:cNvPr>
          <p:cNvCxnSpPr>
            <a:cxnSpLocks/>
          </p:cNvCxnSpPr>
          <p:nvPr/>
        </p:nvCxnSpPr>
        <p:spPr>
          <a:xfrm>
            <a:off x="9423400" y="187960"/>
            <a:ext cx="142240" cy="1955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18D5B6-625D-42A6-0707-026B69D0026D}"/>
              </a:ext>
            </a:extLst>
          </p:cNvPr>
          <p:cNvCxnSpPr/>
          <p:nvPr/>
        </p:nvCxnSpPr>
        <p:spPr>
          <a:xfrm>
            <a:off x="9418320" y="6543040"/>
            <a:ext cx="152400" cy="1778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852200-9514-F915-7826-9424F8E8EAB7}"/>
              </a:ext>
            </a:extLst>
          </p:cNvPr>
          <p:cNvCxnSpPr/>
          <p:nvPr/>
        </p:nvCxnSpPr>
        <p:spPr>
          <a:xfrm>
            <a:off x="2768600" y="6545580"/>
            <a:ext cx="152400" cy="1778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BE4E17-FD57-DC4F-EDFB-FFB037EF3ECD}"/>
              </a:ext>
            </a:extLst>
          </p:cNvPr>
          <p:cNvCxnSpPr>
            <a:cxnSpLocks/>
          </p:cNvCxnSpPr>
          <p:nvPr/>
        </p:nvCxnSpPr>
        <p:spPr>
          <a:xfrm>
            <a:off x="9423400" y="3368040"/>
            <a:ext cx="142240" cy="1955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28D71A-01AC-8FBF-8D03-B5E96519B640}"/>
              </a:ext>
            </a:extLst>
          </p:cNvPr>
          <p:cNvCxnSpPr/>
          <p:nvPr/>
        </p:nvCxnSpPr>
        <p:spPr>
          <a:xfrm>
            <a:off x="6090919" y="6543040"/>
            <a:ext cx="152400" cy="1778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5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ABEADF-C3BC-1C33-BA8A-BB016FF5F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19075"/>
            <a:ext cx="65913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5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2DC572E-5168-4D13-0379-FD43D3C89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160" y="791558"/>
            <a:ext cx="6308375" cy="60151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0BE281-EE02-A502-1A2A-5E59E862D39D}"/>
              </a:ext>
            </a:extLst>
          </p:cNvPr>
          <p:cNvSpPr txBox="1"/>
          <p:nvPr/>
        </p:nvSpPr>
        <p:spPr>
          <a:xfrm>
            <a:off x="6557761" y="1364375"/>
            <a:ext cx="24861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Creating SimPEG 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2CB0E-EB5D-FAE3-13B0-2C705EB1E50E}"/>
              </a:ext>
            </a:extLst>
          </p:cNvPr>
          <p:cNvSpPr txBox="1"/>
          <p:nvPr/>
        </p:nvSpPr>
        <p:spPr>
          <a:xfrm>
            <a:off x="6415521" y="4527231"/>
            <a:ext cx="23543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Using SimPEG Objects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81D11-CC81-88AD-832D-1CFC84E0BE9E}"/>
              </a:ext>
            </a:extLst>
          </p:cNvPr>
          <p:cNvSpPr txBox="1"/>
          <p:nvPr/>
        </p:nvSpPr>
        <p:spPr>
          <a:xfrm>
            <a:off x="3023411" y="4466271"/>
            <a:ext cx="2783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Suitable</a:t>
            </a:r>
          </a:p>
          <a:p>
            <a:pPr algn="ctr"/>
            <a:r>
              <a:rPr lang="en-CA" sz="3600" b="1" dirty="0"/>
              <a:t>Input Parameters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6DBF81-315A-C573-EDBB-95E5E759CD30}"/>
              </a:ext>
            </a:extLst>
          </p:cNvPr>
          <p:cNvSpPr txBox="1"/>
          <p:nvPr/>
        </p:nvSpPr>
        <p:spPr>
          <a:xfrm>
            <a:off x="3733002" y="70121"/>
            <a:ext cx="4692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/>
              <a:t>Learning SimPEG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CD1D8A-A722-336B-0C2F-41604B985A97}"/>
              </a:ext>
            </a:extLst>
          </p:cNvPr>
          <p:cNvSpPr txBox="1"/>
          <p:nvPr/>
        </p:nvSpPr>
        <p:spPr>
          <a:xfrm>
            <a:off x="3002719" y="1283095"/>
            <a:ext cx="30932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What SimPEG Objects Represent</a:t>
            </a:r>
          </a:p>
        </p:txBody>
      </p:sp>
    </p:spTree>
    <p:extLst>
      <p:ext uri="{BB962C8B-B14F-4D97-AF65-F5344CB8AC3E}">
        <p14:creationId xmlns:p14="http://schemas.microsoft.com/office/powerpoint/2010/main" val="315983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F8EA241-A28D-382D-31E1-DF2EF3901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577010"/>
            <a:ext cx="6561485" cy="62636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3321D6-D630-FAB5-1982-7135C7C3809D}"/>
              </a:ext>
            </a:extLst>
          </p:cNvPr>
          <p:cNvSpPr txBox="1"/>
          <p:nvPr/>
        </p:nvSpPr>
        <p:spPr>
          <a:xfrm>
            <a:off x="6510028" y="1122388"/>
            <a:ext cx="2486182" cy="184665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78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CA" sz="3800" dirty="0"/>
              <a:t>Creating SimPEG Objects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D5AE77-5741-860D-8BDE-D1B6159894FA}"/>
              </a:ext>
            </a:extLst>
          </p:cNvPr>
          <p:cNvSpPr txBox="1"/>
          <p:nvPr/>
        </p:nvSpPr>
        <p:spPr>
          <a:xfrm>
            <a:off x="6636906" y="4410427"/>
            <a:ext cx="2354347" cy="184665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78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CA" sz="3800" dirty="0"/>
              <a:t>Using SimPEG Objects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87A7FB-0FB5-74C6-F153-A4B0C057A43A}"/>
              </a:ext>
            </a:extLst>
          </p:cNvPr>
          <p:cNvSpPr txBox="1"/>
          <p:nvPr/>
        </p:nvSpPr>
        <p:spPr>
          <a:xfrm>
            <a:off x="3260672" y="4367420"/>
            <a:ext cx="2783549" cy="184665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78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CA" sz="3800" dirty="0"/>
              <a:t>Suitable</a:t>
            </a:r>
          </a:p>
          <a:p>
            <a:pPr algn="ctr"/>
            <a:r>
              <a:rPr lang="en-CA" sz="3800" dirty="0"/>
              <a:t>Input Parameters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E918DF-2FEA-53D6-77F8-390D84D58033}"/>
              </a:ext>
            </a:extLst>
          </p:cNvPr>
          <p:cNvSpPr txBox="1"/>
          <p:nvPr/>
        </p:nvSpPr>
        <p:spPr>
          <a:xfrm>
            <a:off x="3733002" y="-143239"/>
            <a:ext cx="4692689" cy="769441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/>
              <a:t>Learning SimPEG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01F3AC-3C10-A965-EDEF-A84A395B4C71}"/>
              </a:ext>
            </a:extLst>
          </p:cNvPr>
          <p:cNvSpPr txBox="1"/>
          <p:nvPr/>
        </p:nvSpPr>
        <p:spPr>
          <a:xfrm>
            <a:off x="3034685" y="1135707"/>
            <a:ext cx="3093281" cy="184665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78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CA" sz="3800" dirty="0"/>
              <a:t>What SimPEG Objects Represent</a:t>
            </a:r>
          </a:p>
        </p:txBody>
      </p:sp>
    </p:spTree>
    <p:extLst>
      <p:ext uri="{BB962C8B-B14F-4D97-AF65-F5344CB8AC3E}">
        <p14:creationId xmlns:p14="http://schemas.microsoft.com/office/powerpoint/2010/main" val="41258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BE13A0-73F5-7E98-5D99-D9D7E4DCE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467" y="643921"/>
            <a:ext cx="6425350" cy="61546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3321D6-D630-FAB5-1982-7135C7C3809D}"/>
              </a:ext>
            </a:extLst>
          </p:cNvPr>
          <p:cNvSpPr txBox="1"/>
          <p:nvPr/>
        </p:nvSpPr>
        <p:spPr>
          <a:xfrm>
            <a:off x="6510028" y="1122388"/>
            <a:ext cx="2486182" cy="184665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CA" sz="3800" dirty="0"/>
              <a:t>Creating SimPEG Objects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D5AE77-5741-860D-8BDE-D1B6159894FA}"/>
              </a:ext>
            </a:extLst>
          </p:cNvPr>
          <p:cNvSpPr txBox="1"/>
          <p:nvPr/>
        </p:nvSpPr>
        <p:spPr>
          <a:xfrm>
            <a:off x="6636906" y="4410427"/>
            <a:ext cx="2354347" cy="184665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CA" sz="3800" dirty="0"/>
              <a:t>Using SimPEG Objects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87A7FB-0FB5-74C6-F153-A4B0C057A43A}"/>
              </a:ext>
            </a:extLst>
          </p:cNvPr>
          <p:cNvSpPr txBox="1"/>
          <p:nvPr/>
        </p:nvSpPr>
        <p:spPr>
          <a:xfrm>
            <a:off x="3260672" y="4367420"/>
            <a:ext cx="2783549" cy="184665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CA" sz="3800" dirty="0"/>
              <a:t>Suitable</a:t>
            </a:r>
          </a:p>
          <a:p>
            <a:pPr algn="ctr"/>
            <a:r>
              <a:rPr lang="en-CA" sz="3800" dirty="0"/>
              <a:t>Input Parameters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E918DF-2FEA-53D6-77F8-390D84D58033}"/>
              </a:ext>
            </a:extLst>
          </p:cNvPr>
          <p:cNvSpPr txBox="1"/>
          <p:nvPr/>
        </p:nvSpPr>
        <p:spPr>
          <a:xfrm>
            <a:off x="3733002" y="-143239"/>
            <a:ext cx="4692689" cy="769441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/>
              <a:t>Learning SimPEG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01F3AC-3C10-A965-EDEF-A84A395B4C71}"/>
              </a:ext>
            </a:extLst>
          </p:cNvPr>
          <p:cNvSpPr txBox="1"/>
          <p:nvPr/>
        </p:nvSpPr>
        <p:spPr>
          <a:xfrm>
            <a:off x="3034685" y="1135707"/>
            <a:ext cx="3093281" cy="184665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CA" sz="3800" dirty="0"/>
              <a:t>What SimPEG Objects Represent</a:t>
            </a:r>
          </a:p>
        </p:txBody>
      </p:sp>
    </p:spTree>
    <p:extLst>
      <p:ext uri="{BB962C8B-B14F-4D97-AF65-F5344CB8AC3E}">
        <p14:creationId xmlns:p14="http://schemas.microsoft.com/office/powerpoint/2010/main" val="168214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1BFC8F-FAFC-6063-E778-6BFC5C1FE5E2}"/>
              </a:ext>
            </a:extLst>
          </p:cNvPr>
          <p:cNvSpPr/>
          <p:nvPr/>
        </p:nvSpPr>
        <p:spPr>
          <a:xfrm>
            <a:off x="8772027" y="948535"/>
            <a:ext cx="3168000" cy="540000"/>
          </a:xfrm>
          <a:prstGeom prst="roundRect">
            <a:avLst>
              <a:gd name="adj" fmla="val 34475"/>
            </a:avLst>
          </a:prstGeom>
          <a:solidFill>
            <a:srgbClr val="FF2D2D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B67E7D-1AEB-A3B2-AD22-E9C27F08A25D}"/>
              </a:ext>
            </a:extLst>
          </p:cNvPr>
          <p:cNvSpPr/>
          <p:nvPr/>
        </p:nvSpPr>
        <p:spPr>
          <a:xfrm>
            <a:off x="8802189" y="2449515"/>
            <a:ext cx="3168000" cy="540000"/>
          </a:xfrm>
          <a:prstGeom prst="roundRect">
            <a:avLst>
              <a:gd name="adj" fmla="val 34475"/>
            </a:avLst>
          </a:prstGeom>
          <a:solidFill>
            <a:srgbClr val="FF2D2D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DEEDC0-23DB-36AD-2FE8-61C9DBB54591}"/>
              </a:ext>
            </a:extLst>
          </p:cNvPr>
          <p:cNvSpPr/>
          <p:nvPr/>
        </p:nvSpPr>
        <p:spPr>
          <a:xfrm>
            <a:off x="4857728" y="957178"/>
            <a:ext cx="3168000" cy="540000"/>
          </a:xfrm>
          <a:prstGeom prst="roundRect">
            <a:avLst>
              <a:gd name="adj" fmla="val 34475"/>
            </a:avLst>
          </a:prstGeom>
          <a:solidFill>
            <a:srgbClr val="FFC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95D3A44-254A-1497-F1F4-6FC112332950}"/>
              </a:ext>
            </a:extLst>
          </p:cNvPr>
          <p:cNvSpPr/>
          <p:nvPr/>
        </p:nvSpPr>
        <p:spPr>
          <a:xfrm>
            <a:off x="4857729" y="2462516"/>
            <a:ext cx="3168000" cy="540000"/>
          </a:xfrm>
          <a:prstGeom prst="roundRect">
            <a:avLst>
              <a:gd name="adj" fmla="val 34475"/>
            </a:avLst>
          </a:prstGeom>
          <a:solidFill>
            <a:srgbClr val="FFC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3D2A527-073B-5AC1-2BAE-6632523C4110}"/>
              </a:ext>
            </a:extLst>
          </p:cNvPr>
          <p:cNvSpPr/>
          <p:nvPr/>
        </p:nvSpPr>
        <p:spPr>
          <a:xfrm>
            <a:off x="824653" y="2461510"/>
            <a:ext cx="3168000" cy="540000"/>
          </a:xfrm>
          <a:prstGeom prst="roundRect">
            <a:avLst>
              <a:gd name="adj" fmla="val 34475"/>
            </a:avLst>
          </a:prstGeom>
          <a:solidFill>
            <a:srgbClr val="92D05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3EA6DE-AD4B-6F9E-38B2-4575F5878E04}"/>
              </a:ext>
            </a:extLst>
          </p:cNvPr>
          <p:cNvSpPr/>
          <p:nvPr/>
        </p:nvSpPr>
        <p:spPr>
          <a:xfrm>
            <a:off x="8541945" y="892643"/>
            <a:ext cx="630000" cy="630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Graphic 21" descr="Lightbulb with solid fill">
            <a:extLst>
              <a:ext uri="{FF2B5EF4-FFF2-40B4-BE49-F238E27FC236}">
                <a16:creationId xmlns:a16="http://schemas.microsoft.com/office/drawing/2014/main" id="{256E398E-B225-70E9-F1A0-806B21EBE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7424" y="947654"/>
            <a:ext cx="540000" cy="54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3AD6DF-9FF8-DDD6-8897-7D2CB1203FCB}"/>
              </a:ext>
            </a:extLst>
          </p:cNvPr>
          <p:cNvSpPr txBox="1"/>
          <p:nvPr/>
        </p:nvSpPr>
        <p:spPr>
          <a:xfrm>
            <a:off x="9368906" y="883940"/>
            <a:ext cx="2277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Advanced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9A940A-E07F-A3E0-CDD4-F64CA0F6020A}"/>
              </a:ext>
            </a:extLst>
          </p:cNvPr>
          <p:cNvSpPr/>
          <p:nvPr/>
        </p:nvSpPr>
        <p:spPr>
          <a:xfrm>
            <a:off x="8569938" y="2392719"/>
            <a:ext cx="630000" cy="630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1" name="Graphic 30" descr="Processor outline">
            <a:extLst>
              <a:ext uri="{FF2B5EF4-FFF2-40B4-BE49-F238E27FC236}">
                <a16:creationId xmlns:a16="http://schemas.microsoft.com/office/drawing/2014/main" id="{DDE9DDAD-29AE-F96B-12C1-E8C493541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3039" y="2433711"/>
            <a:ext cx="540000" cy="540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733D976-8D53-8870-69C1-64D62A386442}"/>
              </a:ext>
            </a:extLst>
          </p:cNvPr>
          <p:cNvSpPr txBox="1"/>
          <p:nvPr/>
        </p:nvSpPr>
        <p:spPr>
          <a:xfrm>
            <a:off x="9122964" y="2386307"/>
            <a:ext cx="2856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CPU Intensive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4E2D302-DA12-3E37-AF3C-5034ED991C05}"/>
              </a:ext>
            </a:extLst>
          </p:cNvPr>
          <p:cNvSpPr/>
          <p:nvPr/>
        </p:nvSpPr>
        <p:spPr>
          <a:xfrm>
            <a:off x="830162" y="957178"/>
            <a:ext cx="3168000" cy="540000"/>
          </a:xfrm>
          <a:prstGeom prst="roundRect">
            <a:avLst>
              <a:gd name="adj" fmla="val 34475"/>
            </a:avLst>
          </a:prstGeom>
          <a:solidFill>
            <a:srgbClr val="92D05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A4C87DE-09A5-CC44-404C-FF829833AD31}"/>
              </a:ext>
            </a:extLst>
          </p:cNvPr>
          <p:cNvSpPr/>
          <p:nvPr/>
        </p:nvSpPr>
        <p:spPr>
          <a:xfrm>
            <a:off x="623727" y="892643"/>
            <a:ext cx="630000" cy="630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3" name="Graphic 42" descr="Lightbulb with solid fill">
            <a:extLst>
              <a:ext uri="{FF2B5EF4-FFF2-40B4-BE49-F238E27FC236}">
                <a16:creationId xmlns:a16="http://schemas.microsoft.com/office/drawing/2014/main" id="{5DF959D1-3343-E743-C006-C3055BF38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206" y="947654"/>
            <a:ext cx="540000" cy="540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EE044CD-AED7-8304-3ED2-4F7A9E29608E}"/>
              </a:ext>
            </a:extLst>
          </p:cNvPr>
          <p:cNvSpPr txBox="1"/>
          <p:nvPr/>
        </p:nvSpPr>
        <p:spPr>
          <a:xfrm>
            <a:off x="1311627" y="877588"/>
            <a:ext cx="2555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Introductory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AE3920C-7116-1981-842F-5C411DC21A07}"/>
              </a:ext>
            </a:extLst>
          </p:cNvPr>
          <p:cNvSpPr/>
          <p:nvPr/>
        </p:nvSpPr>
        <p:spPr>
          <a:xfrm>
            <a:off x="651720" y="2392719"/>
            <a:ext cx="630000" cy="630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7" name="Graphic 46" descr="Processor outline">
            <a:extLst>
              <a:ext uri="{FF2B5EF4-FFF2-40B4-BE49-F238E27FC236}">
                <a16:creationId xmlns:a16="http://schemas.microsoft.com/office/drawing/2014/main" id="{3A89C4CB-1797-4CBB-CFEC-DBEE01100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821" y="2433711"/>
            <a:ext cx="540000" cy="540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D2300C7-CDF0-7652-4547-EC3306D93AD7}"/>
              </a:ext>
            </a:extLst>
          </p:cNvPr>
          <p:cNvSpPr txBox="1"/>
          <p:nvPr/>
        </p:nvSpPr>
        <p:spPr>
          <a:xfrm>
            <a:off x="1298948" y="2394152"/>
            <a:ext cx="2629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Light-weight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61CB70B-1BD1-C4A9-F5F0-61FF4DE2DA37}"/>
              </a:ext>
            </a:extLst>
          </p:cNvPr>
          <p:cNvSpPr/>
          <p:nvPr/>
        </p:nvSpPr>
        <p:spPr>
          <a:xfrm>
            <a:off x="4651294" y="892643"/>
            <a:ext cx="630000" cy="630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1" name="Graphic 50" descr="Lightbulb with solid fill">
            <a:extLst>
              <a:ext uri="{FF2B5EF4-FFF2-40B4-BE49-F238E27FC236}">
                <a16:creationId xmlns:a16="http://schemas.microsoft.com/office/drawing/2014/main" id="{3219064C-34C6-A52F-A8FF-57053FAE0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6773" y="947654"/>
            <a:ext cx="540000" cy="540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FCD2F4D-3689-801F-1D8F-BBC3615C2D77}"/>
              </a:ext>
            </a:extLst>
          </p:cNvPr>
          <p:cNvSpPr txBox="1"/>
          <p:nvPr/>
        </p:nvSpPr>
        <p:spPr>
          <a:xfrm>
            <a:off x="5186792" y="886919"/>
            <a:ext cx="284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Intermediate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2A4E64F-47A3-C0E1-6EAB-D74751C0ED53}"/>
              </a:ext>
            </a:extLst>
          </p:cNvPr>
          <p:cNvSpPr/>
          <p:nvPr/>
        </p:nvSpPr>
        <p:spPr>
          <a:xfrm>
            <a:off x="4679287" y="2392719"/>
            <a:ext cx="630000" cy="630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5" name="Graphic 54" descr="Processor outline">
            <a:extLst>
              <a:ext uri="{FF2B5EF4-FFF2-40B4-BE49-F238E27FC236}">
                <a16:creationId xmlns:a16="http://schemas.microsoft.com/office/drawing/2014/main" id="{4E483587-D9BB-6747-0A30-302242D56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2388" y="2433711"/>
            <a:ext cx="540000" cy="5400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2DB88E3-97A4-9592-DCF2-E98FC3CA593F}"/>
              </a:ext>
            </a:extLst>
          </p:cNvPr>
          <p:cNvSpPr txBox="1"/>
          <p:nvPr/>
        </p:nvSpPr>
        <p:spPr>
          <a:xfrm>
            <a:off x="5412811" y="2394151"/>
            <a:ext cx="235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Moderate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0595793-F567-6592-9267-3BDE7C4D8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4504" y="4959326"/>
            <a:ext cx="1406012" cy="43552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403AF3A-0A5B-5FA7-F7E6-BF164A1A86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241" y="4322897"/>
            <a:ext cx="1412870" cy="44580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FA79105-BD92-3785-ECEF-9E0042EA1B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4504" y="4322896"/>
            <a:ext cx="1412870" cy="42866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41F0A2E-0569-377C-B322-3FE942BF8C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4503" y="5605593"/>
            <a:ext cx="1426588" cy="41494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4C0B3A3-F3CC-3C30-24EC-16C5132968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2356" y="4959328"/>
            <a:ext cx="1395724" cy="438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C74B23-DC22-495C-EC6F-7D7B9996AF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2356" y="5605593"/>
            <a:ext cx="1426588" cy="418374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114A096-F905-A7DB-35D7-B246B9B6A73C}"/>
              </a:ext>
            </a:extLst>
          </p:cNvPr>
          <p:cNvSpPr/>
          <p:nvPr/>
        </p:nvSpPr>
        <p:spPr>
          <a:xfrm>
            <a:off x="6752407" y="4210050"/>
            <a:ext cx="1981520" cy="360000"/>
          </a:xfrm>
          <a:prstGeom prst="roundRect">
            <a:avLst>
              <a:gd name="adj" fmla="val 34475"/>
            </a:avLst>
          </a:prstGeom>
          <a:solidFill>
            <a:srgbClr val="FF2D2D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F7C1865-5E72-F196-99C2-FD19FE06AED2}"/>
              </a:ext>
            </a:extLst>
          </p:cNvPr>
          <p:cNvSpPr/>
          <p:nvPr/>
        </p:nvSpPr>
        <p:spPr>
          <a:xfrm>
            <a:off x="6581774" y="4210050"/>
            <a:ext cx="360000" cy="360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3" name="Graphic 32" descr="Processor outline">
            <a:extLst>
              <a:ext uri="{FF2B5EF4-FFF2-40B4-BE49-F238E27FC236}">
                <a16:creationId xmlns:a16="http://schemas.microsoft.com/office/drawing/2014/main" id="{233EAEB9-9C63-E0B5-8CFF-86012A6E94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75834" y="4194810"/>
            <a:ext cx="375240" cy="37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8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2613</TotalTime>
  <Words>59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Devin Cowan</dc:creator>
  <cp:lastModifiedBy>Devin Cowan</cp:lastModifiedBy>
  <cp:revision>18</cp:revision>
  <dcterms:created xsi:type="dcterms:W3CDTF">2023-08-11T23:16:27Z</dcterms:created>
  <dcterms:modified xsi:type="dcterms:W3CDTF">2023-10-14T06:24:02Z</dcterms:modified>
</cp:coreProperties>
</file>