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6565"/>
    <a:srgbClr val="434343"/>
    <a:srgbClr val="5E5E5E"/>
    <a:srgbClr val="FF9797"/>
    <a:srgbClr val="81C9FF"/>
    <a:srgbClr val="C9E7A7"/>
    <a:srgbClr val="4C7ACC"/>
    <a:srgbClr val="FF8181"/>
    <a:srgbClr val="B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CD9-9B97-7577-4DA2-0D4BEBD67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5A99C-67A7-991A-4DC0-3E5F714C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E461-89FC-C573-FE92-FFD91828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13D6-4D09-CDF8-DB59-DF546DF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952D-6C09-E9A0-FB99-788A21C9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7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BEDE-9F5F-BA8A-E608-6FBEA6D5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1757-847D-A008-ED1B-8A26D72C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164F-1EC0-CADC-CFE0-01C113A8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80D0-B152-94BE-1F24-A2C8D6B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0493-63E4-BD28-13E1-BB884252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1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B088-BD60-EE4B-6091-44C6DD9D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7FEA7-123A-D98E-247C-6013EEDB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A718-9735-FD55-0803-257DD8B8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2141E-16A7-D76C-9111-CAFF33A0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8CDB9-33E1-305E-B404-51727ED9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25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BBCA-2FED-E1E2-C730-C60B70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DD3F-697F-3AD1-D0B2-8C512A77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53E1-EC7C-BF02-167E-7B680D5E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73AE-1236-DEB7-02EC-D82CE05A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CD72-E091-874B-61A8-8C35896A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4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4C7-CD62-FA58-1CC6-12E55634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B60D-3FC4-48D3-AEDB-052770883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051B-0DCA-A39D-3135-3B41A1B8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253D-F170-8EEA-9003-3EC532A6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D7F5-DEA7-3461-7F6E-7E0636CD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01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8155-E359-F860-C77A-B55CB423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B6A8-9B8E-4DF6-E6F6-144CF90C1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B88EC-05E4-5EB4-C1B3-30ECA348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AA7B-5B1A-A04D-5F4E-312871B0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6BA95-7DB8-3051-CF2A-FEBF0C89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1F82F-B8A3-5D0A-0461-ED5ACFBF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52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BD5-BA9D-64BB-FCF3-5DFA5CB2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A3110-7E5D-E011-9A49-62F6CABB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08B71-A812-6E62-CCF8-F30F08A24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ADF4B-61BF-6BAC-A16F-71C53C377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BAC1B-2D03-0C31-0FEB-DB8B59757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6DAFE-2674-D8D8-45DF-4E959263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3408F-A1BA-30BF-84DB-75BD4EF7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1E95E-7063-5EAE-6A6E-6D7CEBBA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42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1A9D0-96CC-A5A5-555C-BDCF8193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E23D6-AE59-EEE7-ABD2-435F5584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BC43-1678-99AA-D9F4-CBE718BB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8F68-4C56-254D-863A-361FB4E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814A0-2F8F-2DBB-6538-E82736A3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D4EF-EF31-9331-1574-72F7584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E063-15B4-039C-2B8F-3DCF04F2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0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A5CE-2522-0852-52D7-C803AE5F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17F5-EBF6-9187-275F-697AD39E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B2C9-F3AE-AD2F-7957-EAF5469EC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95EB5-B732-78E7-3DFC-724E421B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09AF2-852B-9804-27E3-FBBE1204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4AECA-A66B-50D9-B7C7-E1B8CA9F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3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DF17-0B61-62A0-4878-AEAE6584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2435F-A4E3-E14D-0CD0-AAB90BEA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715A5-9AF3-217D-9F35-A886F4D94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87D0-90D1-0225-7CCE-3180FEC7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C248-0540-F9E6-ECDB-38CD81FF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74690-C61F-0D2C-10EF-D89015ED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233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B08A4-9827-ABA3-1907-766D6172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6A64-2034-4CC7-2450-3D58EF0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7CA5-AC47-A895-BED7-6F63A552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A2F2-015C-42C2-B33A-63325C7A3D24}" type="datetimeFigureOut">
              <a:rPr lang="en-CA" smtClean="0"/>
              <a:t>2023-09-07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8ABF-0D8C-C4B6-D7DB-6056402C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9C86-437F-6734-F253-3D68A9A4E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F66E-0141-4084-8A18-EEE09AE364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57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E77007EA-4D5B-89BF-7CBF-30D729E6020B}"/>
              </a:ext>
            </a:extLst>
          </p:cNvPr>
          <p:cNvSpPr/>
          <p:nvPr/>
        </p:nvSpPr>
        <p:spPr>
          <a:xfrm>
            <a:off x="2588340" y="583382"/>
            <a:ext cx="6837529" cy="27700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087E4EE-BEF0-4C94-EDAE-C1C2D3C93B0E}"/>
              </a:ext>
            </a:extLst>
          </p:cNvPr>
          <p:cNvSpPr/>
          <p:nvPr/>
        </p:nvSpPr>
        <p:spPr>
          <a:xfrm>
            <a:off x="4195915" y="4960350"/>
            <a:ext cx="1399869" cy="1211213"/>
          </a:xfrm>
          <a:prstGeom prst="downArrow">
            <a:avLst/>
          </a:prstGeom>
          <a:solidFill>
            <a:srgbClr val="C9E7A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EB3352-EF83-AB10-0B2D-739D68E26180}"/>
              </a:ext>
            </a:extLst>
          </p:cNvPr>
          <p:cNvSpPr/>
          <p:nvPr/>
        </p:nvSpPr>
        <p:spPr>
          <a:xfrm>
            <a:off x="6507281" y="4886110"/>
            <a:ext cx="1399869" cy="1211213"/>
          </a:xfrm>
          <a:prstGeom prst="roundRect">
            <a:avLst/>
          </a:prstGeom>
          <a:solidFill>
            <a:srgbClr val="FF9797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CD89CD9-A6B1-B344-9F13-D29187D5859E}"/>
              </a:ext>
            </a:extLst>
          </p:cNvPr>
          <p:cNvSpPr/>
          <p:nvPr/>
        </p:nvSpPr>
        <p:spPr>
          <a:xfrm rot="5400000">
            <a:off x="6927317" y="5201077"/>
            <a:ext cx="652632" cy="595345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Eye outline">
            <a:extLst>
              <a:ext uri="{FF2B5EF4-FFF2-40B4-BE49-F238E27FC236}">
                <a16:creationId xmlns:a16="http://schemas.microsoft.com/office/drawing/2014/main" id="{00C04519-FD89-64E3-5985-D1B96A51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439" y="4461056"/>
            <a:ext cx="2209802" cy="220980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8D21F3B-E3E4-2030-EEC5-5D66F17842AD}"/>
              </a:ext>
            </a:extLst>
          </p:cNvPr>
          <p:cNvSpPr/>
          <p:nvPr/>
        </p:nvSpPr>
        <p:spPr>
          <a:xfrm>
            <a:off x="2155907" y="5132481"/>
            <a:ext cx="843838" cy="875887"/>
          </a:xfrm>
          <a:prstGeom prst="ellipse">
            <a:avLst/>
          </a:prstGeom>
          <a:solidFill>
            <a:srgbClr val="81C9FF"/>
          </a:solidFill>
          <a:ln>
            <a:solidFill>
              <a:srgbClr val="4C7A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13D6C-DD2B-9F02-3BF9-162EC15E9A20}"/>
              </a:ext>
            </a:extLst>
          </p:cNvPr>
          <p:cNvSpPr/>
          <p:nvPr/>
        </p:nvSpPr>
        <p:spPr>
          <a:xfrm>
            <a:off x="2442903" y="5423496"/>
            <a:ext cx="292682" cy="29932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AF102D-2375-AC0E-8052-839D0DC28E73}"/>
              </a:ext>
            </a:extLst>
          </p:cNvPr>
          <p:cNvSpPr/>
          <p:nvPr/>
        </p:nvSpPr>
        <p:spPr>
          <a:xfrm>
            <a:off x="8837237" y="4816165"/>
            <a:ext cx="1130375" cy="136516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Graphic 18" descr="Pencil with solid fill">
            <a:extLst>
              <a:ext uri="{FF2B5EF4-FFF2-40B4-BE49-F238E27FC236}">
                <a16:creationId xmlns:a16="http://schemas.microsoft.com/office/drawing/2014/main" id="{189D7CCE-851E-5DCE-363C-4832B2A60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5869" y="4816165"/>
            <a:ext cx="889522" cy="88952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BCF833-BAB1-4EEA-404F-B6BDCB16427D}"/>
              </a:ext>
            </a:extLst>
          </p:cNvPr>
          <p:cNvCxnSpPr>
            <a:cxnSpLocks/>
          </p:cNvCxnSpPr>
          <p:nvPr/>
        </p:nvCxnSpPr>
        <p:spPr>
          <a:xfrm>
            <a:off x="9042731" y="5031125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46E191-EC7D-38FF-0630-C1FAA978ABC2}"/>
              </a:ext>
            </a:extLst>
          </p:cNvPr>
          <p:cNvCxnSpPr>
            <a:cxnSpLocks/>
          </p:cNvCxnSpPr>
          <p:nvPr/>
        </p:nvCxnSpPr>
        <p:spPr>
          <a:xfrm>
            <a:off x="9042731" y="5340842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F2B697-39A1-ECD6-1F20-B19E3493B3B2}"/>
              </a:ext>
            </a:extLst>
          </p:cNvPr>
          <p:cNvCxnSpPr>
            <a:cxnSpLocks/>
          </p:cNvCxnSpPr>
          <p:nvPr/>
        </p:nvCxnSpPr>
        <p:spPr>
          <a:xfrm>
            <a:off x="9042731" y="5632739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3CA7AA-EE88-B3EC-0095-DC861D08D711}"/>
              </a:ext>
            </a:extLst>
          </p:cNvPr>
          <p:cNvCxnSpPr>
            <a:cxnSpLocks/>
          </p:cNvCxnSpPr>
          <p:nvPr/>
        </p:nvCxnSpPr>
        <p:spPr>
          <a:xfrm>
            <a:off x="9042731" y="5921557"/>
            <a:ext cx="73091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D33D2B-7AD2-A30D-935F-A5612A22AB2E}"/>
              </a:ext>
            </a:extLst>
          </p:cNvPr>
          <p:cNvSpPr txBox="1"/>
          <p:nvPr/>
        </p:nvSpPr>
        <p:spPr>
          <a:xfrm>
            <a:off x="2076583" y="6273263"/>
            <a:ext cx="1152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Read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47CE36-D249-B78A-DD13-1F8272BF4844}"/>
              </a:ext>
            </a:extLst>
          </p:cNvPr>
          <p:cNvSpPr txBox="1"/>
          <p:nvPr/>
        </p:nvSpPr>
        <p:spPr>
          <a:xfrm>
            <a:off x="3881283" y="6273266"/>
            <a:ext cx="2197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Download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76946C1-B491-81F4-5BF6-4C23F76FFEE7}"/>
              </a:ext>
            </a:extLst>
          </p:cNvPr>
          <p:cNvSpPr txBox="1"/>
          <p:nvPr/>
        </p:nvSpPr>
        <p:spPr>
          <a:xfrm>
            <a:off x="6813756" y="6273265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Run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37DB2BA-82EC-6929-F0FA-6E9CF358B8D9}"/>
              </a:ext>
            </a:extLst>
          </p:cNvPr>
          <p:cNvSpPr txBox="1"/>
          <p:nvPr/>
        </p:nvSpPr>
        <p:spPr>
          <a:xfrm>
            <a:off x="8926733" y="6273264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Alter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7873A690-019F-9FD8-D5FF-9DDE7AA85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960" y="1150708"/>
            <a:ext cx="2033817" cy="2137523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E83B94AF-431A-6500-A315-54AE9754AF82}"/>
              </a:ext>
            </a:extLst>
          </p:cNvPr>
          <p:cNvSpPr txBox="1"/>
          <p:nvPr/>
        </p:nvSpPr>
        <p:spPr>
          <a:xfrm>
            <a:off x="3459481" y="663877"/>
            <a:ext cx="1887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434343"/>
                </a:solidFill>
              </a:rPr>
              <a:t>SimPEG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2DFA48C2-6A38-FFEC-C8FA-DB3538FDF9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9921" y="1307254"/>
            <a:ext cx="2872378" cy="1192131"/>
          </a:xfrm>
          <a:prstGeom prst="rect">
            <a:avLst/>
          </a:prstGeom>
        </p:spPr>
      </p:pic>
      <p:sp>
        <p:nvSpPr>
          <p:cNvPr id="1039" name="Cross 1038">
            <a:extLst>
              <a:ext uri="{FF2B5EF4-FFF2-40B4-BE49-F238E27FC236}">
                <a16:creationId xmlns:a16="http://schemas.microsoft.com/office/drawing/2014/main" id="{A5F7CEFF-8598-3AA5-8128-B5CF68575CE7}"/>
              </a:ext>
            </a:extLst>
          </p:cNvPr>
          <p:cNvSpPr/>
          <p:nvPr/>
        </p:nvSpPr>
        <p:spPr>
          <a:xfrm>
            <a:off x="5551772" y="1686559"/>
            <a:ext cx="648396" cy="648559"/>
          </a:xfrm>
          <a:prstGeom prst="plus">
            <a:avLst>
              <a:gd name="adj" fmla="val 40849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FB709819-1BD7-0A64-4226-9CCFF1912A55}"/>
              </a:ext>
            </a:extLst>
          </p:cNvPr>
          <p:cNvCxnSpPr>
            <a:cxnSpLocks/>
          </p:cNvCxnSpPr>
          <p:nvPr/>
        </p:nvCxnSpPr>
        <p:spPr>
          <a:xfrm>
            <a:off x="6038530" y="3373120"/>
            <a:ext cx="0" cy="8331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32946ADB-1001-11DD-0E74-3CC924801D2B}"/>
              </a:ext>
            </a:extLst>
          </p:cNvPr>
          <p:cNvCxnSpPr>
            <a:cxnSpLocks/>
          </p:cNvCxnSpPr>
          <p:nvPr/>
        </p:nvCxnSpPr>
        <p:spPr>
          <a:xfrm>
            <a:off x="2588340" y="4206240"/>
            <a:ext cx="683752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11808048-B3A6-A95D-803D-AAA10B938042}"/>
              </a:ext>
            </a:extLst>
          </p:cNvPr>
          <p:cNvCxnSpPr>
            <a:cxnSpLocks/>
          </p:cNvCxnSpPr>
          <p:nvPr/>
        </p:nvCxnSpPr>
        <p:spPr>
          <a:xfrm>
            <a:off x="2590885" y="418165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47591D-1611-E87B-051B-5601FA6750B4}"/>
              </a:ext>
            </a:extLst>
          </p:cNvPr>
          <p:cNvCxnSpPr>
            <a:cxnSpLocks/>
          </p:cNvCxnSpPr>
          <p:nvPr/>
        </p:nvCxnSpPr>
        <p:spPr>
          <a:xfrm>
            <a:off x="4895849" y="419181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717DFF1-78F5-CF47-0894-A40A5A15692F}"/>
              </a:ext>
            </a:extLst>
          </p:cNvPr>
          <p:cNvCxnSpPr>
            <a:cxnSpLocks/>
          </p:cNvCxnSpPr>
          <p:nvPr/>
        </p:nvCxnSpPr>
        <p:spPr>
          <a:xfrm>
            <a:off x="7253633" y="4191816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A2918F0-DDF6-BA8A-807F-7E50720E4A50}"/>
              </a:ext>
            </a:extLst>
          </p:cNvPr>
          <p:cNvCxnSpPr>
            <a:cxnSpLocks/>
          </p:cNvCxnSpPr>
          <p:nvPr/>
        </p:nvCxnSpPr>
        <p:spPr>
          <a:xfrm>
            <a:off x="9425869" y="4200252"/>
            <a:ext cx="0" cy="4724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329087B-9B78-5D36-9344-039702004002}"/>
              </a:ext>
            </a:extLst>
          </p:cNvPr>
          <p:cNvSpPr txBox="1"/>
          <p:nvPr/>
        </p:nvSpPr>
        <p:spPr>
          <a:xfrm>
            <a:off x="4641201" y="-47204"/>
            <a:ext cx="296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User Tutorials</a:t>
            </a:r>
          </a:p>
        </p:txBody>
      </p:sp>
    </p:spTree>
    <p:extLst>
      <p:ext uri="{BB962C8B-B14F-4D97-AF65-F5344CB8AC3E}">
        <p14:creationId xmlns:p14="http://schemas.microsoft.com/office/powerpoint/2010/main" val="403765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1B811-FBE4-67C2-6191-46D53937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95" y="1408798"/>
            <a:ext cx="4483082" cy="4080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CDEA7A-3221-9A08-4EDA-E1E7F7E87E0D}"/>
              </a:ext>
            </a:extLst>
          </p:cNvPr>
          <p:cNvSpPr/>
          <p:nvPr/>
        </p:nvSpPr>
        <p:spPr>
          <a:xfrm>
            <a:off x="2773680" y="193040"/>
            <a:ext cx="6644640" cy="635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374B9-0AB8-22E3-35AA-40CD2248A3F1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096000" y="193040"/>
            <a:ext cx="0" cy="635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A77D2-5FB8-9A75-C2B8-3E331D488278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2773680" y="3368040"/>
            <a:ext cx="66446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36822F8-50CF-766C-CF9C-31F41A715E37}"/>
              </a:ext>
            </a:extLst>
          </p:cNvPr>
          <p:cNvSpPr/>
          <p:nvPr/>
        </p:nvSpPr>
        <p:spPr>
          <a:xfrm rot="16200000">
            <a:off x="5852171" y="1457959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DB0F6F-CB0A-75F5-C283-009EEF82FF77}"/>
              </a:ext>
            </a:extLst>
          </p:cNvPr>
          <p:cNvSpPr/>
          <p:nvPr/>
        </p:nvSpPr>
        <p:spPr>
          <a:xfrm rot="16200000">
            <a:off x="5334010" y="4617717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86C01C-DD13-0C57-ED7B-9B43BAB9DEFE}"/>
              </a:ext>
            </a:extLst>
          </p:cNvPr>
          <p:cNvSpPr/>
          <p:nvPr/>
        </p:nvSpPr>
        <p:spPr>
          <a:xfrm rot="10800000">
            <a:off x="7256787" y="3307079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0CCD65-EAB4-87D1-8C9D-2C0264106A92}"/>
              </a:ext>
            </a:extLst>
          </p:cNvPr>
          <p:cNvSpPr/>
          <p:nvPr/>
        </p:nvSpPr>
        <p:spPr>
          <a:xfrm rot="10800000">
            <a:off x="3934467" y="2783840"/>
            <a:ext cx="1000746" cy="665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Download outline">
            <a:extLst>
              <a:ext uri="{FF2B5EF4-FFF2-40B4-BE49-F238E27FC236}">
                <a16:creationId xmlns:a16="http://schemas.microsoft.com/office/drawing/2014/main" id="{C482B8D4-1041-EA84-FE9F-28DFC08FD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441" y="2326639"/>
            <a:ext cx="1838960" cy="183896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B3094-5E65-10C8-23F8-A30725F34F7D}"/>
              </a:ext>
            </a:extLst>
          </p:cNvPr>
          <p:cNvCxnSpPr>
            <a:cxnSpLocks/>
          </p:cNvCxnSpPr>
          <p:nvPr/>
        </p:nvCxnSpPr>
        <p:spPr>
          <a:xfrm>
            <a:off x="9565640" y="378460"/>
            <a:ext cx="0" cy="635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7346-000D-E91B-9672-74E9C13CC0CA}"/>
              </a:ext>
            </a:extLst>
          </p:cNvPr>
          <p:cNvCxnSpPr/>
          <p:nvPr/>
        </p:nvCxnSpPr>
        <p:spPr>
          <a:xfrm>
            <a:off x="2926080" y="6720840"/>
            <a:ext cx="66446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5872E9-929A-9071-0CDA-EDD3F2F00F31}"/>
              </a:ext>
            </a:extLst>
          </p:cNvPr>
          <p:cNvCxnSpPr>
            <a:cxnSpLocks/>
          </p:cNvCxnSpPr>
          <p:nvPr/>
        </p:nvCxnSpPr>
        <p:spPr>
          <a:xfrm>
            <a:off x="9423400" y="187960"/>
            <a:ext cx="142240" cy="195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18D5B6-625D-42A6-0707-026B69D0026D}"/>
              </a:ext>
            </a:extLst>
          </p:cNvPr>
          <p:cNvCxnSpPr/>
          <p:nvPr/>
        </p:nvCxnSpPr>
        <p:spPr>
          <a:xfrm>
            <a:off x="9418320" y="654304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852200-9514-F915-7826-9424F8E8EAB7}"/>
              </a:ext>
            </a:extLst>
          </p:cNvPr>
          <p:cNvCxnSpPr/>
          <p:nvPr/>
        </p:nvCxnSpPr>
        <p:spPr>
          <a:xfrm>
            <a:off x="2768600" y="654558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BE4E17-FD57-DC4F-EDFB-FFB037EF3ECD}"/>
              </a:ext>
            </a:extLst>
          </p:cNvPr>
          <p:cNvCxnSpPr>
            <a:cxnSpLocks/>
          </p:cNvCxnSpPr>
          <p:nvPr/>
        </p:nvCxnSpPr>
        <p:spPr>
          <a:xfrm>
            <a:off x="9423400" y="3368040"/>
            <a:ext cx="142240" cy="1955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28D71A-01AC-8FBF-8D03-B5E96519B640}"/>
              </a:ext>
            </a:extLst>
          </p:cNvPr>
          <p:cNvCxnSpPr/>
          <p:nvPr/>
        </p:nvCxnSpPr>
        <p:spPr>
          <a:xfrm>
            <a:off x="6090919" y="6543040"/>
            <a:ext cx="152400" cy="177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5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ABEADF-C3BC-1C33-BA8A-BB016FF5F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9075"/>
            <a:ext cx="65913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5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DC572E-5168-4D13-0379-FD43D3C8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60" y="791558"/>
            <a:ext cx="6308375" cy="6015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0BE281-EE02-A502-1A2A-5E59E862D39D}"/>
              </a:ext>
            </a:extLst>
          </p:cNvPr>
          <p:cNvSpPr txBox="1"/>
          <p:nvPr/>
        </p:nvSpPr>
        <p:spPr>
          <a:xfrm>
            <a:off x="6557761" y="1364375"/>
            <a:ext cx="2486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Creating SimPEG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2CB0E-EB5D-FAE3-13B0-2C705EB1E50E}"/>
              </a:ext>
            </a:extLst>
          </p:cNvPr>
          <p:cNvSpPr txBox="1"/>
          <p:nvPr/>
        </p:nvSpPr>
        <p:spPr>
          <a:xfrm>
            <a:off x="6415521" y="4527231"/>
            <a:ext cx="2354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Using SimPEG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81D11-CC81-88AD-832D-1CFC84E0BE9E}"/>
              </a:ext>
            </a:extLst>
          </p:cNvPr>
          <p:cNvSpPr txBox="1"/>
          <p:nvPr/>
        </p:nvSpPr>
        <p:spPr>
          <a:xfrm>
            <a:off x="3023411" y="4466271"/>
            <a:ext cx="2783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Suitable</a:t>
            </a:r>
          </a:p>
          <a:p>
            <a:pPr algn="ctr"/>
            <a:r>
              <a:rPr lang="en-CA" sz="3600" b="1" dirty="0"/>
              <a:t>Input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DBF81-315A-C573-EDBB-95E5E759CD30}"/>
              </a:ext>
            </a:extLst>
          </p:cNvPr>
          <p:cNvSpPr txBox="1"/>
          <p:nvPr/>
        </p:nvSpPr>
        <p:spPr>
          <a:xfrm>
            <a:off x="3733002" y="70121"/>
            <a:ext cx="46926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D1D8A-A722-336B-0C2F-41604B985A97}"/>
              </a:ext>
            </a:extLst>
          </p:cNvPr>
          <p:cNvSpPr txBox="1"/>
          <p:nvPr/>
        </p:nvSpPr>
        <p:spPr>
          <a:xfrm>
            <a:off x="3002719" y="1283095"/>
            <a:ext cx="30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31598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F8EA241-A28D-382D-31E1-DF2EF3901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577010"/>
            <a:ext cx="6561485" cy="62636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3321D6-D630-FAB5-1982-7135C7C3809D}"/>
              </a:ext>
            </a:extLst>
          </p:cNvPr>
          <p:cNvSpPr txBox="1"/>
          <p:nvPr/>
        </p:nvSpPr>
        <p:spPr>
          <a:xfrm>
            <a:off x="6510028" y="1122388"/>
            <a:ext cx="2486182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Creating SimPEG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5AE77-5741-860D-8BDE-D1B6159894FA}"/>
              </a:ext>
            </a:extLst>
          </p:cNvPr>
          <p:cNvSpPr txBox="1"/>
          <p:nvPr/>
        </p:nvSpPr>
        <p:spPr>
          <a:xfrm>
            <a:off x="6636906" y="4410427"/>
            <a:ext cx="2354347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Using SimPEG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7A7FB-0FB5-74C6-F153-A4B0C057A43A}"/>
              </a:ext>
            </a:extLst>
          </p:cNvPr>
          <p:cNvSpPr txBox="1"/>
          <p:nvPr/>
        </p:nvSpPr>
        <p:spPr>
          <a:xfrm>
            <a:off x="3260672" y="4367420"/>
            <a:ext cx="2783549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Suitable</a:t>
            </a:r>
          </a:p>
          <a:p>
            <a:pPr algn="ctr"/>
            <a:r>
              <a:rPr lang="en-CA" sz="3800" dirty="0"/>
              <a:t>Input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918DF-2FEA-53D6-77F8-390D84D58033}"/>
              </a:ext>
            </a:extLst>
          </p:cNvPr>
          <p:cNvSpPr txBox="1"/>
          <p:nvPr/>
        </p:nvSpPr>
        <p:spPr>
          <a:xfrm>
            <a:off x="3733002" y="-143239"/>
            <a:ext cx="4692689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1F3AC-3C10-A965-EDEF-A84A395B4C71}"/>
              </a:ext>
            </a:extLst>
          </p:cNvPr>
          <p:cNvSpPr txBox="1"/>
          <p:nvPr/>
        </p:nvSpPr>
        <p:spPr>
          <a:xfrm>
            <a:off x="3034685" y="1135707"/>
            <a:ext cx="3093281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78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41258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E13A0-73F5-7E98-5D99-D9D7E4DC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67" y="643921"/>
            <a:ext cx="6425350" cy="61546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3321D6-D630-FAB5-1982-7135C7C3809D}"/>
              </a:ext>
            </a:extLst>
          </p:cNvPr>
          <p:cNvSpPr txBox="1"/>
          <p:nvPr/>
        </p:nvSpPr>
        <p:spPr>
          <a:xfrm>
            <a:off x="6510028" y="1122388"/>
            <a:ext cx="2486182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Creating SimPEG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D5AE77-5741-860D-8BDE-D1B6159894FA}"/>
              </a:ext>
            </a:extLst>
          </p:cNvPr>
          <p:cNvSpPr txBox="1"/>
          <p:nvPr/>
        </p:nvSpPr>
        <p:spPr>
          <a:xfrm>
            <a:off x="6636906" y="4410427"/>
            <a:ext cx="2354347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Using SimPEG Objects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7A7FB-0FB5-74C6-F153-A4B0C057A43A}"/>
              </a:ext>
            </a:extLst>
          </p:cNvPr>
          <p:cNvSpPr txBox="1"/>
          <p:nvPr/>
        </p:nvSpPr>
        <p:spPr>
          <a:xfrm>
            <a:off x="3260672" y="4367420"/>
            <a:ext cx="2783549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Suitable</a:t>
            </a:r>
          </a:p>
          <a:p>
            <a:pPr algn="ctr"/>
            <a:r>
              <a:rPr lang="en-CA" sz="3800" dirty="0"/>
              <a:t>Input Parameters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918DF-2FEA-53D6-77F8-390D84D58033}"/>
              </a:ext>
            </a:extLst>
          </p:cNvPr>
          <p:cNvSpPr txBox="1"/>
          <p:nvPr/>
        </p:nvSpPr>
        <p:spPr>
          <a:xfrm>
            <a:off x="3733002" y="-143239"/>
            <a:ext cx="4692689" cy="769441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4400" b="1" dirty="0"/>
              <a:t>Learning SimPEG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1F3AC-3C10-A965-EDEF-A84A395B4C71}"/>
              </a:ext>
            </a:extLst>
          </p:cNvPr>
          <p:cNvSpPr txBox="1"/>
          <p:nvPr/>
        </p:nvSpPr>
        <p:spPr>
          <a:xfrm>
            <a:off x="3034685" y="1135707"/>
            <a:ext cx="3093281" cy="1846659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CA" sz="3800" dirty="0"/>
              <a:t>What SimPEG Objects Represent</a:t>
            </a:r>
          </a:p>
        </p:txBody>
      </p:sp>
    </p:spTree>
    <p:extLst>
      <p:ext uri="{BB962C8B-B14F-4D97-AF65-F5344CB8AC3E}">
        <p14:creationId xmlns:p14="http://schemas.microsoft.com/office/powerpoint/2010/main" val="168214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1BFC8F-FAFC-6063-E778-6BFC5C1FE5E2}"/>
              </a:ext>
            </a:extLst>
          </p:cNvPr>
          <p:cNvSpPr/>
          <p:nvPr/>
        </p:nvSpPr>
        <p:spPr>
          <a:xfrm>
            <a:off x="8772027" y="786610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FF2D2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B67E7D-1AEB-A3B2-AD22-E9C27F08A25D}"/>
              </a:ext>
            </a:extLst>
          </p:cNvPr>
          <p:cNvSpPr/>
          <p:nvPr/>
        </p:nvSpPr>
        <p:spPr>
          <a:xfrm>
            <a:off x="8802189" y="2287590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FF2D2D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DEEDC0-23DB-36AD-2FE8-61C9DBB54591}"/>
              </a:ext>
            </a:extLst>
          </p:cNvPr>
          <p:cNvSpPr/>
          <p:nvPr/>
        </p:nvSpPr>
        <p:spPr>
          <a:xfrm>
            <a:off x="4857728" y="795253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5D3A44-254A-1497-F1F4-6FC112332950}"/>
              </a:ext>
            </a:extLst>
          </p:cNvPr>
          <p:cNvSpPr/>
          <p:nvPr/>
        </p:nvSpPr>
        <p:spPr>
          <a:xfrm>
            <a:off x="4857729" y="2300591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D2A527-073B-5AC1-2BAE-6632523C4110}"/>
              </a:ext>
            </a:extLst>
          </p:cNvPr>
          <p:cNvSpPr/>
          <p:nvPr/>
        </p:nvSpPr>
        <p:spPr>
          <a:xfrm>
            <a:off x="824653" y="2299585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3EA6DE-AD4B-6F9E-38B2-4575F5878E04}"/>
              </a:ext>
            </a:extLst>
          </p:cNvPr>
          <p:cNvSpPr/>
          <p:nvPr/>
        </p:nvSpPr>
        <p:spPr>
          <a:xfrm>
            <a:off x="8141895" y="692618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Lightbulb with solid fill">
            <a:extLst>
              <a:ext uri="{FF2B5EF4-FFF2-40B4-BE49-F238E27FC236}">
                <a16:creationId xmlns:a16="http://schemas.microsoft.com/office/drawing/2014/main" id="{256E398E-B225-70E9-F1A0-806B21EB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4524" y="795254"/>
            <a:ext cx="811765" cy="8117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3AD6DF-9FF8-DDD6-8897-7D2CB1203FCB}"/>
              </a:ext>
            </a:extLst>
          </p:cNvPr>
          <p:cNvSpPr txBox="1"/>
          <p:nvPr/>
        </p:nvSpPr>
        <p:spPr>
          <a:xfrm>
            <a:off x="9368906" y="883940"/>
            <a:ext cx="227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Advanced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9A940A-E07F-A3E0-CDD4-F64CA0F6020A}"/>
              </a:ext>
            </a:extLst>
          </p:cNvPr>
          <p:cNvSpPr/>
          <p:nvPr/>
        </p:nvSpPr>
        <p:spPr>
          <a:xfrm>
            <a:off x="8169888" y="2192694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1" name="Graphic 30" descr="Processor outline">
            <a:extLst>
              <a:ext uri="{FF2B5EF4-FFF2-40B4-BE49-F238E27FC236}">
                <a16:creationId xmlns:a16="http://schemas.microsoft.com/office/drawing/2014/main" id="{DDE9DDAD-29AE-F96B-12C1-E8C493541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2039" y="2262261"/>
            <a:ext cx="888740" cy="88874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33D976-8D53-8870-69C1-64D62A386442}"/>
              </a:ext>
            </a:extLst>
          </p:cNvPr>
          <p:cNvSpPr txBox="1"/>
          <p:nvPr/>
        </p:nvSpPr>
        <p:spPr>
          <a:xfrm>
            <a:off x="9122964" y="2367257"/>
            <a:ext cx="285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CPU Intensive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4E2D302-DA12-3E37-AF3C-5034ED991C05}"/>
              </a:ext>
            </a:extLst>
          </p:cNvPr>
          <p:cNvSpPr/>
          <p:nvPr/>
        </p:nvSpPr>
        <p:spPr>
          <a:xfrm>
            <a:off x="830162" y="795253"/>
            <a:ext cx="3168000" cy="844831"/>
          </a:xfrm>
          <a:prstGeom prst="roundRect">
            <a:avLst>
              <a:gd name="adj" fmla="val 34475"/>
            </a:avLst>
          </a:prstGeom>
          <a:solidFill>
            <a:srgbClr val="92D05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4C87DE-09A5-CC44-404C-FF829833AD31}"/>
              </a:ext>
            </a:extLst>
          </p:cNvPr>
          <p:cNvSpPr/>
          <p:nvPr/>
        </p:nvSpPr>
        <p:spPr>
          <a:xfrm>
            <a:off x="223677" y="692618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3" name="Graphic 42" descr="Lightbulb with solid fill">
            <a:extLst>
              <a:ext uri="{FF2B5EF4-FFF2-40B4-BE49-F238E27FC236}">
                <a16:creationId xmlns:a16="http://schemas.microsoft.com/office/drawing/2014/main" id="{5DF959D1-3343-E743-C006-C3055BF38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306" y="795254"/>
            <a:ext cx="811765" cy="8117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EE044CD-AED7-8304-3ED2-4F7A9E29608E}"/>
              </a:ext>
            </a:extLst>
          </p:cNvPr>
          <p:cNvSpPr txBox="1"/>
          <p:nvPr/>
        </p:nvSpPr>
        <p:spPr>
          <a:xfrm>
            <a:off x="1311627" y="877588"/>
            <a:ext cx="2555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Introductory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E3920C-7116-1981-842F-5C411DC21A07}"/>
              </a:ext>
            </a:extLst>
          </p:cNvPr>
          <p:cNvSpPr/>
          <p:nvPr/>
        </p:nvSpPr>
        <p:spPr>
          <a:xfrm>
            <a:off x="251670" y="2192694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7" name="Graphic 46" descr="Processor outline">
            <a:extLst>
              <a:ext uri="{FF2B5EF4-FFF2-40B4-BE49-F238E27FC236}">
                <a16:creationId xmlns:a16="http://schemas.microsoft.com/office/drawing/2014/main" id="{3A89C4CB-1797-4CBB-CFEC-DBEE011004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821" y="2262261"/>
            <a:ext cx="888740" cy="8887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D2300C7-CDF0-7652-4547-EC3306D93AD7}"/>
              </a:ext>
            </a:extLst>
          </p:cNvPr>
          <p:cNvSpPr txBox="1"/>
          <p:nvPr/>
        </p:nvSpPr>
        <p:spPr>
          <a:xfrm>
            <a:off x="1298948" y="2394152"/>
            <a:ext cx="2629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Light-weight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1CB70B-1BD1-C4A9-F5F0-61FF4DE2DA37}"/>
              </a:ext>
            </a:extLst>
          </p:cNvPr>
          <p:cNvSpPr/>
          <p:nvPr/>
        </p:nvSpPr>
        <p:spPr>
          <a:xfrm>
            <a:off x="4251244" y="692618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1" name="Graphic 50" descr="Lightbulb with solid fill">
            <a:extLst>
              <a:ext uri="{FF2B5EF4-FFF2-40B4-BE49-F238E27FC236}">
                <a16:creationId xmlns:a16="http://schemas.microsoft.com/office/drawing/2014/main" id="{3219064C-34C6-A52F-A8FF-57053FAE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3873" y="795254"/>
            <a:ext cx="811765" cy="8117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FCD2F4D-3689-801F-1D8F-BBC3615C2D77}"/>
              </a:ext>
            </a:extLst>
          </p:cNvPr>
          <p:cNvSpPr txBox="1"/>
          <p:nvPr/>
        </p:nvSpPr>
        <p:spPr>
          <a:xfrm>
            <a:off x="5186792" y="886919"/>
            <a:ext cx="2848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Intermediate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A4E64F-47A3-C0E1-6EAB-D74751C0ED53}"/>
              </a:ext>
            </a:extLst>
          </p:cNvPr>
          <p:cNvSpPr/>
          <p:nvPr/>
        </p:nvSpPr>
        <p:spPr>
          <a:xfrm>
            <a:off x="4279237" y="2192694"/>
            <a:ext cx="1007706" cy="101703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5" name="Graphic 54" descr="Processor outline">
            <a:extLst>
              <a:ext uri="{FF2B5EF4-FFF2-40B4-BE49-F238E27FC236}">
                <a16:creationId xmlns:a16="http://schemas.microsoft.com/office/drawing/2014/main" id="{4E483587-D9BB-6747-0A30-302242D56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1388" y="2262261"/>
            <a:ext cx="888740" cy="88874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2DB88E3-97A4-9592-DCF2-E98FC3CA593F}"/>
              </a:ext>
            </a:extLst>
          </p:cNvPr>
          <p:cNvSpPr txBox="1"/>
          <p:nvPr/>
        </p:nvSpPr>
        <p:spPr>
          <a:xfrm>
            <a:off x="5412811" y="2394151"/>
            <a:ext cx="23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Moderate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7E163-42F2-4FF4-8217-5BC62C07E023}"/>
              </a:ext>
            </a:extLst>
          </p:cNvPr>
          <p:cNvSpPr txBox="1"/>
          <p:nvPr/>
        </p:nvSpPr>
        <p:spPr>
          <a:xfrm>
            <a:off x="4446227" y="5508446"/>
            <a:ext cx="59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3D simulation of airborne FDEM data.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9AE956-7C31-10A7-3558-7B7787564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1" y="4873816"/>
            <a:ext cx="1788931" cy="564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595793-F567-6592-9267-3BDE7C4D8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168" y="5407196"/>
            <a:ext cx="1861900" cy="5767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B10957-1354-1BD7-1965-A4FACBE241E8}"/>
              </a:ext>
            </a:extLst>
          </p:cNvPr>
          <p:cNvSpPr txBox="1"/>
          <p:nvPr/>
        </p:nvSpPr>
        <p:spPr>
          <a:xfrm>
            <a:off x="4446227" y="4964664"/>
            <a:ext cx="59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1D inversion of airborne FDEM data.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3A4088-0692-C3FE-054D-32AEA4500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1" y="5397691"/>
            <a:ext cx="1788931" cy="5644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241739-9495-C841-418D-938F820C4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875" y="4873816"/>
            <a:ext cx="1860489" cy="564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03AF3A-0A5B-5FA7-F7E6-BF164A1A8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41" y="4322897"/>
            <a:ext cx="1788931" cy="56446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A80140B-8305-4446-C048-6FB1535CA402}"/>
              </a:ext>
            </a:extLst>
          </p:cNvPr>
          <p:cNvSpPr txBox="1"/>
          <p:nvPr/>
        </p:nvSpPr>
        <p:spPr>
          <a:xfrm>
            <a:off x="4446227" y="4404220"/>
            <a:ext cx="59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1D simulation of airborne FDEM data.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A79105-BD92-3785-ECEF-9E0042EA1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3875" y="4322897"/>
            <a:ext cx="1860489" cy="56446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FD3BAE9-5CF2-C12E-66A4-7A04B8EE8422}"/>
              </a:ext>
            </a:extLst>
          </p:cNvPr>
          <p:cNvSpPr txBox="1"/>
          <p:nvPr/>
        </p:nvSpPr>
        <p:spPr>
          <a:xfrm>
            <a:off x="4446227" y="6035042"/>
            <a:ext cx="59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3D inversion of airborne FDEM data.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41F0A2E-0569-377C-B322-3FE942BF8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8914" y="5945831"/>
            <a:ext cx="1892679" cy="5505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4C0B3A3-F3CC-3C30-24EC-16C5132968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653" y="5945831"/>
            <a:ext cx="1781519" cy="5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</TotalTime>
  <Words>87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Cowan</dc:creator>
  <cp:lastModifiedBy>Devin Cowan</cp:lastModifiedBy>
  <cp:revision>10</cp:revision>
  <dcterms:created xsi:type="dcterms:W3CDTF">2023-08-11T23:16:27Z</dcterms:created>
  <dcterms:modified xsi:type="dcterms:W3CDTF">2023-09-08T00:22:29Z</dcterms:modified>
</cp:coreProperties>
</file>