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61" r:id="rId3"/>
    <p:sldId id="257" r:id="rId4"/>
    <p:sldId id="266" r:id="rId5"/>
    <p:sldId id="286" r:id="rId6"/>
    <p:sldId id="258" r:id="rId7"/>
    <p:sldId id="268" r:id="rId8"/>
    <p:sldId id="275" r:id="rId9"/>
    <p:sldId id="269" r:id="rId10"/>
    <p:sldId id="287" r:id="rId11"/>
    <p:sldId id="263" r:id="rId12"/>
    <p:sldId id="264" r:id="rId13"/>
    <p:sldId id="273" r:id="rId14"/>
    <p:sldId id="265" r:id="rId15"/>
    <p:sldId id="291" r:id="rId16"/>
    <p:sldId id="270" r:id="rId17"/>
    <p:sldId id="267" r:id="rId18"/>
    <p:sldId id="292" r:id="rId19"/>
    <p:sldId id="288" r:id="rId20"/>
    <p:sldId id="290" r:id="rId21"/>
    <p:sldId id="289" r:id="rId22"/>
    <p:sldId id="271" r:id="rId23"/>
    <p:sldId id="272" r:id="rId24"/>
    <p:sldId id="277" r:id="rId25"/>
  </p:sldIdLst>
  <p:sldSz cx="9144000" cy="5143500" type="screen16x9"/>
  <p:notesSz cx="6858000" cy="9144000"/>
  <p:embeddedFontLst>
    <p:embeddedFont>
      <p:font typeface="Aptos" panose="020B00040202020202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Jost SemiBold" panose="020B060402020202020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36B54-A6C0-0EED-31F3-B806579657C8}" v="644" dt="2025-04-03T19:04:29.863"/>
    <p1510:client id="{9566438A-1562-12AB-CAA7-02686FF316DF}" v="63" dt="2025-04-03T15:04:38.922"/>
    <p1510:client id="{AD5CB473-6AF1-4540-B4F3-5AA427B74E41}" v="3102" dt="2025-04-03T19:33:39.416"/>
    <p1510:client id="{EEB4ADB0-2828-8842-8157-5F3DEF8667D3}" v="1134" dt="2025-04-03T19:24:21.175"/>
    <p1510:client id="{FD99A123-0935-A7AA-3078-13416946EF83}" v="1" dt="2025-04-02T20:07:26.704"/>
  </p1510:revLst>
</p1510:revInfo>
</file>

<file path=ppt/tableStyles.xml><?xml version="1.0" encoding="utf-8"?>
<a:tblStyleLst xmlns:a="http://schemas.openxmlformats.org/drawingml/2006/main" def="{3DE0B0EC-2276-4A63-BA5F-6C639CC181F0}">
  <a:tblStyle styleId="{3DE0B0EC-2276-4A63-BA5F-6C639CC18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Ghazal</a:t>
            </a:r>
          </a:p>
        </p:txBody>
      </p:sp>
    </p:spTree>
    <p:extLst>
      <p:ext uri="{BB962C8B-B14F-4D97-AF65-F5344CB8AC3E}">
        <p14:creationId xmlns:p14="http://schemas.microsoft.com/office/powerpoint/2010/main" val="272046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99010c487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99010c487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99010c487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99010c487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99010c487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99010c487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99010c487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99010c487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99010c487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99010c487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43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99010c487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99010c487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99010c487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99010c487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99010c487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99010c487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379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F1840A6B-DF82-EDB4-99BE-9126A1665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99010c487_3_45:notes">
            <a:extLst>
              <a:ext uri="{FF2B5EF4-FFF2-40B4-BE49-F238E27FC236}">
                <a16:creationId xmlns:a16="http://schemas.microsoft.com/office/drawing/2014/main" id="{0119883D-64A8-C0F3-907E-FCE638D63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99010c487_3_45:notes">
            <a:extLst>
              <a:ext uri="{FF2B5EF4-FFF2-40B4-BE49-F238E27FC236}">
                <a16:creationId xmlns:a16="http://schemas.microsoft.com/office/drawing/2014/main" id="{4E76B2F6-03D6-780D-D05C-F575431DA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melissa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689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99010c48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99010c48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1DDFB056-AB4E-08C7-D46C-ADF907BC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99010c487_3_70:notes">
            <a:extLst>
              <a:ext uri="{FF2B5EF4-FFF2-40B4-BE49-F238E27FC236}">
                <a16:creationId xmlns:a16="http://schemas.microsoft.com/office/drawing/2014/main" id="{CECAE333-1155-1C5B-DFEF-FCB84A3419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99010c487_3_70:notes">
            <a:extLst>
              <a:ext uri="{FF2B5EF4-FFF2-40B4-BE49-F238E27FC236}">
                <a16:creationId xmlns:a16="http://schemas.microsoft.com/office/drawing/2014/main" id="{34DB9815-03C2-FBF7-2A25-A2554F73F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melissa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307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id="{789D3F75-80B4-E37B-78DE-036B2F1FA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99010c487_3_55:notes">
            <a:extLst>
              <a:ext uri="{FF2B5EF4-FFF2-40B4-BE49-F238E27FC236}">
                <a16:creationId xmlns:a16="http://schemas.microsoft.com/office/drawing/2014/main" id="{4786E8A0-C28C-2A5E-409C-884EB08E9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99010c487_3_55:notes">
            <a:extLst>
              <a:ext uri="{FF2B5EF4-FFF2-40B4-BE49-F238E27FC236}">
                <a16:creationId xmlns:a16="http://schemas.microsoft.com/office/drawing/2014/main" id="{466956ED-63E3-D3D8-2968-C9279E552A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melissa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252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99010c487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99010c487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99010c487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299010c487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528a7f0ef671a5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528a7f0ef671a5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9010c48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9010c48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Melissa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99010c487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99010c487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Melissa</a:t>
            </a:r>
          </a:p>
        </p:txBody>
      </p:sp>
    </p:spTree>
    <p:extLst>
      <p:ext uri="{BB962C8B-B14F-4D97-AF65-F5344CB8AC3E}">
        <p14:creationId xmlns:p14="http://schemas.microsoft.com/office/powerpoint/2010/main" val="41834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Ghazal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99010c487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99010c487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Jerry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299010c487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299010c487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Jerry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99010c4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99010c4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55" name="Google Shape;155;p19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9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1"/>
          </p:nvPr>
        </p:nvSpPr>
        <p:spPr>
          <a:xfrm>
            <a:off x="71417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2"/>
          </p:nvPr>
        </p:nvSpPr>
        <p:spPr>
          <a:xfrm>
            <a:off x="71417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3"/>
          </p:nvPr>
        </p:nvSpPr>
        <p:spPr>
          <a:xfrm>
            <a:off x="345932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4"/>
          </p:nvPr>
        </p:nvSpPr>
        <p:spPr>
          <a:xfrm>
            <a:off x="345932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5"/>
          </p:nvPr>
        </p:nvSpPr>
        <p:spPr>
          <a:xfrm>
            <a:off x="6204475" y="193205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6"/>
          </p:nvPr>
        </p:nvSpPr>
        <p:spPr>
          <a:xfrm>
            <a:off x="6204475" y="156613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7"/>
          </p:nvPr>
        </p:nvSpPr>
        <p:spPr>
          <a:xfrm>
            <a:off x="71417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8"/>
          </p:nvPr>
        </p:nvSpPr>
        <p:spPr>
          <a:xfrm>
            <a:off x="71417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9"/>
          </p:nvPr>
        </p:nvSpPr>
        <p:spPr>
          <a:xfrm>
            <a:off x="345932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3"/>
          </p:nvPr>
        </p:nvSpPr>
        <p:spPr>
          <a:xfrm>
            <a:off x="345932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4"/>
          </p:nvPr>
        </p:nvSpPr>
        <p:spPr>
          <a:xfrm>
            <a:off x="6204475" y="3511900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5"/>
          </p:nvPr>
        </p:nvSpPr>
        <p:spPr>
          <a:xfrm>
            <a:off x="6204475" y="3145986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-1840725" y="30711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 flipH="1">
            <a:off x="5181100" y="-254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78450" y="1694775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 SemiBold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088775" y="-16193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2819400" y="198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 flipH="1">
            <a:off x="714125" y="2028075"/>
            <a:ext cx="7715700" cy="1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 flipH="1">
            <a:off x="714074" y="1490725"/>
            <a:ext cx="77157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/>
          <p:nvPr/>
        </p:nvSpPr>
        <p:spPr>
          <a:xfrm rot="10800000" flipH="1">
            <a:off x="-2499550" y="1068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10800000" flipH="1">
            <a:off x="7355550" y="-15755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/>
          <p:nvPr/>
        </p:nvSpPr>
        <p:spPr>
          <a:xfrm>
            <a:off x="-25255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6906050" y="2755550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7200825" y="3076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-2186450" y="2657200"/>
            <a:ext cx="4713000" cy="4713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185400" y="-31784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5" name="Google Shape;105;p1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 rot="-22923">
            <a:off x="2524745" y="3093049"/>
            <a:ext cx="4094191" cy="36421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978050" y="1672592"/>
            <a:ext cx="5187900" cy="12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 flipH="1">
            <a:off x="6925300" y="298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10800000" flipH="1">
            <a:off x="-2020675" y="-3026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13" name="Google Shape;113;p1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 rot="10800000" flipH="1">
            <a:off x="-2562600" y="11660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7321150" y="-15415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6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7" name="Google Shape;127;p17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7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7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1417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71417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345932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4"/>
          </p:nvPr>
        </p:nvSpPr>
        <p:spPr>
          <a:xfrm>
            <a:off x="345932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6204475" y="3040575"/>
            <a:ext cx="22254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6"/>
          </p:nvPr>
        </p:nvSpPr>
        <p:spPr>
          <a:xfrm>
            <a:off x="6204475" y="2674661"/>
            <a:ext cx="22254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1732483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2"/>
          </p:nvPr>
        </p:nvSpPr>
        <p:spPr>
          <a:xfrm>
            <a:off x="1732483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3"/>
          </p:nvPr>
        </p:nvSpPr>
        <p:spPr>
          <a:xfrm>
            <a:off x="1732483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732483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5"/>
          </p:nvPr>
        </p:nvSpPr>
        <p:spPr>
          <a:xfrm>
            <a:off x="5813024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813024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7"/>
          </p:nvPr>
        </p:nvSpPr>
        <p:spPr>
          <a:xfrm>
            <a:off x="5813024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813024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366800" y="32366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calstack.cloud/user-guide/aws/feature-coverag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ws.amazon.com/education/awseducate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ocalstack.cloud/getting-started/installa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Cloud/AWS +</a:t>
            </a:r>
            <a:br>
              <a:rPr lang="en" dirty="0"/>
            </a:br>
            <a:r>
              <a:rPr lang="en" dirty="0"/>
              <a:t>CI/CD</a:t>
            </a:r>
            <a:br>
              <a:rPr lang="en" dirty="0"/>
            </a:br>
            <a:r>
              <a:rPr lang="en" dirty="0"/>
              <a:t>Workshop </a:t>
            </a: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Jeremias A, Melissa F, Ghazal H</a:t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5550" y="3308300"/>
            <a:ext cx="259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28"/>
          <p:cNvGrpSpPr/>
          <p:nvPr/>
        </p:nvGrpSpPr>
        <p:grpSpPr>
          <a:xfrm rot="-762542">
            <a:off x="7723050" y="1879166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6889608" y="2571860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6170546" y="2225303"/>
            <a:ext cx="1857982" cy="43827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CD58-3BBA-2BD1-8DE5-AB6A1F06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C2452-1BB0-DB18-9527-699B36911206}"/>
              </a:ext>
            </a:extLst>
          </p:cNvPr>
          <p:cNvSpPr txBox="1"/>
          <p:nvPr/>
        </p:nvSpPr>
        <p:spPr>
          <a:xfrm>
            <a:off x="528084" y="1997264"/>
            <a:ext cx="5336822" cy="2610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docker: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 pull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localstack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localstack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localstack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start -d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 install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awscli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-local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pip install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awscli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1DD75-91E8-920A-115B-758BAE14F857}"/>
              </a:ext>
            </a:extLst>
          </p:cNvPr>
          <p:cNvSpPr txBox="1"/>
          <p:nvPr/>
        </p:nvSpPr>
        <p:spPr>
          <a:xfrm>
            <a:off x="528084" y="1122833"/>
            <a:ext cx="7364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Powerpoint</a:t>
            </a:r>
            <a:r>
              <a:rPr lang="en-US" dirty="0"/>
              <a:t> presentation and needed files: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clone https://github.com/ghxmi/wk-aws/</a:t>
            </a:r>
          </a:p>
        </p:txBody>
      </p:sp>
    </p:spTree>
    <p:extLst>
      <p:ext uri="{BB962C8B-B14F-4D97-AF65-F5344CB8AC3E}">
        <p14:creationId xmlns:p14="http://schemas.microsoft.com/office/powerpoint/2010/main" val="312629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1: S3</a:t>
            </a:r>
            <a:endParaRPr/>
          </a:p>
        </p:txBody>
      </p:sp>
      <p:cxnSp>
        <p:nvCxnSpPr>
          <p:cNvPr id="374" name="Google Shape;374;p35"/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4676D0-38B2-02F9-02A1-F0C94A6830E7}"/>
              </a:ext>
            </a:extLst>
          </p:cNvPr>
          <p:cNvSpPr txBox="1"/>
          <p:nvPr/>
        </p:nvSpPr>
        <p:spPr>
          <a:xfrm>
            <a:off x="730825" y="1957501"/>
            <a:ext cx="6755218" cy="1028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awslocal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s3 mb s3://test-bucket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awslocal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s3api list-buckets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Try </a:t>
            </a:r>
            <a:r>
              <a:rPr lang="en-US" kern="1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awslocal</a:t>
            </a:r>
            <a:r>
              <a:rPr lang="en-US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s3 ls if ^ doesn’t work 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517A0-0DA0-CAC7-6CF7-2CC6C27C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Activity : Da Bucket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5071CA6-C8D1-D596-6DCE-B7FA59280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awslocal</a:t>
            </a:r>
            <a:r>
              <a:rPr lang="en-US"/>
              <a:t> s3 mb s3://your-bucket-name</a:t>
            </a:r>
          </a:p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AC58D1-4275-A4BD-474A-B041A38AC72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/>
              <a:t>Create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C0488-2B39-CF18-897A-A17362AEA2A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err="1"/>
              <a:t>awslocal</a:t>
            </a:r>
            <a:r>
              <a:rPr lang="en-US"/>
              <a:t> s3 cp yourfile.txt s3://your-bucket-name/</a:t>
            </a:r>
          </a:p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8CBE76-5DF3-CAC4-B1FF-61E42ABF058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/>
              <a:t>Upload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F0F255-95FE-9A8C-3155-130D4FA0068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err="1"/>
              <a:t>awslocal</a:t>
            </a:r>
            <a:r>
              <a:rPr lang="en-US"/>
              <a:t> s3 ls s3://your-bucket-name/</a:t>
            </a:r>
          </a:p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8123BD6-14A3-11D7-B279-0A2A9D8393AE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A1EA2D-4D56-9531-9582-F066C84AB35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14175" y="3491964"/>
            <a:ext cx="2225400" cy="775336"/>
          </a:xfrm>
        </p:spPr>
        <p:txBody>
          <a:bodyPr/>
          <a:lstStyle/>
          <a:p>
            <a:r>
              <a:rPr lang="en-US" err="1"/>
              <a:t>awslocal</a:t>
            </a:r>
            <a:r>
              <a:rPr lang="en-US"/>
              <a:t> s3 mv s3://your-bucket-name/yourfile.txt s3://your-bucket-name/new-folder/yourfile.txt</a:t>
            </a:r>
          </a:p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37981EF-A242-527B-142B-63E537DEFA1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/>
              <a:t>Move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DF94091-F03A-D154-8DC9-D20F8FA52600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err="1"/>
              <a:t>awslocal</a:t>
            </a:r>
            <a:r>
              <a:rPr lang="en-US"/>
              <a:t> s3 cp s3://your-bucket-name/yourfile.txt downloaded-yourfile.txt</a:t>
            </a:r>
          </a:p>
          <a:p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675C357-944E-1B60-0E09-C9D24C11B8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Download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A294234-4A3F-4E7C-B86E-3B7E63CC64F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err="1"/>
              <a:t>awslocal</a:t>
            </a:r>
            <a:r>
              <a:rPr lang="en-US"/>
              <a:t> s3 rm s3://your-bucket-name/yourfile.txt</a:t>
            </a:r>
          </a:p>
          <a:p>
            <a:endParaRPr lang="en-US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F1894AF-CD7B-8C98-9868-FC6F6C7C26C6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CCC21-44C8-4EFF-E28B-6430B15A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Exercise : Real-World Cloud Storage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C996D-C3F1-8C62-240A-6E4665E59961}"/>
              </a:ext>
            </a:extLst>
          </p:cNvPr>
          <p:cNvSpPr txBox="1"/>
          <p:nvPr/>
        </p:nvSpPr>
        <p:spPr>
          <a:xfrm>
            <a:off x="559247" y="1557118"/>
            <a:ext cx="813649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Scenario:</a:t>
            </a:r>
            <a:br>
              <a:rPr lang="en-US" b="1"/>
            </a:br>
            <a:r>
              <a:rPr lang="en-US" b="1"/>
              <a:t> You are a Cloud Engineer</a:t>
            </a:r>
            <a:r>
              <a:rPr lang="en-US"/>
              <a:t> responsible for managing log files in an S3-like environment (</a:t>
            </a:r>
            <a:r>
              <a:rPr lang="en-US" err="1"/>
              <a:t>LocalStack</a:t>
            </a:r>
            <a:r>
              <a:rPr lang="en-US"/>
              <a:t>). Your task is to efficiently organize, analyze, and archive log files.</a:t>
            </a:r>
          </a:p>
          <a:p>
            <a:r>
              <a:rPr lang="en-US" b="1"/>
              <a:t>Tasks:</a:t>
            </a:r>
            <a:endParaRPr lang="en-US"/>
          </a:p>
          <a:p>
            <a:pPr marL="342900" indent="-342900">
              <a:buAutoNum type="arabicPeriod"/>
            </a:pPr>
            <a:r>
              <a:rPr lang="en-US" b="1" u="sng"/>
              <a:t>Setup Storage</a:t>
            </a:r>
            <a:r>
              <a:rPr lang="en-US"/>
              <a:t>- Create a Bucket, Create two folders in bucket </a:t>
            </a:r>
          </a:p>
          <a:p>
            <a:pPr marL="342900" indent="-342900">
              <a:buAutoNum type="arabicPeriod"/>
            </a:pPr>
            <a:r>
              <a:rPr lang="en-US" b="1" u="sng"/>
              <a:t>Simulate Log Collection</a:t>
            </a:r>
            <a:r>
              <a:rPr lang="en-US"/>
              <a:t>- Generate three log files, Upload them to a folder</a:t>
            </a:r>
          </a:p>
          <a:p>
            <a:pPr marL="342900" indent="-342900">
              <a:buAutoNum type="arabicPeriod"/>
            </a:pPr>
            <a:r>
              <a:rPr lang="en-US" b="1" u="sng"/>
              <a:t>Manage Log Rotation</a:t>
            </a:r>
            <a:r>
              <a:rPr lang="en-US"/>
              <a:t>-List all files, Move one file to another folder</a:t>
            </a:r>
          </a:p>
          <a:p>
            <a:pPr marL="342900" indent="-342900">
              <a:buAutoNum type="arabicPeriod"/>
            </a:pPr>
            <a:r>
              <a:rPr lang="en-US" b="1" u="sng"/>
              <a:t>Log Retrieval and Verification</a:t>
            </a:r>
            <a:r>
              <a:rPr lang="en-US"/>
              <a:t>-Download one file to confirm contents, check the last </a:t>
            </a:r>
            <a:r>
              <a:rPr lang="en-US" err="1"/>
              <a:t>modifed</a:t>
            </a:r>
            <a:r>
              <a:rPr lang="en-US"/>
              <a:t> time</a:t>
            </a:r>
          </a:p>
          <a:p>
            <a:pPr marL="342900" indent="-342900">
              <a:buAutoNum type="arabicPeriod"/>
            </a:pPr>
            <a:r>
              <a:rPr lang="en-US" b="1" u="sng"/>
              <a:t>Challenge</a:t>
            </a:r>
            <a:r>
              <a:rPr lang="en-US"/>
              <a:t>- Identify the largest file, Copy that file, delete the oldest file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D1B26-34AF-DE10-754B-DA224F2A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4" y="15698"/>
            <a:ext cx="7682400" cy="467100"/>
          </a:xfrm>
        </p:spPr>
        <p:txBody>
          <a:bodyPr/>
          <a:lstStyle/>
          <a:p>
            <a:r>
              <a:rPr lang="en-US"/>
              <a:t>DynamoDB Walkthrough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53110C-AE90-7703-66EF-D1EA0A3FAC0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96035" y="1125742"/>
            <a:ext cx="6951929" cy="1941582"/>
          </a:xfrm>
        </p:spPr>
        <p:txBody>
          <a:bodyPr/>
          <a:lstStyle/>
          <a:p>
            <a:pPr marL="127000" indent="0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a table</a:t>
            </a:r>
          </a:p>
          <a:p>
            <a:pPr marL="127000" indent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create-table \ </a:t>
            </a:r>
          </a:p>
          <a:p>
            <a:pPr marL="1270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--table-name Users \ </a:t>
            </a:r>
          </a:p>
          <a:p>
            <a:pPr marL="1270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--attribute-definitions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UserID,AttributeType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 \ </a:t>
            </a:r>
          </a:p>
          <a:p>
            <a:pPr marL="1270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--key-schema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UserID,KeyType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=HASH \ </a:t>
            </a:r>
          </a:p>
          <a:p>
            <a:pPr marL="1270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--billing-mode PAY_PER_REQUEST \</a:t>
            </a:r>
          </a:p>
          <a:p>
            <a:pPr marL="1270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--output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374;p35">
            <a:extLst>
              <a:ext uri="{FF2B5EF4-FFF2-40B4-BE49-F238E27FC236}">
                <a16:creationId xmlns:a16="http://schemas.microsoft.com/office/drawing/2014/main" id="{B8B9768D-87C3-3F35-98B8-660F3BA3BCAB}"/>
              </a:ext>
            </a:extLst>
          </p:cNvPr>
          <p:cNvCxnSpPr/>
          <p:nvPr/>
        </p:nvCxnSpPr>
        <p:spPr>
          <a:xfrm>
            <a:off x="3141450" y="482798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B5D86F-6D0D-F74C-AF7A-E936FEBDF7EC}"/>
              </a:ext>
            </a:extLst>
          </p:cNvPr>
          <p:cNvSpPr txBox="1"/>
          <p:nvPr/>
        </p:nvSpPr>
        <p:spPr>
          <a:xfrm>
            <a:off x="2634021" y="339720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To view table:</a:t>
            </a: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list-tables --output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F43BC-9C3B-D6DD-77B0-8DE8185BA0FF}"/>
              </a:ext>
            </a:extLst>
          </p:cNvPr>
          <p:cNvSpPr txBox="1"/>
          <p:nvPr/>
        </p:nvSpPr>
        <p:spPr>
          <a:xfrm>
            <a:off x="2032093" y="4352925"/>
            <a:ext cx="6210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Make sure to add space before the \ and not add space after 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D1B26-34AF-DE10-754B-DA224F2A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4" y="15698"/>
            <a:ext cx="7682400" cy="467100"/>
          </a:xfrm>
        </p:spPr>
        <p:txBody>
          <a:bodyPr/>
          <a:lstStyle/>
          <a:p>
            <a:r>
              <a:rPr lang="en-US"/>
              <a:t>DynamoDB Walkthrough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53110C-AE90-7703-66EF-D1EA0A3FAC0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8153" y="794172"/>
            <a:ext cx="8027693" cy="1941582"/>
          </a:xfrm>
        </p:spPr>
        <p:txBody>
          <a:bodyPr/>
          <a:lstStyle/>
          <a:p>
            <a:pPr marL="127000" indent="0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input </a:t>
            </a:r>
          </a:p>
          <a:p>
            <a:pPr marL="127000" indent="0"/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put-item \ </a:t>
            </a:r>
          </a:p>
          <a:p>
            <a:pPr marL="12700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--table-name Students \ </a:t>
            </a:r>
          </a:p>
          <a:p>
            <a:pPr marL="12700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--item '{"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":{"S":"101"},"Name":{"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S":”John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Doe"},”Major":{"S":"CS"}}’ \</a:t>
            </a:r>
          </a:p>
          <a:p>
            <a:pPr marL="12700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--output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374;p35">
            <a:extLst>
              <a:ext uri="{FF2B5EF4-FFF2-40B4-BE49-F238E27FC236}">
                <a16:creationId xmlns:a16="http://schemas.microsoft.com/office/drawing/2014/main" id="{B8B9768D-87C3-3F35-98B8-660F3BA3BCAB}"/>
              </a:ext>
            </a:extLst>
          </p:cNvPr>
          <p:cNvCxnSpPr/>
          <p:nvPr/>
        </p:nvCxnSpPr>
        <p:spPr>
          <a:xfrm>
            <a:off x="3141450" y="482798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B5D86F-6D0D-F74C-AF7A-E936FEBDF7EC}"/>
              </a:ext>
            </a:extLst>
          </p:cNvPr>
          <p:cNvSpPr txBox="1"/>
          <p:nvPr/>
        </p:nvSpPr>
        <p:spPr>
          <a:xfrm>
            <a:off x="2972366" y="2404762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view table:</a:t>
            </a:r>
          </a:p>
          <a:p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get-item \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--table-name Students \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--key '{"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": {"S":"101"}}’ \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--output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6DE46-BF65-0EC8-9F2A-74C2805AC662}"/>
              </a:ext>
            </a:extLst>
          </p:cNvPr>
          <p:cNvSpPr txBox="1"/>
          <p:nvPr/>
        </p:nvSpPr>
        <p:spPr>
          <a:xfrm>
            <a:off x="2766764" y="4311302"/>
            <a:ext cx="4201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Make sure to add space before the \ and ‘</a:t>
            </a:r>
          </a:p>
          <a:p>
            <a:endParaRPr lang="en-US" b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5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02CCE-86EA-5BED-70C5-B35106EC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5" y="152649"/>
            <a:ext cx="7682400" cy="467100"/>
          </a:xfrm>
        </p:spPr>
        <p:txBody>
          <a:bodyPr/>
          <a:lstStyle/>
          <a:p>
            <a:r>
              <a:rPr lang="en-US"/>
              <a:t>DynamoDB Activity : Updating and deleting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34827EF-217D-4A94-4C83-73F57A9144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2407" y="751095"/>
            <a:ext cx="627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database by deleting grade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80B4A43A-3B76-00CB-83F7-D5C59C93C9BF}"/>
              </a:ext>
            </a:extLst>
          </p:cNvPr>
          <p:cNvSpPr txBox="1">
            <a:spLocks/>
          </p:cNvSpPr>
          <p:nvPr/>
        </p:nvSpPr>
        <p:spPr>
          <a:xfrm flipH="1">
            <a:off x="730825" y="1398252"/>
            <a:ext cx="4683857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None/>
              <a:defRPr sz="1600" b="0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 update-item </a:t>
            </a:r>
          </a:p>
          <a:p>
            <a:pPr marL="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Call the table</a:t>
            </a:r>
          </a:p>
          <a:p>
            <a:pPr marL="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 : --update-expression "REMOVE Grade" \</a:t>
            </a:r>
          </a:p>
          <a:p>
            <a:pPr marL="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Check to see if it’s gone</a:t>
            </a:r>
          </a:p>
          <a:p>
            <a:pPr marL="0" indent="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8E56E5B7-E4BF-8BAE-3A36-FD26BE9756FD}"/>
              </a:ext>
            </a:extLst>
          </p:cNvPr>
          <p:cNvSpPr txBox="1">
            <a:spLocks/>
          </p:cNvSpPr>
          <p:nvPr/>
        </p:nvSpPr>
        <p:spPr>
          <a:xfrm>
            <a:off x="558153" y="3765194"/>
            <a:ext cx="8027693" cy="19415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input </a:t>
            </a:r>
          </a:p>
          <a:p>
            <a:pPr marL="127000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put-item \ </a:t>
            </a:r>
          </a:p>
          <a:p>
            <a:pPr marL="12700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--table-name Students \ </a:t>
            </a:r>
          </a:p>
          <a:p>
            <a:pPr marL="12700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--item '{"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":{"S":"101"},"Name":{"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S":”John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Doe"},"Grade":{"S":"CS"}}’ \</a:t>
            </a:r>
          </a:p>
          <a:p>
            <a:pPr marL="12700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--output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77F6E-09F3-72D9-4353-0E5851D84123}"/>
              </a:ext>
            </a:extLst>
          </p:cNvPr>
          <p:cNvSpPr txBox="1"/>
          <p:nvPr/>
        </p:nvSpPr>
        <p:spPr>
          <a:xfrm>
            <a:off x="5414682" y="2772074"/>
            <a:ext cx="3792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Why can’t we use delete-item instead of update-item?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29464-9D6F-337F-4C30-449AD26D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129957"/>
            <a:ext cx="7682400" cy="467100"/>
          </a:xfrm>
        </p:spPr>
        <p:txBody>
          <a:bodyPr/>
          <a:lstStyle/>
          <a:p>
            <a:r>
              <a:rPr lang="en-US"/>
              <a:t>DynamoDB Exercise : Updating and 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5D6CF-699F-2ADE-240B-B90FEDBB69FB}"/>
              </a:ext>
            </a:extLst>
          </p:cNvPr>
          <p:cNvSpPr txBox="1"/>
          <p:nvPr/>
        </p:nvSpPr>
        <p:spPr>
          <a:xfrm>
            <a:off x="563038" y="571822"/>
            <a:ext cx="496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database</a:t>
            </a:r>
          </a:p>
          <a:p>
            <a:pPr marL="342900" indent="-342900">
              <a:buAutoNum type="arabicPeriod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Add is a Boolean attribute for the student enrolled status and set it to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2F788-E7A2-416A-A437-50C155BC916A}"/>
              </a:ext>
            </a:extLst>
          </p:cNvPr>
          <p:cNvSpPr txBox="1"/>
          <p:nvPr/>
        </p:nvSpPr>
        <p:spPr>
          <a:xfrm>
            <a:off x="417060" y="2049741"/>
            <a:ext cx="648576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update-item</a:t>
            </a:r>
          </a:p>
          <a:p>
            <a:pPr marL="285750" indent="-285750">
              <a:buFontTx/>
              <a:buChar char="-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table</a:t>
            </a:r>
          </a:p>
          <a:p>
            <a:pPr marL="285750" indent="-285750">
              <a:buFontTx/>
              <a:buChar char="-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key </a:t>
            </a:r>
          </a:p>
          <a:p>
            <a:pPr marL="285750" indent="-285750">
              <a:buFontTx/>
              <a:buChar char="-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update-expression "SET </a:t>
            </a:r>
            <a:r>
              <a:rPr lang="en-US" sz="170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IsEnrolled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:enrolled" \</a:t>
            </a:r>
          </a:p>
          <a:p>
            <a:pPr marL="285750" indent="-285750">
              <a:buFontTx/>
              <a:buChar char="-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expression-attribute-values '{":enrolled": {"BOOL": true}}’ \</a:t>
            </a:r>
          </a:p>
          <a:p>
            <a:pPr marL="285750" indent="-285750">
              <a:buFontTx/>
              <a:buChar char="-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70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7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B32C6230-8AB2-180C-0F9D-BA9919DF3D0B}"/>
              </a:ext>
            </a:extLst>
          </p:cNvPr>
          <p:cNvSpPr txBox="1">
            <a:spLocks/>
          </p:cNvSpPr>
          <p:nvPr/>
        </p:nvSpPr>
        <p:spPr>
          <a:xfrm>
            <a:off x="6011034" y="1243979"/>
            <a:ext cx="3240541" cy="16493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input </a:t>
            </a:r>
          </a:p>
          <a:p>
            <a:pPr marL="127000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put-item \ </a:t>
            </a:r>
          </a:p>
          <a:p>
            <a:pPr marL="12700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--table-name Students \ </a:t>
            </a:r>
          </a:p>
          <a:p>
            <a:pPr marL="12700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--item ‘{"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":{"S":"101"}}’\</a:t>
            </a:r>
          </a:p>
          <a:p>
            <a:pPr marL="127000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--output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29464-9D6F-337F-4C30-449AD26D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129957"/>
            <a:ext cx="7682400" cy="467100"/>
          </a:xfrm>
        </p:spPr>
        <p:txBody>
          <a:bodyPr/>
          <a:lstStyle/>
          <a:p>
            <a:r>
              <a:rPr lang="en-US"/>
              <a:t>DynamoDB Exercise :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2F788-E7A2-416A-A437-50C155BC916A}"/>
              </a:ext>
            </a:extLst>
          </p:cNvPr>
          <p:cNvSpPr txBox="1"/>
          <p:nvPr/>
        </p:nvSpPr>
        <p:spPr>
          <a:xfrm>
            <a:off x="1515035" y="1266689"/>
            <a:ext cx="628425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update: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awslocal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update-item \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--table-name Students \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--key '{"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": {"S": "101"}}’ \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--update-expression "SET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IsEnrolled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:enrolled" \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--expression-attribute-values '{":enrolled": {"BOOL": true}}’ \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--output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4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063065F0-A63A-BECF-A205-AA7B345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4CC1BE-C777-FFA9-C7B7-1D47DF54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536413"/>
            <a:ext cx="7682400" cy="467100"/>
          </a:xfrm>
        </p:spPr>
        <p:txBody>
          <a:bodyPr/>
          <a:lstStyle/>
          <a:p>
            <a:r>
              <a:rPr lang="en-US"/>
              <a:t>Lambda Walkthrough: Hello Lambda</a:t>
            </a:r>
          </a:p>
        </p:txBody>
      </p:sp>
      <p:cxnSp>
        <p:nvCxnSpPr>
          <p:cNvPr id="2" name="Google Shape;374;p35">
            <a:extLst>
              <a:ext uri="{FF2B5EF4-FFF2-40B4-BE49-F238E27FC236}">
                <a16:creationId xmlns:a16="http://schemas.microsoft.com/office/drawing/2014/main" id="{27BC7621-D5B5-7E30-8943-9D9577100E8C}"/>
              </a:ext>
            </a:extLst>
          </p:cNvPr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0505ED-9EEF-A4B7-BE40-16C12AD8D1FC}"/>
              </a:ext>
            </a:extLst>
          </p:cNvPr>
          <p:cNvSpPr txBox="1"/>
          <p:nvPr/>
        </p:nvSpPr>
        <p:spPr>
          <a:xfrm>
            <a:off x="255181" y="1487863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4200" indent="-457200">
              <a:buAutoNum type="arabicPeriod"/>
            </a:pPr>
            <a:r>
              <a:rPr lang="en-US" dirty="0"/>
              <a:t>cd lambda</a:t>
            </a:r>
          </a:p>
          <a:p>
            <a:pPr marL="584200" indent="-457200">
              <a:buAutoNum type="arabicPeriod"/>
            </a:pPr>
            <a:endParaRPr lang="en-US" dirty="0"/>
          </a:p>
          <a:p>
            <a:pPr marL="584200" indent="-457200">
              <a:buAutoNum type="arabicPeriod"/>
            </a:pPr>
            <a:r>
              <a:rPr lang="en-US" dirty="0"/>
              <a:t>You can look at lambda_function.py in the folder</a:t>
            </a:r>
          </a:p>
          <a:p>
            <a:pPr marL="584200" indent="-457200">
              <a:buAutoNum type="arabicPeriod"/>
            </a:pPr>
            <a:endParaRPr lang="en-US" dirty="0"/>
          </a:p>
          <a:p>
            <a:pPr marL="584200" indent="-457200">
              <a:buAutoNum type="arabicPeriod"/>
            </a:pPr>
            <a:r>
              <a:rPr lang="en-US" dirty="0"/>
              <a:t>Package (zip) the file</a:t>
            </a:r>
          </a:p>
          <a:p>
            <a:pPr marL="584200" indent="-457200">
              <a:buAutoNum type="arabicPeriod"/>
            </a:pPr>
            <a:endParaRPr lang="en-US" dirty="0"/>
          </a:p>
          <a:p>
            <a:pPr marL="584200" indent="-457200">
              <a:buAutoNum type="arabicPeriod"/>
            </a:pPr>
            <a:r>
              <a:rPr lang="en-US" dirty="0" err="1"/>
              <a:t>awslocal</a:t>
            </a:r>
            <a:r>
              <a:rPr lang="en-US" dirty="0"/>
              <a:t> lambda create-function --function-name </a:t>
            </a:r>
            <a:r>
              <a:rPr lang="en-US" dirty="0" err="1"/>
              <a:t>HelloLambda</a:t>
            </a:r>
            <a:r>
              <a:rPr lang="en-US" dirty="0"/>
              <a:t> --runtime python3.8 --handler </a:t>
            </a:r>
            <a:r>
              <a:rPr lang="en-US" dirty="0" err="1"/>
              <a:t>lambda_function.lambda_handler</a:t>
            </a:r>
            <a:r>
              <a:rPr lang="en-US" dirty="0"/>
              <a:t> --role </a:t>
            </a:r>
            <a:r>
              <a:rPr lang="en-US" dirty="0" err="1"/>
              <a:t>arn:aws:iam</a:t>
            </a:r>
            <a:r>
              <a:rPr lang="en-US" dirty="0"/>
              <a:t>::000000000000:role/</a:t>
            </a:r>
            <a:r>
              <a:rPr lang="en-US" dirty="0" err="1"/>
              <a:t>execution_role</a:t>
            </a:r>
            <a:r>
              <a:rPr lang="en-US" dirty="0"/>
              <a:t> --zip-file fileb://lambda_function.zip</a:t>
            </a:r>
          </a:p>
          <a:p>
            <a:pPr marL="584200" indent="-457200">
              <a:buAutoNum type="arabicPeriod"/>
            </a:pPr>
            <a:endParaRPr lang="en-US" dirty="0"/>
          </a:p>
          <a:p>
            <a:pPr marL="584200" indent="-457200">
              <a:buAutoNum type="arabicPeriod"/>
            </a:pPr>
            <a:r>
              <a:rPr lang="en-US" dirty="0" err="1"/>
              <a:t>awslocal</a:t>
            </a:r>
            <a:r>
              <a:rPr lang="en-US" dirty="0"/>
              <a:t> lambda invoke --function-name </a:t>
            </a:r>
            <a:r>
              <a:rPr lang="en-US" dirty="0" err="1"/>
              <a:t>HelloLambda</a:t>
            </a:r>
            <a:r>
              <a:rPr lang="en-US" dirty="0"/>
              <a:t> --payload '{\"name\": \"Lambda\"}' output.txt</a:t>
            </a:r>
          </a:p>
          <a:p>
            <a:pPr marL="584200" indent="-457200">
              <a:buAutoNum type="arabicPeriod"/>
            </a:pPr>
            <a:endParaRPr lang="en-US" dirty="0"/>
          </a:p>
          <a:p>
            <a:pPr marL="584200" indent="-457200">
              <a:buAutoNum type="arabicPeriod"/>
            </a:pPr>
            <a:r>
              <a:rPr lang="en-US" dirty="0"/>
              <a:t>cat output.txt</a:t>
            </a:r>
          </a:p>
          <a:p>
            <a:pPr marL="584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BDCB-A1E9-1634-D19E-D4E504E3001F}"/>
              </a:ext>
            </a:extLst>
          </p:cNvPr>
          <p:cNvSpPr txBox="1"/>
          <p:nvPr/>
        </p:nvSpPr>
        <p:spPr>
          <a:xfrm>
            <a:off x="5782811" y="1266239"/>
            <a:ext cx="34502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lambda_handler</a:t>
            </a:r>
            <a:r>
              <a:rPr lang="en-US" dirty="0"/>
              <a:t>(event, context):</a:t>
            </a:r>
          </a:p>
          <a:p>
            <a:r>
              <a:rPr lang="en-US" dirty="0"/>
              <a:t>    name = </a:t>
            </a:r>
            <a:r>
              <a:rPr lang="en-US" dirty="0" err="1"/>
              <a:t>event.get</a:t>
            </a:r>
            <a:r>
              <a:rPr lang="en-US" dirty="0"/>
              <a:t>('name', 'Guest')</a:t>
            </a:r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'</a:t>
            </a:r>
            <a:r>
              <a:rPr lang="en-US" dirty="0" err="1"/>
              <a:t>statusCode</a:t>
            </a:r>
            <a:r>
              <a:rPr lang="en-US" dirty="0"/>
              <a:t>': 200,</a:t>
            </a:r>
          </a:p>
          <a:p>
            <a:r>
              <a:rPr lang="en-US" dirty="0"/>
              <a:t>        'body': </a:t>
            </a:r>
            <a:r>
              <a:rPr lang="en-US" dirty="0" err="1"/>
              <a:t>f'Hello</a:t>
            </a:r>
            <a:r>
              <a:rPr lang="en-US" dirty="0"/>
              <a:t>, {name}!'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413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8B186-2FFF-922F-3104-2278014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88235"/>
            <a:ext cx="7682400" cy="467100"/>
          </a:xfrm>
        </p:spPr>
        <p:txBody>
          <a:bodyPr/>
          <a:lstStyle/>
          <a:p>
            <a:r>
              <a:rPr lang="en-US"/>
              <a:t>What is Cloud?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16C159C-7EDE-D8CC-B85F-A5EDEADBD600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83470" y="1193051"/>
            <a:ext cx="2785236" cy="18370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Remote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Online Storage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Applications Hosted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Computing Tasks</a:t>
            </a:r>
          </a:p>
        </p:txBody>
      </p:sp>
      <p:pic>
        <p:nvPicPr>
          <p:cNvPr id="2" name="Picture 2" descr="Cloud Computing Architecture">
            <a:extLst>
              <a:ext uri="{FF2B5EF4-FFF2-40B4-BE49-F238E27FC236}">
                <a16:creationId xmlns:a16="http://schemas.microsoft.com/office/drawing/2014/main" id="{C8BDB71D-40E3-65C2-52C4-0F0E1B8C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99" y="555335"/>
            <a:ext cx="5018901" cy="46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02A83993-DFED-1F9E-3CE3-69673BAC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33C53-ADE2-6BE6-006D-8B9C2CD5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Activity: Lambda + S3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35597-8559-C3E2-B842-4AF3530FAE0C}"/>
              </a:ext>
            </a:extLst>
          </p:cNvPr>
          <p:cNvSpPr txBox="1"/>
          <p:nvPr/>
        </p:nvSpPr>
        <p:spPr>
          <a:xfrm>
            <a:off x="1304983" y="1431850"/>
            <a:ext cx="7839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Steps:</a:t>
            </a:r>
          </a:p>
          <a:p>
            <a:pPr marL="342900" indent="-342900">
              <a:buAutoNum type="arabicPeriod"/>
            </a:pPr>
            <a:r>
              <a:rPr lang="en-US"/>
              <a:t>Create a bucket or use an existing bucket</a:t>
            </a:r>
          </a:p>
          <a:p>
            <a:pPr marL="342900" indent="-342900">
              <a:buAutoNum type="arabicPeriod"/>
            </a:pPr>
            <a:r>
              <a:rPr lang="en-US"/>
              <a:t>We’re now using the second lambda function in the python code</a:t>
            </a:r>
          </a:p>
          <a:p>
            <a:pPr marL="342900" indent="-342900">
              <a:buAutoNum type="arabicPeriod"/>
            </a:pPr>
            <a:r>
              <a:rPr lang="en-US"/>
              <a:t>Deploy the second lambda function (you’ll need to change 2 things)</a:t>
            </a:r>
          </a:p>
          <a:p>
            <a:pPr marL="342900" indent="-342900">
              <a:buAutoNum type="arabicPeriod"/>
            </a:pPr>
            <a:r>
              <a:rPr lang="en-US"/>
              <a:t>Create an S3 event notification (given below)</a:t>
            </a:r>
          </a:p>
          <a:p>
            <a:pPr marL="342900" indent="-342900">
              <a:buAutoNum type="arabicPeriod"/>
            </a:pPr>
            <a:r>
              <a:rPr lang="en-US"/>
              <a:t>Test it by creating a file and moving it to the bucket</a:t>
            </a:r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E1345-EF4F-55AD-B83C-79FC8980FAEB}"/>
              </a:ext>
            </a:extLst>
          </p:cNvPr>
          <p:cNvSpPr txBox="1"/>
          <p:nvPr/>
        </p:nvSpPr>
        <p:spPr>
          <a:xfrm>
            <a:off x="871870" y="3634219"/>
            <a:ext cx="7839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awslocal</a:t>
            </a:r>
            <a:r>
              <a:rPr lang="en-US" dirty="0"/>
              <a:t> s3api put-bucket-notification-configuration --bucket test-bucket --notification-configuration '{\"</a:t>
            </a:r>
            <a:r>
              <a:rPr lang="en-US" dirty="0" err="1"/>
              <a:t>LambdaFunctionConfigurations</a:t>
            </a:r>
            <a:r>
              <a:rPr lang="en-US" dirty="0"/>
              <a:t>\":[{\"</a:t>
            </a:r>
            <a:r>
              <a:rPr lang="en-US" dirty="0" err="1"/>
              <a:t>LambdaFunctionArn</a:t>
            </a:r>
            <a:r>
              <a:rPr lang="en-US" dirty="0"/>
              <a:t>\":\"arn:aws:lambda:us-east-1:000000000000:function:XXXXXXXX\",\"Events\":[\"s3:ObjectCreated:*\"]}]}'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9E78E-08FE-AA73-E0A8-E8513883ABCD}"/>
              </a:ext>
            </a:extLst>
          </p:cNvPr>
          <p:cNvSpPr txBox="1"/>
          <p:nvPr/>
        </p:nvSpPr>
        <p:spPr>
          <a:xfrm>
            <a:off x="871870" y="3364031"/>
            <a:ext cx="5656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S3 event notification code (replace XXXXX with your function name):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7F6DB-3A9C-6995-6D1C-167072646265}"/>
              </a:ext>
            </a:extLst>
          </p:cNvPr>
          <p:cNvSpPr txBox="1"/>
          <p:nvPr/>
        </p:nvSpPr>
        <p:spPr>
          <a:xfrm>
            <a:off x="871870" y="4518181"/>
            <a:ext cx="6730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logs:</a:t>
            </a:r>
          </a:p>
          <a:p>
            <a:r>
              <a:rPr lang="en-US" dirty="0" err="1"/>
              <a:t>awslocal</a:t>
            </a:r>
            <a:r>
              <a:rPr lang="en-US" dirty="0"/>
              <a:t> logs filter-log-events --log-group-name /</a:t>
            </a:r>
            <a:r>
              <a:rPr lang="en-US" dirty="0" err="1"/>
              <a:t>aws</a:t>
            </a:r>
            <a:r>
              <a:rPr lang="en-US" dirty="0"/>
              <a:t>/lambda/XXXXXX</a:t>
            </a:r>
          </a:p>
        </p:txBody>
      </p:sp>
    </p:spTree>
    <p:extLst>
      <p:ext uri="{BB962C8B-B14F-4D97-AF65-F5344CB8AC3E}">
        <p14:creationId xmlns:p14="http://schemas.microsoft.com/office/powerpoint/2010/main" val="229614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id="{A4CCAC08-4AED-D2AF-6E24-6DDF571EC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87AD2B-DF21-5EE4-7B86-3BEF52FD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Exercise : Transfer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9AF5F-4170-3E8A-560F-F697246B269B}"/>
              </a:ext>
            </a:extLst>
          </p:cNvPr>
          <p:cNvSpPr txBox="1"/>
          <p:nvPr/>
        </p:nvSpPr>
        <p:spPr>
          <a:xfrm>
            <a:off x="166939" y="1421175"/>
            <a:ext cx="7548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dirty="0"/>
              <a:t>Create another bucket</a:t>
            </a:r>
          </a:p>
          <a:p>
            <a:pPr marL="342900" indent="-342900">
              <a:buAutoNum type="arabicPeriod"/>
            </a:pPr>
            <a:r>
              <a:rPr lang="en-US" dirty="0"/>
              <a:t>Update the python function: lambda_s3</a:t>
            </a:r>
          </a:p>
          <a:p>
            <a:pPr marL="342900" indent="-342900">
              <a:buAutoNum type="arabicPeriod"/>
            </a:pPr>
            <a:r>
              <a:rPr lang="en-US" dirty="0"/>
              <a:t>Repackage your code file</a:t>
            </a:r>
          </a:p>
          <a:p>
            <a:pPr marL="342900" indent="-342900">
              <a:buAutoNum type="arabicPeriod"/>
            </a:pPr>
            <a:r>
              <a:rPr lang="en-US" dirty="0"/>
              <a:t>Rather than deploy, update</a:t>
            </a:r>
          </a:p>
          <a:p>
            <a:pPr marL="342900" indent="-342900">
              <a:buAutoNum type="arabicPeriod"/>
            </a:pPr>
            <a:r>
              <a:rPr lang="en-US" dirty="0"/>
              <a:t>Create a new file</a:t>
            </a:r>
          </a:p>
          <a:p>
            <a:pPr marL="342900" indent="-342900">
              <a:buAutoNum type="arabicPeriod"/>
            </a:pPr>
            <a:r>
              <a:rPr lang="en-US" dirty="0"/>
              <a:t>Upload it to the original bucket</a:t>
            </a:r>
          </a:p>
          <a:p>
            <a:pPr marL="342900" indent="-342900">
              <a:buAutoNum type="arabicPeriod"/>
            </a:pPr>
            <a:r>
              <a:rPr lang="en-US" dirty="0" err="1"/>
              <a:t>awslocal</a:t>
            </a:r>
            <a:r>
              <a:rPr lang="en-US" dirty="0"/>
              <a:t> s3 ls s3://destination-bucket/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FDFE5-2DD1-7A9C-E7E8-799B5B794F74}"/>
              </a:ext>
            </a:extLst>
          </p:cNvPr>
          <p:cNvSpPr txBox="1"/>
          <p:nvPr/>
        </p:nvSpPr>
        <p:spPr>
          <a:xfrm>
            <a:off x="4323908" y="1193269"/>
            <a:ext cx="54296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import boto3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s3 = boto3.client("s3")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err="1"/>
              <a:t>destination_bucket</a:t>
            </a:r>
            <a:r>
              <a:rPr lang="en-US"/>
              <a:t> = "destination-bucket"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copy_source</a:t>
            </a:r>
            <a:r>
              <a:rPr lang="en-US"/>
              <a:t> = {"Bucket": </a:t>
            </a:r>
            <a:r>
              <a:rPr lang="en-US" err="1"/>
              <a:t>bucket_name</a:t>
            </a:r>
            <a:r>
              <a:rPr lang="en-US"/>
              <a:t>, "Key": </a:t>
            </a:r>
            <a:r>
              <a:rPr lang="en-US" err="1"/>
              <a:t>file_key</a:t>
            </a:r>
            <a:r>
              <a:rPr lang="en-US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s3.copy_object(</a:t>
            </a:r>
            <a:r>
              <a:rPr lang="en-US" err="1"/>
              <a:t>CopySource</a:t>
            </a:r>
            <a:r>
              <a:rPr lang="en-US"/>
              <a:t>=</a:t>
            </a:r>
            <a:r>
              <a:rPr lang="en-US" err="1"/>
              <a:t>copy_source</a:t>
            </a:r>
            <a:r>
              <a:rPr lang="en-US"/>
              <a:t>, Bucket=</a:t>
            </a:r>
            <a:r>
              <a:rPr lang="en-US" err="1"/>
              <a:t>destination_bucket</a:t>
            </a:r>
            <a:r>
              <a:rPr lang="en-US"/>
              <a:t>, Key=</a:t>
            </a:r>
            <a:r>
              <a:rPr lang="en-US" err="1"/>
              <a:t>file_key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print(</a:t>
            </a:r>
            <a:r>
              <a:rPr lang="en-US" err="1"/>
              <a:t>f"File</a:t>
            </a:r>
            <a:r>
              <a:rPr lang="en-US"/>
              <a:t> {</a:t>
            </a:r>
            <a:r>
              <a:rPr lang="en-US" err="1"/>
              <a:t>file_key</a:t>
            </a:r>
            <a:r>
              <a:rPr lang="en-US"/>
              <a:t>} copied from {</a:t>
            </a:r>
            <a:r>
              <a:rPr lang="en-US" err="1"/>
              <a:t>bucket_name</a:t>
            </a:r>
            <a:r>
              <a:rPr lang="en-US"/>
              <a:t>} to {</a:t>
            </a:r>
            <a:r>
              <a:rPr lang="en-US" err="1"/>
              <a:t>destination_bucket</a:t>
            </a:r>
            <a:r>
              <a:rPr lang="en-US"/>
              <a:t>}")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6C1A9-C8CF-8D26-A601-4D979B4FE868}"/>
              </a:ext>
            </a:extLst>
          </p:cNvPr>
          <p:cNvSpPr txBox="1"/>
          <p:nvPr/>
        </p:nvSpPr>
        <p:spPr>
          <a:xfrm>
            <a:off x="1140869" y="4504794"/>
            <a:ext cx="6574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awslocal</a:t>
            </a:r>
            <a:r>
              <a:rPr lang="en-US" dirty="0"/>
              <a:t> lambda update-function-code --function-name XXXXXXX --zip-file fileb://lambda_function.zip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7892F-7688-77B2-7B62-E4D0DED46C68}"/>
              </a:ext>
            </a:extLst>
          </p:cNvPr>
          <p:cNvSpPr txBox="1"/>
          <p:nvPr/>
        </p:nvSpPr>
        <p:spPr>
          <a:xfrm>
            <a:off x="1140869" y="4197017"/>
            <a:ext cx="6574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Update function code (replace XXXXX with your function name):</a:t>
            </a:r>
          </a:p>
        </p:txBody>
      </p:sp>
    </p:spTree>
    <p:extLst>
      <p:ext uri="{BB962C8B-B14F-4D97-AF65-F5344CB8AC3E}">
        <p14:creationId xmlns:p14="http://schemas.microsoft.com/office/powerpoint/2010/main" val="144505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82723-9B14-DF85-7F74-0723C55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D0618-265E-41B5-26BF-BA36498ADF2B}"/>
              </a:ext>
            </a:extLst>
          </p:cNvPr>
          <p:cNvSpPr txBox="1"/>
          <p:nvPr/>
        </p:nvSpPr>
        <p:spPr>
          <a:xfrm>
            <a:off x="758456" y="1190847"/>
            <a:ext cx="81516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CI/CD : Software development practice that automates building, testing, and deploying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function : Small, self-contained piece of code that runs in response to events without needing to manage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– Being able to handle </a:t>
            </a:r>
            <a:r>
              <a:rPr lang="en-US"/>
              <a:t>growing</a:t>
            </a:r>
            <a:r>
              <a:rPr lang="en-US" dirty="0"/>
              <a:t> amount of work without breaking down or slowing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63EF57-293D-E58D-F363-38550C9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Technical tips and tricks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EF5A3-DEFF-9357-0774-E275DD5BDF4A}"/>
              </a:ext>
            </a:extLst>
          </p:cNvPr>
          <p:cNvSpPr txBox="1"/>
          <p:nvPr/>
        </p:nvSpPr>
        <p:spPr>
          <a:xfrm>
            <a:off x="1183342" y="1135813"/>
            <a:ext cx="6606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documentations and guide from </a:t>
            </a:r>
            <a:r>
              <a:rPr lang="en-US" err="1"/>
              <a:t>Localstack</a:t>
            </a:r>
            <a:r>
              <a:rPr lang="en-US"/>
              <a:t>: </a:t>
            </a:r>
            <a:r>
              <a:rPr lang="en-US">
                <a:hlinkClick r:id="rId3"/>
              </a:rPr>
              <a:t>https://docs.localstack.cloud/user-guide/aws/feature-coverage/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AWS Educate is free and can be helpful with in-depth understanding of the service and it’s use: </a:t>
            </a:r>
            <a:r>
              <a:rPr lang="en-US">
                <a:hlinkClick r:id="rId4"/>
              </a:rPr>
              <a:t>https://aws.amazon.com/education/awseducate/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49"/>
          <p:cNvGrpSpPr/>
          <p:nvPr/>
        </p:nvGrpSpPr>
        <p:grpSpPr>
          <a:xfrm rot="-762542">
            <a:off x="7152300" y="112391"/>
            <a:ext cx="1149900" cy="1149900"/>
            <a:chOff x="7144390" y="2062575"/>
            <a:chExt cx="1149900" cy="1149900"/>
          </a:xfrm>
        </p:grpSpPr>
        <p:sp>
          <p:nvSpPr>
            <p:cNvPr id="715" name="Google Shape;715;p49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49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717" name="Google Shape;717;p49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49"/>
          <p:cNvSpPr txBox="1">
            <a:spLocks noGrp="1"/>
          </p:cNvSpPr>
          <p:nvPr>
            <p:ph type="title"/>
          </p:nvPr>
        </p:nvSpPr>
        <p:spPr>
          <a:xfrm rot="-22923">
            <a:off x="2524903" y="2833501"/>
            <a:ext cx="4094191" cy="3642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</a:t>
            </a:r>
            <a:endParaRPr/>
          </a:p>
        </p:txBody>
      </p:sp>
      <p:sp>
        <p:nvSpPr>
          <p:cNvPr id="720" name="Google Shape;720;p49"/>
          <p:cNvSpPr txBox="1">
            <a:spLocks noGrp="1"/>
          </p:cNvSpPr>
          <p:nvPr>
            <p:ph type="subTitle" idx="1"/>
          </p:nvPr>
        </p:nvSpPr>
        <p:spPr>
          <a:xfrm>
            <a:off x="1978050" y="1672592"/>
            <a:ext cx="5187900" cy="12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THANKS!</a:t>
            </a:r>
            <a:endParaRPr sz="6000" b="1"/>
          </a:p>
        </p:txBody>
      </p:sp>
      <p:sp>
        <p:nvSpPr>
          <p:cNvPr id="721" name="Google Shape;721;p49"/>
          <p:cNvSpPr txBox="1"/>
          <p:nvPr/>
        </p:nvSpPr>
        <p:spPr>
          <a:xfrm rot="-539950" flipH="1">
            <a:off x="7573861" y="771315"/>
            <a:ext cx="1683928" cy="4382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grpSp>
        <p:nvGrpSpPr>
          <p:cNvPr id="722" name="Google Shape;722;p49"/>
          <p:cNvGrpSpPr/>
          <p:nvPr/>
        </p:nvGrpSpPr>
        <p:grpSpPr>
          <a:xfrm rot="-430529">
            <a:off x="163430" y="3082920"/>
            <a:ext cx="1149821" cy="1149821"/>
            <a:chOff x="-1332859" y="1178876"/>
            <a:chExt cx="1149900" cy="1149900"/>
          </a:xfrm>
        </p:grpSpPr>
        <p:sp>
          <p:nvSpPr>
            <p:cNvPr id="723" name="Google Shape;723;p49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9"/>
          <p:cNvGrpSpPr/>
          <p:nvPr/>
        </p:nvGrpSpPr>
        <p:grpSpPr>
          <a:xfrm rot="552084">
            <a:off x="860136" y="3747902"/>
            <a:ext cx="1149862" cy="1149862"/>
            <a:chOff x="783766" y="1851351"/>
            <a:chExt cx="1149900" cy="1149900"/>
          </a:xfrm>
        </p:grpSpPr>
        <p:sp>
          <p:nvSpPr>
            <p:cNvPr id="726" name="Google Shape;726;p49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7" name="Google Shape;727;p49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728" name="Google Shape;728;p49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9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9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9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E6058-EC26-5EF6-39F1-414B139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E8087-B073-A5DA-14D6-C7D88D1CE34D}"/>
              </a:ext>
            </a:extLst>
          </p:cNvPr>
          <p:cNvSpPr txBox="1"/>
          <p:nvPr/>
        </p:nvSpPr>
        <p:spPr>
          <a:xfrm>
            <a:off x="328468" y="1284695"/>
            <a:ext cx="65921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Amazon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Cloud computing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Scalable, cost-effective, globally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200+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4" name="Google Shape;822;p52">
            <a:extLst>
              <a:ext uri="{FF2B5EF4-FFF2-40B4-BE49-F238E27FC236}">
                <a16:creationId xmlns:a16="http://schemas.microsoft.com/office/drawing/2014/main" id="{AD7D7C0F-697E-D4A1-5AF1-3274726AF2C0}"/>
              </a:ext>
            </a:extLst>
          </p:cNvPr>
          <p:cNvGrpSpPr/>
          <p:nvPr/>
        </p:nvGrpSpPr>
        <p:grpSpPr>
          <a:xfrm>
            <a:off x="5685953" y="2314487"/>
            <a:ext cx="3254314" cy="2685265"/>
            <a:chOff x="4637825" y="1704887"/>
            <a:chExt cx="3254314" cy="2685265"/>
          </a:xfrm>
        </p:grpSpPr>
        <p:grpSp>
          <p:nvGrpSpPr>
            <p:cNvPr id="5" name="Google Shape;823;p52">
              <a:extLst>
                <a:ext uri="{FF2B5EF4-FFF2-40B4-BE49-F238E27FC236}">
                  <a16:creationId xmlns:a16="http://schemas.microsoft.com/office/drawing/2014/main" id="{6404437A-F082-C0F3-CEE0-05DCAE2CBCD9}"/>
                </a:ext>
              </a:extLst>
            </p:cNvPr>
            <p:cNvGrpSpPr/>
            <p:nvPr/>
          </p:nvGrpSpPr>
          <p:grpSpPr>
            <a:xfrm>
              <a:off x="4637825" y="1704887"/>
              <a:ext cx="3254314" cy="2685265"/>
              <a:chOff x="4572029" y="1415284"/>
              <a:chExt cx="2875343" cy="2371304"/>
            </a:xfrm>
          </p:grpSpPr>
          <p:grpSp>
            <p:nvGrpSpPr>
              <p:cNvPr id="7" name="Google Shape;824;p52">
                <a:extLst>
                  <a:ext uri="{FF2B5EF4-FFF2-40B4-BE49-F238E27FC236}">
                    <a16:creationId xmlns:a16="http://schemas.microsoft.com/office/drawing/2014/main" id="{84667DF1-8EBD-E102-9461-9F3B568FBBE2}"/>
                  </a:ext>
                </a:extLst>
              </p:cNvPr>
              <p:cNvGrpSpPr/>
              <p:nvPr/>
            </p:nvGrpSpPr>
            <p:grpSpPr>
              <a:xfrm>
                <a:off x="4572029" y="1415284"/>
                <a:ext cx="2875343" cy="2034503"/>
                <a:chOff x="3665856" y="822037"/>
                <a:chExt cx="4758139" cy="3311365"/>
              </a:xfrm>
            </p:grpSpPr>
            <p:grpSp>
              <p:nvGrpSpPr>
                <p:cNvPr id="9" name="Google Shape;825;p52">
                  <a:extLst>
                    <a:ext uri="{FF2B5EF4-FFF2-40B4-BE49-F238E27FC236}">
                      <a16:creationId xmlns:a16="http://schemas.microsoft.com/office/drawing/2014/main" id="{C12DA702-ABFF-C437-16E1-EB31B82B50F1}"/>
                    </a:ext>
                  </a:extLst>
                </p:cNvPr>
                <p:cNvGrpSpPr/>
                <p:nvPr/>
              </p:nvGrpSpPr>
              <p:grpSpPr>
                <a:xfrm>
                  <a:off x="3665856" y="822037"/>
                  <a:ext cx="4758139" cy="3311365"/>
                  <a:chOff x="518720" y="252435"/>
                  <a:chExt cx="6524255" cy="4540471"/>
                </a:xfrm>
              </p:grpSpPr>
              <p:sp>
                <p:nvSpPr>
                  <p:cNvPr id="11" name="Google Shape;826;p52">
                    <a:extLst>
                      <a:ext uri="{FF2B5EF4-FFF2-40B4-BE49-F238E27FC236}">
                        <a16:creationId xmlns:a16="http://schemas.microsoft.com/office/drawing/2014/main" id="{8933B008-697F-DDEC-6F69-EFD978173FAD}"/>
                      </a:ext>
                    </a:extLst>
                  </p:cNvPr>
                  <p:cNvSpPr/>
                  <p:nvPr/>
                </p:nvSpPr>
                <p:spPr>
                  <a:xfrm>
                    <a:off x="518720" y="4064753"/>
                    <a:ext cx="6524250" cy="728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827;p52">
                    <a:extLst>
                      <a:ext uri="{FF2B5EF4-FFF2-40B4-BE49-F238E27FC236}">
                        <a16:creationId xmlns:a16="http://schemas.microsoft.com/office/drawing/2014/main" id="{169BC852-D0AB-488C-CEF7-38F150523FE1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" name="Google Shape;828;p52">
                  <a:extLst>
                    <a:ext uri="{FF2B5EF4-FFF2-40B4-BE49-F238E27FC236}">
                      <a16:creationId xmlns:a16="http://schemas.microsoft.com/office/drawing/2014/main" id="{7753B717-C046-0E95-AADF-40C47E9B489F}"/>
                    </a:ext>
                  </a:extLst>
                </p:cNvPr>
                <p:cNvSpPr/>
                <p:nvPr/>
              </p:nvSpPr>
              <p:spPr>
                <a:xfrm>
                  <a:off x="5947879" y="3722586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829;p52">
                <a:extLst>
                  <a:ext uri="{FF2B5EF4-FFF2-40B4-BE49-F238E27FC236}">
                    <a16:creationId xmlns:a16="http://schemas.microsoft.com/office/drawing/2014/main" id="{1CCD6397-3183-714E-3577-D90470F72327}"/>
                  </a:ext>
                </a:extLst>
              </p:cNvPr>
              <p:cNvSpPr/>
              <p:nvPr/>
            </p:nvSpPr>
            <p:spPr>
              <a:xfrm>
                <a:off x="5498919" y="3427914"/>
                <a:ext cx="1040944" cy="358674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" name="Google Shape;830;p52">
              <a:extLst>
                <a:ext uri="{FF2B5EF4-FFF2-40B4-BE49-F238E27FC236}">
                  <a16:creationId xmlns:a16="http://schemas.microsoft.com/office/drawing/2014/main" id="{70ED42B7-EA56-48DB-57E2-08731FC4B7AE}"/>
                </a:ext>
              </a:extLst>
            </p:cNvPr>
            <p:cNvCxnSpPr/>
            <p:nvPr/>
          </p:nvCxnSpPr>
          <p:spPr>
            <a:xfrm>
              <a:off x="4834425" y="4390150"/>
              <a:ext cx="286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Picture 2" descr="Amazon Logo and symbol, meaning, history, PNG, brand">
            <a:extLst>
              <a:ext uri="{FF2B5EF4-FFF2-40B4-BE49-F238E27FC236}">
                <a16:creationId xmlns:a16="http://schemas.microsoft.com/office/drawing/2014/main" id="{C5CA4A00-86DE-E9A1-BFAB-D720FF7B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38" y="2543200"/>
            <a:ext cx="2922494" cy="16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51C881-DA42-D0E0-AB03-0B684B92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Services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C1DDC6-E270-9562-51FB-C76109BF4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Elastic compute cloud</a:t>
            </a:r>
          </a:p>
          <a:p>
            <a:r>
              <a:rPr lang="en-US"/>
              <a:t>Scalable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7454C8B-415B-4D97-A89D-50E06CD3F22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b="1"/>
              <a:t>EC2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4218FE4-15E7-8028-ECFB-7A7B118B5AE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268084" y="1892536"/>
            <a:ext cx="2936343" cy="755400"/>
          </a:xfrm>
        </p:spPr>
        <p:txBody>
          <a:bodyPr/>
          <a:lstStyle/>
          <a:p>
            <a:r>
              <a:rPr lang="en-US"/>
              <a:t>Serverless computing</a:t>
            </a:r>
          </a:p>
          <a:p>
            <a:r>
              <a:rPr lang="en-US"/>
              <a:t>Event response/Auto Manage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85C40A3-4E32-3565-A95D-E49B2095D67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b="1"/>
              <a:t>AWS Lambda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D5BD008-0BFC-190D-ADE2-0AC70493264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204474" y="1932050"/>
            <a:ext cx="2607831" cy="755400"/>
          </a:xfrm>
        </p:spPr>
        <p:txBody>
          <a:bodyPr/>
          <a:lstStyle/>
          <a:p>
            <a:r>
              <a:rPr lang="en-US"/>
              <a:t>Relational Database Service</a:t>
            </a:r>
          </a:p>
          <a:p>
            <a:r>
              <a:rPr lang="en-US"/>
              <a:t>Stability, and Performance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0C9735A-DF55-9AFA-C098-7207AE9F867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21016" y="1488756"/>
            <a:ext cx="2225400" cy="326400"/>
          </a:xfrm>
        </p:spPr>
        <p:txBody>
          <a:bodyPr/>
          <a:lstStyle/>
          <a:p>
            <a:r>
              <a:rPr lang="en-US" b="1"/>
              <a:t>Aurora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5CC00F4-CD88-3780-6921-59B8ECF55EA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75129" y="3511900"/>
            <a:ext cx="2590800" cy="755400"/>
          </a:xfrm>
        </p:spPr>
        <p:txBody>
          <a:bodyPr/>
          <a:lstStyle/>
          <a:p>
            <a:r>
              <a:rPr lang="en-US"/>
              <a:t>Simple storage service</a:t>
            </a:r>
          </a:p>
          <a:p>
            <a:r>
              <a:rPr lang="en-US"/>
              <a:t>Durable and Easily integrated 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712AFB5F-6594-A707-8AB5-5A7CC116606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b="1"/>
              <a:t>S3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2FD001C1-865E-815C-6BF1-DD9216ECBA2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182472" y="3511900"/>
            <a:ext cx="3021956" cy="755400"/>
          </a:xfrm>
        </p:spPr>
        <p:txBody>
          <a:bodyPr/>
          <a:lstStyle/>
          <a:p>
            <a:r>
              <a:rPr lang="en-US"/>
              <a:t>NoSQL Database Service</a:t>
            </a:r>
          </a:p>
          <a:p>
            <a:r>
              <a:rPr lang="en-US"/>
              <a:t>High availability and low latency 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79D31075-C2FF-4F6D-2149-69C8391F9AF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/>
              <a:t>DynamoDB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C357C612-80C3-A047-D4FA-1AA6C22FD5CB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/>
              <a:t>Deployment and Scaling</a:t>
            </a:r>
          </a:p>
          <a:p>
            <a:r>
              <a:rPr lang="en-US"/>
              <a:t>Pre-build service</a:t>
            </a:r>
          </a:p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448A2B57-04DF-53F2-F1E7-830F3993BA06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b="1"/>
              <a:t>Elastic Beanstalk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6A7E-A584-3876-59FF-CD3E9B05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AWS?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0EED-5359-6AD2-A9CB-3EBF42BB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770034"/>
            <a:ext cx="367665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2BFF1-6001-FD28-976C-6357D17BE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698597"/>
            <a:ext cx="528637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E4D9E-EE9E-06A1-CAD7-1C5EE669C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5" y="3565601"/>
            <a:ext cx="5267325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9F5916-FCC2-816D-48CC-D8833B048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5" y="4073678"/>
            <a:ext cx="51625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5BF9AB-DBC9-A77B-BCEF-38B5B0A6813A}"/>
              </a:ext>
            </a:extLst>
          </p:cNvPr>
          <p:cNvSpPr txBox="1"/>
          <p:nvPr/>
        </p:nvSpPr>
        <p:spPr>
          <a:xfrm>
            <a:off x="249533" y="1270839"/>
            <a:ext cx="34252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Sought out 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Applicable to many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Useful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67A167B4-61B3-4D3F-64F7-F155CCC0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70" y="146808"/>
            <a:ext cx="7413300" cy="467100"/>
          </a:xfrm>
        </p:spPr>
        <p:txBody>
          <a:bodyPr/>
          <a:lstStyle/>
          <a:p>
            <a:r>
              <a:rPr lang="en-US"/>
              <a:t>What is CI/CD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043C43D2-74D2-AD26-31EC-EECEBA36595E}"/>
              </a:ext>
            </a:extLst>
          </p:cNvPr>
          <p:cNvSpPr txBox="1">
            <a:spLocks/>
          </p:cNvSpPr>
          <p:nvPr/>
        </p:nvSpPr>
        <p:spPr>
          <a:xfrm>
            <a:off x="838382" y="630406"/>
            <a:ext cx="7776701" cy="2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/>
              <a:t>Continuous Integration and Continuous Delivery or Deployment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/>
              <a:t>Code Testing and Auto Deploy </a:t>
            </a:r>
          </a:p>
        </p:txBody>
      </p:sp>
      <p:pic>
        <p:nvPicPr>
          <p:cNvPr id="2050" name="Picture 2" descr="CI/CD pipelines | Solidstudio">
            <a:extLst>
              <a:ext uri="{FF2B5EF4-FFF2-40B4-BE49-F238E27FC236}">
                <a16:creationId xmlns:a16="http://schemas.microsoft.com/office/drawing/2014/main" id="{66FF7D22-2D4D-05C6-E314-028841B2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1" y="1518235"/>
            <a:ext cx="7879977" cy="337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40"/>
          <p:cNvCxnSpPr/>
          <p:nvPr/>
        </p:nvCxnSpPr>
        <p:spPr>
          <a:xfrm>
            <a:off x="1392300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0"/>
          <p:cNvSpPr txBox="1"/>
          <p:nvPr/>
        </p:nvSpPr>
        <p:spPr>
          <a:xfrm rot="364895" flipH="1">
            <a:off x="7206923" y="260637"/>
            <a:ext cx="1475303" cy="4383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$$</a:t>
            </a:r>
            <a:endParaRPr sz="190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grpSp>
        <p:nvGrpSpPr>
          <p:cNvPr id="470" name="Google Shape;470;p40"/>
          <p:cNvGrpSpPr/>
          <p:nvPr/>
        </p:nvGrpSpPr>
        <p:grpSpPr>
          <a:xfrm rot="1247059">
            <a:off x="81729" y="4171593"/>
            <a:ext cx="1149917" cy="1149917"/>
            <a:chOff x="8008048" y="3219887"/>
            <a:chExt cx="843600" cy="843600"/>
          </a:xfrm>
        </p:grpSpPr>
        <p:sp>
          <p:nvSpPr>
            <p:cNvPr id="471" name="Google Shape;471;p40"/>
            <p:cNvSpPr/>
            <p:nvPr/>
          </p:nvSpPr>
          <p:spPr>
            <a:xfrm>
              <a:off x="8008048" y="3219887"/>
              <a:ext cx="843600" cy="84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40"/>
            <p:cNvGrpSpPr/>
            <p:nvPr/>
          </p:nvGrpSpPr>
          <p:grpSpPr>
            <a:xfrm>
              <a:off x="8205813" y="3417675"/>
              <a:ext cx="448000" cy="447975"/>
              <a:chOff x="5477988" y="1236975"/>
              <a:chExt cx="448000" cy="447975"/>
            </a:xfrm>
          </p:grpSpPr>
          <p:sp>
            <p:nvSpPr>
              <p:cNvPr id="473" name="Google Shape;473;p40"/>
              <p:cNvSpPr/>
              <p:nvPr/>
            </p:nvSpPr>
            <p:spPr>
              <a:xfrm>
                <a:off x="5477988" y="1236975"/>
                <a:ext cx="44800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17920" h="17919" extrusionOk="0">
                    <a:moveTo>
                      <a:pt x="16870" y="1049"/>
                    </a:moveTo>
                    <a:lnTo>
                      <a:pt x="16870" y="16869"/>
                    </a:lnTo>
                    <a:lnTo>
                      <a:pt x="1050" y="16869"/>
                    </a:lnTo>
                    <a:lnTo>
                      <a:pt x="1050" y="1049"/>
                    </a:lnTo>
                    <a:close/>
                    <a:moveTo>
                      <a:pt x="525" y="0"/>
                    </a:moveTo>
                    <a:cubicBezTo>
                      <a:pt x="228" y="0"/>
                      <a:pt x="1" y="227"/>
                      <a:pt x="1" y="524"/>
                    </a:cubicBezTo>
                    <a:lnTo>
                      <a:pt x="1" y="17394"/>
                    </a:lnTo>
                    <a:cubicBezTo>
                      <a:pt x="1" y="17691"/>
                      <a:pt x="228" y="17918"/>
                      <a:pt x="525" y="17918"/>
                    </a:cubicBezTo>
                    <a:lnTo>
                      <a:pt x="17395" y="17918"/>
                    </a:lnTo>
                    <a:cubicBezTo>
                      <a:pt x="17692" y="17918"/>
                      <a:pt x="17919" y="17691"/>
                      <a:pt x="17919" y="17394"/>
                    </a:cubicBezTo>
                    <a:lnTo>
                      <a:pt x="17919" y="524"/>
                    </a:lnTo>
                    <a:cubicBezTo>
                      <a:pt x="17919" y="227"/>
                      <a:pt x="17692" y="0"/>
                      <a:pt x="17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5531313" y="1290275"/>
                <a:ext cx="341350" cy="341350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13654" extrusionOk="0">
                    <a:moveTo>
                      <a:pt x="8409" y="1050"/>
                    </a:moveTo>
                    <a:lnTo>
                      <a:pt x="8409" y="2273"/>
                    </a:lnTo>
                    <a:cubicBezTo>
                      <a:pt x="8409" y="2570"/>
                      <a:pt x="8636" y="2798"/>
                      <a:pt x="8933" y="2798"/>
                    </a:cubicBezTo>
                    <a:lnTo>
                      <a:pt x="10507" y="2798"/>
                    </a:lnTo>
                    <a:lnTo>
                      <a:pt x="10507" y="4021"/>
                    </a:lnTo>
                    <a:cubicBezTo>
                      <a:pt x="10507" y="4319"/>
                      <a:pt x="10734" y="4546"/>
                      <a:pt x="11031" y="4546"/>
                    </a:cubicBezTo>
                    <a:lnTo>
                      <a:pt x="12604" y="4546"/>
                    </a:lnTo>
                    <a:lnTo>
                      <a:pt x="12604" y="12605"/>
                    </a:lnTo>
                    <a:lnTo>
                      <a:pt x="1049" y="12605"/>
                    </a:lnTo>
                    <a:lnTo>
                      <a:pt x="1049" y="4546"/>
                    </a:lnTo>
                    <a:lnTo>
                      <a:pt x="2623" y="4546"/>
                    </a:lnTo>
                    <a:cubicBezTo>
                      <a:pt x="2920" y="4546"/>
                      <a:pt x="3147" y="4319"/>
                      <a:pt x="3147" y="4021"/>
                    </a:cubicBezTo>
                    <a:lnTo>
                      <a:pt x="3147" y="2798"/>
                    </a:lnTo>
                    <a:lnTo>
                      <a:pt x="4720" y="2798"/>
                    </a:lnTo>
                    <a:cubicBezTo>
                      <a:pt x="5018" y="2798"/>
                      <a:pt x="5245" y="2570"/>
                      <a:pt x="5245" y="2273"/>
                    </a:cubicBezTo>
                    <a:lnTo>
                      <a:pt x="5245" y="1050"/>
                    </a:lnTo>
                    <a:close/>
                    <a:moveTo>
                      <a:pt x="4720" y="1"/>
                    </a:moveTo>
                    <a:cubicBezTo>
                      <a:pt x="4441" y="1"/>
                      <a:pt x="4196" y="245"/>
                      <a:pt x="4196" y="525"/>
                    </a:cubicBezTo>
                    <a:lnTo>
                      <a:pt x="4196" y="1749"/>
                    </a:lnTo>
                    <a:lnTo>
                      <a:pt x="2623" y="1749"/>
                    </a:lnTo>
                    <a:cubicBezTo>
                      <a:pt x="2343" y="1749"/>
                      <a:pt x="2098" y="1994"/>
                      <a:pt x="2098" y="2273"/>
                    </a:cubicBezTo>
                    <a:lnTo>
                      <a:pt x="2098" y="3497"/>
                    </a:lnTo>
                    <a:lnTo>
                      <a:pt x="525" y="3497"/>
                    </a:lnTo>
                    <a:cubicBezTo>
                      <a:pt x="245" y="3497"/>
                      <a:pt x="0" y="3742"/>
                      <a:pt x="0" y="4021"/>
                    </a:cubicBezTo>
                    <a:lnTo>
                      <a:pt x="0" y="13129"/>
                    </a:lnTo>
                    <a:cubicBezTo>
                      <a:pt x="0" y="13409"/>
                      <a:pt x="245" y="13654"/>
                      <a:pt x="525" y="13654"/>
                    </a:cubicBezTo>
                    <a:lnTo>
                      <a:pt x="13129" y="13654"/>
                    </a:lnTo>
                    <a:cubicBezTo>
                      <a:pt x="13409" y="13654"/>
                      <a:pt x="13653" y="13409"/>
                      <a:pt x="13653" y="13129"/>
                    </a:cubicBezTo>
                    <a:lnTo>
                      <a:pt x="13653" y="4021"/>
                    </a:lnTo>
                    <a:cubicBezTo>
                      <a:pt x="13653" y="3742"/>
                      <a:pt x="13409" y="3497"/>
                      <a:pt x="13129" y="3497"/>
                    </a:cubicBezTo>
                    <a:lnTo>
                      <a:pt x="11556" y="3497"/>
                    </a:lnTo>
                    <a:lnTo>
                      <a:pt x="11556" y="2273"/>
                    </a:lnTo>
                    <a:cubicBezTo>
                      <a:pt x="11556" y="1994"/>
                      <a:pt x="11311" y="1749"/>
                      <a:pt x="11031" y="1749"/>
                    </a:cubicBezTo>
                    <a:lnTo>
                      <a:pt x="9458" y="1749"/>
                    </a:lnTo>
                    <a:lnTo>
                      <a:pt x="9458" y="525"/>
                    </a:lnTo>
                    <a:cubicBezTo>
                      <a:pt x="9458" y="245"/>
                      <a:pt x="921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57939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7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574151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28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05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5688638" y="1500500"/>
                <a:ext cx="2670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147" extrusionOk="0">
                    <a:moveTo>
                      <a:pt x="543" y="0"/>
                    </a:moveTo>
                    <a:cubicBezTo>
                      <a:pt x="245" y="0"/>
                      <a:pt x="1" y="227"/>
                      <a:pt x="18" y="525"/>
                    </a:cubicBezTo>
                    <a:lnTo>
                      <a:pt x="18" y="2622"/>
                    </a:lnTo>
                    <a:cubicBezTo>
                      <a:pt x="18" y="2972"/>
                      <a:pt x="280" y="3147"/>
                      <a:pt x="543" y="3147"/>
                    </a:cubicBezTo>
                    <a:cubicBezTo>
                      <a:pt x="805" y="3147"/>
                      <a:pt x="1067" y="2972"/>
                      <a:pt x="1067" y="2622"/>
                    </a:cubicBezTo>
                    <a:lnTo>
                      <a:pt x="1067" y="525"/>
                    </a:lnTo>
                    <a:cubicBezTo>
                      <a:pt x="1067" y="227"/>
                      <a:pt x="822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5583763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5" y="0"/>
                      <a:pt x="0" y="227"/>
                      <a:pt x="0" y="525"/>
                    </a:cubicBezTo>
                    <a:lnTo>
                      <a:pt x="0" y="2622"/>
                    </a:lnTo>
                    <a:cubicBezTo>
                      <a:pt x="0" y="2972"/>
                      <a:pt x="262" y="3147"/>
                      <a:pt x="525" y="3147"/>
                    </a:cubicBezTo>
                    <a:cubicBezTo>
                      <a:pt x="787" y="3147"/>
                      <a:pt x="1049" y="2972"/>
                      <a:pt x="1049" y="2622"/>
                    </a:cubicBezTo>
                    <a:lnTo>
                      <a:pt x="1049" y="525"/>
                    </a:lnTo>
                    <a:cubicBezTo>
                      <a:pt x="1049" y="227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5636188" y="1500500"/>
                <a:ext cx="262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147" extrusionOk="0">
                    <a:moveTo>
                      <a:pt x="525" y="0"/>
                    </a:moveTo>
                    <a:cubicBezTo>
                      <a:pt x="246" y="0"/>
                      <a:pt x="1" y="227"/>
                      <a:pt x="1" y="525"/>
                    </a:cubicBezTo>
                    <a:lnTo>
                      <a:pt x="1" y="2622"/>
                    </a:lnTo>
                    <a:cubicBezTo>
                      <a:pt x="1" y="2972"/>
                      <a:pt x="263" y="3147"/>
                      <a:pt x="525" y="3147"/>
                    </a:cubicBezTo>
                    <a:cubicBezTo>
                      <a:pt x="788" y="3147"/>
                      <a:pt x="1050" y="2972"/>
                      <a:pt x="1050" y="2622"/>
                    </a:cubicBezTo>
                    <a:lnTo>
                      <a:pt x="1050" y="525"/>
                    </a:lnTo>
                    <a:cubicBezTo>
                      <a:pt x="1050" y="227"/>
                      <a:pt x="823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580708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699" y="1"/>
                    </a:moveTo>
                    <a:cubicBezTo>
                      <a:pt x="0" y="1"/>
                      <a:pt x="0" y="1050"/>
                      <a:pt x="699" y="1050"/>
                    </a:cubicBezTo>
                    <a:lnTo>
                      <a:pt x="2098" y="1050"/>
                    </a:lnTo>
                    <a:cubicBezTo>
                      <a:pt x="2797" y="1050"/>
                      <a:pt x="2797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5526938" y="1290275"/>
                <a:ext cx="699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2098" y="1050"/>
                    </a:lnTo>
                    <a:cubicBezTo>
                      <a:pt x="2798" y="1050"/>
                      <a:pt x="2798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40"/>
          <p:cNvGrpSpPr/>
          <p:nvPr/>
        </p:nvGrpSpPr>
        <p:grpSpPr>
          <a:xfrm rot="-888786">
            <a:off x="-553639" y="4304604"/>
            <a:ext cx="1149913" cy="1149913"/>
            <a:chOff x="7122937" y="3988512"/>
            <a:chExt cx="843600" cy="843600"/>
          </a:xfrm>
        </p:grpSpPr>
        <p:sp>
          <p:nvSpPr>
            <p:cNvPr id="483" name="Google Shape;483;p40"/>
            <p:cNvSpPr/>
            <p:nvPr/>
          </p:nvSpPr>
          <p:spPr>
            <a:xfrm>
              <a:off x="7122937" y="3988512"/>
              <a:ext cx="843600" cy="84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40"/>
            <p:cNvGrpSpPr/>
            <p:nvPr/>
          </p:nvGrpSpPr>
          <p:grpSpPr>
            <a:xfrm>
              <a:off x="7306950" y="4185813"/>
              <a:ext cx="475500" cy="448975"/>
              <a:chOff x="6192988" y="1236625"/>
              <a:chExt cx="475500" cy="448975"/>
            </a:xfrm>
          </p:grpSpPr>
          <p:sp>
            <p:nvSpPr>
              <p:cNvPr id="485" name="Google Shape;485;p40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0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466;p40">
            <a:extLst>
              <a:ext uri="{FF2B5EF4-FFF2-40B4-BE49-F238E27FC236}">
                <a16:creationId xmlns:a16="http://schemas.microsoft.com/office/drawing/2014/main" id="{B83BB0FD-4EF6-9E04-BE72-F68ACA79B82B}"/>
              </a:ext>
            </a:extLst>
          </p:cNvPr>
          <p:cNvSpPr txBox="1">
            <a:spLocks/>
          </p:cNvSpPr>
          <p:nvPr/>
        </p:nvSpPr>
        <p:spPr>
          <a:xfrm>
            <a:off x="1017675" y="688050"/>
            <a:ext cx="7413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 i="0" u="none" strike="noStrike" cap="none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r>
              <a:rPr lang="en-US"/>
              <a:t>What is </a:t>
            </a:r>
            <a:r>
              <a:rPr lang="en-US" err="1"/>
              <a:t>LocalStack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BDCE7-84EA-647D-C209-A7C60338062A}"/>
              </a:ext>
            </a:extLst>
          </p:cNvPr>
          <p:cNvSpPr txBox="1"/>
          <p:nvPr/>
        </p:nvSpPr>
        <p:spPr>
          <a:xfrm>
            <a:off x="1535287" y="1291574"/>
            <a:ext cx="44913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AWS = 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Emulates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AWS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" name="Picture 1" descr="localstack/localstack - Docker Image ...">
            <a:extLst>
              <a:ext uri="{FF2B5EF4-FFF2-40B4-BE49-F238E27FC236}">
                <a16:creationId xmlns:a16="http://schemas.microsoft.com/office/drawing/2014/main" id="{8BBBE571-0965-24F1-063B-3C8ADBE4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26" y="2572415"/>
            <a:ext cx="34861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45FDC-FA54-0915-2EA0-8DD26988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159132"/>
            <a:ext cx="7682400" cy="467100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2E2ED-C32C-646D-93DC-485A352E4926}"/>
              </a:ext>
            </a:extLst>
          </p:cNvPr>
          <p:cNvSpPr txBox="1"/>
          <p:nvPr/>
        </p:nvSpPr>
        <p:spPr>
          <a:xfrm>
            <a:off x="851277" y="626232"/>
            <a:ext cx="534984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Download </a:t>
            </a:r>
            <a:r>
              <a:rPr lang="en-US" sz="1600" dirty="0" err="1"/>
              <a:t>localstack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S3 Tutorial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Walkthrough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Activity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Exercise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DynamoDB Tutorial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Walkthrough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Activity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Exercise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Lambda Tutorial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Walkthrough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Activity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600" dirty="0"/>
              <a:t>Exercise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E20E02-3BC0-8086-8BF9-EB11DD54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84" y="46590"/>
            <a:ext cx="7682400" cy="467100"/>
          </a:xfrm>
        </p:spPr>
        <p:txBody>
          <a:bodyPr/>
          <a:lstStyle/>
          <a:p>
            <a:r>
              <a:rPr lang="en-US"/>
              <a:t>Downloading </a:t>
            </a:r>
            <a:r>
              <a:rPr lang="en-US" err="1"/>
              <a:t>LocalStack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170B9-D023-D2C6-4BC7-5BA625E2DAE2}"/>
              </a:ext>
            </a:extLst>
          </p:cNvPr>
          <p:cNvSpPr txBox="1"/>
          <p:nvPr/>
        </p:nvSpPr>
        <p:spPr>
          <a:xfrm>
            <a:off x="1075765" y="1031312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14A58-6FC7-D74D-3329-AAE5C153D2A5}"/>
              </a:ext>
            </a:extLst>
          </p:cNvPr>
          <p:cNvSpPr txBox="1"/>
          <p:nvPr/>
        </p:nvSpPr>
        <p:spPr>
          <a:xfrm>
            <a:off x="6469153" y="103061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D65E6-E7D6-4178-C540-FE8F9C3AE325}"/>
              </a:ext>
            </a:extLst>
          </p:cNvPr>
          <p:cNvSpPr txBox="1"/>
          <p:nvPr/>
        </p:nvSpPr>
        <p:spPr>
          <a:xfrm>
            <a:off x="5067520" y="1510852"/>
            <a:ext cx="4430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brew install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localstack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/tap/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localstack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localstack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--version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Done!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download python for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localstack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python3 -m pip install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localstack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63258-4EA6-DE9F-30BC-B48D8464472E}"/>
              </a:ext>
            </a:extLst>
          </p:cNvPr>
          <p:cNvSpPr txBox="1"/>
          <p:nvPr/>
        </p:nvSpPr>
        <p:spPr>
          <a:xfrm>
            <a:off x="98853" y="1495014"/>
            <a:ext cx="4573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https://docs.localstack.cloud/getting-started/installation/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C634D3-B6F2-FFFD-94C2-6457AC86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1" y="1802791"/>
            <a:ext cx="4160599" cy="1420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733DE-0F07-C725-5E2C-73922104D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91" y="3109018"/>
            <a:ext cx="3931791" cy="912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06D724-06CD-749E-1ED2-1D077A7AA0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6540"/>
          <a:stretch/>
        </p:blipFill>
        <p:spPr>
          <a:xfrm>
            <a:off x="98853" y="4021569"/>
            <a:ext cx="4649247" cy="1029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587677-C92F-1D31-7633-2690752DF96B}"/>
              </a:ext>
            </a:extLst>
          </p:cNvPr>
          <p:cNvSpPr txBox="1"/>
          <p:nvPr/>
        </p:nvSpPr>
        <p:spPr>
          <a:xfrm>
            <a:off x="1996615" y="438574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Open Docker: Both Mac and Windows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Microsoft Office PowerPoint</Application>
  <PresentationFormat>On-screen Show (16:9)</PresentationFormat>
  <Paragraphs>260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Jost SemiBold</vt:lpstr>
      <vt:lpstr>Aptos</vt:lpstr>
      <vt:lpstr>Jost</vt:lpstr>
      <vt:lpstr>Montserrat</vt:lpstr>
      <vt:lpstr>Arial</vt:lpstr>
      <vt:lpstr>Times New Roman</vt:lpstr>
      <vt:lpstr>Introduction to Cloud Computing Workshop by Slidesgo</vt:lpstr>
      <vt:lpstr>Cloud/AWS + CI/CD Workshop </vt:lpstr>
      <vt:lpstr>What is Cloud?</vt:lpstr>
      <vt:lpstr>What is AWS</vt:lpstr>
      <vt:lpstr>AWS Services</vt:lpstr>
      <vt:lpstr>Why Learn AWS?</vt:lpstr>
      <vt:lpstr>What is CI/CD</vt:lpstr>
      <vt:lpstr>PowerPoint Presentation</vt:lpstr>
      <vt:lpstr>Outline</vt:lpstr>
      <vt:lpstr>Downloading LocalStack</vt:lpstr>
      <vt:lpstr>Starting </vt:lpstr>
      <vt:lpstr>Walkthrough 1: S3</vt:lpstr>
      <vt:lpstr>S3 Activity : Da Bucket</vt:lpstr>
      <vt:lpstr>S3 Exercise : Real-World Cloud Storage Management</vt:lpstr>
      <vt:lpstr>DynamoDB Walkthrough</vt:lpstr>
      <vt:lpstr>DynamoDB Walkthrough</vt:lpstr>
      <vt:lpstr>DynamoDB Activity : Updating and deleting</vt:lpstr>
      <vt:lpstr>DynamoDB Exercise : Updating and adding</vt:lpstr>
      <vt:lpstr>DynamoDB Exercise : Solution</vt:lpstr>
      <vt:lpstr>Lambda Walkthrough: Hello Lambda</vt:lpstr>
      <vt:lpstr>Lambda Activity: Lambda + S3</vt:lpstr>
      <vt:lpstr>Lambda Exercise : Transfer file</vt:lpstr>
      <vt:lpstr>Glossary</vt:lpstr>
      <vt:lpstr>APPENDIX A: Technical tips and tricks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Melissa</dc:creator>
  <cp:lastModifiedBy>Fowler, Melissa Alexandra</cp:lastModifiedBy>
  <cp:revision>1</cp:revision>
  <dcterms:modified xsi:type="dcterms:W3CDTF">2025-04-03T19:33:39Z</dcterms:modified>
</cp:coreProperties>
</file>