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Hspt3qxiSgAkWczDjUhKDzEpj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it-IT"/>
              <a:t>olter 14.348.506 di retweet</a:t>
            </a:r>
            <a:endParaRPr/>
          </a:p>
        </p:txBody>
      </p:sp>
      <p:sp>
        <p:nvSpPr>
          <p:cNvPr id="122" name="Google Shape;1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be33e36b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ebe33e36b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/>
              <a:t>nodi 12.513.502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it-IT"/>
              <a:t>archi: 40.027.282</a:t>
            </a:r>
            <a:endParaRPr/>
          </a:p>
        </p:txBody>
      </p:sp>
      <p:sp>
        <p:nvSpPr>
          <p:cNvPr id="181" name="Google Shape;1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it-IT"/>
              <a:t>Oltre 2.000.000 di retweet</a:t>
            </a:r>
            <a:endParaRPr/>
          </a:p>
        </p:txBody>
      </p:sp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it-IT"/>
              <a:t>Disinformation: malinformation (dannosa, odio rabbia) e misinformation (contenuti falsi o veri ma decontestualizzati)</a:t>
            </a:r>
            <a:endParaRPr/>
          </a:p>
        </p:txBody>
      </p:sp>
      <p:sp>
        <p:nvSpPr>
          <p:cNvPr id="115" name="Google Shape;1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ima pagina">
  <p:cSld name="Prima pagina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5"/>
          <p:cNvSpPr txBox="1">
            <a:spLocks noGrp="1"/>
          </p:cNvSpPr>
          <p:nvPr>
            <p:ph type="ctrTitle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00" b="0" i="0" u="none" strike="noStrike" cap="none">
                <a:solidFill>
                  <a:srgbClr val="69A4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body" idx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" name="Google Shape;15;p25"/>
          <p:cNvCxnSpPr/>
          <p:nvPr/>
        </p:nvCxnSpPr>
        <p:spPr>
          <a:xfrm>
            <a:off x="323528" y="4012535"/>
            <a:ext cx="784887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16" name="Google Shape;16;p25"/>
          <p:cNvSpPr txBox="1">
            <a:spLocks noGrp="1"/>
          </p:cNvSpPr>
          <p:nvPr>
            <p:ph type="body" idx="2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body" idx="3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" name="Google Shape;18;p25"/>
          <p:cNvCxnSpPr/>
          <p:nvPr/>
        </p:nvCxnSpPr>
        <p:spPr>
          <a:xfrm>
            <a:off x="323528" y="5066218"/>
            <a:ext cx="784887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19" name="Google Shape;19;p25"/>
          <p:cNvSpPr txBox="1">
            <a:spLocks noGrp="1"/>
          </p:cNvSpPr>
          <p:nvPr>
            <p:ph type="body" idx="4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body" idx="5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body" idx="6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body" idx="7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body" idx="8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body" idx="9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5" name="Google Shape;25;p25"/>
          <p:cNvCxnSpPr/>
          <p:nvPr/>
        </p:nvCxnSpPr>
        <p:spPr>
          <a:xfrm>
            <a:off x="323528" y="6115709"/>
            <a:ext cx="784887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26" name="Google Shape;26;p25"/>
          <p:cNvSpPr txBox="1">
            <a:spLocks noGrp="1"/>
          </p:cNvSpPr>
          <p:nvPr>
            <p:ph type="body" idx="13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body" idx="14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body" idx="15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6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body" idx="17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1" name="Google Shape;31;p25" descr="Modulo_SUPSI_DTI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1313" y="179388"/>
            <a:ext cx="4075112" cy="147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5"/>
          <p:cNvSpPr txBox="1">
            <a:spLocks noGrp="1"/>
          </p:cNvSpPr>
          <p:nvPr>
            <p:ph type="body" idx="18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19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; testo e immagine">
  <p:cSld name="Titolo; testo e immagin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69A42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o e immagine">
  <p:cSld name="Testo e immagin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3 testo; 2/3 immagine">
  <p:cSld name="1/3 testo; 2/3 immagin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>
            <a:spLocks noGrp="1"/>
          </p:cNvSpPr>
          <p:nvPr>
            <p:ph type="body" idx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32440" y="4008288"/>
            <a:ext cx="271836" cy="2548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4" descr="logo_SUPSI_acr.gif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6075" y="188640"/>
            <a:ext cx="469900" cy="13176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>
            <a:spLocks noGrp="1"/>
          </p:cNvSpPr>
          <p:nvPr>
            <p:ph type="ctrTitle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Comprensione del comportamento </a:t>
            </a:r>
            <a:br>
              <a:rPr lang="it-IT"/>
            </a:br>
            <a:r>
              <a:rPr lang="it-IT"/>
              <a:t>scorretto nella discussione di </a:t>
            </a:r>
            <a:br>
              <a:rPr lang="it-IT"/>
            </a:br>
            <a:r>
              <a:rPr lang="it-IT"/>
              <a:t>COVID19 sui social network</a:t>
            </a:r>
            <a:endParaRPr/>
          </a:p>
        </p:txBody>
      </p:sp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/>
              <a:t>Nogara Gianluca </a:t>
            </a: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Studente/i</a:t>
            </a:r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/>
              <a:t>Ingegneria Informatica TP</a:t>
            </a:r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Corso di laurea</a:t>
            </a:r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body" idx="5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Modulo / Codice Progetto</a:t>
            </a:r>
            <a:endParaRPr/>
          </a:p>
        </p:txBody>
      </p:sp>
      <p:sp>
        <p:nvSpPr>
          <p:cNvPr id="51" name="Google Shape;51;p1"/>
          <p:cNvSpPr txBox="1">
            <a:spLocks noGrp="1"/>
          </p:cNvSpPr>
          <p:nvPr>
            <p:ph type="body" idx="6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 b="0" i="0">
                <a:latin typeface="Arial"/>
                <a:ea typeface="Arial"/>
                <a:cs typeface="Arial"/>
                <a:sym typeface="Arial"/>
              </a:rPr>
              <a:t>C10344 Progetto di diploma </a:t>
            </a:r>
            <a:br>
              <a:rPr lang="it-IT"/>
            </a:br>
            <a:endParaRPr/>
          </a:p>
        </p:txBody>
      </p:sp>
      <p:sp>
        <p:nvSpPr>
          <p:cNvPr id="52" name="Google Shape;52;p1"/>
          <p:cNvSpPr txBox="1">
            <a:spLocks noGrp="1"/>
          </p:cNvSpPr>
          <p:nvPr>
            <p:ph type="body" idx="7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Relatore</a:t>
            </a:r>
            <a:endParaRPr/>
          </a:p>
        </p:txBody>
      </p:sp>
      <p:sp>
        <p:nvSpPr>
          <p:cNvPr id="53" name="Google Shape;53;p1"/>
          <p:cNvSpPr txBox="1">
            <a:spLocks noGrp="1"/>
          </p:cNvSpPr>
          <p:nvPr>
            <p:ph type="body" idx="8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 b="0" i="0">
                <a:latin typeface="Arial"/>
                <a:ea typeface="Arial"/>
                <a:cs typeface="Arial"/>
                <a:sym typeface="Arial"/>
              </a:rPr>
              <a:t>Giordano Cremonese Silvia</a:t>
            </a:r>
            <a:br>
              <a:rPr lang="it-IT"/>
            </a:br>
            <a:endParaRPr/>
          </a:p>
        </p:txBody>
      </p:sp>
      <p:sp>
        <p:nvSpPr>
          <p:cNvPr id="54" name="Google Shape;54;p1"/>
          <p:cNvSpPr txBox="1">
            <a:spLocks noGrp="1"/>
          </p:cNvSpPr>
          <p:nvPr>
            <p:ph type="body" idx="9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/>
              <a:t>-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body" idx="13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Committente</a:t>
            </a:r>
            <a:endParaRPr/>
          </a:p>
        </p:txBody>
      </p:sp>
      <p:sp>
        <p:nvSpPr>
          <p:cNvPr id="56" name="Google Shape;56;p1"/>
          <p:cNvSpPr txBox="1">
            <a:spLocks noGrp="1"/>
          </p:cNvSpPr>
          <p:nvPr>
            <p:ph type="body" idx="14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Anno</a:t>
            </a:r>
            <a:endParaRPr/>
          </a:p>
        </p:txBody>
      </p:sp>
      <p:sp>
        <p:nvSpPr>
          <p:cNvPr id="57" name="Google Shape;57;p1"/>
          <p:cNvSpPr txBox="1">
            <a:spLocks noGrp="1"/>
          </p:cNvSpPr>
          <p:nvPr>
            <p:ph type="body" idx="15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/>
              <a:t>2020/2021</a:t>
            </a:r>
            <a:endParaRPr/>
          </a:p>
        </p:txBody>
      </p:sp>
      <p:sp>
        <p:nvSpPr>
          <p:cNvPr id="58" name="Google Shape;58;p1"/>
          <p:cNvSpPr txBox="1">
            <a:spLocks noGrp="1"/>
          </p:cNvSpPr>
          <p:nvPr>
            <p:ph type="body" idx="16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Correlatore</a:t>
            </a:r>
            <a:endParaRPr/>
          </a:p>
        </p:txBody>
      </p:sp>
      <p:sp>
        <p:nvSpPr>
          <p:cNvPr id="59" name="Google Shape;59;p1"/>
          <p:cNvSpPr txBox="1">
            <a:spLocks noGrp="1"/>
          </p:cNvSpPr>
          <p:nvPr>
            <p:ph type="body" idx="17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 b="0" i="0">
                <a:latin typeface="Arial"/>
                <a:ea typeface="Arial"/>
                <a:cs typeface="Arial"/>
                <a:sym typeface="Arial"/>
              </a:rPr>
              <a:t>Luceri Luca</a:t>
            </a:r>
            <a:br>
              <a:rPr lang="it-IT"/>
            </a:br>
            <a:r>
              <a:rPr lang="it-IT"/>
              <a:t> </a:t>
            </a:r>
            <a:endParaRPr/>
          </a:p>
        </p:txBody>
      </p:sp>
      <p:sp>
        <p:nvSpPr>
          <p:cNvPr id="60" name="Google Shape;60;p1"/>
          <p:cNvSpPr txBox="1">
            <a:spLocks noGrp="1"/>
          </p:cNvSpPr>
          <p:nvPr>
            <p:ph type="body" idx="18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/>
              <a:t>16/09/2021</a:t>
            </a:r>
            <a:endParaRPr/>
          </a:p>
        </p:txBody>
      </p:sp>
      <p:sp>
        <p:nvSpPr>
          <p:cNvPr id="61" name="Google Shape;61;p1"/>
          <p:cNvSpPr txBox="1">
            <a:spLocks noGrp="1"/>
          </p:cNvSpPr>
          <p:nvPr>
            <p:ph type="body" idx="19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3200"/>
              <a:t>   Approccio al problema – Studio dei Good Dozen</a:t>
            </a:r>
            <a:endParaRPr sz="3200"/>
          </a:p>
        </p:txBody>
      </p:sp>
      <p:sp>
        <p:nvSpPr>
          <p:cNvPr id="125" name="Google Shape;125;p11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it-IT" sz="2000"/>
              <a:t>Da uno studio di Jonathan Oppenheim sono stati ottenuti attori</a:t>
            </a:r>
            <a:br>
              <a:rPr lang="it-IT" sz="2000"/>
            </a:br>
            <a:r>
              <a:rPr lang="it-IT" sz="2000"/>
              <a:t>che fanno corretta informazione</a:t>
            </a:r>
            <a:endParaRPr/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pic>
        <p:nvPicPr>
          <p:cNvPr id="126" name="Google Shape;12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5272" y="3429000"/>
            <a:ext cx="5673455" cy="304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1"/>
          <p:cNvSpPr txBox="1"/>
          <p:nvPr/>
        </p:nvSpPr>
        <p:spPr>
          <a:xfrm>
            <a:off x="217973" y="6563563"/>
            <a:ext cx="552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3F3F3F"/>
                </a:solidFill>
              </a:rPr>
              <a:t>https://www.ucl.ac.uk/oppenheim/Covid-19_tweeps.shtml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3200"/>
              <a:t>   Risultati – Confronto tra Bad e Good Dozen</a:t>
            </a:r>
            <a:endParaRPr sz="3200"/>
          </a:p>
        </p:txBody>
      </p:sp>
      <p:sp>
        <p:nvSpPr>
          <p:cNvPr id="133" name="Google Shape;133;p14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it-IT" sz="2000"/>
              <a:t>Strategie di condivisione differenti</a:t>
            </a:r>
            <a:endParaRPr/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pic>
        <p:nvPicPr>
          <p:cNvPr id="134" name="Google Shape;13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578" y="3166046"/>
            <a:ext cx="7013472" cy="3397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be33e36b8_0_4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3200"/>
              <a:t>   Risultati – Conversation threading</a:t>
            </a:r>
            <a:endParaRPr sz="3200"/>
          </a:p>
        </p:txBody>
      </p:sp>
      <p:sp>
        <p:nvSpPr>
          <p:cNvPr id="140" name="Google Shape;140;gebe33e36b8_0_4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pic>
        <p:nvPicPr>
          <p:cNvPr id="141" name="Google Shape;141;gebe33e36b8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38" y="1985025"/>
            <a:ext cx="572452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body" idx="2"/>
          </p:nvPr>
        </p:nvSpPr>
        <p:spPr>
          <a:xfrm>
            <a:off x="323527" y="1203808"/>
            <a:ext cx="7848895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3200"/>
              <a:t>   Risultati – Domini condivisi dai Bad Dozen</a:t>
            </a:r>
            <a:endParaRPr sz="320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Condivisione di domini di loro proprietà e credibilità dubbia</a:t>
            </a:r>
            <a:endParaRPr/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811" y="3139272"/>
            <a:ext cx="8001870" cy="34243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15"/>
          <p:cNvCxnSpPr/>
          <p:nvPr/>
        </p:nvCxnSpPr>
        <p:spPr>
          <a:xfrm>
            <a:off x="1143000" y="4439275"/>
            <a:ext cx="833314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" name="Google Shape;150;p15"/>
          <p:cNvCxnSpPr/>
          <p:nvPr/>
        </p:nvCxnSpPr>
        <p:spPr>
          <a:xfrm>
            <a:off x="771574" y="6047095"/>
            <a:ext cx="114339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" name="Google Shape;151;p15"/>
          <p:cNvCxnSpPr/>
          <p:nvPr/>
        </p:nvCxnSpPr>
        <p:spPr>
          <a:xfrm>
            <a:off x="1143000" y="6328448"/>
            <a:ext cx="820029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" name="Google Shape;152;p15"/>
          <p:cNvCxnSpPr/>
          <p:nvPr/>
        </p:nvCxnSpPr>
        <p:spPr>
          <a:xfrm>
            <a:off x="1730718" y="3874810"/>
            <a:ext cx="245596" cy="0"/>
          </a:xfrm>
          <a:prstGeom prst="straightConnector1">
            <a:avLst/>
          </a:prstGeom>
          <a:noFill/>
          <a:ln w="9525" cap="flat" cmpd="sng">
            <a:solidFill>
              <a:srgbClr val="10187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3" name="Google Shape;153;p15"/>
          <p:cNvCxnSpPr/>
          <p:nvPr/>
        </p:nvCxnSpPr>
        <p:spPr>
          <a:xfrm>
            <a:off x="1568352" y="4147372"/>
            <a:ext cx="407962" cy="0"/>
          </a:xfrm>
          <a:prstGeom prst="straightConnector1">
            <a:avLst/>
          </a:prstGeom>
          <a:noFill/>
          <a:ln w="9525" cap="flat" cmpd="sng">
            <a:solidFill>
              <a:srgbClr val="10187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15"/>
          <p:cNvCxnSpPr/>
          <p:nvPr/>
        </p:nvCxnSpPr>
        <p:spPr>
          <a:xfrm>
            <a:off x="1393775" y="4958396"/>
            <a:ext cx="572673" cy="0"/>
          </a:xfrm>
          <a:prstGeom prst="straightConnector1">
            <a:avLst/>
          </a:prstGeom>
          <a:noFill/>
          <a:ln w="9525" cap="flat" cmpd="sng">
            <a:solidFill>
              <a:srgbClr val="10187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15"/>
          <p:cNvCxnSpPr/>
          <p:nvPr/>
        </p:nvCxnSpPr>
        <p:spPr>
          <a:xfrm>
            <a:off x="1343269" y="5233986"/>
            <a:ext cx="612237" cy="0"/>
          </a:xfrm>
          <a:prstGeom prst="straightConnector1">
            <a:avLst/>
          </a:prstGeom>
          <a:noFill/>
          <a:ln w="9525" cap="flat" cmpd="sng">
            <a:solidFill>
              <a:srgbClr val="10187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3200"/>
              <a:t>   Risultati – Domini condivisi dai Good Dozen</a:t>
            </a:r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it-IT" sz="2000"/>
              <a:t>Meno domini condivisi ma con maggiore credibilità</a:t>
            </a:r>
            <a:endParaRPr/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pic>
        <p:nvPicPr>
          <p:cNvPr id="162" name="Google Shape;16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734" y="3187699"/>
            <a:ext cx="7108017" cy="3153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3200"/>
              <a:t>   Risultati – Confronto credibilità sui domini condivisi dai seguaci dei Dozen</a:t>
            </a:r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pic>
        <p:nvPicPr>
          <p:cNvPr id="169" name="Google Shape;16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578" y="2451715"/>
            <a:ext cx="6592638" cy="397512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7"/>
          <p:cNvSpPr txBox="1"/>
          <p:nvPr/>
        </p:nvSpPr>
        <p:spPr>
          <a:xfrm>
            <a:off x="184825" y="6426825"/>
            <a:ext cx="358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3F3F3F"/>
                </a:solidFill>
              </a:rPr>
              <a:t>https://mediabiasfactcheck.com/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3200"/>
              <a:t>   Risultati – Confronto hashtags</a:t>
            </a: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it-IT" sz="2000"/>
              <a:t>La differenza degli hashtags usati indica una strategia completamente diversa nelle tematiche</a:t>
            </a:r>
            <a:endParaRPr/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pic>
        <p:nvPicPr>
          <p:cNvPr id="177" name="Google Shape;17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2" y="3681486"/>
            <a:ext cx="401002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33547" y="3681486"/>
            <a:ext cx="40005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956872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3200"/>
              <a:t>   Approccio al problema – Retweet Network</a:t>
            </a:r>
            <a:endParaRPr sz="3200"/>
          </a:p>
        </p:txBody>
      </p:sp>
      <p:sp>
        <p:nvSpPr>
          <p:cNvPr id="184" name="Google Shape;184;p12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it-IT" sz="2000"/>
              <a:t>Il retweet è lo strumento più significativo per mettere in relazione due utenti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pic>
        <p:nvPicPr>
          <p:cNvPr id="185" name="Google Shape;18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350" y="3429000"/>
            <a:ext cx="4849175" cy="3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2"/>
          <p:cNvSpPr txBox="1"/>
          <p:nvPr/>
        </p:nvSpPr>
        <p:spPr>
          <a:xfrm>
            <a:off x="5510500" y="3623075"/>
            <a:ext cx="305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Utenti comuni</a:t>
            </a:r>
            <a:endParaRPr/>
          </a:p>
        </p:txBody>
      </p:sp>
      <p:sp>
        <p:nvSpPr>
          <p:cNvPr id="187" name="Google Shape;187;p12"/>
          <p:cNvSpPr txBox="1"/>
          <p:nvPr/>
        </p:nvSpPr>
        <p:spPr>
          <a:xfrm>
            <a:off x="4863525" y="3867925"/>
            <a:ext cx="305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Lingua spagnola</a:t>
            </a:r>
            <a:endParaRPr/>
          </a:p>
        </p:txBody>
      </p:sp>
      <p:sp>
        <p:nvSpPr>
          <p:cNvPr id="188" name="Google Shape;188;p12"/>
          <p:cNvSpPr txBox="1"/>
          <p:nvPr/>
        </p:nvSpPr>
        <p:spPr>
          <a:xfrm>
            <a:off x="3994725" y="4115700"/>
            <a:ext cx="305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Politica USA</a:t>
            </a:r>
            <a:endParaRPr/>
          </a:p>
        </p:txBody>
      </p:sp>
      <p:sp>
        <p:nvSpPr>
          <p:cNvPr id="189" name="Google Shape;189;p12"/>
          <p:cNvSpPr txBox="1"/>
          <p:nvPr/>
        </p:nvSpPr>
        <p:spPr>
          <a:xfrm>
            <a:off x="3869850" y="4441950"/>
            <a:ext cx="305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Notizie</a:t>
            </a:r>
            <a:endParaRPr/>
          </a:p>
        </p:txBody>
      </p:sp>
      <p:sp>
        <p:nvSpPr>
          <p:cNvPr id="190" name="Google Shape;190;p12"/>
          <p:cNvSpPr txBox="1"/>
          <p:nvPr/>
        </p:nvSpPr>
        <p:spPr>
          <a:xfrm>
            <a:off x="3046950" y="4705275"/>
            <a:ext cx="305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Lingua giapponese</a:t>
            </a:r>
            <a:endParaRPr/>
          </a:p>
        </p:txBody>
      </p:sp>
      <p:sp>
        <p:nvSpPr>
          <p:cNvPr id="191" name="Google Shape;191;p12"/>
          <p:cNvSpPr txBox="1"/>
          <p:nvPr/>
        </p:nvSpPr>
        <p:spPr>
          <a:xfrm>
            <a:off x="3046950" y="4936000"/>
            <a:ext cx="305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Lingua inglese</a:t>
            </a:r>
            <a:endParaRPr/>
          </a:p>
        </p:txBody>
      </p:sp>
      <p:sp>
        <p:nvSpPr>
          <p:cNvPr id="192" name="Google Shape;192;p12"/>
          <p:cNvSpPr txBox="1"/>
          <p:nvPr/>
        </p:nvSpPr>
        <p:spPr>
          <a:xfrm>
            <a:off x="2924813" y="5218625"/>
            <a:ext cx="305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Lingua indiana</a:t>
            </a:r>
            <a:endParaRPr/>
          </a:p>
        </p:txBody>
      </p:sp>
      <p:sp>
        <p:nvSpPr>
          <p:cNvPr id="193" name="Google Shape;193;p12"/>
          <p:cNvSpPr txBox="1"/>
          <p:nvPr/>
        </p:nvSpPr>
        <p:spPr>
          <a:xfrm>
            <a:off x="2776913" y="5466425"/>
            <a:ext cx="305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Lingua indonesiana</a:t>
            </a:r>
            <a:endParaRPr/>
          </a:p>
        </p:txBody>
      </p:sp>
      <p:sp>
        <p:nvSpPr>
          <p:cNvPr id="194" name="Google Shape;194;p12"/>
          <p:cNvSpPr txBox="1"/>
          <p:nvPr/>
        </p:nvSpPr>
        <p:spPr>
          <a:xfrm>
            <a:off x="2776925" y="5731975"/>
            <a:ext cx="305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Medici e organizzazioni</a:t>
            </a:r>
            <a:endParaRPr/>
          </a:p>
        </p:txBody>
      </p:sp>
      <p:sp>
        <p:nvSpPr>
          <p:cNvPr id="195" name="Google Shape;195;p12"/>
          <p:cNvSpPr txBox="1"/>
          <p:nvPr/>
        </p:nvSpPr>
        <p:spPr>
          <a:xfrm>
            <a:off x="5437600" y="4864625"/>
            <a:ext cx="3195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it-IT" sz="2000"/>
              <a:t>12.513.502 nodi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it-IT" sz="2000"/>
              <a:t>40.024.282 archi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it-IT" sz="2000"/>
              <a:t>325.073 communities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956872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3200"/>
              <a:t>   Risultati – Network communities</a:t>
            </a:r>
            <a:endParaRPr sz="3200"/>
          </a:p>
        </p:txBody>
      </p:sp>
      <p:sp>
        <p:nvSpPr>
          <p:cNvPr id="201" name="Google Shape;201;p19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pic>
        <p:nvPicPr>
          <p:cNvPr id="202" name="Google Shape;20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931" y="2132908"/>
            <a:ext cx="6476137" cy="3744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Limitazioni hardware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Limitazioni sulla chiamate Botometer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Problemi nello scoring degli utenti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Tempi di processamento lunghi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sp>
        <p:nvSpPr>
          <p:cNvPr id="208" name="Google Shape;208;p20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3200"/>
              <a:t>Problemi riscontrati</a:t>
            </a:r>
            <a:endParaRPr sz="3200"/>
          </a:p>
        </p:txBody>
      </p:sp>
      <p:pic>
        <p:nvPicPr>
          <p:cNvPr id="209" name="Google Shape;20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0175" y="2705400"/>
            <a:ext cx="2209200" cy="22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Introduzione</a:t>
            </a:r>
            <a:endParaRPr sz="2000"/>
          </a:p>
          <a:p>
            <a:pPr marL="457200" marR="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Contestualizzazione del problema</a:t>
            </a:r>
            <a:endParaRPr sz="2000"/>
          </a:p>
          <a:p>
            <a:pPr marL="457200" marR="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Obiettivi</a:t>
            </a:r>
            <a:endParaRPr sz="2000"/>
          </a:p>
          <a:p>
            <a:pPr marL="457200" marR="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Stato dell'arte</a:t>
            </a:r>
            <a:endParaRPr sz="2000"/>
          </a:p>
          <a:p>
            <a:pPr marL="457200" marR="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Approccio al problema</a:t>
            </a:r>
            <a:endParaRPr/>
          </a:p>
          <a:p>
            <a:pPr marL="45720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it-IT" sz="2000"/>
              <a:t>Risultati ottenuti</a:t>
            </a:r>
            <a:endParaRPr sz="2000"/>
          </a:p>
          <a:p>
            <a:pPr marL="457200" marR="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Problemi riscontrati</a:t>
            </a:r>
            <a:endParaRPr sz="2000"/>
          </a:p>
          <a:p>
            <a:pPr marL="457200" marR="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Sviluppi futuri</a:t>
            </a:r>
            <a:endParaRPr sz="2000"/>
          </a:p>
          <a:p>
            <a:pPr marL="457200" marR="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Conclusione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3200"/>
              <a:t>Indice</a:t>
            </a:r>
            <a:endParaRPr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Integrazione di dati più recenti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Studio più approfondito di subnetworks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Studio degli utenti sospesi e rimossi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Timeline dell’informazione: come le persone sono state influenzate dalla discussione</a:t>
            </a:r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3200"/>
              <a:t>Sviluppi futuri</a:t>
            </a:r>
            <a:endParaRPr sz="3200"/>
          </a:p>
        </p:txBody>
      </p:sp>
      <p:pic>
        <p:nvPicPr>
          <p:cNvPr id="216" name="Google Shape;21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6949" y="1783574"/>
            <a:ext cx="1913750" cy="19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Definizione di due fronti: «Good» e «Bad» Dozen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Strategie di condivisione differenti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it-IT" sz="1800"/>
              <a:t>Hashtag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it-IT" sz="1800"/>
              <a:t>Tipologia di attività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Strategie di informazione differenti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Domini di proprietà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it-IT" sz="1800">
                <a:solidFill>
                  <a:srgbClr val="000000"/>
                </a:solidFill>
              </a:rPr>
              <a:t>Social network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Appartenenza dello stesso gruppo nella retweet network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sp>
        <p:nvSpPr>
          <p:cNvPr id="222" name="Google Shape;222;p22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3200"/>
              <a:t>Conclusione</a:t>
            </a:r>
            <a:endParaRPr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3200"/>
              <a:t>Domande</a:t>
            </a:r>
            <a:endParaRPr sz="3200"/>
          </a:p>
        </p:txBody>
      </p:sp>
      <p:pic>
        <p:nvPicPr>
          <p:cNvPr id="228" name="Google Shape;22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0238" y="2448896"/>
            <a:ext cx="2935475" cy="29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Raccolta degli utenti più attivi per categoria di attività</a:t>
            </a:r>
            <a:endParaRPr/>
          </a:p>
          <a:p>
            <a:pPr marL="10160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it-IT" sz="2000"/>
              <a:t>original tweet</a:t>
            </a:r>
            <a:endParaRPr/>
          </a:p>
          <a:p>
            <a:pPr marL="10160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it-IT" sz="2000"/>
              <a:t>retweet</a:t>
            </a:r>
            <a:endParaRPr/>
          </a:p>
          <a:p>
            <a:pPr marL="10160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it-IT" sz="2000"/>
              <a:t>passive retweet</a:t>
            </a:r>
            <a:endParaRPr/>
          </a:p>
          <a:p>
            <a:pPr marL="10160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it-IT" sz="2000"/>
              <a:t>reply</a:t>
            </a:r>
            <a:endParaRPr/>
          </a:p>
          <a:p>
            <a:pPr marL="10160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it-IT" sz="2000"/>
              <a:t>passive reply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Utilizzo dei decili per ottenere</a:t>
            </a:r>
            <a:br>
              <a:rPr lang="it-IT" sz="2000"/>
            </a:br>
            <a:r>
              <a:rPr lang="it-IT" sz="2000"/>
              <a:t>umani e bot</a:t>
            </a:r>
            <a:endParaRPr/>
          </a:p>
        </p:txBody>
      </p:sp>
      <p:sp>
        <p:nvSpPr>
          <p:cNvPr id="234" name="Google Shape;234;p7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3200"/>
              <a:t>   Approccio al problema – Identificazione dei bot</a:t>
            </a:r>
            <a:endParaRPr sz="3200"/>
          </a:p>
        </p:txBody>
      </p:sp>
      <p:pic>
        <p:nvPicPr>
          <p:cNvPr id="235" name="Google Shape;2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7972" y="3429000"/>
            <a:ext cx="362902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7"/>
          <p:cNvSpPr txBox="1"/>
          <p:nvPr/>
        </p:nvSpPr>
        <p:spPr>
          <a:xfrm>
            <a:off x="217973" y="6563563"/>
            <a:ext cx="552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3F3F3F"/>
                </a:solidFill>
              </a:rPr>
              <a:t>https://botometer.osome.iu.edu/api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Classificazione dei bot in base alle sottocategorie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it-IT" sz="1800" b="1"/>
              <a:t>fake_follower</a:t>
            </a:r>
            <a:r>
              <a:rPr lang="it-IT" sz="1800"/>
              <a:t>: bot acquistati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it-IT" sz="1800" b="1"/>
              <a:t>self_declared</a:t>
            </a:r>
            <a:r>
              <a:rPr lang="it-IT" sz="1800"/>
              <a:t>: bot da botwiki.org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it-IT" sz="1800" b="1"/>
              <a:t>astroturf</a:t>
            </a:r>
            <a:r>
              <a:rPr lang="it-IT" sz="1800"/>
              <a:t>: bot politici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it-IT" sz="1800" b="1"/>
              <a:t>spammer</a:t>
            </a:r>
            <a:r>
              <a:rPr lang="it-IT" sz="1800"/>
              <a:t>: spambot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it-IT" sz="1800" b="1"/>
              <a:t>financial</a:t>
            </a:r>
            <a:r>
              <a:rPr lang="it-IT" sz="1800"/>
              <a:t>: bot che </a:t>
            </a:r>
            <a:br>
              <a:rPr lang="it-IT" sz="1800"/>
            </a:br>
            <a:r>
              <a:rPr lang="it-IT" sz="1800"/>
              <a:t>usando i cashtag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it-IT" sz="1800" b="1"/>
              <a:t>other</a:t>
            </a:r>
            <a:r>
              <a:rPr lang="it-IT" sz="1800"/>
              <a:t>: da annotazioni </a:t>
            </a:r>
            <a:br>
              <a:rPr lang="it-IT" sz="1800"/>
            </a:br>
            <a:r>
              <a:rPr lang="it-IT" sz="1800"/>
              <a:t>manuali, feedback </a:t>
            </a:r>
            <a:br>
              <a:rPr lang="it-IT" sz="1800"/>
            </a:br>
            <a:r>
              <a:rPr lang="it-IT" sz="1800"/>
              <a:t>degli utenti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sp>
        <p:nvSpPr>
          <p:cNvPr id="242" name="Google Shape;242;p13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3200"/>
              <a:t>   Risultati – Classificazione dei bot</a:t>
            </a:r>
            <a:endParaRPr sz="3200"/>
          </a:p>
        </p:txBody>
      </p:sp>
      <p:pic>
        <p:nvPicPr>
          <p:cNvPr id="243" name="Google Shape;24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9126" y="3669249"/>
            <a:ext cx="4388212" cy="307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2227052"/>
            <a:ext cx="5205075" cy="408666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/>
          <p:cNvSpPr txBox="1">
            <a:spLocks noGrp="1"/>
          </p:cNvSpPr>
          <p:nvPr>
            <p:ph type="body" idx="1"/>
          </p:nvPr>
        </p:nvSpPr>
        <p:spPr>
          <a:xfrm>
            <a:off x="3671668" y="2314975"/>
            <a:ext cx="4500753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La pandemia da Covid-19 ha fatto crescere l’utilizzo dei social network </a:t>
            </a:r>
            <a:endParaRPr/>
          </a:p>
          <a:p>
            <a:pPr marL="10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La natura di Twitter fa sì che abbia giocato il ruolo di prima piattaforma di informazione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182880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/>
              <a:t>Questo ha alzato l’attenzione sulle informazioni condivise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3200"/>
              <a:t>Introduzione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 dirty="0"/>
              <a:t>L’infodemia e la proliferazione delle fake news ha raggiunto livelli preoccupanti, mettendo a rischio la salute delle persone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it-IT" sz="2000"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 dirty="0"/>
              <a:t>È importante sviluppare approcci per contenere e combattere la disinformazione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3200"/>
              <a:t>Contestualizzazione del problema</a:t>
            </a:r>
            <a:endParaRPr sz="3200"/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0338" y="3907722"/>
            <a:ext cx="5363323" cy="2362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3200"/>
              <a:t>Obiettivi</a:t>
            </a:r>
            <a:endParaRPr sz="3200"/>
          </a:p>
        </p:txBody>
      </p:sp>
      <p:sp>
        <p:nvSpPr>
          <p:cNvPr id="87" name="Google Shape;87;p5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 dirty="0"/>
              <a:t>Caratterizzare entità/azioni corrette </a:t>
            </a:r>
            <a:br>
              <a:rPr lang="it-IT" sz="2000" dirty="0"/>
            </a:br>
            <a:r>
              <a:rPr lang="it-IT" sz="2000" dirty="0"/>
              <a:t>e malevoli nel dibattito Covid-19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 dirty="0"/>
              <a:t>Identificare i mezzi e comportamenti </a:t>
            </a:r>
            <a:br>
              <a:rPr lang="it-IT" sz="2000" dirty="0"/>
            </a:br>
            <a:r>
              <a:rPr lang="it-IT" sz="2000" dirty="0"/>
              <a:t>che contraddistinguono le entità 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 dirty="0"/>
              <a:t>Studiare hashtags, link condivisi, </a:t>
            </a:r>
            <a:br>
              <a:rPr lang="it-IT" sz="2000" dirty="0"/>
            </a:br>
            <a:r>
              <a:rPr lang="it-IT" sz="2000" dirty="0"/>
              <a:t>attività e le altre strategie di condivisione </a:t>
            </a:r>
            <a:br>
              <a:rPr lang="it-IT" sz="2000" dirty="0"/>
            </a:br>
            <a:r>
              <a:rPr lang="it-IT" sz="2000" dirty="0"/>
              <a:t>delle informazioni false</a:t>
            </a:r>
            <a:endParaRPr dirty="0"/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7581" y="4346234"/>
            <a:ext cx="576775" cy="5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0885" y="3342323"/>
            <a:ext cx="450165" cy="450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" descr="Immagine che contiene testo&#10;&#10;Descrizione generat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54967" y="2132908"/>
            <a:ext cx="7620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3200"/>
              <a:t>Stato dell’arte – Dati a disposizione</a:t>
            </a:r>
            <a:endParaRPr sz="3200"/>
          </a:p>
        </p:txBody>
      </p:sp>
      <p:sp>
        <p:nvSpPr>
          <p:cNvPr id="96" name="Google Shape;96;p6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 dirty="0"/>
              <a:t>I dati a disposizione sono i tweet che coprono 2020 e 2021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 dirty="0"/>
              <a:t>54,09 GB di dati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 dirty="0"/>
              <a:t>Dati:</a:t>
            </a:r>
            <a:br>
              <a:rPr lang="it-IT" sz="2000" dirty="0"/>
            </a:br>
            <a:r>
              <a:rPr lang="it-IT" sz="2000" dirty="0"/>
              <a:t>66,412,411 di attività</a:t>
            </a:r>
            <a:endParaRPr sz="20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/>
              <a:t>13,999,715 di tweets</a:t>
            </a:r>
            <a:endParaRPr sz="20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/>
              <a:t>48,312,504 di retweets</a:t>
            </a:r>
            <a:endParaRPr sz="20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/>
              <a:t>4,100,192 di risposte</a:t>
            </a:r>
            <a:endParaRPr sz="20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 dirty="0"/>
              <a:t>Dati ottenuti da un set di</a:t>
            </a:r>
            <a:br>
              <a:rPr lang="it-IT" sz="2000" dirty="0"/>
            </a:br>
            <a:r>
              <a:rPr lang="it-IT" sz="2000" dirty="0"/>
              <a:t>keywords relative al Covid19</a:t>
            </a:r>
            <a:endParaRPr sz="20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0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5588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800" dirty="0"/>
          </a:p>
        </p:txBody>
      </p:sp>
      <p:pic>
        <p:nvPicPr>
          <p:cNvPr id="97" name="Google Shape;97;p6"/>
          <p:cNvPicPr preferRelativeResize="0"/>
          <p:nvPr/>
        </p:nvPicPr>
        <p:blipFill rotWithShape="1">
          <a:blip r:embed="rId3">
            <a:alphaModFix/>
          </a:blip>
          <a:srcRect r="25097"/>
          <a:stretch/>
        </p:blipFill>
        <p:spPr>
          <a:xfrm>
            <a:off x="3943678" y="2840392"/>
            <a:ext cx="3652876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3200"/>
              <a:t>   Approccio al problema – Studio dei Disinformation Dozen</a:t>
            </a:r>
            <a:endParaRPr sz="3200"/>
          </a:p>
        </p:txBody>
      </p:sp>
      <p:sp>
        <p:nvSpPr>
          <p:cNvPr id="103" name="Google Shape;103;p8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Center for Counter Digital Hate ha stilato una lista di 12 utenti responsabili del 65% dei contenuti anti-vaccini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pic>
        <p:nvPicPr>
          <p:cNvPr id="104" name="Google Shape;104;p8" descr="Immagine che contiene tavol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4119" y="3352341"/>
            <a:ext cx="5775760" cy="310179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8"/>
          <p:cNvSpPr txBox="1"/>
          <p:nvPr/>
        </p:nvSpPr>
        <p:spPr>
          <a:xfrm>
            <a:off x="217973" y="6563563"/>
            <a:ext cx="552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3F3F3F"/>
                </a:solidFill>
              </a:rPr>
              <a:t>https://www.counterhate.com/disinformationdozen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3200"/>
              <a:t>   Risultati – Comportamento e strategie dei Disinformation Dozen</a:t>
            </a:r>
            <a:endParaRPr sz="3200"/>
          </a:p>
        </p:txBody>
      </p:sp>
      <p:sp>
        <p:nvSpPr>
          <p:cNvPr id="111" name="Google Shape;111;p9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Strategia di informazione orientata al tweet </a:t>
            </a:r>
            <a:endParaRPr/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pic>
        <p:nvPicPr>
          <p:cNvPr id="112" name="Google Shape;11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977" y="3200409"/>
            <a:ext cx="6926046" cy="3363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3200"/>
              <a:t>   Approccio al problema – Utenti verificati</a:t>
            </a:r>
            <a:endParaRPr sz="3200"/>
          </a:p>
        </p:txBody>
      </p:sp>
      <p:sp>
        <p:nvSpPr>
          <p:cNvPr id="118" name="Google Shape;118;p10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pic>
        <p:nvPicPr>
          <p:cNvPr id="119" name="Google Shape;11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915" y="2000463"/>
            <a:ext cx="8564170" cy="4563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rgbClr val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Microsoft Office PowerPoint</Application>
  <PresentationFormat>Presentazione su schermo (4:3)</PresentationFormat>
  <Paragraphs>158</Paragraphs>
  <Slides>24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Noto Sans Symbols</vt:lpstr>
      <vt:lpstr>Times New Roman</vt:lpstr>
      <vt:lpstr>PPT_StudentKit_DTI</vt:lpstr>
      <vt:lpstr>Comprensione del comportamento  scorretto nella discussione di  COVID19 sui social network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Comprensione del comportamento  scorretto nella discussione di  COVID19 sui social network</dc:title>
  <cp:lastModifiedBy>Nogara Gianluca</cp:lastModifiedBy>
  <cp:revision>1</cp:revision>
  <dcterms:modified xsi:type="dcterms:W3CDTF">2021-09-15T18:12:09Z</dcterms:modified>
</cp:coreProperties>
</file>