
<file path=[Content_Types].xml><?xml version="1.0" encoding="utf-8"?>
<Types xmlns="http://schemas.openxmlformats.org/package/2006/content-types">
  <Default ContentType="image/jpeg" Extension="jpg"/>
  <Default ContentType="application/vnd.openxmlformats-officedocument.spreadsheetml.sheet" Extension="xlsx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ms-office.chartcolorstyle+xml" PartName="/ppt/charts/colors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drawingml.chart+xml" PartName="/ppt/charts/chart1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drawingml.chartshapes+xml" PartName="/ppt/drawings/drawing1.xml"/>
  <Override ContentType="application/vnd.ms-office.chartstyle+xml" PartName="/ppt/charts/style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  <p:sldMasterId id="2147483665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</p:sldIdLst>
  <p:sldSz cy="6858000" cx="12192000"/>
  <p:notesSz cx="6858000" cy="9144000"/>
  <p:embeddedFontLst>
    <p:embeddedFont>
      <p:font typeface="Merriweather"/>
      <p:regular r:id="rId57"/>
      <p:bold r:id="rId58"/>
      <p:italic r:id="rId59"/>
      <p:boldItalic r:id="rId60"/>
    </p:embeddedFont>
    <p:embeddedFont>
      <p:font typeface="Century Gothic"/>
      <p:regular r:id="rId61"/>
      <p:bold r:id="rId62"/>
      <p:italic r:id="rId63"/>
      <p:boldItalic r:id="rId6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GoogleSlidesCustomDataVersion2">
      <go:slidesCustomData xmlns:go="http://customooxmlschemas.google.com/" r:id="rId65" roundtripDataSignature="AMtx7mhnR65Yxp2WuQAdZjZgbpxXGwLs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8A81E02-DA87-42A4-91B1-9603FABC598C}">
  <a:tblStyle styleId="{78A81E02-DA87-42A4-91B1-9603FABC598C}" styleName="Table_0">
    <a:wholeTbl>
      <a:tcTxStyle b="off" i="off">
        <a:font>
          <a:latin typeface="Century Gothic"/>
          <a:ea typeface="Century Gothic"/>
          <a:cs typeface="Century Gothic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62" Type="http://schemas.openxmlformats.org/officeDocument/2006/relationships/font" Target="fonts/CenturyGothic-bold.fntdata"/><Relationship Id="rId61" Type="http://schemas.openxmlformats.org/officeDocument/2006/relationships/font" Target="fonts/CenturyGothic-regular.fntdata"/><Relationship Id="rId20" Type="http://schemas.openxmlformats.org/officeDocument/2006/relationships/slide" Target="slides/slide13.xml"/><Relationship Id="rId64" Type="http://schemas.openxmlformats.org/officeDocument/2006/relationships/font" Target="fonts/CenturyGothic-boldItalic.fntdata"/><Relationship Id="rId63" Type="http://schemas.openxmlformats.org/officeDocument/2006/relationships/font" Target="fonts/CenturyGothic-italic.fntdata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65" Type="http://customschemas.google.com/relationships/presentationmetadata" Target="metadata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60" Type="http://schemas.openxmlformats.org/officeDocument/2006/relationships/font" Target="fonts/Merriweather-boldItalic.fntdata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11" Type="http://schemas.openxmlformats.org/officeDocument/2006/relationships/slide" Target="slides/slide4.xml"/><Relationship Id="rId55" Type="http://schemas.openxmlformats.org/officeDocument/2006/relationships/slide" Target="slides/slide48.xml"/><Relationship Id="rId10" Type="http://schemas.openxmlformats.org/officeDocument/2006/relationships/slide" Target="slides/slide3.xml"/><Relationship Id="rId54" Type="http://schemas.openxmlformats.org/officeDocument/2006/relationships/slide" Target="slides/slide47.xml"/><Relationship Id="rId13" Type="http://schemas.openxmlformats.org/officeDocument/2006/relationships/slide" Target="slides/slide6.xml"/><Relationship Id="rId57" Type="http://schemas.openxmlformats.org/officeDocument/2006/relationships/font" Target="fonts/Merriweather-regular.fntdata"/><Relationship Id="rId12" Type="http://schemas.openxmlformats.org/officeDocument/2006/relationships/slide" Target="slides/slide5.xml"/><Relationship Id="rId56" Type="http://schemas.openxmlformats.org/officeDocument/2006/relationships/slide" Target="slides/slide49.xml"/><Relationship Id="rId15" Type="http://schemas.openxmlformats.org/officeDocument/2006/relationships/slide" Target="slides/slide8.xml"/><Relationship Id="rId59" Type="http://schemas.openxmlformats.org/officeDocument/2006/relationships/font" Target="fonts/Merriweather-italic.fntdata"/><Relationship Id="rId14" Type="http://schemas.openxmlformats.org/officeDocument/2006/relationships/slide" Target="slides/slide7.xml"/><Relationship Id="rId58" Type="http://schemas.openxmlformats.org/officeDocument/2006/relationships/font" Target="fonts/Merriweather-bold.fntdata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charts/_rels/chart1.xml.rels><?xml version="1.0" encoding="UTF-8" standalone="yes"?>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Sheet1.xlsx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4.2766897727527647E-2"/>
          <c:y val="8.4988288228677294E-2"/>
          <c:w val="0.94243937456535887"/>
          <c:h val="0.82735340729001583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Sheet1!$A$2:$A$4</c:f>
              <c:numCache>
                <c:formatCode>General</c:formatCode>
                <c:ptCount val="3"/>
                <c:pt idx="2">
                  <c:v>2.6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D25-485C-985A-9CE749BBA7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3572416"/>
        <c:axId val="154211392"/>
      </c:scatterChart>
      <c:valAx>
        <c:axId val="1535724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211392"/>
        <c:crosses val="autoZero"/>
        <c:crossBetween val="midCat"/>
      </c:valAx>
      <c:valAx>
        <c:axId val="1542113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357241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0.20253</cdr:x>
      <cdr:y>0.23136</cdr:y>
    </cdr:from>
    <cdr:to>
      <cdr:x>0.83256</cdr:x>
      <cdr:y>0.77074</cdr:y>
    </cdr:to>
    <cdr:cxnSp macro="">
      <cdr:nvCxnSpPr>
        <cdr:cNvPr id="3" name="Straight Arrow Connector 2"/>
        <cdr:cNvCxnSpPr/>
      </cdr:nvCxnSpPr>
      <cdr:spPr>
        <a:xfrm xmlns:a="http://schemas.openxmlformats.org/drawingml/2006/main">
          <a:off x="1927701" y="1333041"/>
          <a:ext cx="5996852" cy="3107821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triangle"/>
        </a:ln>
      </cdr:spPr>
      <cdr:style>
        <a:lnRef xmlns:a="http://schemas.openxmlformats.org/drawingml/2006/main" idx="3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2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0.16803</cdr:x>
      <cdr:y>0.2343</cdr:y>
    </cdr:from>
    <cdr:to>
      <cdr:x>0.20757</cdr:x>
      <cdr:y>0.37178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1498044" y="938818"/>
          <a:ext cx="352540" cy="55084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800" b="1" dirty="0"/>
            <a:t>A</a:t>
          </a:r>
        </a:p>
      </cdr:txBody>
    </cdr:sp>
  </cdr:relSizeAnchor>
  <cdr:relSizeAnchor xmlns:cdr="http://schemas.openxmlformats.org/drawingml/2006/chartDrawing">
    <cdr:from>
      <cdr:x>0.80895</cdr:x>
      <cdr:y>0.73256</cdr:y>
    </cdr:from>
    <cdr:to>
      <cdr:x>1</cdr:x>
      <cdr:y>0.92796</cdr:y>
    </cdr:to>
    <cdr:sp macro="" textlink="">
      <cdr:nvSpPr>
        <cdr:cNvPr id="5" name="TextBox 4"/>
        <cdr:cNvSpPr txBox="1"/>
      </cdr:nvSpPr>
      <cdr:spPr>
        <a:xfrm xmlns:a="http://schemas.openxmlformats.org/drawingml/2006/main">
          <a:off x="6264988" y="3560834"/>
          <a:ext cx="1479620" cy="94980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800" b="1" dirty="0" smtClean="0"/>
            <a:t>    B</a:t>
          </a:r>
          <a:endParaRPr lang="en-US" sz="1800" b="1" dirty="0"/>
        </a:p>
      </cdr:txBody>
    </cdr:sp>
  </cdr:relSizeAnchor>
  <cdr:relSizeAnchor xmlns:cdr="http://schemas.openxmlformats.org/drawingml/2006/chartDrawing">
    <cdr:from>
      <cdr:x>0.36413</cdr:x>
      <cdr:y>0.46738</cdr:y>
    </cdr:from>
    <cdr:to>
      <cdr:x>0.48078</cdr:x>
      <cdr:y>0.61017</cdr:y>
    </cdr:to>
    <cdr:sp macro="" textlink="">
      <cdr:nvSpPr>
        <cdr:cNvPr id="10" name="TextBox 9"/>
        <cdr:cNvSpPr txBox="1"/>
      </cdr:nvSpPr>
      <cdr:spPr>
        <a:xfrm xmlns:a="http://schemas.openxmlformats.org/drawingml/2006/main">
          <a:off x="3225213" y="2492147"/>
          <a:ext cx="1033205" cy="76138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100" dirty="0" smtClean="0"/>
            <a:t>        </a:t>
          </a:r>
          <a:r>
            <a:rPr lang="ka-GE" sz="1100" dirty="0" smtClean="0"/>
            <a:t>   </a:t>
          </a:r>
          <a:r>
            <a:rPr lang="en-US" sz="1100" dirty="0" smtClean="0"/>
            <a:t>  </a:t>
          </a:r>
          <a:r>
            <a:rPr lang="en-US" sz="2000" b="0" i="0" smtClean="0">
              <a:latin typeface="Cambria Math" panose="02040503050406030204" pitchFamily="18" charset="0"/>
            </a:rPr>
            <a:t>𝑎 ⃗</a:t>
          </a:r>
          <a:endParaRPr lang="en-US" sz="2000" b="1" dirty="0"/>
        </a:p>
      </cdr:txBody>
    </cdr:sp>
  </cdr:relSizeAnchor>
  <cdr:relSizeAnchor xmlns:cdr="http://schemas.openxmlformats.org/drawingml/2006/chartDrawing">
    <cdr:from>
      <cdr:x>0.20147</cdr:x>
      <cdr:y>0.22727</cdr:y>
    </cdr:from>
    <cdr:to>
      <cdr:x>0.20663</cdr:x>
      <cdr:y>0.23585</cdr:y>
    </cdr:to>
    <cdr:sp macro="" textlink="">
      <cdr:nvSpPr>
        <cdr:cNvPr id="13" name="Oval 12"/>
        <cdr:cNvSpPr/>
      </cdr:nvSpPr>
      <cdr:spPr>
        <a:xfrm xmlns:a="http://schemas.openxmlformats.org/drawingml/2006/main">
          <a:off x="1784482" y="1211856"/>
          <a:ext cx="45719" cy="45719"/>
        </a:xfrm>
        <a:prstGeom xmlns:a="http://schemas.openxmlformats.org/drawingml/2006/main" prst="ellipse">
          <a:avLst/>
        </a:prstGeom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</c:userShape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7" name="Google Shape;317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85" name="Google Shape;385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93" name="Google Shape;393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00" name="Google Shape;400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13" name="Google Shape;413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19" name="Google Shape;419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31" name="Google Shape;431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37" name="Google Shape;437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44" name="Google Shape;444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50" name="Google Shape;450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56" name="Google Shape;456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3" name="Google Shape;323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63" name="Google Shape;463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69" name="Google Shape;469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79" name="Google Shape;479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85" name="Google Shape;485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91" name="Google Shape;491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97" name="Google Shape;497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03" name="Google Shape;503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11" name="Google Shape;511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19" name="Google Shape;519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25" name="Google Shape;525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9" name="Google Shape;329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31" name="Google Shape;531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37" name="Google Shape;537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43" name="Google Shape;543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49" name="Google Shape;549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55" name="Google Shape;555;p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61" name="Google Shape;561;p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67" name="Google Shape;567;p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73" name="Google Shape;573;p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79" name="Google Shape;579;p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85" name="Google Shape;585;p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5" name="Google Shape;335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91" name="Google Shape;591;p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97" name="Google Shape;597;p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06" name="Google Shape;606;p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17" name="Google Shape;617;p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23" name="Google Shape;623;p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29" name="Google Shape;629;p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38" name="Google Shape;638;p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45" name="Google Shape;645;p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51" name="Google Shape;651;p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57" name="Google Shape;657;p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1" name="Google Shape;341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50" name="Google Shape;350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58" name="Google Shape;358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73" name="Google Shape;373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80" name="Google Shape;380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1"/>
          <p:cNvSpPr txBox="1"/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  <a:defRPr sz="5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1"/>
          <p:cNvSpPr txBox="1"/>
          <p:nvPr>
            <p:ph idx="1" type="subTitle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1" name="Google Shape;41;p51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1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1"/>
          <p:cNvSpPr/>
          <p:nvPr/>
        </p:nvSpPr>
        <p:spPr>
          <a:xfrm>
            <a:off x="0" y="4323810"/>
            <a:ext cx="1744652" cy="778589"/>
          </a:xfrm>
          <a:custGeom>
            <a:rect b="b" l="l" r="r" t="t"/>
            <a:pathLst>
              <a:path extrusionOk="0" h="166" w="372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51"/>
          <p:cNvSpPr txBox="1"/>
          <p:nvPr>
            <p:ph idx="12" type="sldNum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a-G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62"/>
          <p:cNvSpPr txBox="1"/>
          <p:nvPr>
            <p:ph type="title"/>
          </p:nvPr>
        </p:nvSpPr>
        <p:spPr>
          <a:xfrm>
            <a:off x="2589212" y="609600"/>
            <a:ext cx="8915399" cy="3117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62"/>
          <p:cNvSpPr txBox="1"/>
          <p:nvPr>
            <p:ph idx="1" type="body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7" name="Google Shape;107;p62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62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62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62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a-G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3"/>
          <p:cNvSpPr txBox="1"/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63"/>
          <p:cNvSpPr txBox="1"/>
          <p:nvPr>
            <p:ph idx="1" type="body"/>
          </p:nvPr>
        </p:nvSpPr>
        <p:spPr>
          <a:xfrm>
            <a:off x="3275012" y="3505200"/>
            <a:ext cx="753655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14" name="Google Shape;114;p63"/>
          <p:cNvSpPr txBox="1"/>
          <p:nvPr>
            <p:ph idx="2" type="body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63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63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63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63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a-GE"/>
              <a:t>‹#›</a:t>
            </a:fld>
            <a:endParaRPr/>
          </a:p>
        </p:txBody>
      </p:sp>
      <p:sp>
        <p:nvSpPr>
          <p:cNvPr id="119" name="Google Shape;119;p6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ka-GE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63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ka-GE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4"/>
          <p:cNvSpPr txBox="1"/>
          <p:nvPr>
            <p:ph type="title"/>
          </p:nvPr>
        </p:nvSpPr>
        <p:spPr>
          <a:xfrm>
            <a:off x="2589213" y="2438400"/>
            <a:ext cx="8915400" cy="272484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64"/>
          <p:cNvSpPr txBox="1"/>
          <p:nvPr>
            <p:ph idx="1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24" name="Google Shape;124;p64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64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64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64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a-G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5"/>
          <p:cNvSpPr txBox="1"/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65"/>
          <p:cNvSpPr txBox="1"/>
          <p:nvPr>
            <p:ph idx="1" type="body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31" name="Google Shape;131;p65"/>
          <p:cNvSpPr txBox="1"/>
          <p:nvPr>
            <p:ph idx="2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32" name="Google Shape;132;p65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65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65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65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a-GE"/>
              <a:t>‹#›</a:t>
            </a:fld>
            <a:endParaRPr/>
          </a:p>
        </p:txBody>
      </p:sp>
      <p:sp>
        <p:nvSpPr>
          <p:cNvPr id="136" name="Google Shape;136;p65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ka-GE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65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ka-GE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6"/>
          <p:cNvSpPr txBox="1"/>
          <p:nvPr>
            <p:ph type="title"/>
          </p:nvPr>
        </p:nvSpPr>
        <p:spPr>
          <a:xfrm>
            <a:off x="2589212" y="627407"/>
            <a:ext cx="8915399" cy="28800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66"/>
          <p:cNvSpPr txBox="1"/>
          <p:nvPr>
            <p:ph idx="1" type="body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41" name="Google Shape;141;p66"/>
          <p:cNvSpPr txBox="1"/>
          <p:nvPr>
            <p:ph idx="2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42" name="Google Shape;142;p66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66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66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66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a-G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7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67"/>
          <p:cNvSpPr txBox="1"/>
          <p:nvPr>
            <p:ph idx="1" type="body"/>
          </p:nvPr>
        </p:nvSpPr>
        <p:spPr>
          <a:xfrm rot="5400000">
            <a:off x="5103812" y="-381000"/>
            <a:ext cx="3886200" cy="89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49" name="Google Shape;149;p67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67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67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67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a-G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68"/>
          <p:cNvSpPr txBox="1"/>
          <p:nvPr>
            <p:ph type="title"/>
          </p:nvPr>
        </p:nvSpPr>
        <p:spPr>
          <a:xfrm rot="5400000">
            <a:off x="7756704" y="2165513"/>
            <a:ext cx="5283817" cy="2207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68"/>
          <p:cNvSpPr txBox="1"/>
          <p:nvPr>
            <p:ph idx="1" type="body"/>
          </p:nvPr>
        </p:nvSpPr>
        <p:spPr>
          <a:xfrm rot="5400000">
            <a:off x="3185803" y="30814"/>
            <a:ext cx="5283817" cy="6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56" name="Google Shape;156;p68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68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68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68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a-G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7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57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96" name="Google Shape;196;p57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57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57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57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a-G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69"/>
          <p:cNvSpPr txBox="1"/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  <a:defRPr sz="5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69"/>
          <p:cNvSpPr txBox="1"/>
          <p:nvPr>
            <p:ph idx="1" type="subTitle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3" name="Google Shape;203;p69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69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69"/>
          <p:cNvSpPr/>
          <p:nvPr/>
        </p:nvSpPr>
        <p:spPr>
          <a:xfrm>
            <a:off x="0" y="4323810"/>
            <a:ext cx="1744652" cy="778589"/>
          </a:xfrm>
          <a:custGeom>
            <a:rect b="b" l="l" r="r" t="t"/>
            <a:pathLst>
              <a:path extrusionOk="0" h="166" w="372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69"/>
          <p:cNvSpPr txBox="1"/>
          <p:nvPr>
            <p:ph idx="12" type="sldNum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a-G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70"/>
          <p:cNvSpPr txBox="1"/>
          <p:nvPr>
            <p:ph type="title"/>
          </p:nvPr>
        </p:nvSpPr>
        <p:spPr>
          <a:xfrm>
            <a:off x="2589212" y="2058750"/>
            <a:ext cx="8915399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70"/>
          <p:cNvSpPr txBox="1"/>
          <p:nvPr>
            <p:ph idx="1" type="body"/>
          </p:nvPr>
        </p:nvSpPr>
        <p:spPr>
          <a:xfrm>
            <a:off x="2589212" y="3530129"/>
            <a:ext cx="8915399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595959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10" name="Google Shape;210;p70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70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70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70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a-G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2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2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48" name="Google Shape;48;p52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52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52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52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a-G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71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71"/>
          <p:cNvSpPr txBox="1"/>
          <p:nvPr>
            <p:ph idx="1" type="body"/>
          </p:nvPr>
        </p:nvSpPr>
        <p:spPr>
          <a:xfrm>
            <a:off x="2589212" y="2133600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217" name="Google Shape;217;p71"/>
          <p:cNvSpPr txBox="1"/>
          <p:nvPr>
            <p:ph idx="2" type="body"/>
          </p:nvPr>
        </p:nvSpPr>
        <p:spPr>
          <a:xfrm>
            <a:off x="7190747" y="2126222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218" name="Google Shape;218;p71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71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71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71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a-G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72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72"/>
          <p:cNvSpPr txBox="1"/>
          <p:nvPr>
            <p:ph idx="1" type="body"/>
          </p:nvPr>
        </p:nvSpPr>
        <p:spPr>
          <a:xfrm>
            <a:off x="2939373" y="1972703"/>
            <a:ext cx="399273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225" name="Google Shape;225;p72"/>
          <p:cNvSpPr txBox="1"/>
          <p:nvPr>
            <p:ph idx="2" type="body"/>
          </p:nvPr>
        </p:nvSpPr>
        <p:spPr>
          <a:xfrm>
            <a:off x="2589212" y="2548966"/>
            <a:ext cx="4342893" cy="3354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226" name="Google Shape;226;p72"/>
          <p:cNvSpPr txBox="1"/>
          <p:nvPr>
            <p:ph idx="3" type="body"/>
          </p:nvPr>
        </p:nvSpPr>
        <p:spPr>
          <a:xfrm>
            <a:off x="7506629" y="1969475"/>
            <a:ext cx="399900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227" name="Google Shape;227;p72"/>
          <p:cNvSpPr txBox="1"/>
          <p:nvPr>
            <p:ph idx="4" type="body"/>
          </p:nvPr>
        </p:nvSpPr>
        <p:spPr>
          <a:xfrm>
            <a:off x="7166957" y="2545738"/>
            <a:ext cx="4338674" cy="3354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228" name="Google Shape;228;p72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72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72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72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a-G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73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73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5" name="Google Shape;235;p73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6" name="Google Shape;236;p73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73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a-G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74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74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p74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74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a-G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75"/>
          <p:cNvSpPr txBox="1"/>
          <p:nvPr>
            <p:ph type="title"/>
          </p:nvPr>
        </p:nvSpPr>
        <p:spPr>
          <a:xfrm>
            <a:off x="2589212" y="446088"/>
            <a:ext cx="3505199" cy="976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Century Gothic"/>
              <a:buNone/>
              <a:defRPr b="0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5" name="Google Shape;245;p75"/>
          <p:cNvSpPr txBox="1"/>
          <p:nvPr>
            <p:ph idx="1" type="body"/>
          </p:nvPr>
        </p:nvSpPr>
        <p:spPr>
          <a:xfrm>
            <a:off x="6323012" y="446088"/>
            <a:ext cx="5181600" cy="5414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246" name="Google Shape;246;p75"/>
          <p:cNvSpPr txBox="1"/>
          <p:nvPr>
            <p:ph idx="2" type="body"/>
          </p:nvPr>
        </p:nvSpPr>
        <p:spPr>
          <a:xfrm>
            <a:off x="2589212" y="1598613"/>
            <a:ext cx="3505199" cy="4262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247" name="Google Shape;247;p75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8" name="Google Shape;248;p75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9" name="Google Shape;249;p75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75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a-G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76"/>
          <p:cNvSpPr txBox="1"/>
          <p:nvPr>
            <p:ph type="title"/>
          </p:nvPr>
        </p:nvSpPr>
        <p:spPr>
          <a:xfrm>
            <a:off x="2589213" y="4800600"/>
            <a:ext cx="8915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entury Gothic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3" name="Google Shape;253;p76"/>
          <p:cNvSpPr/>
          <p:nvPr>
            <p:ph idx="2" type="pic"/>
          </p:nvPr>
        </p:nvSpPr>
        <p:spPr>
          <a:xfrm>
            <a:off x="2589212" y="634965"/>
            <a:ext cx="8915400" cy="3854970"/>
          </a:xfrm>
          <a:prstGeom prst="rect">
            <a:avLst/>
          </a:prstGeom>
          <a:noFill/>
          <a:ln>
            <a:noFill/>
          </a:ln>
        </p:spPr>
      </p:sp>
      <p:sp>
        <p:nvSpPr>
          <p:cNvPr id="254" name="Google Shape;254;p76"/>
          <p:cNvSpPr txBox="1"/>
          <p:nvPr>
            <p:ph idx="1" type="body"/>
          </p:nvPr>
        </p:nvSpPr>
        <p:spPr>
          <a:xfrm>
            <a:off x="2589213" y="5367338"/>
            <a:ext cx="8915400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255" name="Google Shape;255;p76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6" name="Google Shape;256;p76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76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76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a-G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77"/>
          <p:cNvSpPr txBox="1"/>
          <p:nvPr>
            <p:ph type="title"/>
          </p:nvPr>
        </p:nvSpPr>
        <p:spPr>
          <a:xfrm>
            <a:off x="2589212" y="609600"/>
            <a:ext cx="8915399" cy="3117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1" name="Google Shape;261;p77"/>
          <p:cNvSpPr txBox="1"/>
          <p:nvPr>
            <p:ph idx="1" type="body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2" name="Google Shape;262;p77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77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4" name="Google Shape;264;p77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77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a-G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78"/>
          <p:cNvSpPr txBox="1"/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8" name="Google Shape;268;p78"/>
          <p:cNvSpPr txBox="1"/>
          <p:nvPr>
            <p:ph idx="1" type="body"/>
          </p:nvPr>
        </p:nvSpPr>
        <p:spPr>
          <a:xfrm>
            <a:off x="3275012" y="3505200"/>
            <a:ext cx="753655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269" name="Google Shape;269;p78"/>
          <p:cNvSpPr txBox="1"/>
          <p:nvPr>
            <p:ph idx="2" type="body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70" name="Google Shape;270;p78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1" name="Google Shape;271;p78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2" name="Google Shape;272;p78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78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a-GE"/>
              <a:t>‹#›</a:t>
            </a:fld>
            <a:endParaRPr/>
          </a:p>
        </p:txBody>
      </p:sp>
      <p:sp>
        <p:nvSpPr>
          <p:cNvPr id="274" name="Google Shape;274;p78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ka-GE" sz="8000" u="none" cap="none" strike="noStrike">
                <a:solidFill>
                  <a:srgbClr val="A5301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78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ka-GE" sz="8000" u="none" cap="none" strike="noStrike">
                <a:solidFill>
                  <a:srgbClr val="A5301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79"/>
          <p:cNvSpPr txBox="1"/>
          <p:nvPr>
            <p:ph type="title"/>
          </p:nvPr>
        </p:nvSpPr>
        <p:spPr>
          <a:xfrm>
            <a:off x="2589213" y="2438400"/>
            <a:ext cx="8915400" cy="272484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8" name="Google Shape;278;p79"/>
          <p:cNvSpPr txBox="1"/>
          <p:nvPr>
            <p:ph idx="1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279" name="Google Shape;279;p79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0" name="Google Shape;280;p79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1" name="Google Shape;281;p79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79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a-G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80"/>
          <p:cNvSpPr txBox="1"/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5" name="Google Shape;285;p80"/>
          <p:cNvSpPr txBox="1"/>
          <p:nvPr>
            <p:ph idx="1" type="body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286" name="Google Shape;286;p80"/>
          <p:cNvSpPr txBox="1"/>
          <p:nvPr>
            <p:ph idx="2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287" name="Google Shape;287;p80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8" name="Google Shape;288;p80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80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80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a-GE"/>
              <a:t>‹#›</a:t>
            </a:fld>
            <a:endParaRPr/>
          </a:p>
        </p:txBody>
      </p:sp>
      <p:sp>
        <p:nvSpPr>
          <p:cNvPr id="291" name="Google Shape;291;p80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ka-GE" sz="8000" u="none" cap="none" strike="noStrike">
                <a:solidFill>
                  <a:srgbClr val="A5301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80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ka-GE" sz="8000" u="none" cap="none" strike="noStrike">
                <a:solidFill>
                  <a:srgbClr val="A5301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3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53"/>
          <p:cNvSpPr txBox="1"/>
          <p:nvPr>
            <p:ph idx="1" type="body"/>
          </p:nvPr>
        </p:nvSpPr>
        <p:spPr>
          <a:xfrm>
            <a:off x="2589212" y="2133600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55" name="Google Shape;55;p53"/>
          <p:cNvSpPr txBox="1"/>
          <p:nvPr>
            <p:ph idx="2" type="body"/>
          </p:nvPr>
        </p:nvSpPr>
        <p:spPr>
          <a:xfrm>
            <a:off x="7190747" y="2126222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56" name="Google Shape;56;p53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53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53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53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a-G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81"/>
          <p:cNvSpPr txBox="1"/>
          <p:nvPr>
            <p:ph type="title"/>
          </p:nvPr>
        </p:nvSpPr>
        <p:spPr>
          <a:xfrm>
            <a:off x="2589212" y="627407"/>
            <a:ext cx="8915399" cy="28800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81"/>
          <p:cNvSpPr txBox="1"/>
          <p:nvPr>
            <p:ph idx="1" type="body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296" name="Google Shape;296;p81"/>
          <p:cNvSpPr txBox="1"/>
          <p:nvPr>
            <p:ph idx="2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297" name="Google Shape;297;p81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8" name="Google Shape;298;p81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9" name="Google Shape;299;p81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81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a-G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82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3" name="Google Shape;303;p82"/>
          <p:cNvSpPr txBox="1"/>
          <p:nvPr>
            <p:ph idx="1" type="body"/>
          </p:nvPr>
        </p:nvSpPr>
        <p:spPr>
          <a:xfrm rot="5400000">
            <a:off x="5103812" y="-381000"/>
            <a:ext cx="3886200" cy="89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304" name="Google Shape;304;p82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5" name="Google Shape;305;p82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6" name="Google Shape;306;p82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82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a-G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83"/>
          <p:cNvSpPr txBox="1"/>
          <p:nvPr>
            <p:ph type="title"/>
          </p:nvPr>
        </p:nvSpPr>
        <p:spPr>
          <a:xfrm rot="5400000">
            <a:off x="7756704" y="2165513"/>
            <a:ext cx="5283817" cy="2207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0" name="Google Shape;310;p83"/>
          <p:cNvSpPr txBox="1"/>
          <p:nvPr>
            <p:ph idx="1" type="body"/>
          </p:nvPr>
        </p:nvSpPr>
        <p:spPr>
          <a:xfrm rot="5400000">
            <a:off x="3185803" y="30814"/>
            <a:ext cx="5283817" cy="6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311" name="Google Shape;311;p83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2" name="Google Shape;312;p83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3" name="Google Shape;313;p83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83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a-G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4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54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54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54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a-G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5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55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55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55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55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a-G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8"/>
          <p:cNvSpPr txBox="1"/>
          <p:nvPr>
            <p:ph type="title"/>
          </p:nvPr>
        </p:nvSpPr>
        <p:spPr>
          <a:xfrm>
            <a:off x="2589212" y="2058750"/>
            <a:ext cx="8915399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58"/>
          <p:cNvSpPr txBox="1"/>
          <p:nvPr>
            <p:ph idx="1" type="body"/>
          </p:nvPr>
        </p:nvSpPr>
        <p:spPr>
          <a:xfrm>
            <a:off x="2589212" y="3530129"/>
            <a:ext cx="8915399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595959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4" name="Google Shape;74;p58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58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58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58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a-G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9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59"/>
          <p:cNvSpPr txBox="1"/>
          <p:nvPr>
            <p:ph idx="1" type="body"/>
          </p:nvPr>
        </p:nvSpPr>
        <p:spPr>
          <a:xfrm>
            <a:off x="2939373" y="1972703"/>
            <a:ext cx="399273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81" name="Google Shape;81;p59"/>
          <p:cNvSpPr txBox="1"/>
          <p:nvPr>
            <p:ph idx="2" type="body"/>
          </p:nvPr>
        </p:nvSpPr>
        <p:spPr>
          <a:xfrm>
            <a:off x="2589212" y="2548966"/>
            <a:ext cx="4342893" cy="3354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82" name="Google Shape;82;p59"/>
          <p:cNvSpPr txBox="1"/>
          <p:nvPr>
            <p:ph idx="3" type="body"/>
          </p:nvPr>
        </p:nvSpPr>
        <p:spPr>
          <a:xfrm>
            <a:off x="7506629" y="1969475"/>
            <a:ext cx="399900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83" name="Google Shape;83;p59"/>
          <p:cNvSpPr txBox="1"/>
          <p:nvPr>
            <p:ph idx="4" type="body"/>
          </p:nvPr>
        </p:nvSpPr>
        <p:spPr>
          <a:xfrm>
            <a:off x="7166957" y="2545738"/>
            <a:ext cx="4338674" cy="3354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84" name="Google Shape;84;p59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59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59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59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a-G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0"/>
          <p:cNvSpPr txBox="1"/>
          <p:nvPr>
            <p:ph type="title"/>
          </p:nvPr>
        </p:nvSpPr>
        <p:spPr>
          <a:xfrm>
            <a:off x="2589212" y="446088"/>
            <a:ext cx="3505199" cy="976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Century Gothic"/>
              <a:buNone/>
              <a:defRPr b="0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60"/>
          <p:cNvSpPr txBox="1"/>
          <p:nvPr>
            <p:ph idx="1" type="body"/>
          </p:nvPr>
        </p:nvSpPr>
        <p:spPr>
          <a:xfrm>
            <a:off x="6323012" y="446088"/>
            <a:ext cx="5181600" cy="5414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91" name="Google Shape;91;p60"/>
          <p:cNvSpPr txBox="1"/>
          <p:nvPr>
            <p:ph idx="2" type="body"/>
          </p:nvPr>
        </p:nvSpPr>
        <p:spPr>
          <a:xfrm>
            <a:off x="2589212" y="1598613"/>
            <a:ext cx="3505199" cy="4262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92" name="Google Shape;92;p60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60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60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60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a-G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1"/>
          <p:cNvSpPr txBox="1"/>
          <p:nvPr>
            <p:ph type="title"/>
          </p:nvPr>
        </p:nvSpPr>
        <p:spPr>
          <a:xfrm>
            <a:off x="2589213" y="4800600"/>
            <a:ext cx="8915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entury Gothic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61"/>
          <p:cNvSpPr/>
          <p:nvPr>
            <p:ph idx="2" type="pic"/>
          </p:nvPr>
        </p:nvSpPr>
        <p:spPr>
          <a:xfrm>
            <a:off x="2589212" y="634965"/>
            <a:ext cx="8915400" cy="3854970"/>
          </a:xfrm>
          <a:prstGeom prst="rect">
            <a:avLst/>
          </a:prstGeom>
          <a:noFill/>
          <a:ln>
            <a:noFill/>
          </a:ln>
        </p:spPr>
      </p:sp>
      <p:sp>
        <p:nvSpPr>
          <p:cNvPr id="99" name="Google Shape;99;p61"/>
          <p:cNvSpPr txBox="1"/>
          <p:nvPr>
            <p:ph idx="1" type="body"/>
          </p:nvPr>
        </p:nvSpPr>
        <p:spPr>
          <a:xfrm>
            <a:off x="2589213" y="5367338"/>
            <a:ext cx="8915400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00" name="Google Shape;100;p61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61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61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61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a-G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0.xml"/><Relationship Id="rId17" Type="http://schemas.openxmlformats.org/officeDocument/2006/relationships/theme" Target="../theme/theme3.xml"/><Relationship Id="rId16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DDE6C3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50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7" name="Google Shape;7;p50"/>
            <p:cNvSpPr/>
            <p:nvPr/>
          </p:nvSpPr>
          <p:spPr>
            <a:xfrm>
              <a:off x="2487613" y="2284413"/>
              <a:ext cx="85725" cy="533400"/>
            </a:xfrm>
            <a:custGeom>
              <a:rect b="b" l="l" r="r" t="t"/>
              <a:pathLst>
                <a:path extrusionOk="0" h="136" w="22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8;p50"/>
            <p:cNvSpPr/>
            <p:nvPr/>
          </p:nvSpPr>
          <p:spPr>
            <a:xfrm>
              <a:off x="2597151" y="2779713"/>
              <a:ext cx="550863" cy="1978025"/>
            </a:xfrm>
            <a:custGeom>
              <a:rect b="b" l="l" r="r" t="t"/>
              <a:pathLst>
                <a:path extrusionOk="0" h="504" w="14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9;p50"/>
            <p:cNvSpPr/>
            <p:nvPr/>
          </p:nvSpPr>
          <p:spPr>
            <a:xfrm>
              <a:off x="3175001" y="4730750"/>
              <a:ext cx="519113" cy="1209675"/>
            </a:xfrm>
            <a:custGeom>
              <a:rect b="b" l="l" r="r" t="t"/>
              <a:pathLst>
                <a:path extrusionOk="0" h="308" w="132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0;p50"/>
            <p:cNvSpPr/>
            <p:nvPr/>
          </p:nvSpPr>
          <p:spPr>
            <a:xfrm>
              <a:off x="3305176" y="5630863"/>
              <a:ext cx="146050" cy="309563"/>
            </a:xfrm>
            <a:custGeom>
              <a:rect b="b" l="l" r="r" t="t"/>
              <a:pathLst>
                <a:path extrusionOk="0" h="79" w="37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1;p50"/>
            <p:cNvSpPr/>
            <p:nvPr/>
          </p:nvSpPr>
          <p:spPr>
            <a:xfrm>
              <a:off x="2573338" y="2817813"/>
              <a:ext cx="700088" cy="2835275"/>
            </a:xfrm>
            <a:custGeom>
              <a:rect b="b" l="l" r="r" t="t"/>
              <a:pathLst>
                <a:path extrusionOk="0" h="722" w="178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50"/>
            <p:cNvSpPr/>
            <p:nvPr/>
          </p:nvSpPr>
          <p:spPr>
            <a:xfrm>
              <a:off x="2506663" y="285750"/>
              <a:ext cx="90488" cy="2493963"/>
            </a:xfrm>
            <a:custGeom>
              <a:rect b="b" l="l" r="r" t="t"/>
              <a:pathLst>
                <a:path extrusionOk="0" h="635" w="23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50"/>
            <p:cNvSpPr/>
            <p:nvPr/>
          </p:nvSpPr>
          <p:spPr>
            <a:xfrm>
              <a:off x="2554288" y="2598738"/>
              <a:ext cx="66675" cy="420688"/>
            </a:xfrm>
            <a:custGeom>
              <a:rect b="b" l="l" r="r" t="t"/>
              <a:pathLst>
                <a:path extrusionOk="0" h="107" w="1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50"/>
            <p:cNvSpPr/>
            <p:nvPr/>
          </p:nvSpPr>
          <p:spPr>
            <a:xfrm>
              <a:off x="3143251" y="4757738"/>
              <a:ext cx="161925" cy="873125"/>
            </a:xfrm>
            <a:custGeom>
              <a:rect b="b" l="l" r="r" t="t"/>
              <a:pathLst>
                <a:path extrusionOk="0" h="222" w="4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50"/>
            <p:cNvSpPr/>
            <p:nvPr/>
          </p:nvSpPr>
          <p:spPr>
            <a:xfrm>
              <a:off x="3148013" y="1282700"/>
              <a:ext cx="1768475" cy="3448050"/>
            </a:xfrm>
            <a:custGeom>
              <a:rect b="b" l="l" r="r" t="t"/>
              <a:pathLst>
                <a:path extrusionOk="0" h="878" w="45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50"/>
            <p:cNvSpPr/>
            <p:nvPr/>
          </p:nvSpPr>
          <p:spPr>
            <a:xfrm>
              <a:off x="3273426" y="5653088"/>
              <a:ext cx="138113" cy="287338"/>
            </a:xfrm>
            <a:custGeom>
              <a:rect b="b" l="l" r="r" t="t"/>
              <a:pathLst>
                <a:path extrusionOk="0" h="73" w="35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50"/>
            <p:cNvSpPr/>
            <p:nvPr/>
          </p:nvSpPr>
          <p:spPr>
            <a:xfrm>
              <a:off x="3143251" y="4656138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50"/>
            <p:cNvSpPr/>
            <p:nvPr/>
          </p:nvSpPr>
          <p:spPr>
            <a:xfrm>
              <a:off x="3211513" y="5410200"/>
              <a:ext cx="203200" cy="530225"/>
            </a:xfrm>
            <a:custGeom>
              <a:rect b="b" l="l" r="r" t="t"/>
              <a:pathLst>
                <a:path extrusionOk="0" h="135" w="52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" name="Google Shape;19;p50"/>
          <p:cNvGrpSpPr/>
          <p:nvPr/>
        </p:nvGrpSpPr>
        <p:grpSpPr>
          <a:xfrm>
            <a:off x="27222" y="-786"/>
            <a:ext cx="2356674" cy="6854039"/>
            <a:chOff x="6627813" y="194833"/>
            <a:chExt cx="1952625" cy="5678918"/>
          </a:xfrm>
        </p:grpSpPr>
        <p:sp>
          <p:nvSpPr>
            <p:cNvPr id="20" name="Google Shape;20;p50"/>
            <p:cNvSpPr/>
            <p:nvPr/>
          </p:nvSpPr>
          <p:spPr>
            <a:xfrm>
              <a:off x="6627813" y="194833"/>
              <a:ext cx="409575" cy="3646488"/>
            </a:xfrm>
            <a:custGeom>
              <a:rect b="b" l="l" r="r" t="t"/>
              <a:pathLst>
                <a:path extrusionOk="0" h="920" w="103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50"/>
            <p:cNvSpPr/>
            <p:nvPr/>
          </p:nvSpPr>
          <p:spPr>
            <a:xfrm>
              <a:off x="7061201" y="3771900"/>
              <a:ext cx="350838" cy="1309688"/>
            </a:xfrm>
            <a:custGeom>
              <a:rect b="b" l="l" r="r" t="t"/>
              <a:pathLst>
                <a:path extrusionOk="0" h="330" w="88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50"/>
            <p:cNvSpPr/>
            <p:nvPr/>
          </p:nvSpPr>
          <p:spPr>
            <a:xfrm>
              <a:off x="7439026" y="5053013"/>
              <a:ext cx="357188" cy="820738"/>
            </a:xfrm>
            <a:custGeom>
              <a:rect b="b" l="l" r="r" t="t"/>
              <a:pathLst>
                <a:path extrusionOk="0" h="207" w="9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50"/>
            <p:cNvSpPr/>
            <p:nvPr/>
          </p:nvSpPr>
          <p:spPr>
            <a:xfrm>
              <a:off x="7037388" y="3811588"/>
              <a:ext cx="457200" cy="1852613"/>
            </a:xfrm>
            <a:custGeom>
              <a:rect b="b" l="l" r="r" t="t"/>
              <a:pathLst>
                <a:path extrusionOk="0" h="467" w="115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50"/>
            <p:cNvSpPr/>
            <p:nvPr/>
          </p:nvSpPr>
          <p:spPr>
            <a:xfrm>
              <a:off x="6992938" y="1263650"/>
              <a:ext cx="144463" cy="2508250"/>
            </a:xfrm>
            <a:custGeom>
              <a:rect b="b" l="l" r="r" t="t"/>
              <a:pathLst>
                <a:path extrusionOk="0" h="633" w="36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50"/>
            <p:cNvSpPr/>
            <p:nvPr/>
          </p:nvSpPr>
          <p:spPr>
            <a:xfrm>
              <a:off x="7526338" y="5640388"/>
              <a:ext cx="111125" cy="233363"/>
            </a:xfrm>
            <a:custGeom>
              <a:rect b="b" l="l" r="r" t="t"/>
              <a:pathLst>
                <a:path extrusionOk="0" h="59" w="28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50"/>
            <p:cNvSpPr/>
            <p:nvPr/>
          </p:nvSpPr>
          <p:spPr>
            <a:xfrm>
              <a:off x="7021513" y="3598863"/>
              <a:ext cx="68263" cy="423863"/>
            </a:xfrm>
            <a:custGeom>
              <a:rect b="b" l="l" r="r" t="t"/>
              <a:pathLst>
                <a:path extrusionOk="0" h="107" w="1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50"/>
            <p:cNvSpPr/>
            <p:nvPr/>
          </p:nvSpPr>
          <p:spPr>
            <a:xfrm>
              <a:off x="7412038" y="2801938"/>
              <a:ext cx="1168400" cy="2251075"/>
            </a:xfrm>
            <a:custGeom>
              <a:rect b="b" l="l" r="r" t="t"/>
              <a:pathLst>
                <a:path extrusionOk="0" h="568" w="294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50"/>
            <p:cNvSpPr/>
            <p:nvPr/>
          </p:nvSpPr>
          <p:spPr>
            <a:xfrm>
              <a:off x="7494588" y="5664200"/>
              <a:ext cx="100013" cy="209550"/>
            </a:xfrm>
            <a:custGeom>
              <a:rect b="b" l="l" r="r" t="t"/>
              <a:pathLst>
                <a:path extrusionOk="0" h="53" w="25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50"/>
            <p:cNvSpPr/>
            <p:nvPr/>
          </p:nvSpPr>
          <p:spPr>
            <a:xfrm>
              <a:off x="7412038" y="5081588"/>
              <a:ext cx="114300" cy="558800"/>
            </a:xfrm>
            <a:custGeom>
              <a:rect b="b" l="l" r="r" t="t"/>
              <a:pathLst>
                <a:path extrusionOk="0" h="141" w="29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50"/>
            <p:cNvSpPr/>
            <p:nvPr/>
          </p:nvSpPr>
          <p:spPr>
            <a:xfrm>
              <a:off x="7412038" y="4978400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50"/>
            <p:cNvSpPr/>
            <p:nvPr/>
          </p:nvSpPr>
          <p:spPr>
            <a:xfrm>
              <a:off x="7439026" y="5434013"/>
              <a:ext cx="174625" cy="439738"/>
            </a:xfrm>
            <a:custGeom>
              <a:rect b="b" l="l" r="r" t="t"/>
              <a:pathLst>
                <a:path extrusionOk="0" h="111" w="44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" name="Google Shape;32;p50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50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50"/>
          <p:cNvSpPr txBox="1"/>
          <p:nvPr>
            <p:ph idx="1" type="body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5" name="Google Shape;35;p50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6" name="Google Shape;36;p50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7" name="Google Shape;37;p50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a-G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DDE6C3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oogle Shape;161;p56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162" name="Google Shape;162;p56"/>
            <p:cNvSpPr/>
            <p:nvPr/>
          </p:nvSpPr>
          <p:spPr>
            <a:xfrm>
              <a:off x="2487613" y="2284413"/>
              <a:ext cx="85725" cy="533400"/>
            </a:xfrm>
            <a:custGeom>
              <a:rect b="b" l="l" r="r" t="t"/>
              <a:pathLst>
                <a:path extrusionOk="0" h="136" w="22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56"/>
            <p:cNvSpPr/>
            <p:nvPr/>
          </p:nvSpPr>
          <p:spPr>
            <a:xfrm>
              <a:off x="2597151" y="2779713"/>
              <a:ext cx="550863" cy="1978025"/>
            </a:xfrm>
            <a:custGeom>
              <a:rect b="b" l="l" r="r" t="t"/>
              <a:pathLst>
                <a:path extrusionOk="0" h="504" w="14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56"/>
            <p:cNvSpPr/>
            <p:nvPr/>
          </p:nvSpPr>
          <p:spPr>
            <a:xfrm>
              <a:off x="3175001" y="4730750"/>
              <a:ext cx="519113" cy="1209675"/>
            </a:xfrm>
            <a:custGeom>
              <a:rect b="b" l="l" r="r" t="t"/>
              <a:pathLst>
                <a:path extrusionOk="0" h="308" w="132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56"/>
            <p:cNvSpPr/>
            <p:nvPr/>
          </p:nvSpPr>
          <p:spPr>
            <a:xfrm>
              <a:off x="3305176" y="5630863"/>
              <a:ext cx="146050" cy="309563"/>
            </a:xfrm>
            <a:custGeom>
              <a:rect b="b" l="l" r="r" t="t"/>
              <a:pathLst>
                <a:path extrusionOk="0" h="79" w="37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56"/>
            <p:cNvSpPr/>
            <p:nvPr/>
          </p:nvSpPr>
          <p:spPr>
            <a:xfrm>
              <a:off x="2573338" y="2817813"/>
              <a:ext cx="700088" cy="2835275"/>
            </a:xfrm>
            <a:custGeom>
              <a:rect b="b" l="l" r="r" t="t"/>
              <a:pathLst>
                <a:path extrusionOk="0" h="722" w="178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56"/>
            <p:cNvSpPr/>
            <p:nvPr/>
          </p:nvSpPr>
          <p:spPr>
            <a:xfrm>
              <a:off x="2506663" y="285750"/>
              <a:ext cx="90488" cy="2493963"/>
            </a:xfrm>
            <a:custGeom>
              <a:rect b="b" l="l" r="r" t="t"/>
              <a:pathLst>
                <a:path extrusionOk="0" h="635" w="23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56"/>
            <p:cNvSpPr/>
            <p:nvPr/>
          </p:nvSpPr>
          <p:spPr>
            <a:xfrm>
              <a:off x="2554288" y="2598738"/>
              <a:ext cx="66675" cy="420688"/>
            </a:xfrm>
            <a:custGeom>
              <a:rect b="b" l="l" r="r" t="t"/>
              <a:pathLst>
                <a:path extrusionOk="0" h="107" w="1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56"/>
            <p:cNvSpPr/>
            <p:nvPr/>
          </p:nvSpPr>
          <p:spPr>
            <a:xfrm>
              <a:off x="3143251" y="4757738"/>
              <a:ext cx="161925" cy="873125"/>
            </a:xfrm>
            <a:custGeom>
              <a:rect b="b" l="l" r="r" t="t"/>
              <a:pathLst>
                <a:path extrusionOk="0" h="222" w="4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56"/>
            <p:cNvSpPr/>
            <p:nvPr/>
          </p:nvSpPr>
          <p:spPr>
            <a:xfrm>
              <a:off x="3148013" y="1282700"/>
              <a:ext cx="1768475" cy="3448050"/>
            </a:xfrm>
            <a:custGeom>
              <a:rect b="b" l="l" r="r" t="t"/>
              <a:pathLst>
                <a:path extrusionOk="0" h="878" w="45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56"/>
            <p:cNvSpPr/>
            <p:nvPr/>
          </p:nvSpPr>
          <p:spPr>
            <a:xfrm>
              <a:off x="3273426" y="5653088"/>
              <a:ext cx="138113" cy="287338"/>
            </a:xfrm>
            <a:custGeom>
              <a:rect b="b" l="l" r="r" t="t"/>
              <a:pathLst>
                <a:path extrusionOk="0" h="73" w="35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56"/>
            <p:cNvSpPr/>
            <p:nvPr/>
          </p:nvSpPr>
          <p:spPr>
            <a:xfrm>
              <a:off x="3143251" y="4656138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56"/>
            <p:cNvSpPr/>
            <p:nvPr/>
          </p:nvSpPr>
          <p:spPr>
            <a:xfrm>
              <a:off x="3211513" y="5410200"/>
              <a:ext cx="203200" cy="530225"/>
            </a:xfrm>
            <a:custGeom>
              <a:rect b="b" l="l" r="r" t="t"/>
              <a:pathLst>
                <a:path extrusionOk="0" h="135" w="52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4" name="Google Shape;174;p56"/>
          <p:cNvGrpSpPr/>
          <p:nvPr/>
        </p:nvGrpSpPr>
        <p:grpSpPr>
          <a:xfrm>
            <a:off x="27222" y="-786"/>
            <a:ext cx="2356674" cy="6854039"/>
            <a:chOff x="6627813" y="194833"/>
            <a:chExt cx="1952625" cy="5678918"/>
          </a:xfrm>
        </p:grpSpPr>
        <p:sp>
          <p:nvSpPr>
            <p:cNvPr id="175" name="Google Shape;175;p56"/>
            <p:cNvSpPr/>
            <p:nvPr/>
          </p:nvSpPr>
          <p:spPr>
            <a:xfrm>
              <a:off x="6627813" y="194833"/>
              <a:ext cx="409575" cy="3646488"/>
            </a:xfrm>
            <a:custGeom>
              <a:rect b="b" l="l" r="r" t="t"/>
              <a:pathLst>
                <a:path extrusionOk="0" h="920" w="103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56"/>
            <p:cNvSpPr/>
            <p:nvPr/>
          </p:nvSpPr>
          <p:spPr>
            <a:xfrm>
              <a:off x="7061201" y="3771900"/>
              <a:ext cx="350838" cy="1309688"/>
            </a:xfrm>
            <a:custGeom>
              <a:rect b="b" l="l" r="r" t="t"/>
              <a:pathLst>
                <a:path extrusionOk="0" h="330" w="88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56"/>
            <p:cNvSpPr/>
            <p:nvPr/>
          </p:nvSpPr>
          <p:spPr>
            <a:xfrm>
              <a:off x="7439026" y="5053013"/>
              <a:ext cx="357188" cy="820738"/>
            </a:xfrm>
            <a:custGeom>
              <a:rect b="b" l="l" r="r" t="t"/>
              <a:pathLst>
                <a:path extrusionOk="0" h="207" w="9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56"/>
            <p:cNvSpPr/>
            <p:nvPr/>
          </p:nvSpPr>
          <p:spPr>
            <a:xfrm>
              <a:off x="7037388" y="3811588"/>
              <a:ext cx="457200" cy="1852613"/>
            </a:xfrm>
            <a:custGeom>
              <a:rect b="b" l="l" r="r" t="t"/>
              <a:pathLst>
                <a:path extrusionOk="0" h="467" w="115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56"/>
            <p:cNvSpPr/>
            <p:nvPr/>
          </p:nvSpPr>
          <p:spPr>
            <a:xfrm>
              <a:off x="6992938" y="1263650"/>
              <a:ext cx="144463" cy="2508250"/>
            </a:xfrm>
            <a:custGeom>
              <a:rect b="b" l="l" r="r" t="t"/>
              <a:pathLst>
                <a:path extrusionOk="0" h="633" w="36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56"/>
            <p:cNvSpPr/>
            <p:nvPr/>
          </p:nvSpPr>
          <p:spPr>
            <a:xfrm>
              <a:off x="7526338" y="5640388"/>
              <a:ext cx="111125" cy="233363"/>
            </a:xfrm>
            <a:custGeom>
              <a:rect b="b" l="l" r="r" t="t"/>
              <a:pathLst>
                <a:path extrusionOk="0" h="59" w="28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56"/>
            <p:cNvSpPr/>
            <p:nvPr/>
          </p:nvSpPr>
          <p:spPr>
            <a:xfrm>
              <a:off x="7021513" y="3598863"/>
              <a:ext cx="68263" cy="423863"/>
            </a:xfrm>
            <a:custGeom>
              <a:rect b="b" l="l" r="r" t="t"/>
              <a:pathLst>
                <a:path extrusionOk="0" h="107" w="1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56"/>
            <p:cNvSpPr/>
            <p:nvPr/>
          </p:nvSpPr>
          <p:spPr>
            <a:xfrm>
              <a:off x="7412038" y="2801938"/>
              <a:ext cx="1168400" cy="2251075"/>
            </a:xfrm>
            <a:custGeom>
              <a:rect b="b" l="l" r="r" t="t"/>
              <a:pathLst>
                <a:path extrusionOk="0" h="568" w="294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56"/>
            <p:cNvSpPr/>
            <p:nvPr/>
          </p:nvSpPr>
          <p:spPr>
            <a:xfrm>
              <a:off x="7494588" y="5664200"/>
              <a:ext cx="100013" cy="209550"/>
            </a:xfrm>
            <a:custGeom>
              <a:rect b="b" l="l" r="r" t="t"/>
              <a:pathLst>
                <a:path extrusionOk="0" h="53" w="25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56"/>
            <p:cNvSpPr/>
            <p:nvPr/>
          </p:nvSpPr>
          <p:spPr>
            <a:xfrm>
              <a:off x="7412038" y="5081588"/>
              <a:ext cx="114300" cy="558800"/>
            </a:xfrm>
            <a:custGeom>
              <a:rect b="b" l="l" r="r" t="t"/>
              <a:pathLst>
                <a:path extrusionOk="0" h="141" w="29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56"/>
            <p:cNvSpPr/>
            <p:nvPr/>
          </p:nvSpPr>
          <p:spPr>
            <a:xfrm>
              <a:off x="7412038" y="4978400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56"/>
            <p:cNvSpPr/>
            <p:nvPr/>
          </p:nvSpPr>
          <p:spPr>
            <a:xfrm>
              <a:off x="7439026" y="5434013"/>
              <a:ext cx="174625" cy="439738"/>
            </a:xfrm>
            <a:custGeom>
              <a:rect b="b" l="l" r="r" t="t"/>
              <a:pathLst>
                <a:path extrusionOk="0" h="111" w="44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7" name="Google Shape;187;p5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56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9" name="Google Shape;189;p56"/>
          <p:cNvSpPr txBox="1"/>
          <p:nvPr>
            <p:ph idx="1" type="body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90" name="Google Shape;190;p56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91" name="Google Shape;191;p56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92" name="Google Shape;192;p56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a-G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6.png"/><Relationship Id="rId5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Relationship Id="rId4" Type="http://schemas.openxmlformats.org/officeDocument/2006/relationships/image" Target="../media/image2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Relationship Id="rId4" Type="http://schemas.openxmlformats.org/officeDocument/2006/relationships/image" Target="../media/image22.png"/><Relationship Id="rId5" Type="http://schemas.openxmlformats.org/officeDocument/2006/relationships/image" Target="../media/image21.png"/><Relationship Id="rId6" Type="http://schemas.openxmlformats.org/officeDocument/2006/relationships/image" Target="../media/image20.png"/><Relationship Id="rId7" Type="http://schemas.openxmlformats.org/officeDocument/2006/relationships/image" Target="../media/image25.png"/><Relationship Id="rId8" Type="http://schemas.openxmlformats.org/officeDocument/2006/relationships/image" Target="../media/image2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4.png"/><Relationship Id="rId4" Type="http://schemas.openxmlformats.org/officeDocument/2006/relationships/image" Target="../media/image37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7.png"/><Relationship Id="rId4" Type="http://schemas.openxmlformats.org/officeDocument/2006/relationships/image" Target="../media/image42.png"/><Relationship Id="rId5" Type="http://schemas.openxmlformats.org/officeDocument/2006/relationships/image" Target="../media/image41.png"/><Relationship Id="rId6" Type="http://schemas.openxmlformats.org/officeDocument/2006/relationships/image" Target="../media/image26.png"/><Relationship Id="rId7" Type="http://schemas.openxmlformats.org/officeDocument/2006/relationships/image" Target="../media/image4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5.png"/><Relationship Id="rId4" Type="http://schemas.openxmlformats.org/officeDocument/2006/relationships/image" Target="../media/image4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7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4.png"/><Relationship Id="rId4" Type="http://schemas.openxmlformats.org/officeDocument/2006/relationships/image" Target="../media/image38.png"/><Relationship Id="rId5" Type="http://schemas.openxmlformats.org/officeDocument/2006/relationships/image" Target="../media/image36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40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9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53.png"/><Relationship Id="rId4" Type="http://schemas.openxmlformats.org/officeDocument/2006/relationships/image" Target="../media/image45.png"/><Relationship Id="rId5" Type="http://schemas.openxmlformats.org/officeDocument/2006/relationships/image" Target="../media/image44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49.png"/><Relationship Id="rId4" Type="http://schemas.openxmlformats.org/officeDocument/2006/relationships/image" Target="../media/image50.png"/><Relationship Id="rId5" Type="http://schemas.openxmlformats.org/officeDocument/2006/relationships/image" Target="../media/image51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48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chart" Target="../charts/chart1.xml"/><Relationship Id="rId4" Type="http://schemas.openxmlformats.org/officeDocument/2006/relationships/image" Target="../media/image15.png"/><Relationship Id="rId5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1" Type="http://schemas.openxmlformats.org/officeDocument/2006/relationships/image" Target="../media/image3.png"/><Relationship Id="rId10" Type="http://schemas.openxmlformats.org/officeDocument/2006/relationships/image" Target="../media/image4.png"/><Relationship Id="rId1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9.png"/><Relationship Id="rId9" Type="http://schemas.openxmlformats.org/officeDocument/2006/relationships/image" Target="../media/image23.png"/><Relationship Id="rId5" Type="http://schemas.openxmlformats.org/officeDocument/2006/relationships/image" Target="../media/image30.png"/><Relationship Id="rId6" Type="http://schemas.openxmlformats.org/officeDocument/2006/relationships/image" Target="../media/image7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"/>
          <p:cNvSpPr txBox="1"/>
          <p:nvPr>
            <p:ph type="ctrTitle"/>
          </p:nvPr>
        </p:nvSpPr>
        <p:spPr>
          <a:xfrm>
            <a:off x="2589213" y="1072342"/>
            <a:ext cx="8915399" cy="27432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</a:pPr>
            <a:r>
              <a:rPr lang="ka-GE"/>
              <a:t> ვექტორი</a:t>
            </a:r>
            <a:endParaRPr/>
          </a:p>
        </p:txBody>
      </p:sp>
      <p:sp>
        <p:nvSpPr>
          <p:cNvPr id="320" name="Google Shape;320;p1"/>
          <p:cNvSpPr txBox="1"/>
          <p:nvPr>
            <p:ph idx="1" type="subTitle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10"/>
          <p:cNvSpPr txBox="1"/>
          <p:nvPr>
            <p:ph type="title"/>
          </p:nvPr>
        </p:nvSpPr>
        <p:spPr>
          <a:xfrm>
            <a:off x="1683945" y="624110"/>
            <a:ext cx="9913544" cy="842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ka-GE"/>
              <a:t>ვექტორის  მოდული</a:t>
            </a:r>
            <a:endParaRPr/>
          </a:p>
        </p:txBody>
      </p:sp>
      <p:pic>
        <p:nvPicPr>
          <p:cNvPr id="388" name="Google Shape;388;p1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5739" y="1736295"/>
            <a:ext cx="3886781" cy="3778250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10"/>
          <p:cNvSpPr txBox="1"/>
          <p:nvPr/>
        </p:nvSpPr>
        <p:spPr>
          <a:xfrm>
            <a:off x="6409854" y="2797521"/>
            <a:ext cx="3349782" cy="40479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22722" l="0" r="0" t="-1513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a-GE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10"/>
          <p:cNvSpPr txBox="1"/>
          <p:nvPr/>
        </p:nvSpPr>
        <p:spPr>
          <a:xfrm>
            <a:off x="6616931" y="4106487"/>
            <a:ext cx="4264429" cy="717248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13671" l="0" r="0" t="-170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a-GE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11"/>
          <p:cNvSpPr txBox="1"/>
          <p:nvPr>
            <p:ph type="title"/>
          </p:nvPr>
        </p:nvSpPr>
        <p:spPr>
          <a:xfrm>
            <a:off x="1629625" y="624110"/>
            <a:ext cx="9874988" cy="7641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100"/>
              <a:buFont typeface="Century Gothic"/>
              <a:buNone/>
            </a:pPr>
            <a:r>
              <a:rPr lang="ka-GE" sz="3100"/>
              <a:t>წყვილებში  სამუშაო     </a:t>
            </a:r>
            <a:r>
              <a:rPr lang="ka-GE" sz="2400"/>
              <a:t>(3 წთ) </a:t>
            </a:r>
            <a:endParaRPr sz="2400"/>
          </a:p>
        </p:txBody>
      </p:sp>
      <p:sp>
        <p:nvSpPr>
          <p:cNvPr id="396" name="Google Shape;396;p11"/>
          <p:cNvSpPr txBox="1"/>
          <p:nvPr>
            <p:ph idx="1" type="body"/>
          </p:nvPr>
        </p:nvSpPr>
        <p:spPr>
          <a:xfrm>
            <a:off x="1753985" y="4355869"/>
            <a:ext cx="9638183" cy="236168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441" r="0" t="-1547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?"/>
            </a:pPr>
            <a:r>
              <a:rPr lang="ka-GE"/>
              <a:t> </a:t>
            </a:r>
            <a:endParaRPr/>
          </a:p>
        </p:txBody>
      </p:sp>
      <p:sp>
        <p:nvSpPr>
          <p:cNvPr id="397" name="Google Shape;397;p11"/>
          <p:cNvSpPr txBox="1"/>
          <p:nvPr/>
        </p:nvSpPr>
        <p:spPr>
          <a:xfrm>
            <a:off x="1945178" y="2277243"/>
            <a:ext cx="9077498" cy="1859483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-1965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a-GE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12"/>
          <p:cNvSpPr txBox="1"/>
          <p:nvPr>
            <p:ph type="title"/>
          </p:nvPr>
        </p:nvSpPr>
        <p:spPr>
          <a:xfrm>
            <a:off x="2028305" y="332510"/>
            <a:ext cx="8736677" cy="5298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Century Gothic"/>
              <a:buNone/>
            </a:pPr>
            <a:r>
              <a:rPr b="1" lang="ka-GE" sz="1400"/>
              <a:t>ორ  წერტილზე  გავლებული ვექტორის  ჩაწერა</a:t>
            </a:r>
            <a:endParaRPr b="1" sz="1400"/>
          </a:p>
        </p:txBody>
      </p:sp>
      <p:sp>
        <p:nvSpPr>
          <p:cNvPr id="403" name="Google Shape;403;p12"/>
          <p:cNvSpPr txBox="1"/>
          <p:nvPr>
            <p:ph idx="1" type="body"/>
          </p:nvPr>
        </p:nvSpPr>
        <p:spPr>
          <a:xfrm>
            <a:off x="1346662" y="862359"/>
            <a:ext cx="3216871" cy="26954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?"/>
            </a:pPr>
            <a:r>
              <a:rPr lang="ka-GE" sz="1200"/>
              <a:t>მოცემულია  ვექტორის  საწყისი   წერტილი  A  (3; 8) ,  ხოლო   B (-1; 5)  მისი  ბოლო  წერტილია.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Char char="?"/>
            </a:pPr>
            <a:r>
              <a:rPr lang="ka-GE" sz="1200"/>
              <a:t> ახლა  ამ  წერტილებზე  გავლებული  ვექტორის   კოორდინატები  უნდა  ჩავწეროთ. ჩამოაყალიბეთ, თქვენი  აზრით,  როგორ  უნდა  ვიპოვოთ   ეს  კოორდინატები ნახაზის  გარეშე?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Char char="?"/>
            </a:pPr>
            <a:r>
              <a:rPr lang="ka-GE" sz="1200"/>
              <a:t> შემდეგ კი ვიპოვოთ მოდული,  გავიმეოროთ როგორ? პირდაპირ  მოდულის  გამოთვლასაც  ხომ  ვერ  შევძლებთ? </a:t>
            </a:r>
            <a:endParaRPr sz="1200"/>
          </a:p>
        </p:txBody>
      </p:sp>
      <p:sp>
        <p:nvSpPr>
          <p:cNvPr id="404" name="Google Shape;404;p12"/>
          <p:cNvSpPr txBox="1"/>
          <p:nvPr/>
        </p:nvSpPr>
        <p:spPr>
          <a:xfrm>
            <a:off x="1554277" y="3694002"/>
            <a:ext cx="9950335" cy="59298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7212" l="-182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a-GE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12"/>
          <p:cNvSpPr txBox="1"/>
          <p:nvPr/>
        </p:nvSpPr>
        <p:spPr>
          <a:xfrm>
            <a:off x="5566213" y="4407113"/>
            <a:ext cx="671733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a-GE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P.S.   ერთმანეთში  არ  აგერიოთ  ვექტორის   </a:t>
            </a:r>
            <a:r>
              <a:rPr b="1" i="0" lang="ka-GE" sz="1200" u="none" cap="none" strike="noStrik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საწყის  და</a:t>
            </a:r>
            <a:r>
              <a:rPr b="0" i="0" lang="ka-GE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</a:t>
            </a:r>
            <a:r>
              <a:rPr b="1" i="0" lang="ka-GE" sz="1200" u="none" cap="none" strike="noStrik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ბოლო  წერტილების</a:t>
            </a:r>
            <a:r>
              <a:rPr b="0" i="0" lang="ka-GE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კოორდინატები  და  </a:t>
            </a:r>
            <a:r>
              <a:rPr b="1" i="0" lang="ka-GE" sz="1200" u="none" cap="none" strike="noStrik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ვექტორის</a:t>
            </a:r>
            <a:r>
              <a:rPr b="0" i="0" lang="ka-GE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კოორდინატები</a:t>
            </a:r>
            <a:endParaRPr b="0" i="0" sz="1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06" name="Google Shape;406;p12"/>
          <p:cNvSpPr txBox="1"/>
          <p:nvPr/>
        </p:nvSpPr>
        <p:spPr>
          <a:xfrm>
            <a:off x="1064029" y="5141094"/>
            <a:ext cx="10016633" cy="36933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26226" l="-181" r="0" t="-6552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a-GE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12"/>
          <p:cNvSpPr txBox="1"/>
          <p:nvPr/>
        </p:nvSpPr>
        <p:spPr>
          <a:xfrm>
            <a:off x="5186732" y="5510426"/>
            <a:ext cx="5286998" cy="30739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15998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a-GE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12"/>
          <p:cNvSpPr txBox="1"/>
          <p:nvPr/>
        </p:nvSpPr>
        <p:spPr>
          <a:xfrm>
            <a:off x="1225973" y="5946010"/>
            <a:ext cx="6675120" cy="307392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13722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a-GE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12"/>
          <p:cNvSpPr txBox="1"/>
          <p:nvPr/>
        </p:nvSpPr>
        <p:spPr>
          <a:xfrm>
            <a:off x="4442254" y="6380565"/>
            <a:ext cx="3192087" cy="307392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a-GE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0" name="Google Shape;410;p1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310982" y="524865"/>
            <a:ext cx="4255418" cy="30891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13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entury Gothic"/>
              <a:buNone/>
            </a:pPr>
            <a:r>
              <a:rPr lang="ka-GE" sz="2400"/>
              <a:t>გაკვეთილის  შეჯამება</a:t>
            </a:r>
            <a:endParaRPr sz="2400"/>
          </a:p>
        </p:txBody>
      </p:sp>
      <p:sp>
        <p:nvSpPr>
          <p:cNvPr id="416" name="Google Shape;416;p13"/>
          <p:cNvSpPr txBox="1"/>
          <p:nvPr/>
        </p:nvSpPr>
        <p:spPr>
          <a:xfrm>
            <a:off x="3092334" y="2352502"/>
            <a:ext cx="5818909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a-GE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დავალება: </a:t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a-GE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სახელმძღვანელო გვ. 133  N24, N28  1-3, </a:t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a-GE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დამატებით  თოფურიას  ტესტები N35.8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a-GE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და  ვიწყებთ  პროექტს „ვექტორი“</a:t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14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ka-GE"/>
              <a:t>სამოტივაციო  ამოცანა  </a:t>
            </a:r>
            <a:endParaRPr/>
          </a:p>
        </p:txBody>
      </p:sp>
      <p:pic>
        <p:nvPicPr>
          <p:cNvPr id="422" name="Google Shape;42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9106" y="1681684"/>
            <a:ext cx="4553265" cy="3423713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14"/>
          <p:cNvSpPr txBox="1"/>
          <p:nvPr/>
        </p:nvSpPr>
        <p:spPr>
          <a:xfrm>
            <a:off x="2319867" y="4072467"/>
            <a:ext cx="340360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a-GE" sz="11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= 20მ/წთ</a:t>
            </a:r>
            <a:endParaRPr b="0" i="0" sz="11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24" name="Google Shape;424;p14"/>
          <p:cNvSpPr txBox="1"/>
          <p:nvPr/>
        </p:nvSpPr>
        <p:spPr>
          <a:xfrm>
            <a:off x="1126067" y="3255042"/>
            <a:ext cx="104986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a-GE" sz="12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=100 მ</a:t>
            </a:r>
            <a:endParaRPr b="0" i="0" sz="12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25" name="Google Shape;425;p14"/>
          <p:cNvSpPr txBox="1"/>
          <p:nvPr/>
        </p:nvSpPr>
        <p:spPr>
          <a:xfrm>
            <a:off x="3037732" y="2415411"/>
            <a:ext cx="3158067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a-GE" sz="1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რა  დროში  გადაცურავს ნავი მდინარეს  ერთი  ნაპირიდან  მეორეზე?</a:t>
            </a:r>
            <a:endParaRPr b="0" i="0" sz="14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26" name="Google Shape;426;p14"/>
          <p:cNvSpPr txBox="1"/>
          <p:nvPr/>
        </p:nvSpPr>
        <p:spPr>
          <a:xfrm>
            <a:off x="3355434" y="3253856"/>
            <a:ext cx="3152244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a-GE" sz="1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პასუხი: 5 წთ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a-GE" sz="1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ეს  მათემატიკური  ამოხსნაა,  მაგრამ  ფიზიკურად,  რეალურად?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7" name="Google Shape;427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7146190" y="1470407"/>
            <a:ext cx="3481556" cy="4738822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p14"/>
          <p:cNvSpPr txBox="1"/>
          <p:nvPr/>
        </p:nvSpPr>
        <p:spPr>
          <a:xfrm>
            <a:off x="2778826" y="5081810"/>
            <a:ext cx="4009667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a-GE" sz="1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რეალურად  ასე  არ  არის.  რაშია  საქმე?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a-GE" sz="1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იფიქრეთ, ჩვენ  კი  ამ  ამოცანის ამოხსნას  შემდეგ  გაკვეთილებზე  განვიხილავთ</a:t>
            </a:r>
            <a:endParaRPr b="0" i="0" sz="14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15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ka-GE"/>
              <a:t>მეორე  გაკვეთილის  გეგმა</a:t>
            </a:r>
            <a:endParaRPr/>
          </a:p>
        </p:txBody>
      </p:sp>
      <p:sp>
        <p:nvSpPr>
          <p:cNvPr id="434" name="Google Shape;434;p15"/>
          <p:cNvSpPr txBox="1"/>
          <p:nvPr>
            <p:ph idx="1" type="body"/>
          </p:nvPr>
        </p:nvSpPr>
        <p:spPr>
          <a:xfrm>
            <a:off x="1013012" y="1658471"/>
            <a:ext cx="10587317" cy="45630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ka-GE"/>
              <a:t>დავალების  შემოწმება :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ka-GE"/>
              <a:t>        ა)  დაფასთან  მუშაობა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ka-GE"/>
              <a:t>        ბ)  საშინაო  დავალების  წაკითხვა- გააზრება და ელექტრონული  ტესტირება წყვილებში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</a:pPr>
            <a:r>
              <a:rPr lang="ka-GE"/>
              <a:t> ახალი  მასალის  ახსნა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ka-GE"/>
              <a:t>       ა) ტოლი, მოპირდაპირე, კოლინეარული ვექტორები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ka-GE"/>
              <a:t>       ბ)  ვექტორების  შეკრება-გამოკლება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ka-GE"/>
              <a:t>       გ)  ვექტორის  გამრავლება  რიცხვზე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286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286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16"/>
          <p:cNvSpPr txBox="1"/>
          <p:nvPr>
            <p:ph type="title"/>
          </p:nvPr>
        </p:nvSpPr>
        <p:spPr>
          <a:xfrm>
            <a:off x="1911608" y="357121"/>
            <a:ext cx="8039053" cy="10861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entury Gothic"/>
              <a:buNone/>
            </a:pPr>
            <a:br>
              <a:rPr b="1" lang="ka-GE" sz="1600">
                <a:solidFill>
                  <a:schemeClr val="accent1"/>
                </a:solidFill>
              </a:rPr>
            </a:br>
            <a:r>
              <a:rPr b="1" lang="ka-GE" sz="1600">
                <a:solidFill>
                  <a:schemeClr val="accent1"/>
                </a:solidFill>
              </a:rPr>
              <a:t>მოსწავლის შეფასების  რუბრიკა</a:t>
            </a:r>
            <a:endParaRPr b="1" sz="1600">
              <a:solidFill>
                <a:schemeClr val="accent1"/>
              </a:solidFill>
            </a:endParaRPr>
          </a:p>
        </p:txBody>
      </p:sp>
      <p:graphicFrame>
        <p:nvGraphicFramePr>
          <p:cNvPr id="440" name="Google Shape;440;p16"/>
          <p:cNvGraphicFramePr/>
          <p:nvPr/>
        </p:nvGraphicFramePr>
        <p:xfrm>
          <a:off x="829416" y="126003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{78A81E02-DA87-42A4-91B1-9603FABC598C}</a:tableStyleId>
              </a:tblPr>
              <a:tblGrid>
                <a:gridCol w="2159625"/>
                <a:gridCol w="2159625"/>
                <a:gridCol w="2159625"/>
                <a:gridCol w="2159625"/>
                <a:gridCol w="2159625"/>
              </a:tblGrid>
              <a:tr h="152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ka-GE" sz="1200" u="none" cap="none" strike="noStrike">
                          <a:solidFill>
                            <a:srgbClr val="394229"/>
                          </a:solidFill>
                        </a:rPr>
                        <a:t>შეფასების  კრიტერიუმები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rgbClr val="394229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ka-GE" sz="1200" u="none" cap="none" strike="noStrike">
                          <a:solidFill>
                            <a:srgbClr val="394229"/>
                          </a:solidFill>
                        </a:rPr>
                        <a:t>4ქ</a:t>
                      </a:r>
                      <a:endParaRPr b="1" sz="1200" u="none" cap="none" strike="noStrike">
                        <a:solidFill>
                          <a:srgbClr val="394229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ka-GE" sz="1200" u="none" cap="none" strike="noStrike">
                          <a:solidFill>
                            <a:srgbClr val="394229"/>
                          </a:solidFill>
                        </a:rPr>
                        <a:t>3ქ</a:t>
                      </a:r>
                      <a:endParaRPr b="1" sz="1200" u="none" cap="none" strike="noStrike">
                        <a:solidFill>
                          <a:srgbClr val="394229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ka-GE" sz="1200" u="none" cap="none" strike="noStrike">
                          <a:solidFill>
                            <a:srgbClr val="394229"/>
                          </a:solidFill>
                        </a:rPr>
                        <a:t>2ქ</a:t>
                      </a:r>
                      <a:endParaRPr b="1" sz="1200" u="none" cap="none" strike="noStrike">
                        <a:solidFill>
                          <a:srgbClr val="394229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ka-GE" sz="1200" u="none" cap="none" strike="noStrike">
                          <a:solidFill>
                            <a:srgbClr val="394229"/>
                          </a:solidFill>
                        </a:rPr>
                        <a:t>1ქ</a:t>
                      </a:r>
                      <a:endParaRPr b="1" sz="1200" u="none" cap="none" strike="noStrike">
                        <a:solidFill>
                          <a:srgbClr val="394229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ka-GE" sz="1200" u="none" cap="none" strike="noStrike"/>
                        <a:t>ინდივიდუალური  მუშაობის უნარი -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a-GE" sz="1000" u="none" cap="none" strike="noStrike">
                          <a:solidFill>
                            <a:srgbClr val="0C0C0C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მოსწავლე თავისუფლად განიხილავს თეორიულ და პრაქტიკულ  საკითხებს დამოუკიდებლად.</a:t>
                      </a:r>
                      <a:endParaRPr b="0" sz="1000" u="none" cap="none" strike="noStrike">
                        <a:solidFill>
                          <a:srgbClr val="0C0C0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solidFill>
                          <a:srgbClr val="394229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a-GE" sz="1000" u="none" cap="none" strike="noStrike">
                          <a:solidFill>
                            <a:srgbClr val="0C0C0C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მოსწავლე უმეტესად კარგად განიხილავს თეორიულ და პრაქტიკულ  საკითხებს დამოუკიდებლად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solidFill>
                          <a:srgbClr val="394229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a-GE" sz="1000" u="none" cap="none" strike="noStrike">
                          <a:solidFill>
                            <a:srgbClr val="0C0C0C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მოსწავლე ნაკლებად კარგად განიხილავს თეორიულ და პრაქტიკულ  საკითხების დამოუკიდებლად.</a:t>
                      </a:r>
                      <a:endParaRPr b="0" sz="1000" u="none" cap="none" strike="noStrike">
                        <a:solidFill>
                          <a:srgbClr val="0C0C0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rgbClr val="0C0C0C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solidFill>
                          <a:srgbClr val="394229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a-GE" sz="1000" u="none" cap="none" strike="noStrike">
                          <a:solidFill>
                            <a:srgbClr val="0C0C0C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მოსწავლე ვერ განიხილავს თეორიულ და პრაქტიკულ  საკითხების დამოუკიდებლად</a:t>
                      </a:r>
                      <a:endParaRPr b="0" sz="1000" u="none" cap="none" strike="noStrike">
                        <a:solidFill>
                          <a:srgbClr val="0C0C0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ka-GE" sz="1200" u="none" cap="none" strike="noStrike">
                          <a:solidFill>
                            <a:srgbClr val="394229"/>
                          </a:solidFill>
                        </a:rPr>
                        <a:t>მსჯელობის და  ტერმინების  ფლობის  უნარი</a:t>
                      </a:r>
                      <a:endParaRPr b="1" sz="1200" u="none" cap="none" strike="noStrike">
                        <a:solidFill>
                          <a:srgbClr val="394229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000"/>
                        <a:buFont typeface="Merriweather"/>
                        <a:buNone/>
                      </a:pPr>
                      <a:r>
                        <a:rPr b="0" lang="ka-GE" sz="1000" u="none" cap="none" strike="noStrike">
                          <a:solidFill>
                            <a:srgbClr val="0C0C0C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მოსწავლის ზეპირმეტყველება ყოველ ჯერზე  გამართული და ზუსტია, სწორად იყენებს  მათემატიკურ ტერმინებს.  მსჯელობა  გამართულია  და  დინამიური</a:t>
                      </a:r>
                      <a:endParaRPr b="0" sz="1000" u="none" cap="none" strike="noStrike">
                        <a:solidFill>
                          <a:srgbClr val="0C0C0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solidFill>
                          <a:srgbClr val="394229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a-GE" sz="1000" u="none" cap="none" strike="noStrike">
                          <a:solidFill>
                            <a:srgbClr val="0C0C0C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მოსწავლის ზეპირმეტყველება უმეტესად  გამართული და ზუსტია,   უმეტესად სწორად იყენებს  მათემატიკურ ტერმინებს.  საუბრობს  თემასთან   დაკავშირებით, მაგრამ  მსჯელობა არაა თანამიმდევრული</a:t>
                      </a:r>
                      <a:endParaRPr b="1" sz="1000" u="none" cap="none" strike="noStrike">
                        <a:solidFill>
                          <a:srgbClr val="394229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000"/>
                        <a:buFont typeface="Merriweather"/>
                        <a:buNone/>
                      </a:pPr>
                      <a:r>
                        <a:rPr b="0" lang="ka-GE" sz="1000" u="none" cap="none" strike="noStrike">
                          <a:solidFill>
                            <a:srgbClr val="0C0C0C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მოსწავლის ზეპირმეტყველება  ნაწილობრივაა გამართული, უჭირს    მათემატიკური ტერმინების სწორად გამოყენება.  მსჯელობა  არაა  გამართული</a:t>
                      </a:r>
                      <a:endParaRPr b="0" sz="1000" u="none" cap="none" strike="noStrike">
                        <a:solidFill>
                          <a:srgbClr val="0C0C0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solidFill>
                          <a:srgbClr val="394229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a-GE" sz="1000" u="none" cap="none" strike="noStrike">
                          <a:solidFill>
                            <a:srgbClr val="0C0C0C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მოსწავლის ზეპირმეტყველება  გაუმართავია, ვერ იყენებს  სწორად     მათემატიკურ ტერმინებს.  ვერ  საუბრობს  თემასთან  დაკავშირებით</a:t>
                      </a:r>
                      <a:endParaRPr b="0" sz="1000" u="none" cap="none" strike="noStrike">
                        <a:solidFill>
                          <a:srgbClr val="0C0C0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94229"/>
                        </a:buClr>
                        <a:buSzPts val="1200"/>
                        <a:buFont typeface="Century Gothic"/>
                        <a:buNone/>
                      </a:pPr>
                      <a:r>
                        <a:rPr b="1" lang="ka-GE" sz="1200" u="none" cap="none" strike="noStrike">
                          <a:solidFill>
                            <a:srgbClr val="394229"/>
                          </a:solidFill>
                        </a:rPr>
                        <a:t>საშინაო  დავალება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entury Gothic"/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rgbClr val="39422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000"/>
                        <a:buFont typeface="Merriweather"/>
                        <a:buNone/>
                      </a:pPr>
                      <a:r>
                        <a:rPr b="0" lang="ka-GE" sz="1000" u="none" cap="none" strike="noStrike">
                          <a:solidFill>
                            <a:srgbClr val="0C0C0C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მოსწავლეს ყველა საკითხი სწორად  აქვს  ამოხსილი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entury Gothic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rgbClr val="0C0C0C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entury Gothic"/>
                        <a:buNone/>
                      </a:pPr>
                      <a:r>
                        <a:t/>
                      </a:r>
                      <a:endParaRPr b="1" sz="1000" u="none" cap="none" strike="noStrike">
                        <a:solidFill>
                          <a:srgbClr val="394229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a-GE" sz="1000" u="none" cap="none" strike="noStrike">
                          <a:solidFill>
                            <a:srgbClr val="0C0C0C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მოსწავლეს  საკითხები უმეტესად სწორად აქვს ამოხსნილი, დაშვებული  აქვს  1-2 შეცდომა</a:t>
                      </a:r>
                      <a:endParaRPr b="1" sz="1000" u="none" cap="none" strike="noStrike">
                        <a:solidFill>
                          <a:srgbClr val="394229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a-GE" sz="1000" u="none" cap="none" strike="noStrike">
                          <a:solidFill>
                            <a:srgbClr val="0C0C0C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მოსწავლეს  საკითხები უმეტესად არასწორად აქვს  ამოხსნილი, </a:t>
                      </a:r>
                      <a:endParaRPr b="1" sz="1000" u="none" cap="none" strike="noStrike">
                        <a:solidFill>
                          <a:srgbClr val="394229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a-GE" sz="1000" u="none" cap="none" strike="noStrike">
                          <a:solidFill>
                            <a:srgbClr val="0C0C0C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მოსწავლეს ყველა საკითხი  არასწორად  აქვს  ამოხსნილი  ან  საერთოდ  არ  აქვს  ამოხსნილი</a:t>
                      </a:r>
                      <a:endParaRPr b="1" sz="1000" u="none" cap="none" strike="noStrike">
                        <a:solidFill>
                          <a:srgbClr val="394229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441" name="Google Shape;441;p16"/>
          <p:cNvSpPr txBox="1"/>
          <p:nvPr/>
        </p:nvSpPr>
        <p:spPr>
          <a:xfrm>
            <a:off x="1134215" y="5260161"/>
            <a:ext cx="1049337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a-GE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დაემატება    საკლასო ნამუშევარი (დავალებებზე  მითითებული  ქულების გათვალისწინებით    8-2 ქ</a:t>
            </a:r>
            <a:r>
              <a:rPr b="1" i="0" lang="ka-GE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</a:t>
            </a:r>
            <a:endParaRPr b="1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39422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17"/>
          <p:cNvSpPr txBox="1"/>
          <p:nvPr>
            <p:ph type="title"/>
          </p:nvPr>
        </p:nvSpPr>
        <p:spPr>
          <a:xfrm>
            <a:off x="1335741" y="484094"/>
            <a:ext cx="10168871" cy="851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ka-GE"/>
              <a:t>შევამოწმოთ  დავალება</a:t>
            </a:r>
            <a:endParaRPr/>
          </a:p>
        </p:txBody>
      </p:sp>
      <p:sp>
        <p:nvSpPr>
          <p:cNvPr id="447" name="Google Shape;447;p17"/>
          <p:cNvSpPr txBox="1"/>
          <p:nvPr>
            <p:ph idx="1" type="body"/>
          </p:nvPr>
        </p:nvSpPr>
        <p:spPr>
          <a:xfrm>
            <a:off x="1308847" y="1255059"/>
            <a:ext cx="10195765" cy="4656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?"/>
            </a:pPr>
            <a:r>
              <a:rPr lang="ka-GE"/>
              <a:t> 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18"/>
          <p:cNvSpPr txBox="1"/>
          <p:nvPr>
            <p:ph type="title"/>
          </p:nvPr>
        </p:nvSpPr>
        <p:spPr>
          <a:xfrm>
            <a:off x="1344707" y="624110"/>
            <a:ext cx="10159906" cy="9088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b="1" lang="ka-GE"/>
              <a:t>შევასრულოთ  ტესტი  წყვილებში</a:t>
            </a:r>
            <a:endParaRPr b="1"/>
          </a:p>
        </p:txBody>
      </p:sp>
      <p:sp>
        <p:nvSpPr>
          <p:cNvPr id="453" name="Google Shape;453;p18"/>
          <p:cNvSpPr txBox="1"/>
          <p:nvPr>
            <p:ph idx="1" type="body"/>
          </p:nvPr>
        </p:nvSpPr>
        <p:spPr>
          <a:xfrm>
            <a:off x="1075765" y="1685365"/>
            <a:ext cx="10428847" cy="46975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?"/>
            </a:pPr>
            <a:r>
              <a:rPr lang="ka-GE"/>
              <a:t> 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19"/>
          <p:cNvSpPr txBox="1"/>
          <p:nvPr>
            <p:ph type="title"/>
          </p:nvPr>
        </p:nvSpPr>
        <p:spPr>
          <a:xfrm>
            <a:off x="1717161" y="392291"/>
            <a:ext cx="10350343" cy="8955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entury Gothic"/>
              <a:buNone/>
            </a:pPr>
            <a:r>
              <a:rPr lang="ka-GE"/>
              <a:t> </a:t>
            </a:r>
            <a:endParaRPr/>
          </a:p>
        </p:txBody>
      </p:sp>
      <p:pic>
        <p:nvPicPr>
          <p:cNvPr id="459" name="Google Shape;459;p1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9378" y="1618443"/>
            <a:ext cx="7040176" cy="4499021"/>
          </a:xfrm>
          <a:prstGeom prst="rect">
            <a:avLst/>
          </a:prstGeom>
          <a:noFill/>
          <a:ln>
            <a:noFill/>
          </a:ln>
        </p:spPr>
      </p:pic>
      <p:sp>
        <p:nvSpPr>
          <p:cNvPr id="460" name="Google Shape;460;p19"/>
          <p:cNvSpPr txBox="1"/>
          <p:nvPr/>
        </p:nvSpPr>
        <p:spPr>
          <a:xfrm>
            <a:off x="7559899" y="2627290"/>
            <a:ext cx="5112912" cy="33272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a-GE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ka-GE"/>
              <a:t>თემატური  ერთეულის   გეგმა</a:t>
            </a:r>
            <a:endParaRPr/>
          </a:p>
        </p:txBody>
      </p:sp>
      <p:sp>
        <p:nvSpPr>
          <p:cNvPr id="326" name="Google Shape;326;p2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entury Gothic"/>
              <a:buAutoNum type="arabicPeriod"/>
            </a:pPr>
            <a:r>
              <a:rPr lang="ka-GE"/>
              <a:t>ვექტორის  განსაზღვრა (ჩაწერა და  ჩახაზვა, ნულოვანი  ვექტორი),  ვექტორის მოდულის  გამოთვლა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Century Gothic"/>
              <a:buAutoNum type="arabicPeriod"/>
            </a:pPr>
            <a:r>
              <a:rPr lang="ka-GE"/>
              <a:t>კოლინეარული ვექტორები, ტოლი ვექტორები. მოქმედებები ვექტორებზე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Century Gothic"/>
              <a:buAutoNum type="arabicPeriod"/>
            </a:pPr>
            <a:r>
              <a:rPr lang="ka-GE"/>
              <a:t>მასალის  განმტკიცება,  ამოცანებზე  მუშაობა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Century Gothic"/>
              <a:buAutoNum type="arabicPeriod"/>
            </a:pPr>
            <a:r>
              <a:rPr lang="ka-GE"/>
              <a:t>ვექტორული  ტოლობების  ჩაწერა  (ვექტორის  გაშლა  ნაწილებად  და  პირიქით)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Century Gothic"/>
              <a:buAutoNum type="arabicPeriod"/>
            </a:pPr>
            <a:r>
              <a:rPr lang="ka-GE"/>
              <a:t>დამოუკიდებელი  მუშაობა</a:t>
            </a:r>
            <a:endParaRPr/>
          </a:p>
          <a:p>
            <a:pPr indent="-2286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Century Gothic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ka-GE"/>
              <a:t>                         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0"/>
          <p:cNvSpPr txBox="1"/>
          <p:nvPr>
            <p:ph type="title"/>
          </p:nvPr>
        </p:nvSpPr>
        <p:spPr>
          <a:xfrm>
            <a:off x="1841679" y="624110"/>
            <a:ext cx="9662933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Century Gothic"/>
              <a:buNone/>
            </a:pPr>
            <a:r>
              <a:rPr lang="ka-GE" sz="2000"/>
              <a:t>მოვუსმინოთ  ვიდეორგოლს „მოქმედებები  ვექტორებზე“ </a:t>
            </a:r>
            <a:endParaRPr sz="2000"/>
          </a:p>
        </p:txBody>
      </p:sp>
      <p:sp>
        <p:nvSpPr>
          <p:cNvPr id="466" name="Google Shape;466;p20"/>
          <p:cNvSpPr txBox="1"/>
          <p:nvPr>
            <p:ph idx="1" type="body"/>
          </p:nvPr>
        </p:nvSpPr>
        <p:spPr>
          <a:xfrm>
            <a:off x="1584101" y="2133600"/>
            <a:ext cx="9920511" cy="84638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900"/>
              <a:buFont typeface="Noto Sans Symbols"/>
              <a:buNone/>
            </a:pPr>
            <a:r>
              <a:rPr b="0" i="0" lang="ka-GE" sz="900" u="none" cap="none" strike="noStrike">
                <a:solidFill>
                  <a:srgbClr val="EEEEEE"/>
                </a:solidFill>
                <a:latin typeface="Arial"/>
                <a:ea typeface="Arial"/>
                <a:cs typeface="Arial"/>
                <a:sym typeface="Arial"/>
              </a:rPr>
              <a:t>1:52</a:t>
            </a:r>
            <a:r>
              <a:rPr b="0" i="0" lang="ka-GE" sz="900" u="none" cap="none" strike="noStrike">
                <a:solidFill>
                  <a:srgbClr val="DDDDDD"/>
                </a:solidFill>
                <a:latin typeface="Arial"/>
                <a:ea typeface="Arial"/>
                <a:cs typeface="Arial"/>
                <a:sym typeface="Arial"/>
              </a:rPr>
              <a:t> / 5:21</a:t>
            </a:r>
            <a:endParaRPr b="0" i="0" sz="800" u="none" cap="none" strike="noStrike">
              <a:solidFill>
                <a:srgbClr val="EEEEE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rPr b="0" i="0" lang="ka-GE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Вектор, определение и действия Урок 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1"/>
          <p:cNvSpPr txBox="1"/>
          <p:nvPr>
            <p:ph type="title"/>
          </p:nvPr>
        </p:nvSpPr>
        <p:spPr>
          <a:xfrm>
            <a:off x="1108681" y="217030"/>
            <a:ext cx="8911687" cy="7229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entury Gothic"/>
              <a:buNone/>
            </a:pPr>
            <a:r>
              <a:rPr lang="ka-GE" sz="2400"/>
              <a:t>შევასრულოთ  მოქმედებები   ვექტორებზე</a:t>
            </a:r>
            <a:endParaRPr sz="2400"/>
          </a:p>
        </p:txBody>
      </p:sp>
      <p:pic>
        <p:nvPicPr>
          <p:cNvPr id="472" name="Google Shape;472;p2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381" y="1295400"/>
            <a:ext cx="6247022" cy="2846231"/>
          </a:xfrm>
          <a:prstGeom prst="rect">
            <a:avLst/>
          </a:prstGeom>
          <a:noFill/>
          <a:ln>
            <a:noFill/>
          </a:ln>
        </p:spPr>
      </p:pic>
      <p:pic>
        <p:nvPicPr>
          <p:cNvPr id="473" name="Google Shape;473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93675" y="2869975"/>
            <a:ext cx="3630028" cy="1716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474" name="Google Shape;474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58211" y="578527"/>
            <a:ext cx="3711444" cy="1929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75" name="Google Shape;475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558344" y="4271004"/>
            <a:ext cx="2713337" cy="178921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6" name="Google Shape;476;p2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557007" y="4497007"/>
            <a:ext cx="5463361" cy="22623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22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ka-GE"/>
              <a:t>მოქმედებები  ვექტორებზე</a:t>
            </a:r>
            <a:endParaRPr/>
          </a:p>
        </p:txBody>
      </p:sp>
      <p:sp>
        <p:nvSpPr>
          <p:cNvPr id="482" name="Google Shape;482;p22"/>
          <p:cNvSpPr txBox="1"/>
          <p:nvPr>
            <p:ph idx="1" type="body"/>
          </p:nvPr>
        </p:nvSpPr>
        <p:spPr>
          <a:xfrm>
            <a:off x="1308847" y="1730188"/>
            <a:ext cx="10195765" cy="418103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536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a-GE"/>
              <a:t> 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23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ka-GE"/>
              <a:t>შეჯამება</a:t>
            </a:r>
            <a:endParaRPr/>
          </a:p>
        </p:txBody>
      </p:sp>
      <p:sp>
        <p:nvSpPr>
          <p:cNvPr id="488" name="Google Shape;488;p23"/>
          <p:cNvSpPr txBox="1"/>
          <p:nvPr>
            <p:ph idx="1" type="body"/>
          </p:nvPr>
        </p:nvSpPr>
        <p:spPr>
          <a:xfrm>
            <a:off x="2589212" y="2097741"/>
            <a:ext cx="8915400" cy="3813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</a:pPr>
            <a:r>
              <a:rPr lang="ka-GE"/>
              <a:t>მოსწავლეთა  ურთიერთშეფასება,  თვითშეფასება, შეფასება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</a:pPr>
            <a:r>
              <a:rPr lang="ka-GE"/>
              <a:t>გაკვეთილის  შეჯამება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</a:pPr>
            <a:r>
              <a:rPr lang="ka-GE"/>
              <a:t>დავალება:  სახელმძღვანელო  გვ. 132  N23,, 27.  პროექტის  მეორე  ნაწილი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24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ka-GE"/>
              <a:t>მესამე  გაკვეთილის  გეგმა</a:t>
            </a:r>
            <a:endParaRPr/>
          </a:p>
        </p:txBody>
      </p:sp>
      <p:sp>
        <p:nvSpPr>
          <p:cNvPr id="494" name="Google Shape;494;p24"/>
          <p:cNvSpPr txBox="1"/>
          <p:nvPr>
            <p:ph idx="1" type="body"/>
          </p:nvPr>
        </p:nvSpPr>
        <p:spPr>
          <a:xfrm>
            <a:off x="2187388" y="1398494"/>
            <a:ext cx="9406871" cy="5199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286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?"/>
            </a:pPr>
            <a:r>
              <a:rPr lang="ka-GE" sz="2400"/>
              <a:t>პროექტის   შემოწმება  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?"/>
            </a:pPr>
            <a:r>
              <a:rPr lang="ka-GE" sz="2400"/>
              <a:t>ჯგუფური მუშაობა  ა)  ამოცანა  გვ. 133  N29   (8 წთ)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ka-GE" sz="2400"/>
              <a:t>                                         ბ)  მდინარეზე მოძრაობის  ამოცანა (8 წთ)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?"/>
            </a:pPr>
            <a:r>
              <a:rPr lang="ka-GE" sz="2400"/>
              <a:t>ნამუშევრების  პრეზენტაცია  (10 წთ)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?"/>
            </a:pPr>
            <a:r>
              <a:rPr lang="ka-GE" sz="2400"/>
              <a:t>ვუპასუხოთ  “წერილებს”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ka-GE"/>
              <a:t>       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25"/>
          <p:cNvSpPr txBox="1"/>
          <p:nvPr>
            <p:ph type="title"/>
          </p:nvPr>
        </p:nvSpPr>
        <p:spPr>
          <a:xfrm>
            <a:off x="1911608" y="357121"/>
            <a:ext cx="8039053" cy="10861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entury Gothic"/>
              <a:buNone/>
            </a:pPr>
            <a:br>
              <a:rPr b="1" lang="ka-GE" sz="1600">
                <a:solidFill>
                  <a:schemeClr val="accent1"/>
                </a:solidFill>
              </a:rPr>
            </a:br>
            <a:r>
              <a:rPr b="1" lang="ka-GE" sz="1600">
                <a:solidFill>
                  <a:schemeClr val="accent1"/>
                </a:solidFill>
              </a:rPr>
              <a:t>ჯგუფის შეფასების  რუბრიკა</a:t>
            </a:r>
            <a:endParaRPr b="1" sz="1600">
              <a:solidFill>
                <a:schemeClr val="accent1"/>
              </a:solidFill>
            </a:endParaRPr>
          </a:p>
        </p:txBody>
      </p:sp>
      <p:graphicFrame>
        <p:nvGraphicFramePr>
          <p:cNvPr id="500" name="Google Shape;500;p25"/>
          <p:cNvGraphicFramePr/>
          <p:nvPr/>
        </p:nvGraphicFramePr>
        <p:xfrm>
          <a:off x="837128" y="154546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{78A81E02-DA87-42A4-91B1-9603FABC598C}</a:tableStyleId>
              </a:tblPr>
              <a:tblGrid>
                <a:gridCol w="2222575"/>
                <a:gridCol w="2222575"/>
                <a:gridCol w="2222575"/>
                <a:gridCol w="2222575"/>
                <a:gridCol w="2222575"/>
              </a:tblGrid>
              <a:tr h="568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ka-GE" sz="1200" u="none" cap="none" strike="noStrike">
                          <a:solidFill>
                            <a:srgbClr val="394229"/>
                          </a:solidFill>
                        </a:rPr>
                        <a:t>შეფასების  კრიტერიუმები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rgbClr val="394229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ka-GE" sz="1200" u="none" cap="none" strike="noStrike">
                          <a:solidFill>
                            <a:srgbClr val="394229"/>
                          </a:solidFill>
                        </a:rPr>
                        <a:t>4ქ</a:t>
                      </a:r>
                      <a:endParaRPr b="1" sz="1200" u="none" cap="none" strike="noStrike">
                        <a:solidFill>
                          <a:srgbClr val="394229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ka-GE" sz="1200" u="none" cap="none" strike="noStrike">
                          <a:solidFill>
                            <a:srgbClr val="394229"/>
                          </a:solidFill>
                        </a:rPr>
                        <a:t>3ქ</a:t>
                      </a:r>
                      <a:endParaRPr b="1" sz="1200" u="none" cap="none" strike="noStrike">
                        <a:solidFill>
                          <a:srgbClr val="394229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ka-GE" sz="1200" u="none" cap="none" strike="noStrike">
                          <a:solidFill>
                            <a:srgbClr val="394229"/>
                          </a:solidFill>
                        </a:rPr>
                        <a:t>2ქ</a:t>
                      </a:r>
                      <a:endParaRPr b="1" sz="1200" u="none" cap="none" strike="noStrike">
                        <a:solidFill>
                          <a:srgbClr val="394229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ka-GE" sz="1200" u="none" cap="none" strike="noStrike">
                          <a:solidFill>
                            <a:srgbClr val="394229"/>
                          </a:solidFill>
                        </a:rPr>
                        <a:t>1ქ</a:t>
                      </a:r>
                      <a:endParaRPr b="1" sz="1200" u="none" cap="none" strike="noStrike">
                        <a:solidFill>
                          <a:srgbClr val="394229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994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ka-GE" sz="1200" u="none" cap="none" strike="noStrike"/>
                        <a:t>ჯგუფური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ka-GE" sz="1200" u="none" cap="none" strike="noStrike"/>
                        <a:t>მუშაობის უნარი</a:t>
                      </a:r>
                      <a:endParaRPr b="1"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rgbClr val="394229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000"/>
                        <a:buFont typeface="Merriweather"/>
                        <a:buNone/>
                      </a:pPr>
                      <a:r>
                        <a:rPr b="0" lang="ka-GE" sz="1000" u="none" cap="none" strike="noStrike">
                          <a:solidFill>
                            <a:srgbClr val="0C0C0C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ყველა მოსწავლე აქტიურად ავლენს სოციალურ უნარებს,ეხმარება და თანამშრომლობს  ჯგუფთან</a:t>
                      </a:r>
                      <a:endParaRPr b="0" sz="1000" u="none" cap="none" strike="noStrike">
                        <a:solidFill>
                          <a:srgbClr val="0C0C0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solidFill>
                          <a:srgbClr val="394229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a-GE" sz="1000" u="none" cap="none" strike="noStrike">
                          <a:solidFill>
                            <a:srgbClr val="0C0C0C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თითოეული  მოსწავლე ავლენს სოციალურ უნარებს, დრო და დრო ეხმარება და თანამშრომლობს ჯგუფთან</a:t>
                      </a:r>
                      <a:endParaRPr b="0" sz="1000" u="none" cap="none" strike="noStrike">
                        <a:solidFill>
                          <a:srgbClr val="0C0C0C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solidFill>
                          <a:srgbClr val="394229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000"/>
                        <a:buFont typeface="Century Gothic"/>
                        <a:buNone/>
                      </a:pPr>
                      <a:r>
                        <a:rPr b="0" lang="ka-GE" sz="1000" u="none" cap="none" strike="noStrike">
                          <a:solidFill>
                            <a:srgbClr val="0C0C0C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მოსწავლეები  ნაკლებად ავლენენ სოციალურ უნარებს, ნაკლებად ეხმარებიან და თანამშრომლობენ ჯგუფთან</a:t>
                      </a:r>
                      <a:endParaRPr b="0" sz="1000" u="none" cap="none" strike="noStrike">
                        <a:solidFill>
                          <a:srgbClr val="0C0C0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solidFill>
                          <a:srgbClr val="394229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a-GE" sz="1000" u="none" cap="none" strike="noStrike">
                          <a:solidFill>
                            <a:srgbClr val="0C0C0C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მოსწავლეები სუსტად ავლენენ  სოციალურ უნარებს, არ ეხმარებიან და არ თანამშრომლობენ ჯგუფთან</a:t>
                      </a:r>
                      <a:endParaRPr b="0" sz="1000" u="none" cap="none" strike="noStrike">
                        <a:solidFill>
                          <a:srgbClr val="0C0C0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1861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94229"/>
                        </a:buClr>
                        <a:buSzPts val="1200"/>
                        <a:buFont typeface="Century Gothic"/>
                        <a:buNone/>
                      </a:pPr>
                      <a:r>
                        <a:rPr b="1" lang="ka-GE" sz="1200" u="none" cap="none" strike="noStrike">
                          <a:solidFill>
                            <a:srgbClr val="394229"/>
                          </a:solidFill>
                        </a:rPr>
                        <a:t>ნამუშევრის პრეზენტაციის  უნარი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rgbClr val="394229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000"/>
                        <a:buFont typeface="Merriweather"/>
                        <a:buNone/>
                      </a:pPr>
                      <a:r>
                        <a:rPr b="0" lang="ka-GE" sz="1000" u="none" cap="none" strike="noStrike">
                          <a:solidFill>
                            <a:srgbClr val="0C0C0C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პრეზენტატორის (-ების) ზეპირმეტყველება ყოველ ჯერზე  გამართული და ზუსტია, სწორად იყენებს  მათემატიკურ ტერმინებს.  მსჯელობა  გამართულია  და  დინამიური  (შესაბამისი  წერილობითი  ჩანაწერით  დაფაზე)</a:t>
                      </a:r>
                      <a:endParaRPr b="0" sz="1000" u="none" cap="none" strike="noStrike">
                        <a:solidFill>
                          <a:srgbClr val="0C0C0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solidFill>
                          <a:srgbClr val="394229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000"/>
                        <a:buFont typeface="Merriweather"/>
                        <a:buNone/>
                      </a:pPr>
                      <a:r>
                        <a:rPr b="0" lang="ka-GE" sz="1000" u="none" cap="none" strike="noStrike">
                          <a:solidFill>
                            <a:srgbClr val="0C0C0C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პრეზენტატორის (-ების) ზეპირმეტყველება უმეტესად  გამართული და ზუსტია,   უმეტესად სწორად იყენებს  მათემატიკურ ტერმინებს.  საუბრობს  თემასთან   დაკავშირებით, მაგრამ  მსჯელობა არაა თანამიმდევრული (შესაბამისი  წერილობითი  ჩანაწერით  დაფაზე)</a:t>
                      </a:r>
                      <a:endParaRPr b="0" sz="1000" u="none" cap="none" strike="noStrike">
                        <a:solidFill>
                          <a:srgbClr val="0C0C0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solidFill>
                          <a:srgbClr val="394229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000"/>
                        <a:buFont typeface="Merriweather"/>
                        <a:buNone/>
                      </a:pPr>
                      <a:r>
                        <a:rPr b="0" lang="ka-GE" sz="1000" u="none" cap="none" strike="noStrike">
                          <a:solidFill>
                            <a:srgbClr val="0C0C0C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პრეზენტატორის (-ების) ზეპირმეტყველება  ნაწილობრივაა გამართული, უჭირს    მათემატიკური ტერმინების სწორად გამოყენება.  მსჯელობა  არაა  გამართული</a:t>
                      </a:r>
                      <a:endParaRPr b="0" sz="1000" u="none" cap="none" strike="noStrike">
                        <a:solidFill>
                          <a:srgbClr val="0C0C0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000"/>
                        <a:buFont typeface="Merriweather"/>
                        <a:buNone/>
                      </a:pPr>
                      <a:r>
                        <a:rPr b="0" lang="ka-GE" sz="1000" u="none" cap="none" strike="noStrike">
                          <a:solidFill>
                            <a:srgbClr val="0C0C0C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(შესაბამისი  წერილობითი  ჩანაწერით  დაფაზე)</a:t>
                      </a:r>
                      <a:endParaRPr b="0" sz="1000" u="none" cap="none" strike="noStrike">
                        <a:solidFill>
                          <a:srgbClr val="0C0C0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solidFill>
                          <a:srgbClr val="394229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000"/>
                        <a:buFont typeface="Merriweather"/>
                        <a:buNone/>
                      </a:pPr>
                      <a:r>
                        <a:rPr b="0" lang="ka-GE" sz="1000" u="none" cap="none" strike="noStrike">
                          <a:solidFill>
                            <a:srgbClr val="0C0C0C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მოსწავლის ზეპირმეტყველება  გაუმართავია, ვერ იყენებს  სწორად     მათემატიკურ ტერმინებს.  ვერ  საუბრობს  თემასთან  დაკავშირებით (შესაბამისი  წერილობითი  ჩანაწერით  დაფაზე)</a:t>
                      </a:r>
                      <a:endParaRPr b="0" sz="1000" u="none" cap="none" strike="noStrike">
                        <a:solidFill>
                          <a:srgbClr val="0C0C0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rgbClr val="0C0C0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898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94229"/>
                        </a:buClr>
                        <a:buSzPts val="1200"/>
                        <a:buFont typeface="Century Gothic"/>
                        <a:buNone/>
                      </a:pPr>
                      <a:r>
                        <a:rPr b="1" lang="ka-GE" sz="1200" u="none" cap="none" strike="noStrike">
                          <a:solidFill>
                            <a:srgbClr val="394229"/>
                          </a:solidFill>
                        </a:rPr>
                        <a:t>წერილობითი  ნამუშევარი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entury Gothic"/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rgbClr val="39422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000"/>
                        <a:buFont typeface="Merriweather"/>
                        <a:buNone/>
                      </a:pPr>
                      <a:r>
                        <a:rPr b="0" lang="ka-GE" sz="1000" u="none" cap="none" strike="noStrike">
                          <a:solidFill>
                            <a:srgbClr val="0C0C0C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დავალებათა უმეტესობა  შესრულებულია  სწორად (10-8ქ-ზე)</a:t>
                      </a:r>
                      <a:endParaRPr b="0" sz="1000" u="none" cap="none" strike="noStrike">
                        <a:solidFill>
                          <a:srgbClr val="0C0C0C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entury Gothic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rgbClr val="0C0C0C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entury Gothic"/>
                        <a:buNone/>
                      </a:pPr>
                      <a:r>
                        <a:t/>
                      </a:r>
                      <a:endParaRPr b="1" sz="1000" u="none" cap="none" strike="noStrike">
                        <a:solidFill>
                          <a:srgbClr val="394229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000"/>
                        <a:buFont typeface="Merriweather"/>
                        <a:buNone/>
                      </a:pPr>
                      <a:r>
                        <a:rPr b="0" lang="ka-GE" sz="1000" u="none" cap="none" strike="noStrike">
                          <a:solidFill>
                            <a:srgbClr val="0C0C0C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ნაწილი  დავალებებისა შესრულებულია  სწორად (7-5ქ-ზე)</a:t>
                      </a:r>
                      <a:endParaRPr b="0" sz="1000" u="none" cap="none" strike="noStrike">
                        <a:solidFill>
                          <a:srgbClr val="0C0C0C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entury Gothic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rgbClr val="0C0C0C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solidFill>
                          <a:srgbClr val="394229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000"/>
                        <a:buFont typeface="Merriweather"/>
                        <a:buNone/>
                      </a:pPr>
                      <a:r>
                        <a:rPr b="0" lang="ka-GE" sz="1000" u="none" cap="none" strike="noStrike">
                          <a:solidFill>
                            <a:srgbClr val="0C0C0C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მცირე ნაწილი  დავალებებისა შესრულებულია  სწორად (4-3ქ-ზე)</a:t>
                      </a:r>
                      <a:endParaRPr b="0" sz="1000" u="none" cap="none" strike="noStrike">
                        <a:solidFill>
                          <a:srgbClr val="0C0C0C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solidFill>
                          <a:srgbClr val="394229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000"/>
                        <a:buFont typeface="Merriweather"/>
                        <a:buNone/>
                      </a:pPr>
                      <a:r>
                        <a:rPr b="0" lang="ka-GE" sz="1000" u="none" cap="none" strike="noStrike">
                          <a:solidFill>
                            <a:srgbClr val="0C0C0C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მცირე ნაწილი  დავალებებისა შესრულებულია  სწორად (2-1ქ)</a:t>
                      </a:r>
                      <a:endParaRPr b="0" sz="1000" u="none" cap="none" strike="noStrike">
                        <a:solidFill>
                          <a:srgbClr val="0C0C0C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solidFill>
                          <a:srgbClr val="394229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26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ka-GE"/>
              <a:t>გავიხსენოთ წინა  მასალა:  შეკრება</a:t>
            </a:r>
            <a:endParaRPr/>
          </a:p>
        </p:txBody>
      </p:sp>
      <p:pic>
        <p:nvPicPr>
          <p:cNvPr id="506" name="Google Shape;506;p2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848" y="1209540"/>
            <a:ext cx="4597978" cy="4743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507" name="Google Shape;507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87689" y="2331029"/>
            <a:ext cx="5416923" cy="4217878"/>
          </a:xfrm>
          <a:prstGeom prst="rect">
            <a:avLst/>
          </a:prstGeom>
          <a:noFill/>
          <a:ln>
            <a:noFill/>
          </a:ln>
        </p:spPr>
      </p:pic>
      <p:sp>
        <p:nvSpPr>
          <p:cNvPr id="508" name="Google Shape;508;p26"/>
          <p:cNvSpPr txBox="1"/>
          <p:nvPr/>
        </p:nvSpPr>
        <p:spPr>
          <a:xfrm>
            <a:off x="2296710" y="6173867"/>
            <a:ext cx="5713948" cy="4103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a-GE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27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ka-GE"/>
              <a:t>გამრავლება</a:t>
            </a:r>
            <a:endParaRPr/>
          </a:p>
        </p:txBody>
      </p:sp>
      <p:pic>
        <p:nvPicPr>
          <p:cNvPr id="514" name="Google Shape;514;p2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3175" y="1425262"/>
            <a:ext cx="3831406" cy="47361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15" name="Google Shape;515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77983" y="2160621"/>
            <a:ext cx="5281255" cy="4574214"/>
          </a:xfrm>
          <a:prstGeom prst="rect">
            <a:avLst/>
          </a:prstGeom>
          <a:noFill/>
          <a:ln>
            <a:noFill/>
          </a:ln>
        </p:spPr>
      </p:pic>
      <p:sp>
        <p:nvSpPr>
          <p:cNvPr id="516" name="Google Shape;516;p27"/>
          <p:cNvSpPr txBox="1"/>
          <p:nvPr/>
        </p:nvSpPr>
        <p:spPr>
          <a:xfrm>
            <a:off x="2137893" y="6284890"/>
            <a:ext cx="43015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a-GE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28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ka-GE"/>
              <a:t>ამოცანა N1   ჯგუფი 1</a:t>
            </a:r>
            <a:endParaRPr/>
          </a:p>
        </p:txBody>
      </p:sp>
      <p:sp>
        <p:nvSpPr>
          <p:cNvPr id="522" name="Google Shape;522;p28"/>
          <p:cNvSpPr txBox="1"/>
          <p:nvPr>
            <p:ph idx="1" type="body"/>
          </p:nvPr>
        </p:nvSpPr>
        <p:spPr>
          <a:xfrm>
            <a:off x="2060620" y="1904999"/>
            <a:ext cx="9443992" cy="4534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?"/>
            </a:pPr>
            <a:r>
              <a:rPr lang="ka-GE"/>
              <a:t> 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29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ka-GE"/>
              <a:t>ამოხსნა: </a:t>
            </a:r>
            <a:endParaRPr/>
          </a:p>
        </p:txBody>
      </p:sp>
      <p:sp>
        <p:nvSpPr>
          <p:cNvPr id="528" name="Google Shape;528;p29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?"/>
            </a:pPr>
            <a:r>
              <a:rPr lang="ka-GE"/>
              <a:t> 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ka-GE"/>
              <a:t>პირველი  გაკვეთილი</a:t>
            </a:r>
            <a:endParaRPr/>
          </a:p>
        </p:txBody>
      </p:sp>
      <p:sp>
        <p:nvSpPr>
          <p:cNvPr id="332" name="Google Shape;332;p3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a-GE"/>
              <a:t>              მიზანი: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</a:pPr>
            <a:r>
              <a:rPr lang="ka-GE"/>
              <a:t>ა)  წინარე  ცოდნის  დაკავშირება  ახალ მასალასთან,  მსჯელობის  უნარების  განვითარება. 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</a:pPr>
            <a:r>
              <a:rPr lang="ka-GE"/>
              <a:t>ბ)  ვექტორის  განსაზღვრება (ჩაწერა და  ჩახაზვა, ნულოვანი  ვექტორი),  ვექტორის მოდულის  გამოთვლა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</a:pPr>
            <a:r>
              <a:rPr lang="ka-GE"/>
              <a:t>გ) სოციალური  უნარების  განვითარება,  წყვილებში  მუშაობა</a:t>
            </a:r>
            <a:endParaRPr/>
          </a:p>
          <a:p>
            <a:pPr indent="-2286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286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286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30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ka-GE"/>
              <a:t>ამოცანა 1 ჯგუფი 2</a:t>
            </a:r>
            <a:endParaRPr/>
          </a:p>
        </p:txBody>
      </p:sp>
      <p:sp>
        <p:nvSpPr>
          <p:cNvPr id="534" name="Google Shape;534;p30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?"/>
            </a:pPr>
            <a:r>
              <a:rPr lang="ka-GE"/>
              <a:t> 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1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ka-GE"/>
              <a:t>ამოხსნა</a:t>
            </a:r>
            <a:endParaRPr/>
          </a:p>
        </p:txBody>
      </p:sp>
      <p:sp>
        <p:nvSpPr>
          <p:cNvPr id="540" name="Google Shape;540;p31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?"/>
            </a:pPr>
            <a:r>
              <a:rPr lang="ka-GE"/>
              <a:t> 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32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ka-GE"/>
              <a:t>ამოცანა 3  ჯგუფი 3</a:t>
            </a:r>
            <a:endParaRPr/>
          </a:p>
        </p:txBody>
      </p:sp>
      <p:sp>
        <p:nvSpPr>
          <p:cNvPr id="546" name="Google Shape;546;p32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?"/>
            </a:pPr>
            <a:r>
              <a:rPr lang="ka-GE"/>
              <a:t> 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33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ka-GE"/>
              <a:t>გავიხსენოთ  ამოცანა</a:t>
            </a:r>
            <a:endParaRPr/>
          </a:p>
        </p:txBody>
      </p:sp>
      <p:pic>
        <p:nvPicPr>
          <p:cNvPr id="552" name="Google Shape;552;p3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3825024" y="1264555"/>
            <a:ext cx="5885645" cy="65627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34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ka-GE"/>
              <a:t>ამოცანა N2</a:t>
            </a:r>
            <a:endParaRPr/>
          </a:p>
        </p:txBody>
      </p:sp>
      <p:sp>
        <p:nvSpPr>
          <p:cNvPr id="558" name="Google Shape;558;p34"/>
          <p:cNvSpPr txBox="1"/>
          <p:nvPr>
            <p:ph idx="1" type="body"/>
          </p:nvPr>
        </p:nvSpPr>
        <p:spPr>
          <a:xfrm>
            <a:off x="1184857" y="1429555"/>
            <a:ext cx="10319756" cy="51515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?"/>
            </a:pPr>
            <a:r>
              <a:rPr lang="ka-GE"/>
              <a:t> 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5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ka-GE"/>
              <a:t>ამოხსნა </a:t>
            </a:r>
            <a:endParaRPr/>
          </a:p>
        </p:txBody>
      </p:sp>
      <p:sp>
        <p:nvSpPr>
          <p:cNvPr id="564" name="Google Shape;564;p35"/>
          <p:cNvSpPr txBox="1"/>
          <p:nvPr>
            <p:ph idx="1" type="body"/>
          </p:nvPr>
        </p:nvSpPr>
        <p:spPr>
          <a:xfrm>
            <a:off x="2128058" y="1845425"/>
            <a:ext cx="9376554" cy="40657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?"/>
            </a:pPr>
            <a:r>
              <a:rPr lang="ka-GE"/>
              <a:t> 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36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ka-GE"/>
              <a:t>უპასუხეთ  წერილებს</a:t>
            </a:r>
            <a:endParaRPr/>
          </a:p>
        </p:txBody>
      </p:sp>
      <p:sp>
        <p:nvSpPr>
          <p:cNvPr id="570" name="Google Shape;570;p36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?"/>
            </a:pPr>
            <a:r>
              <a:rPr lang="ka-GE" sz="2000"/>
              <a:t>დაიწყეთ  სიტყვებით:</a:t>
            </a:r>
            <a:endParaRPr/>
          </a:p>
          <a:p>
            <a:pPr indent="-215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ka-GE" sz="2000"/>
              <a:t>   ჭეშმარიტია,  რომ ....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ka-GE" sz="2000"/>
              <a:t>  ან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ka-GE" sz="2000"/>
              <a:t>   მცდარია,   რადგან ...</a:t>
            </a:r>
            <a:endParaRPr sz="20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37"/>
          <p:cNvSpPr txBox="1"/>
          <p:nvPr>
            <p:ph type="title"/>
          </p:nvPr>
        </p:nvSpPr>
        <p:spPr>
          <a:xfrm>
            <a:off x="1296785" y="199506"/>
            <a:ext cx="10207827" cy="6982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ka-GE"/>
              <a:t>„</a:t>
            </a:r>
            <a:r>
              <a:rPr lang="ka-GE" sz="2000"/>
              <a:t>წერილები  მასწავლებლისგან“</a:t>
            </a:r>
            <a:endParaRPr sz="2000"/>
          </a:p>
        </p:txBody>
      </p:sp>
      <p:sp>
        <p:nvSpPr>
          <p:cNvPr id="576" name="Google Shape;576;p37"/>
          <p:cNvSpPr txBox="1"/>
          <p:nvPr>
            <p:ph idx="1" type="body"/>
          </p:nvPr>
        </p:nvSpPr>
        <p:spPr>
          <a:xfrm>
            <a:off x="889462" y="1088967"/>
            <a:ext cx="10615150" cy="4822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?"/>
            </a:pPr>
            <a:r>
              <a:rPr lang="ka-GE"/>
              <a:t> 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38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ka-GE"/>
              <a:t>შეჯამება </a:t>
            </a:r>
            <a:endParaRPr/>
          </a:p>
        </p:txBody>
      </p:sp>
      <p:sp>
        <p:nvSpPr>
          <p:cNvPr id="582" name="Google Shape;582;p38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</a:pPr>
            <a:r>
              <a:rPr lang="ka-GE"/>
              <a:t>შეფასება</a:t>
            </a:r>
            <a:endParaRPr/>
          </a:p>
          <a:p>
            <a:pPr indent="-2286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</a:pPr>
            <a:r>
              <a:rPr lang="ka-GE"/>
              <a:t>დავალება  N25,  N26 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39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ka-GE"/>
              <a:t>IV-V გაკვეთილი</a:t>
            </a:r>
            <a:endParaRPr/>
          </a:p>
        </p:txBody>
      </p:sp>
      <p:sp>
        <p:nvSpPr>
          <p:cNvPr id="588" name="Google Shape;588;p39"/>
          <p:cNvSpPr txBox="1"/>
          <p:nvPr>
            <p:ph idx="1" type="body"/>
          </p:nvPr>
        </p:nvSpPr>
        <p:spPr>
          <a:xfrm>
            <a:off x="2678859" y="1694330"/>
            <a:ext cx="8915400" cy="49036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286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</a:pPr>
            <a:r>
              <a:rPr lang="ka-GE"/>
              <a:t>შევამოწმოთ  დავალება  მონიტორიდან   N23 ზ) ი)  N27 ბ)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</a:pPr>
            <a:r>
              <a:rPr lang="ka-GE"/>
              <a:t>მასალის  განმტკიცება  -  მუშაობა  დაფასთან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ka-GE"/>
              <a:t>                         ( ტოლი  ვექტორის  კოორდინატების გამოთვლა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ka-GE"/>
              <a:t>                          გადაადგილების  გამოსახვა  ვექტორებით)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</a:pPr>
            <a:r>
              <a:rPr lang="ka-GE"/>
              <a:t>დამოუკიდებელი  მუშაობა</a:t>
            </a:r>
            <a:endParaRPr/>
          </a:p>
          <a:p>
            <a:pPr indent="-2286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286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286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ka-GE"/>
              <a:t>      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"/>
          <p:cNvSpPr txBox="1"/>
          <p:nvPr>
            <p:ph type="title"/>
          </p:nvPr>
        </p:nvSpPr>
        <p:spPr>
          <a:xfrm>
            <a:off x="2592925" y="133004"/>
            <a:ext cx="8039053" cy="5153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entury Gothic"/>
              <a:buNone/>
            </a:pPr>
            <a:r>
              <a:rPr b="1" lang="ka-GE" sz="1600">
                <a:solidFill>
                  <a:schemeClr val="accent1"/>
                </a:solidFill>
              </a:rPr>
              <a:t>გაკვეთილის შეფასების  რუბრიკა</a:t>
            </a:r>
            <a:endParaRPr b="1" sz="1600">
              <a:solidFill>
                <a:schemeClr val="accent1"/>
              </a:solidFill>
            </a:endParaRPr>
          </a:p>
        </p:txBody>
      </p:sp>
      <p:graphicFrame>
        <p:nvGraphicFramePr>
          <p:cNvPr id="338" name="Google Shape;338;p4"/>
          <p:cNvGraphicFramePr/>
          <p:nvPr/>
        </p:nvGraphicFramePr>
        <p:xfrm>
          <a:off x="989013" y="6477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{78A81E02-DA87-42A4-91B1-9603FABC598C}</a:tableStyleId>
              </a:tblPr>
              <a:tblGrid>
                <a:gridCol w="2159625"/>
                <a:gridCol w="2159625"/>
                <a:gridCol w="2159625"/>
                <a:gridCol w="2159625"/>
                <a:gridCol w="21596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ka-GE" sz="1200" u="none" cap="none" strike="noStrike">
                          <a:solidFill>
                            <a:srgbClr val="394229"/>
                          </a:solidFill>
                        </a:rPr>
                        <a:t>შეფასების  კრიტერიუმები</a:t>
                      </a:r>
                      <a:endParaRPr b="1" sz="1200" u="none" cap="none" strike="noStrike">
                        <a:solidFill>
                          <a:srgbClr val="394229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rgbClr val="394229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rgbClr val="394229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rgbClr val="394229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rgbClr val="394229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94229"/>
                        </a:buClr>
                        <a:buSzPts val="1200"/>
                        <a:buFont typeface="Century Gothic"/>
                        <a:buNone/>
                      </a:pPr>
                      <a:r>
                        <a:rPr b="1" lang="ka-GE" sz="1200" u="none" cap="none" strike="noStrike">
                          <a:solidFill>
                            <a:srgbClr val="394229"/>
                          </a:solidFill>
                        </a:rPr>
                        <a:t>ჯგუფში და  წყვილში  მუშაობის უნარი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rgbClr val="394229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000"/>
                        <a:buFont typeface="Merriweather"/>
                        <a:buNone/>
                      </a:pPr>
                      <a:r>
                        <a:rPr b="0" lang="ka-GE" sz="1000" u="none" cap="none" strike="noStrike">
                          <a:solidFill>
                            <a:srgbClr val="0C0C0C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მოსწავლე აქტიურად ავლენს სოციალურ უნარებს,ეხმარება და თანამშრომლობს მეწყვილესთან / ჯგუფთან</a:t>
                      </a:r>
                      <a:endParaRPr b="0" sz="1000" u="none" cap="none" strike="noStrike">
                        <a:solidFill>
                          <a:srgbClr val="0C0C0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solidFill>
                          <a:srgbClr val="394229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a-GE" sz="1000" u="none" cap="none" strike="noStrike">
                          <a:solidFill>
                            <a:srgbClr val="0C0C0C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მოსწავლე უმეტესად ავლენს სოციალურ უნარებს, დრო და დრო ეხმარება და თანამშრომლობს მეწყვილესთან/ჯგუფთან</a:t>
                      </a:r>
                      <a:endParaRPr b="0" sz="1000" u="none" cap="none" strike="noStrike">
                        <a:solidFill>
                          <a:srgbClr val="0C0C0C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rgbClr val="0C0C0C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solidFill>
                          <a:srgbClr val="394229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a-GE" sz="1000" u="none" cap="none" strike="noStrike">
                          <a:solidFill>
                            <a:srgbClr val="0C0C0C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მოსწავლე  ნაკლებად ავლენს სოციალურ უნარებს, ნაკლებად ეხმარება და თანამშრომლობს მეწყვილესთან/ჯგუფთან.</a:t>
                      </a:r>
                      <a:endParaRPr b="0" sz="1000" u="none" cap="none" strike="noStrike">
                        <a:solidFill>
                          <a:srgbClr val="0C0C0C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rgbClr val="0C0C0C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solidFill>
                          <a:srgbClr val="394229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a-GE" sz="1000" u="none" cap="none" strike="noStrike">
                          <a:solidFill>
                            <a:srgbClr val="0C0C0C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მოსწავლე ვერ ავლენს  სოციალურ უნარებს, არ ეხმარება და არ თანამშრომლობს მეწყვილესთან/ჯგუფთა</a:t>
                      </a:r>
                      <a:endParaRPr b="1" sz="1000" u="none" cap="none" strike="noStrike">
                        <a:solidFill>
                          <a:srgbClr val="394229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ka-GE" sz="1200" u="none" cap="none" strike="noStrike">
                          <a:solidFill>
                            <a:srgbClr val="394229"/>
                          </a:solidFill>
                        </a:rPr>
                        <a:t>მსჯელობის და  ტერმინების  ფლობის  უნარი</a:t>
                      </a:r>
                      <a:endParaRPr b="1" sz="1200" u="none" cap="none" strike="noStrike">
                        <a:solidFill>
                          <a:srgbClr val="394229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000"/>
                        <a:buFont typeface="Merriweather"/>
                        <a:buNone/>
                      </a:pPr>
                      <a:r>
                        <a:rPr b="0" lang="ka-GE" sz="1000" u="none" cap="none" strike="noStrike">
                          <a:solidFill>
                            <a:srgbClr val="0C0C0C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მოსწავლის ზეპირმეტყველება ყოველ ჯერზე  გამართული და ზუსტია, სწორად იყენებს  მათემატიკურ ტერმინებს.  მსჯელობა  გამართულია  და  დინამიური</a:t>
                      </a:r>
                      <a:endParaRPr b="0" sz="1000" u="none" cap="none" strike="noStrike">
                        <a:solidFill>
                          <a:srgbClr val="0C0C0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solidFill>
                          <a:srgbClr val="394229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a-GE" sz="1000" u="none" cap="none" strike="noStrike">
                          <a:solidFill>
                            <a:srgbClr val="0C0C0C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მოსწავლის ზეპირმეტყველება უმეტესად  გამართული და ზუსტია,   უმეტესად სწორად იყენებს  მათემატიკურ ტერმინებს.  საუბრობს  თემასთან   დაკავშირებით, მაგრამ  მსჯელობა არაა თანამიმდევრული</a:t>
                      </a:r>
                      <a:endParaRPr b="1" sz="1000" u="none" cap="none" strike="noStrike">
                        <a:solidFill>
                          <a:srgbClr val="394229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000"/>
                        <a:buFont typeface="Merriweather"/>
                        <a:buNone/>
                      </a:pPr>
                      <a:r>
                        <a:rPr b="0" lang="ka-GE" sz="1000" u="none" cap="none" strike="noStrike">
                          <a:solidFill>
                            <a:srgbClr val="0C0C0C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მოსწავლის ზეპირმეტყველება  ნაწილობრივაა გამართული, უჭირს    მათემატიკური ტერმინების სწორად გამოყენება.  მსჯელობა  არაა  გამართული</a:t>
                      </a:r>
                      <a:endParaRPr b="0" sz="1000" u="none" cap="none" strike="noStrike">
                        <a:solidFill>
                          <a:srgbClr val="0C0C0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solidFill>
                          <a:srgbClr val="394229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a-GE" sz="1000" u="none" cap="none" strike="noStrike">
                          <a:solidFill>
                            <a:srgbClr val="0C0C0C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მოსწავლის ზეპირმეტყველება  გაუმართავია, ვერ იყენებს  სწორად     მათემატიკურ ტერმინებს.  ვერ  საუბრობს  თემასთან  დაკავშირებით</a:t>
                      </a:r>
                      <a:endParaRPr b="0" sz="1000" u="none" cap="none" strike="noStrike">
                        <a:solidFill>
                          <a:srgbClr val="0C0C0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94229"/>
                        </a:buClr>
                        <a:buSzPts val="1200"/>
                        <a:buFont typeface="Century Gothic"/>
                        <a:buNone/>
                      </a:pPr>
                      <a:r>
                        <a:rPr b="1" lang="ka-GE" sz="1200" u="none" cap="none" strike="noStrike">
                          <a:solidFill>
                            <a:srgbClr val="394229"/>
                          </a:solidFill>
                        </a:rPr>
                        <a:t>ცოდნა (</a:t>
                      </a:r>
                      <a:r>
                        <a:rPr b="1" lang="ka-GE" sz="1200" u="none" cap="none" strike="noStrike">
                          <a:solidFill>
                            <a:srgbClr val="394229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პარალელური  გადატანის  ფორმულა,  პითაგორას  თეორემა, ორ  წერტილს  შორის  მანძილის  ფორმულა)</a:t>
                      </a:r>
                      <a:endParaRPr b="1" sz="1200" u="none" cap="none" strike="noStrike">
                        <a:solidFill>
                          <a:srgbClr val="39422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000"/>
                        <a:buFont typeface="Merriweather"/>
                        <a:buNone/>
                      </a:pPr>
                      <a:r>
                        <a:rPr b="0" lang="ka-GE" sz="1000" u="none" cap="none" strike="noStrike">
                          <a:solidFill>
                            <a:srgbClr val="0C0C0C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მოსწავლე განვლილ მასალასთან დაკავშირებულ ყველა კითხვას  სწორად პასუხობს</a:t>
                      </a:r>
                      <a:endParaRPr b="1" sz="1000" u="none" cap="none" strike="noStrike">
                        <a:solidFill>
                          <a:srgbClr val="394229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a-GE" sz="1000" u="none" cap="none" strike="noStrike">
                          <a:solidFill>
                            <a:srgbClr val="0C0C0C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მოსწავლე განვლილ მასალასთან დაკავშირებულ კითხვებს  უმეტესად სწორად პასუხობს, უშვებს 1 შეცდომას</a:t>
                      </a:r>
                      <a:endParaRPr b="1" sz="1000" u="none" cap="none" strike="noStrike">
                        <a:solidFill>
                          <a:srgbClr val="394229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a-GE" sz="1000" u="none" cap="none" strike="noStrike">
                          <a:solidFill>
                            <a:srgbClr val="0C0C0C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მოსწავლე განვლილ მასალასთან დაკავშირებულ კითხვებზე უმეტესად არასწორად პასუხობს, უშვებს  2 შეცდომას.</a:t>
                      </a:r>
                      <a:endParaRPr b="1" sz="1000" u="none" cap="none" strike="noStrike">
                        <a:solidFill>
                          <a:srgbClr val="394229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a-GE" sz="1000" u="none" cap="none" strike="noStrike">
                          <a:solidFill>
                            <a:srgbClr val="0C0C0C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მოსწავლე განვლილ მასალასთან დაკავშირებულ კითხვებზე არასწორად პასუხობს ან არ პას</a:t>
                      </a:r>
                      <a:endParaRPr b="1" sz="1000" u="none" cap="none" strike="noStrike">
                        <a:solidFill>
                          <a:srgbClr val="394229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40"/>
          <p:cNvSpPr txBox="1"/>
          <p:nvPr>
            <p:ph type="title"/>
          </p:nvPr>
        </p:nvSpPr>
        <p:spPr>
          <a:xfrm>
            <a:off x="2592925" y="133004"/>
            <a:ext cx="8039053" cy="5153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entury Gothic"/>
              <a:buNone/>
            </a:pPr>
            <a:r>
              <a:rPr b="1" lang="ka-GE" sz="1600">
                <a:solidFill>
                  <a:schemeClr val="accent1"/>
                </a:solidFill>
              </a:rPr>
              <a:t>გაკვეთილის შეფასების  რუბრიკა</a:t>
            </a:r>
            <a:endParaRPr b="1" sz="1600">
              <a:solidFill>
                <a:schemeClr val="accent1"/>
              </a:solidFill>
            </a:endParaRPr>
          </a:p>
        </p:txBody>
      </p:sp>
      <p:graphicFrame>
        <p:nvGraphicFramePr>
          <p:cNvPr id="594" name="Google Shape;594;p40"/>
          <p:cNvGraphicFramePr/>
          <p:nvPr/>
        </p:nvGraphicFramePr>
        <p:xfrm>
          <a:off x="989013" y="6477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{78A81E02-DA87-42A4-91B1-9603FABC598C}</a:tableStyleId>
              </a:tblPr>
              <a:tblGrid>
                <a:gridCol w="2159625"/>
                <a:gridCol w="2159625"/>
                <a:gridCol w="2159625"/>
                <a:gridCol w="2159625"/>
                <a:gridCol w="21596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ka-GE" sz="1200" u="none" cap="none" strike="noStrike">
                          <a:solidFill>
                            <a:srgbClr val="394229"/>
                          </a:solidFill>
                        </a:rPr>
                        <a:t>შეფასების  კრიტერიუმები</a:t>
                      </a:r>
                      <a:endParaRPr b="1" sz="1200" u="none" cap="none" strike="noStrike">
                        <a:solidFill>
                          <a:srgbClr val="394229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rgbClr val="394229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rgbClr val="394229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rgbClr val="394229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rgbClr val="394229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ka-GE" sz="1200" u="none" cap="none" strike="noStrike"/>
                        <a:t>ინდივიდუალური  მუშაობის უნარი</a:t>
                      </a:r>
                      <a:endParaRPr b="1"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rgbClr val="394229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a-GE" sz="1000" u="none" cap="none" strike="noStrike">
                          <a:solidFill>
                            <a:srgbClr val="0C0C0C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მოსწავლე თავისუფლად განიხილავს თეორიულ და პრაქტიკულ  საკითხებს დამოუკიდებლად.</a:t>
                      </a:r>
                      <a:endParaRPr b="0" sz="1000" u="none" cap="none" strike="noStrike">
                        <a:solidFill>
                          <a:srgbClr val="0C0C0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solidFill>
                          <a:srgbClr val="394229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a-GE" sz="1000" u="none" cap="none" strike="noStrike">
                          <a:solidFill>
                            <a:srgbClr val="0C0C0C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მოსწავლე უმეტესად კარგად განიხილავს თეორიულ და პრაქტიკულ  საკითხებს დამოუკიდებლად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solidFill>
                          <a:srgbClr val="394229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a-GE" sz="1000" u="none" cap="none" strike="noStrike">
                          <a:solidFill>
                            <a:srgbClr val="0C0C0C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მოსწავლე ნაკლებად კარგად განიხილავს თეორიულ და პრაქტიკულ  საკითხების დამოუკიდებლად.</a:t>
                      </a:r>
                      <a:endParaRPr b="0" sz="1000" u="none" cap="none" strike="noStrike">
                        <a:solidFill>
                          <a:srgbClr val="0C0C0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rgbClr val="0C0C0C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solidFill>
                          <a:srgbClr val="394229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a-GE" sz="1000" u="none" cap="none" strike="noStrike">
                          <a:solidFill>
                            <a:srgbClr val="0C0C0C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მოსწავლე ვერ განიხილავს თეორიულ და პრაქტიკულ  საკითხების დამოუკიდებლად</a:t>
                      </a:r>
                      <a:endParaRPr b="0" sz="1000" u="none" cap="none" strike="noStrike">
                        <a:solidFill>
                          <a:srgbClr val="0C0C0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94229"/>
                        </a:buClr>
                        <a:buSzPts val="1200"/>
                        <a:buFont typeface="Century Gothic"/>
                        <a:buNone/>
                      </a:pPr>
                      <a:r>
                        <a:rPr b="1" lang="ka-GE" sz="1200" u="none" cap="none" strike="noStrike">
                          <a:solidFill>
                            <a:srgbClr val="394229"/>
                          </a:solidFill>
                        </a:rPr>
                        <a:t>ფაქტობრივი ცოდნა</a:t>
                      </a:r>
                      <a:endParaRPr b="1" sz="1200" u="none" cap="none" strike="noStrike">
                        <a:solidFill>
                          <a:srgbClr val="39422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000"/>
                        <a:buFont typeface="Merriweather"/>
                        <a:buNone/>
                      </a:pPr>
                      <a:r>
                        <a:rPr b="0" lang="ka-GE" sz="1000" u="none" cap="none" strike="noStrike">
                          <a:solidFill>
                            <a:srgbClr val="0C0C0C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მოსწავლე  თემასთან დაკავშირებულ ყველა კითხვას  სწორად პასუხობს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entury Gothic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rgbClr val="0C0C0C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entury Gothic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rgbClr val="0C0C0C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entury Gothic"/>
                        <a:buNone/>
                      </a:pPr>
                      <a:r>
                        <a:t/>
                      </a:r>
                      <a:endParaRPr b="1" sz="1000" u="none" cap="none" strike="noStrike">
                        <a:solidFill>
                          <a:srgbClr val="394229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a-GE" sz="1000" u="none" cap="none" strike="noStrike">
                          <a:solidFill>
                            <a:srgbClr val="0C0C0C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მოსწავლე  თემასთან დაკავშირებულ კითხვებს  უმეტესად სწორად პასუხობს, უშვებს 1-2 შეცდომას</a:t>
                      </a:r>
                      <a:endParaRPr b="1" sz="1000" u="none" cap="none" strike="noStrike">
                        <a:solidFill>
                          <a:srgbClr val="394229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a-GE" sz="1000" u="none" cap="none" strike="noStrike">
                          <a:solidFill>
                            <a:srgbClr val="0C0C0C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მოსწავლე თემასთან დაკავშირებულ კითხვებზე უმეტესად არასწორად პასუხობს, </a:t>
                      </a:r>
                      <a:endParaRPr b="1" sz="1000" u="none" cap="none" strike="noStrike">
                        <a:solidFill>
                          <a:srgbClr val="394229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a-GE" sz="1000" u="none" cap="none" strike="noStrike">
                          <a:solidFill>
                            <a:srgbClr val="0C0C0C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მოსწავლე თემასთან დაკავშირებულ კითხვებზე არასწორად პასუხობს ან ვერ პასუხობს საერთოდ</a:t>
                      </a:r>
                      <a:endParaRPr b="1" sz="1000" u="none" cap="none" strike="noStrike">
                        <a:solidFill>
                          <a:srgbClr val="394229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41"/>
          <p:cNvSpPr txBox="1"/>
          <p:nvPr>
            <p:ph type="title"/>
          </p:nvPr>
        </p:nvSpPr>
        <p:spPr>
          <a:xfrm>
            <a:off x="1335741" y="484094"/>
            <a:ext cx="10168871" cy="851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ka-GE"/>
              <a:t>შეამოწმეთ  დავალება</a:t>
            </a:r>
            <a:endParaRPr/>
          </a:p>
        </p:txBody>
      </p:sp>
      <p:sp>
        <p:nvSpPr>
          <p:cNvPr id="600" name="Google Shape;600;p41"/>
          <p:cNvSpPr txBox="1"/>
          <p:nvPr>
            <p:ph idx="1" type="body"/>
          </p:nvPr>
        </p:nvSpPr>
        <p:spPr>
          <a:xfrm>
            <a:off x="1308847" y="1255059"/>
            <a:ext cx="10195765" cy="4656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?"/>
            </a:pPr>
            <a:r>
              <a:rPr b="1" lang="ka-GE"/>
              <a:t>N23  ზ)                                                                     N23 ი)</a:t>
            </a:r>
            <a:endParaRPr/>
          </a:p>
          <a:p>
            <a:pPr indent="-2286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/>
          </a:p>
          <a:p>
            <a:pPr indent="-2286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/>
          </a:p>
          <a:p>
            <a:pPr indent="-2286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/>
          </a:p>
          <a:p>
            <a:pPr indent="-2286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/>
          </a:p>
          <a:p>
            <a:pPr indent="-2286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ka-GE"/>
              <a:t>     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</a:pPr>
            <a:r>
              <a:rPr b="1" lang="ka-GE"/>
              <a:t>N27 </a:t>
            </a:r>
            <a:endParaRPr/>
          </a:p>
          <a:p>
            <a:pPr indent="-2286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601" name="Google Shape;601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67879" y="1727877"/>
            <a:ext cx="5512470" cy="3475007"/>
          </a:xfrm>
          <a:prstGeom prst="rect">
            <a:avLst/>
          </a:prstGeom>
          <a:noFill/>
          <a:ln>
            <a:noFill/>
          </a:ln>
        </p:spPr>
      </p:pic>
      <p:pic>
        <p:nvPicPr>
          <p:cNvPr id="602" name="Google Shape;602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80349" y="484094"/>
            <a:ext cx="4903878" cy="4751294"/>
          </a:xfrm>
          <a:prstGeom prst="rect">
            <a:avLst/>
          </a:prstGeom>
          <a:noFill/>
          <a:ln>
            <a:noFill/>
          </a:ln>
        </p:spPr>
      </p:pic>
      <p:sp>
        <p:nvSpPr>
          <p:cNvPr id="603" name="Google Shape;603;p41"/>
          <p:cNvSpPr txBox="1"/>
          <p:nvPr/>
        </p:nvSpPr>
        <p:spPr>
          <a:xfrm>
            <a:off x="2316308" y="5389867"/>
            <a:ext cx="9328082" cy="41030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25368" l="-586" r="0" t="-10445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a-GE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42"/>
          <p:cNvSpPr txBox="1"/>
          <p:nvPr>
            <p:ph type="title"/>
          </p:nvPr>
        </p:nvSpPr>
        <p:spPr>
          <a:xfrm>
            <a:off x="2592925" y="309093"/>
            <a:ext cx="8911687" cy="15959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ka-GE"/>
              <a:t>დაფასთან  მუშაობა  </a:t>
            </a:r>
            <a:endParaRPr/>
          </a:p>
        </p:txBody>
      </p:sp>
      <p:sp>
        <p:nvSpPr>
          <p:cNvPr id="609" name="Google Shape;609;p42"/>
          <p:cNvSpPr txBox="1"/>
          <p:nvPr/>
        </p:nvSpPr>
        <p:spPr>
          <a:xfrm>
            <a:off x="953037" y="1431459"/>
            <a:ext cx="989097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a-GE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 დახაზეთ  რაიმე  ვექტორი  და  მისი   გასამკეცებული.  ჩაწერეთ მათი  კოორდინატები</a:t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10" name="Google Shape;610;p42"/>
          <p:cNvSpPr txBox="1"/>
          <p:nvPr/>
        </p:nvSpPr>
        <p:spPr>
          <a:xfrm>
            <a:off x="1056069" y="1905000"/>
            <a:ext cx="97235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a-GE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დახაზეთ  პირველი   ვექტორის  საწინააღმდეგო  ვექტორი  ჩაწერეთ  კოორდინატები </a:t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11" name="Google Shape;611;p42"/>
          <p:cNvSpPr txBox="1"/>
          <p:nvPr/>
        </p:nvSpPr>
        <p:spPr>
          <a:xfrm>
            <a:off x="953037" y="2424707"/>
            <a:ext cx="925990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a-GE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 დახაზეთ  ორი  ახალი  ვექტორი,  ჩაწერეთ  მათი  და მათი  ჯამის  კოორდინატებში</a:t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12" name="Google Shape;612;p42"/>
          <p:cNvSpPr txBox="1"/>
          <p:nvPr/>
        </p:nvSpPr>
        <p:spPr>
          <a:xfrm>
            <a:off x="953038" y="3029163"/>
            <a:ext cx="10419008" cy="3756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a-GE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 ააგეთ  ჯამური  ვექტორი,  ჩაწერეთ  მიღებულის  კოორდინატები,  შეადარეთ  წინა  პასუხს</a:t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13" name="Google Shape;613;p42"/>
          <p:cNvSpPr txBox="1"/>
          <p:nvPr/>
        </p:nvSpPr>
        <p:spPr>
          <a:xfrm>
            <a:off x="953037" y="3755569"/>
            <a:ext cx="982658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a-GE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5. დაწერეთ  ორი  ახალი  ვექტორის კოორდინატები,  გამოთვალეთ  მათი  სხვაობის კოორდინატები და  მოდული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4" name="Google Shape;614;p42"/>
          <p:cNvSpPr txBox="1"/>
          <p:nvPr/>
        </p:nvSpPr>
        <p:spPr>
          <a:xfrm>
            <a:off x="953037" y="4752622"/>
            <a:ext cx="94402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a-GE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 დახაზეთ  სხვაობა და ჩაწერეთ   მიღებული  ვექტორის  კოორდინატები</a:t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43"/>
          <p:cNvSpPr txBox="1"/>
          <p:nvPr>
            <p:ph type="title"/>
          </p:nvPr>
        </p:nvSpPr>
        <p:spPr>
          <a:xfrm>
            <a:off x="1795275" y="482442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ka-GE"/>
              <a:t>განვიხილოთ  სახელმძღვანელოში  მოცემული  ერთი  სავარჯიშო</a:t>
            </a:r>
            <a:endParaRPr/>
          </a:p>
        </p:txBody>
      </p:sp>
      <p:pic>
        <p:nvPicPr>
          <p:cNvPr id="620" name="Google Shape;620;p4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5275" y="2069205"/>
            <a:ext cx="7979790" cy="44886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44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ka-GE"/>
              <a:t>განვამტკიცოთ</a:t>
            </a:r>
            <a:endParaRPr/>
          </a:p>
        </p:txBody>
      </p:sp>
      <p:sp>
        <p:nvSpPr>
          <p:cNvPr id="626" name="Google Shape;626;p44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613" r="0" t="-1288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?"/>
            </a:pPr>
            <a:r>
              <a:rPr lang="ka-GE"/>
              <a:t> 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45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ka-GE"/>
              <a:t>გადაადგილება</a:t>
            </a:r>
            <a:endParaRPr/>
          </a:p>
        </p:txBody>
      </p:sp>
      <p:sp>
        <p:nvSpPr>
          <p:cNvPr id="632" name="Google Shape;632;p45"/>
          <p:cNvSpPr txBox="1"/>
          <p:nvPr>
            <p:ph idx="1" type="body"/>
          </p:nvPr>
        </p:nvSpPr>
        <p:spPr>
          <a:xfrm>
            <a:off x="1596980" y="1493949"/>
            <a:ext cx="9688691" cy="44043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?"/>
            </a:pPr>
            <a:r>
              <a:rPr lang="ka-GE"/>
              <a:t>დახაზეთ  წერტილის   H-I-J-K-L  გადაადგილებები  და  ჯამური  ვექტორი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286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633" name="Google Shape;633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9487" y="2597683"/>
            <a:ext cx="4671432" cy="3516382"/>
          </a:xfrm>
          <a:prstGeom prst="rect">
            <a:avLst/>
          </a:prstGeom>
          <a:noFill/>
          <a:ln>
            <a:noFill/>
          </a:ln>
        </p:spPr>
      </p:pic>
      <p:pic>
        <p:nvPicPr>
          <p:cNvPr id="634" name="Google Shape;634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72449" y="2043894"/>
            <a:ext cx="4813222" cy="3715555"/>
          </a:xfrm>
          <a:prstGeom prst="rect">
            <a:avLst/>
          </a:prstGeom>
          <a:noFill/>
          <a:ln>
            <a:noFill/>
          </a:ln>
        </p:spPr>
      </p:pic>
      <p:sp>
        <p:nvSpPr>
          <p:cNvPr id="635" name="Google Shape;635;p45"/>
          <p:cNvSpPr txBox="1"/>
          <p:nvPr/>
        </p:nvSpPr>
        <p:spPr>
          <a:xfrm>
            <a:off x="5486400" y="6188095"/>
            <a:ext cx="6439436" cy="402931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22723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a-GE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46"/>
          <p:cNvSpPr txBox="1"/>
          <p:nvPr>
            <p:ph type="title"/>
          </p:nvPr>
        </p:nvSpPr>
        <p:spPr>
          <a:xfrm>
            <a:off x="1146220" y="206062"/>
            <a:ext cx="11732653" cy="202198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5738" l="-1555" r="0" t="-482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entury Gothic"/>
              <a:buNone/>
            </a:pPr>
            <a:r>
              <a:rPr lang="ka-GE"/>
              <a:t> </a:t>
            </a:r>
            <a:endParaRPr/>
          </a:p>
        </p:txBody>
      </p:sp>
      <p:pic>
        <p:nvPicPr>
          <p:cNvPr id="641" name="Google Shape;641;p46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0109" y="2228045"/>
            <a:ext cx="8915400" cy="3362521"/>
          </a:xfrm>
          <a:prstGeom prst="rect">
            <a:avLst/>
          </a:prstGeom>
          <a:noFill/>
          <a:ln>
            <a:noFill/>
          </a:ln>
        </p:spPr>
      </p:pic>
      <p:sp>
        <p:nvSpPr>
          <p:cNvPr id="642" name="Google Shape;642;p46"/>
          <p:cNvSpPr txBox="1"/>
          <p:nvPr/>
        </p:nvSpPr>
        <p:spPr>
          <a:xfrm>
            <a:off x="8435662" y="3773510"/>
            <a:ext cx="4443211" cy="41030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20892" l="0" r="0" t="-22384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a-GE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47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ka-GE"/>
              <a:t>შეჯამება</a:t>
            </a:r>
            <a:endParaRPr/>
          </a:p>
        </p:txBody>
      </p:sp>
      <p:sp>
        <p:nvSpPr>
          <p:cNvPr id="648" name="Google Shape;648;p47"/>
          <p:cNvSpPr txBox="1"/>
          <p:nvPr>
            <p:ph idx="1" type="body"/>
          </p:nvPr>
        </p:nvSpPr>
        <p:spPr>
          <a:xfrm>
            <a:off x="2589212" y="2097741"/>
            <a:ext cx="8915400" cy="3813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</a:pPr>
            <a:r>
              <a:rPr lang="ka-GE"/>
              <a:t>გაკვეთილის  შეჯამება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</a:pPr>
            <a:r>
              <a:rPr lang="ka-GE"/>
              <a:t>თემატური  ერთეულის  შეფასება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</a:pPr>
            <a:r>
              <a:rPr lang="ka-GE"/>
              <a:t>დავალება:  სახელმძღვანელო  გვ. 132  N 25, 26, 36, 38.  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8"/>
          <p:cNvSpPr txBox="1"/>
          <p:nvPr>
            <p:ph type="title"/>
          </p:nvPr>
        </p:nvSpPr>
        <p:spPr>
          <a:xfrm>
            <a:off x="1700011" y="624110"/>
            <a:ext cx="9804601" cy="6895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ka-GE"/>
              <a:t>დამოუკიდებელი  მუშაობა </a:t>
            </a:r>
            <a:endParaRPr/>
          </a:p>
        </p:txBody>
      </p:sp>
      <p:sp>
        <p:nvSpPr>
          <p:cNvPr id="654" name="Google Shape;654;p48"/>
          <p:cNvSpPr txBox="1"/>
          <p:nvPr>
            <p:ph idx="1" type="body"/>
          </p:nvPr>
        </p:nvSpPr>
        <p:spPr>
          <a:xfrm>
            <a:off x="742940" y="1529132"/>
            <a:ext cx="10706100" cy="4752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397" r="-1421" t="-1792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?"/>
            </a:pPr>
            <a:r>
              <a:rPr lang="ka-GE"/>
              <a:t> 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49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286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34290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</a:pPr>
            <a:r>
              <a:rPr lang="ka-GE"/>
              <a:t>    </a:t>
            </a:r>
            <a:r>
              <a:rPr lang="ka-GE" sz="4400"/>
              <a:t>გისურვებთ  წარმატებებს!</a:t>
            </a:r>
            <a:endParaRPr sz="4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230B"/>
              </a:buClr>
              <a:buSzPts val="3600"/>
              <a:buFont typeface="Century Gothic"/>
              <a:buNone/>
            </a:pPr>
            <a:r>
              <a:rPr b="1" lang="ka-GE">
                <a:solidFill>
                  <a:srgbClr val="7B230B"/>
                </a:solidFill>
              </a:rPr>
              <a:t>რა  არის  ვექტორი?</a:t>
            </a:r>
            <a:endParaRPr b="1">
              <a:solidFill>
                <a:srgbClr val="7B230B"/>
              </a:solidFill>
            </a:endParaRPr>
          </a:p>
        </p:txBody>
      </p:sp>
      <p:graphicFrame>
        <p:nvGraphicFramePr>
          <p:cNvPr id="344" name="Google Shape;344;p5"/>
          <p:cNvGraphicFramePr/>
          <p:nvPr/>
        </p:nvGraphicFramePr>
        <p:xfrm>
          <a:off x="1990697" y="1787359"/>
          <a:ext cx="8915400" cy="3778250"/>
        </p:xfrm>
        <a:graphic>
          <a:graphicData uri="http://schemas.openxmlformats.org/drawingml/2006/chart">
            <c:chart r:id="rId3"/>
          </a:graphicData>
        </a:graphic>
      </p:graphicFrame>
      <p:sp>
        <p:nvSpPr>
          <p:cNvPr id="345" name="Google Shape;345;p5"/>
          <p:cNvSpPr txBox="1"/>
          <p:nvPr/>
        </p:nvSpPr>
        <p:spPr>
          <a:xfrm>
            <a:off x="7955280" y="2919006"/>
            <a:ext cx="1479665" cy="43839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2500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a-GE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5"/>
          <p:cNvSpPr txBox="1"/>
          <p:nvPr/>
        </p:nvSpPr>
        <p:spPr>
          <a:xfrm>
            <a:off x="9526386" y="3676484"/>
            <a:ext cx="2343987" cy="68179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14284" l="-2342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a-GE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5"/>
          <p:cNvSpPr txBox="1"/>
          <p:nvPr/>
        </p:nvSpPr>
        <p:spPr>
          <a:xfrm>
            <a:off x="3158836" y="5735782"/>
            <a:ext cx="572746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ka-GE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P. S.    </a:t>
            </a:r>
            <a:r>
              <a:rPr b="1" i="0" lang="ka-GE" sz="1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ეს  ვექტორის  გეომეტრიული  განსაზღვრებაა</a:t>
            </a:r>
            <a:endParaRPr b="1" i="0" sz="1800" u="none" cap="none" strike="noStrike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6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ka-GE"/>
              <a:t>    ვექტორის  ალგებრული  განსაზღვრება</a:t>
            </a:r>
            <a:endParaRPr/>
          </a:p>
        </p:txBody>
      </p:sp>
      <p:pic>
        <p:nvPicPr>
          <p:cNvPr id="353" name="Google Shape;353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02689" y="2125594"/>
            <a:ext cx="3886781" cy="3778250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6"/>
          <p:cNvSpPr txBox="1"/>
          <p:nvPr>
            <p:ph idx="2" type="body"/>
          </p:nvPr>
        </p:nvSpPr>
        <p:spPr>
          <a:xfrm>
            <a:off x="7190747" y="2126222"/>
            <a:ext cx="4313864" cy="1032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?"/>
            </a:pPr>
            <a:r>
              <a:rPr b="1" lang="ka-GE"/>
              <a:t>ვექტორის  ჩაწერა  კოორდინატთა  წყვილით  (5 ; -4)  </a:t>
            </a:r>
            <a:endParaRPr b="1"/>
          </a:p>
        </p:txBody>
      </p:sp>
      <p:sp>
        <p:nvSpPr>
          <p:cNvPr id="355" name="Google Shape;355;p6"/>
          <p:cNvSpPr txBox="1"/>
          <p:nvPr/>
        </p:nvSpPr>
        <p:spPr>
          <a:xfrm>
            <a:off x="7240182" y="3649287"/>
            <a:ext cx="4264429" cy="861646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8508" l="-856" r="0" t="-212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a-GE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7"/>
          <p:cNvSpPr txBox="1"/>
          <p:nvPr>
            <p:ph type="title"/>
          </p:nvPr>
        </p:nvSpPr>
        <p:spPr>
          <a:xfrm>
            <a:off x="1762298" y="473825"/>
            <a:ext cx="10515599" cy="12385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100"/>
              <a:buFont typeface="Century Gothic"/>
              <a:buNone/>
            </a:pPr>
            <a:r>
              <a:rPr b="1" lang="ka-GE" sz="3100"/>
              <a:t>ვიმუშაოთ  წყვილებში  (3 წთ)</a:t>
            </a:r>
            <a:br>
              <a:rPr lang="ka-GE"/>
            </a:br>
            <a:r>
              <a:rPr b="1" lang="ka-GE" sz="3100">
                <a:solidFill>
                  <a:srgbClr val="002060"/>
                </a:solidFill>
              </a:rPr>
              <a:t>ჩაწერეთ  მოცემული  ვექტორები ალგებრულად  </a:t>
            </a:r>
            <a:endParaRPr b="1" sz="3100">
              <a:solidFill>
                <a:srgbClr val="002060"/>
              </a:solidFill>
            </a:endParaRPr>
          </a:p>
        </p:txBody>
      </p:sp>
      <p:pic>
        <p:nvPicPr>
          <p:cNvPr id="361" name="Google Shape;361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3012" y="1531882"/>
            <a:ext cx="8176251" cy="4595778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7"/>
          <p:cNvSpPr txBox="1"/>
          <p:nvPr/>
        </p:nvSpPr>
        <p:spPr>
          <a:xfrm>
            <a:off x="1895302" y="1812175"/>
            <a:ext cx="1429789" cy="40479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20894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a-GE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7"/>
          <p:cNvSpPr txBox="1"/>
          <p:nvPr/>
        </p:nvSpPr>
        <p:spPr>
          <a:xfrm>
            <a:off x="3892091" y="2926080"/>
            <a:ext cx="1670858" cy="404791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22723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a-GE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7"/>
          <p:cNvSpPr txBox="1"/>
          <p:nvPr/>
        </p:nvSpPr>
        <p:spPr>
          <a:xfrm>
            <a:off x="5777346" y="2216966"/>
            <a:ext cx="1778924" cy="402931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22722" l="-682" r="0" t="-1513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a-GE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7"/>
          <p:cNvSpPr txBox="1"/>
          <p:nvPr/>
        </p:nvSpPr>
        <p:spPr>
          <a:xfrm>
            <a:off x="6517176" y="3325227"/>
            <a:ext cx="1463040" cy="404791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20894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a-GE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7"/>
          <p:cNvSpPr txBox="1"/>
          <p:nvPr/>
        </p:nvSpPr>
        <p:spPr>
          <a:xfrm>
            <a:off x="9206346" y="2114033"/>
            <a:ext cx="1604357" cy="404791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22722" l="0" r="0" t="-1513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a-GE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7"/>
          <p:cNvSpPr txBox="1"/>
          <p:nvPr/>
        </p:nvSpPr>
        <p:spPr>
          <a:xfrm>
            <a:off x="1986742" y="4572000"/>
            <a:ext cx="1679171" cy="369332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-24587" l="0" r="0" t="-8193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a-GE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7"/>
          <p:cNvSpPr txBox="1"/>
          <p:nvPr/>
        </p:nvSpPr>
        <p:spPr>
          <a:xfrm>
            <a:off x="5453149" y="4524047"/>
            <a:ext cx="1936866" cy="369332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-24586" l="0" r="0" t="-19665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a-GE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7"/>
          <p:cNvSpPr txBox="1"/>
          <p:nvPr/>
        </p:nvSpPr>
        <p:spPr>
          <a:xfrm>
            <a:off x="5220393" y="5940100"/>
            <a:ext cx="2335877" cy="410305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-20585" l="0" r="0" t="-20583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a-GE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7"/>
          <p:cNvSpPr txBox="1"/>
          <p:nvPr/>
        </p:nvSpPr>
        <p:spPr>
          <a:xfrm>
            <a:off x="8919556" y="5253644"/>
            <a:ext cx="1953491" cy="369332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-26661" l="0" r="0" t="-19993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a-GE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8"/>
          <p:cNvSpPr txBox="1"/>
          <p:nvPr>
            <p:ph type="title"/>
          </p:nvPr>
        </p:nvSpPr>
        <p:spPr>
          <a:xfrm>
            <a:off x="1729047" y="624110"/>
            <a:ext cx="9775565" cy="10467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Century Gothic"/>
              <a:buNone/>
            </a:pPr>
            <a:r>
              <a:rPr b="1" lang="ka-GE" sz="2800"/>
              <a:t>ვიმუშაოთ  წყვილებში  (3 წთ)</a:t>
            </a:r>
            <a:br>
              <a:rPr lang="ka-GE" sz="2800"/>
            </a:br>
            <a:r>
              <a:rPr b="1" lang="ka-GE" sz="2800">
                <a:solidFill>
                  <a:srgbClr val="002060"/>
                </a:solidFill>
              </a:rPr>
              <a:t>ჩახაზეთ  მოცემული  ვექტორები  </a:t>
            </a:r>
            <a:endParaRPr sz="2800"/>
          </a:p>
        </p:txBody>
      </p:sp>
      <p:sp>
        <p:nvSpPr>
          <p:cNvPr id="376" name="Google Shape;376;p8"/>
          <p:cNvSpPr txBox="1"/>
          <p:nvPr>
            <p:ph idx="1" type="body"/>
          </p:nvPr>
        </p:nvSpPr>
        <p:spPr>
          <a:xfrm>
            <a:off x="1729047" y="1770611"/>
            <a:ext cx="6870672" cy="80962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2028" l="-619" r="0" t="-748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?"/>
            </a:pPr>
            <a:r>
              <a:rPr lang="ka-GE"/>
              <a:t> </a:t>
            </a:r>
            <a:endParaRPr/>
          </a:p>
        </p:txBody>
      </p:sp>
      <p:pic>
        <p:nvPicPr>
          <p:cNvPr id="377" name="Google Shape;377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29047" y="2824605"/>
            <a:ext cx="6870672" cy="36938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9"/>
          <p:cNvSpPr/>
          <p:nvPr/>
        </p:nvSpPr>
        <p:spPr>
          <a:xfrm>
            <a:off x="3585172" y="1792586"/>
            <a:ext cx="6219731" cy="28007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ka-GE" sz="4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წყვილის  მუშაობა  GeoGebra -ში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a-GE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 ერთი  აგებს პროგრამაში,  მეორე  წერს დაფაზე  და პირიქით, დანარჩენები  მუშაობენ  რვეულში )</a:t>
            </a:r>
            <a:endParaRPr b="0" i="0" sz="16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isp">
  <a:themeElements>
    <a:clrScheme name="Wisp">
      <a:dk1>
        <a:srgbClr val="000000"/>
      </a:dk1>
      <a:lt1>
        <a:srgbClr val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Wisp">
  <a:themeElements>
    <a:clrScheme name="Wisp">
      <a:dk1>
        <a:srgbClr val="000000"/>
      </a:dk1>
      <a:lt1>
        <a:srgbClr val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2018-11-06T09:48:56Z</dcterms:created>
  <dc:creator>SHAVNABADA</dc:creator>
</cp:coreProperties>
</file>