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80" r:id="rId5"/>
    <p:sldId id="278" r:id="rId6"/>
    <p:sldId id="277" r:id="rId7"/>
    <p:sldId id="259" r:id="rId8"/>
    <p:sldId id="281" r:id="rId9"/>
    <p:sldId id="262" r:id="rId10"/>
    <p:sldId id="263" r:id="rId11"/>
    <p:sldId id="274" r:id="rId12"/>
    <p:sldId id="275" r:id="rId13"/>
    <p:sldId id="276" r:id="rId14"/>
    <p:sldId id="269" r:id="rId15"/>
    <p:sldId id="271" r:id="rId16"/>
    <p:sldId id="27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oq0TkclQKjBSroxzJOyhUTDGe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0408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8293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635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698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1555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874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686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0800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1">
  <p:cSld name="Divider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475" y="-56826"/>
            <a:ext cx="4700113" cy="100096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8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>
            <a:spLocks noGrp="1"/>
          </p:cNvSpPr>
          <p:nvPr>
            <p:ph type="pic" idx="2"/>
          </p:nvPr>
        </p:nvSpPr>
        <p:spPr>
          <a:xfrm>
            <a:off x="5098566" y="1079500"/>
            <a:ext cx="7093434" cy="57785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/>
          <p:nvPr/>
        </p:nvSpPr>
        <p:spPr>
          <a:xfrm>
            <a:off x="6875973" y="256740"/>
            <a:ext cx="3692525" cy="48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7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88142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114631" y="1066800"/>
            <a:ext cx="7077369" cy="293259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8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8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>
            <a:spLocks noGrp="1"/>
          </p:cNvSpPr>
          <p:nvPr>
            <p:ph type="pic" idx="2"/>
          </p:nvPr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360"/>
              <a:buFont typeface="NTR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880"/>
              <a:buFont typeface="NTR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TR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9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2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21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vider Slide 2">
  <p:cSld name="Divider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2" name="Google Shape;2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93" y="6641"/>
            <a:ext cx="3837809" cy="8399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9"/>
          <p:cNvSpPr txBox="1"/>
          <p:nvPr/>
        </p:nvSpPr>
        <p:spPr>
          <a:xfrm>
            <a:off x="1551956" y="4903381"/>
            <a:ext cx="5008641" cy="61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8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9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245E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" name="Google Shape;29;p10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1">
  <p:cSld name="Title Slid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258" y="231791"/>
            <a:ext cx="4729997" cy="1007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368" y="4896471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2">
  <p:cSld name="Title Slid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37" y="303087"/>
            <a:ext cx="5146084" cy="109594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/>
        </p:nvSpPr>
        <p:spPr>
          <a:xfrm>
            <a:off x="1456141" y="4934159"/>
            <a:ext cx="4944078" cy="57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/>
          <p:nvPr/>
        </p:nvSpPr>
        <p:spPr>
          <a:xfrm>
            <a:off x="584869" y="4840485"/>
            <a:ext cx="797773" cy="79777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 type="obj">
  <p:cSld name="OBJEC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3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>
  <p:cSld name="Title and Double Conte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4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/>
        </p:nvSpPr>
        <p:spPr>
          <a:xfrm>
            <a:off x="6431797" y="256740"/>
            <a:ext cx="4136701" cy="51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FACULTY OF INFORMATION TECHNOLOGY</a:t>
            </a:r>
            <a:endParaRPr sz="12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45EAB"/>
                </a:solidFill>
                <a:latin typeface="Arial"/>
                <a:ea typeface="Arial"/>
                <a:cs typeface="Arial"/>
                <a:sym typeface="Arial"/>
              </a:rPr>
              <a:t>NETWORKING &amp; SECURITY LAB</a:t>
            </a:r>
            <a:endParaRPr sz="1200" b="1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6" descr="A close up of a sig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68498" y="134636"/>
            <a:ext cx="73152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/>
          <p:nvPr/>
        </p:nvSpPr>
        <p:spPr>
          <a:xfrm>
            <a:off x="6938176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7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64657" y="15877"/>
            <a:ext cx="3837809" cy="8399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394070" y="1131455"/>
            <a:ext cx="7643504" cy="36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000" dirty="0"/>
              <a:t>ĐỀ TÀI: + TÌM BIÊN THỜI GIAN GIỮA NGUYÊN ÂM VÀ KHOẢNG LẶNG.</a:t>
            </a:r>
            <a:br>
              <a:rPr lang="en-US" sz="3000" dirty="0"/>
            </a:br>
            <a:r>
              <a:rPr lang="en-US" sz="3000" dirty="0"/>
              <a:t>	    + TÌM TẦN SỐ CƠ BẢN F0 DỰA TRÊN PHỔ BIÊN ĐỘ.</a:t>
            </a:r>
            <a:br>
              <a:rPr lang="en-US" sz="3000" dirty="0"/>
            </a:br>
            <a:endParaRPr sz="3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480250" y="4207190"/>
            <a:ext cx="60960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en-US" sz="2400" b="1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19Nh10: </a:t>
            </a:r>
            <a:endParaRPr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Sinh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viên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400" dirty="0" err="1">
                <a:solidFill>
                  <a:srgbClr val="FFFF00"/>
                </a:solidFill>
              </a:rPr>
              <a:t>Đinh</a:t>
            </a:r>
            <a:r>
              <a:rPr lang="en-US" sz="2400" dirty="0">
                <a:solidFill>
                  <a:srgbClr val="FFFF00"/>
                </a:solidFill>
              </a:rPr>
              <a:t> Gia </a:t>
            </a:r>
            <a:r>
              <a:rPr lang="en-US" sz="2400" dirty="0" err="1">
                <a:solidFill>
                  <a:srgbClr val="FFFF00"/>
                </a:solidFill>
              </a:rPr>
              <a:t>Bảo</a:t>
            </a:r>
            <a:endParaRPr lang="en-US" sz="2400" dirty="0">
              <a:solidFill>
                <a:srgbClr val="FFFF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MSSV: 102190252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FFFF00"/>
                </a:solidFill>
              </a:rPr>
              <a:t>Nhóm</a:t>
            </a:r>
            <a:r>
              <a:rPr lang="en-US" sz="2400" dirty="0">
                <a:solidFill>
                  <a:srgbClr val="FFFF00"/>
                </a:solidFill>
              </a:rPr>
              <a:t>: 19Nh10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2400" b="0" i="0" u="none" strike="noStrike" cap="none" dirty="0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SH: 19TCLC_DT6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FFFF00"/>
                </a:solidFill>
              </a:rPr>
              <a:t>GVHD: </a:t>
            </a:r>
            <a:r>
              <a:rPr lang="en-US" sz="2400" dirty="0" err="1">
                <a:solidFill>
                  <a:srgbClr val="FFFF00"/>
                </a:solidFill>
              </a:rPr>
              <a:t>Ninh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Khánh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Duy</a:t>
            </a:r>
            <a:endParaRPr lang="en-US" sz="2400" b="0" i="0" u="none" strike="noStrike" cap="none" dirty="0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45MDV</a:t>
            </a:r>
            <a:endParaRPr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3DE511-C1D8-D84C-A6B8-319E54DD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44" y="3225097"/>
            <a:ext cx="5863591" cy="1497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7EF5C4-0909-0742-AF5F-97C07A9FE67F}"/>
              </a:ext>
            </a:extLst>
          </p:cNvPr>
          <p:cNvSpPr txBox="1"/>
          <p:nvPr/>
        </p:nvSpPr>
        <p:spPr>
          <a:xfrm>
            <a:off x="6096000" y="1330957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3B098-D4A2-B948-8040-DD51607F5E44}"/>
              </a:ext>
            </a:extLst>
          </p:cNvPr>
          <p:cNvSpPr txBox="1"/>
          <p:nvPr/>
        </p:nvSpPr>
        <p:spPr>
          <a:xfrm>
            <a:off x="6229348" y="5429250"/>
            <a:ext cx="39319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Đường F0 cơ bản khá giống với kết quả thu được từ wave suffer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rất ít, F0 std còn chênh lệch.</a:t>
            </a:r>
          </a:p>
          <a:p>
            <a:pPr marL="285750" indent="-285750">
              <a:buFontTx/>
              <a:buChar char="-"/>
            </a:pPr>
            <a:r>
              <a:rPr lang="en-VN" dirty="0"/>
              <a:t>Sai số do nhiễu từ tạp âm bên ngoài.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3F2E1-1C73-054A-AC99-08F045D11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4" y="1314450"/>
            <a:ext cx="6007326" cy="5531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171BF-97CB-7A4C-AEB1-1FB7C0EE7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125" y="1770806"/>
            <a:ext cx="5953295" cy="1263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44MTT</a:t>
            </a:r>
            <a:endParaRPr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8691D4-0542-8844-9730-C3C2BA2FA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24098"/>
            <a:ext cx="6044624" cy="14058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65F0CB-552B-4F45-A18B-E36FF5B376AD}"/>
              </a:ext>
            </a:extLst>
          </p:cNvPr>
          <p:cNvSpPr txBox="1"/>
          <p:nvPr/>
        </p:nvSpPr>
        <p:spPr>
          <a:xfrm>
            <a:off x="6096000" y="5492912"/>
            <a:ext cx="3931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Đường F0 cơ bản vẫn còn các pitch ảo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: lệch ~15hz, F0 std chênh lệch nhiều.</a:t>
            </a:r>
          </a:p>
          <a:p>
            <a:pPr marL="285750" indent="-285750">
              <a:buFontTx/>
              <a:buChar char="-"/>
            </a:pPr>
            <a:r>
              <a:rPr lang="en-VN" dirty="0"/>
              <a:t>Sai số do nhiễu từ tạp âm bên ngoài.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0E7B7F-AAFB-8945-BED7-B604AA9B4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5" y="1257366"/>
            <a:ext cx="6322587" cy="55534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EB2D595-9D3F-7749-964E-328E5810C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962" y="1591620"/>
            <a:ext cx="5829243" cy="12478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ABC423-1340-0241-B249-DB632B867F86}"/>
              </a:ext>
            </a:extLst>
          </p:cNvPr>
          <p:cNvSpPr txBox="1"/>
          <p:nvPr/>
        </p:nvSpPr>
        <p:spPr>
          <a:xfrm>
            <a:off x="6373962" y="1257366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</p:spTree>
    <p:extLst>
      <p:ext uri="{BB962C8B-B14F-4D97-AF65-F5344CB8AC3E}">
        <p14:creationId xmlns:p14="http://schemas.microsoft.com/office/powerpoint/2010/main" val="254708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30FTN</a:t>
            </a:r>
            <a:endParaRPr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978F0C-2DBB-DF45-AC3D-7C757B29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55626"/>
            <a:ext cx="6096000" cy="14650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208451-3488-2140-B76A-2227D60862E1}"/>
              </a:ext>
            </a:extLst>
          </p:cNvPr>
          <p:cNvSpPr txBox="1"/>
          <p:nvPr/>
        </p:nvSpPr>
        <p:spPr>
          <a:xfrm>
            <a:off x="6261734" y="5461575"/>
            <a:ext cx="44710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Đường F0 cơ bản giống kết quả wave suffer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và F0std chênh lệch rất ít, độ chính xác cao</a:t>
            </a:r>
          </a:p>
          <a:p>
            <a:pPr marL="285750" indent="-285750">
              <a:buFontTx/>
              <a:buChar char="-"/>
            </a:pPr>
            <a:r>
              <a:rPr lang="en-VN" dirty="0"/>
              <a:t>Nhờ hàm lọc trung vị tăng độ chính xác, và môi trường sạch,k có tạp âm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1A8CD6-DFA0-8442-B492-B170A1B26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8440"/>
            <a:ext cx="6096000" cy="55695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8821D3-FB6C-2442-B87C-BD017DFE9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4764"/>
            <a:ext cx="6096000" cy="13411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FA6F05-5295-3441-B4C6-25BAC28CD15C}"/>
              </a:ext>
            </a:extLst>
          </p:cNvPr>
          <p:cNvSpPr txBox="1"/>
          <p:nvPr/>
        </p:nvSpPr>
        <p:spPr>
          <a:xfrm>
            <a:off x="6096000" y="1314450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</p:spTree>
    <p:extLst>
      <p:ext uri="{BB962C8B-B14F-4D97-AF65-F5344CB8AC3E}">
        <p14:creationId xmlns:p14="http://schemas.microsoft.com/office/powerpoint/2010/main" val="30798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289561" y="830950"/>
            <a:ext cx="3082290" cy="4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/>
              <a:t>42FQT</a:t>
            </a:r>
            <a:endParaRPr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32268-EEA4-3344-B4C0-2798BB1B8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6096000" y="3051695"/>
            <a:ext cx="6096000" cy="1828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CF8505-7D5F-DE49-820F-60F22693C4CA}"/>
              </a:ext>
            </a:extLst>
          </p:cNvPr>
          <p:cNvSpPr txBox="1"/>
          <p:nvPr/>
        </p:nvSpPr>
        <p:spPr>
          <a:xfrm>
            <a:off x="6260750" y="5256429"/>
            <a:ext cx="4796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dirty="0"/>
              <a:t>Đường F0 cơ bản giống kết quả wave suffer</a:t>
            </a:r>
          </a:p>
          <a:p>
            <a:pPr marL="285750" indent="-285750">
              <a:buFontTx/>
              <a:buChar char="-"/>
            </a:pPr>
            <a:r>
              <a:rPr lang="en-VN" dirty="0"/>
              <a:t>Kết quả cuối cùng F0mean và F0std chênh lệch rất ít, độ chính xác cao</a:t>
            </a:r>
          </a:p>
          <a:p>
            <a:pPr marL="285750" indent="-285750">
              <a:buFontTx/>
              <a:buChar char="-"/>
            </a:pPr>
            <a:r>
              <a:rPr lang="en-VN" dirty="0"/>
              <a:t>Nhờ hàm lọc trung vị tăng độ chính xác, và môi trường sạch,k có tạp âm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E5D1A-3C80-0C49-92B8-AAE0B381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5" y="1257233"/>
            <a:ext cx="6311910" cy="5547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F9947D-4025-5A4B-BB6C-C080F09D76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148" y="1765245"/>
            <a:ext cx="6234332" cy="1286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3E4435-AA0C-B84D-BB85-4A67872B54AE}"/>
              </a:ext>
            </a:extLst>
          </p:cNvPr>
          <p:cNvSpPr txBox="1"/>
          <p:nvPr/>
        </p:nvSpPr>
        <p:spPr>
          <a:xfrm>
            <a:off x="6344295" y="1326573"/>
            <a:ext cx="42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1800" b="1" dirty="0">
                <a:solidFill>
                  <a:schemeClr val="bg2">
                    <a:lumMod val="50000"/>
                  </a:schemeClr>
                </a:solidFill>
              </a:rPr>
              <a:t>So sánh với Wave Suffer</a:t>
            </a:r>
          </a:p>
        </p:txBody>
      </p:sp>
    </p:spTree>
    <p:extLst>
      <p:ext uri="{BB962C8B-B14F-4D97-AF65-F5344CB8AC3E}">
        <p14:creationId xmlns:p14="http://schemas.microsoft.com/office/powerpoint/2010/main" val="41379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ctrTitle"/>
          </p:nvPr>
        </p:nvSpPr>
        <p:spPr>
          <a:xfrm>
            <a:off x="147941" y="1197553"/>
            <a:ext cx="5158155" cy="699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KẾT LUẬN:</a:t>
            </a:r>
            <a:endParaRPr dirty="0"/>
          </a:p>
        </p:txBody>
      </p:sp>
      <p:sp>
        <p:nvSpPr>
          <p:cNvPr id="189" name="Google Shape;189;p29"/>
          <p:cNvSpPr/>
          <p:nvPr/>
        </p:nvSpPr>
        <p:spPr>
          <a:xfrm>
            <a:off x="400928" y="1897381"/>
            <a:ext cx="5977011" cy="39412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D33D6-D14E-C84A-B2FF-116991EBFA5C}"/>
              </a:ext>
            </a:extLst>
          </p:cNvPr>
          <p:cNvSpPr txBox="1"/>
          <p:nvPr/>
        </p:nvSpPr>
        <p:spPr>
          <a:xfrm>
            <a:off x="147941" y="2119329"/>
            <a:ext cx="72576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Ngưỡng chung: + STE: 0.21	+MA:0.185</a:t>
            </a:r>
          </a:p>
          <a:p>
            <a:pPr marL="285750" indent="-285750">
              <a:buFontTx/>
              <a:buChar char="-"/>
            </a:pPr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Kết quả trên tín hiệu kiểm thử cho thấy: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Thuật toán 1: kết quả tương đối, ở mỗi đoạn cuối nguyên âm có nơi chưa lấy được là khung nguyên âm do nhiễu cũng như hơi thở người phát âm.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	+ Thuật toán 2: Độ chênh lệch không quá lớn =&gt; kết quả là chính xác tương đối.</a:t>
            </a: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So sánh với thuật toán ACF: độ chính xác không bằng.</a:t>
            </a:r>
          </a:p>
          <a:p>
            <a:endParaRPr lang="en-VN" sz="2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VN" sz="2200" dirty="0">
                <a:solidFill>
                  <a:schemeClr val="bg2">
                    <a:lumMod val="50000"/>
                  </a:schemeClr>
                </a:solidFill>
              </a:rPr>
              <a:t> - Xử lý pitch ảo bằng hàm lọc trung vị cho ra kết quả chuẩn sát hơn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590843" y="2144760"/>
            <a:ext cx="9179277" cy="256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4.CODE MINH HỌA</a:t>
            </a:r>
            <a:br>
              <a:rPr lang="en-US" sz="5400" dirty="0"/>
            </a:br>
            <a:r>
              <a:rPr lang="en-US" sz="5400" dirty="0"/>
              <a:t>&amp;</a:t>
            </a:r>
            <a:br>
              <a:rPr lang="en-US" sz="5400" dirty="0"/>
            </a:br>
            <a:r>
              <a:rPr lang="en-US" sz="5400" dirty="0"/>
              <a:t>DEMO KẾT QUẢ</a:t>
            </a:r>
            <a:endParaRPr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>
            <a:spLocks noGrp="1"/>
          </p:cNvSpPr>
          <p:nvPr>
            <p:ph type="ctrTitle"/>
          </p:nvPr>
        </p:nvSpPr>
        <p:spPr>
          <a:xfrm>
            <a:off x="199760" y="1886638"/>
            <a:ext cx="8738500" cy="317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15000" dirty="0"/>
              <a:t>THANKS</a:t>
            </a:r>
            <a:endParaRPr sz="15000" dirty="0"/>
          </a:p>
        </p:txBody>
      </p:sp>
      <p:sp>
        <p:nvSpPr>
          <p:cNvPr id="96" name="Google Shape;96;p1"/>
          <p:cNvSpPr/>
          <p:nvPr/>
        </p:nvSpPr>
        <p:spPr>
          <a:xfrm>
            <a:off x="394070" y="4832528"/>
            <a:ext cx="5766585" cy="894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67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ctrTitle"/>
          </p:nvPr>
        </p:nvSpPr>
        <p:spPr>
          <a:xfrm>
            <a:off x="616295" y="2771115"/>
            <a:ext cx="7727700" cy="9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4572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AutoNum type="arabicPeriod"/>
            </a:pPr>
            <a:r>
              <a:rPr lang="en-US" sz="5400" dirty="0"/>
              <a:t>SƠ ĐỒ KHỐI</a:t>
            </a:r>
            <a:endParaRPr sz="5400" dirty="0"/>
          </a:p>
        </p:txBody>
      </p:sp>
      <p:sp>
        <p:nvSpPr>
          <p:cNvPr id="103" name="Google Shape;103;p2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giữa</a:t>
            </a:r>
            <a:r>
              <a:rPr lang="en-US" sz="2800" dirty="0"/>
              <a:t> </a:t>
            </a: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âm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khoảng</a:t>
            </a:r>
            <a:r>
              <a:rPr lang="en-US" sz="2800" dirty="0"/>
              <a:t> </a:t>
            </a:r>
            <a:r>
              <a:rPr lang="en-US" sz="2800" dirty="0" err="1"/>
              <a:t>lặng</a:t>
            </a:r>
            <a:r>
              <a:rPr lang="en-US" sz="2800" dirty="0"/>
              <a:t>  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8E096F-857E-A64D-A337-5F780DBCF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32" y="1831161"/>
            <a:ext cx="8523382" cy="47715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0" y="1048120"/>
            <a:ext cx="10972389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tìm</a:t>
            </a:r>
            <a:r>
              <a:rPr lang="en-US" sz="2800" dirty="0"/>
              <a:t> </a:t>
            </a:r>
            <a:r>
              <a:rPr lang="en-US" sz="2800" dirty="0" err="1"/>
              <a:t>tần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phổ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0CA1C4-ECBE-E04E-A530-40B72607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79" y="1638564"/>
            <a:ext cx="8675757" cy="50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5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415081" y="1048120"/>
            <a:ext cx="6951472" cy="966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Sơ</a:t>
            </a:r>
            <a:r>
              <a:rPr lang="en-US" sz="2800" dirty="0"/>
              <a:t> </a:t>
            </a:r>
            <a:r>
              <a:rPr lang="en-US" sz="2800" dirty="0" err="1"/>
              <a:t>đồ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lọc</a:t>
            </a:r>
            <a:r>
              <a:rPr lang="en-US" sz="2800" dirty="0"/>
              <a:t> </a:t>
            </a:r>
            <a:r>
              <a:rPr lang="en-US" sz="2800" dirty="0" err="1"/>
              <a:t>trung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endParaRPr sz="2800" dirty="0"/>
          </a:p>
        </p:txBody>
      </p:sp>
      <p:sp>
        <p:nvSpPr>
          <p:cNvPr id="110" name="Google Shape;110;p3"/>
          <p:cNvSpPr txBox="1"/>
          <p:nvPr/>
        </p:nvSpPr>
        <p:spPr>
          <a:xfrm>
            <a:off x="673721" y="2425552"/>
            <a:ext cx="7465727" cy="29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endParaRPr sz="54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1DB3F-2B99-784F-875D-9D93EBE2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32111"/>
            <a:ext cx="8050696" cy="506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/>
          <p:nvPr/>
        </p:nvSpPr>
        <p:spPr>
          <a:xfrm>
            <a:off x="492369" y="4454769"/>
            <a:ext cx="5158154" cy="14067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1"/>
          <p:cNvSpPr txBox="1">
            <a:spLocks noGrp="1"/>
          </p:cNvSpPr>
          <p:nvPr>
            <p:ph type="ctrTitle"/>
          </p:nvPr>
        </p:nvSpPr>
        <p:spPr>
          <a:xfrm>
            <a:off x="350813" y="2036861"/>
            <a:ext cx="8507437" cy="1780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 sz="5400" dirty="0"/>
              <a:t>2. XÁC ĐỊNH NGƯỠNG</a:t>
            </a:r>
            <a:endParaRPr sz="5400" dirty="0"/>
          </a:p>
        </p:txBody>
      </p:sp>
    </p:spTree>
    <p:extLst>
      <p:ext uri="{BB962C8B-B14F-4D97-AF65-F5344CB8AC3E}">
        <p14:creationId xmlns:p14="http://schemas.microsoft.com/office/powerpoint/2010/main" val="18981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51018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STE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64712"/>
              </p:ext>
            </p:extLst>
          </p:nvPr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0.3399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0.4116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0.3696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0.3537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0.1762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0.3705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0.2591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(0.207+0.215+0.238+0.211)/4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0.2175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51028" y="2045970"/>
            <a:ext cx="6951600" cy="4190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228600" lvl="0" indent="-9144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478727" y="108177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ngưỡng</a:t>
            </a:r>
            <a:r>
              <a:rPr lang="en-US" sz="2800" dirty="0"/>
              <a:t> MA</a:t>
            </a:r>
            <a:endParaRPr sz="2800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8BC1CBF-515E-5B42-A824-5DABE59FF0A2}"/>
              </a:ext>
            </a:extLst>
          </p:cNvPr>
          <p:cNvGraphicFramePr>
            <a:graphicFrameLocks noGrp="1"/>
          </p:cNvGraphicFramePr>
          <p:nvPr/>
        </p:nvGraphicFramePr>
        <p:xfrm>
          <a:off x="451018" y="1672708"/>
          <a:ext cx="10441771" cy="371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835">
                  <a:extLst>
                    <a:ext uri="{9D8B030D-6E8A-4147-A177-3AD203B41FA5}">
                      <a16:colId xmlns:a16="http://schemas.microsoft.com/office/drawing/2014/main" val="1977437174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163946173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289298959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163473307"/>
                    </a:ext>
                  </a:extLst>
                </a:gridCol>
                <a:gridCol w="2073234">
                  <a:extLst>
                    <a:ext uri="{9D8B030D-6E8A-4147-A177-3AD203B41FA5}">
                      <a16:colId xmlns:a16="http://schemas.microsoft.com/office/drawing/2014/main" val="49734491"/>
                    </a:ext>
                  </a:extLst>
                </a:gridCol>
              </a:tblGrid>
              <a:tr h="562346">
                <a:tc>
                  <a:txBody>
                    <a:bodyPr/>
                    <a:lstStyle/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01MDA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03MAB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02FVA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VN" sz="2000" dirty="0"/>
                        <a:t>06FTB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379995"/>
                  </a:ext>
                </a:extLst>
              </a:tr>
              <a:tr h="97004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0.3399</a:t>
                      </a:r>
                    </a:p>
                    <a:p>
                      <a:pPr algn="ctr"/>
                      <a:endParaRPr lang="en-VN" sz="2000" dirty="0"/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0.4116</a:t>
                      </a:r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0.3179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VN" sz="20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46075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0.3696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0.3537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263939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Meanuv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0.1762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0.3705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0.2591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52221"/>
                  </a:ext>
                </a:extLst>
              </a:tr>
              <a:tr h="714253">
                <a:tc>
                  <a:txBody>
                    <a:bodyPr/>
                    <a:lstStyle/>
                    <a:p>
                      <a:pPr algn="ctr"/>
                      <a:r>
                        <a:rPr lang="en-VN" sz="20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Stduv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0.2100</a:t>
                      </a:r>
                    </a:p>
                    <a:p>
                      <a:pPr algn="ctr"/>
                      <a:endParaRPr lang="en-V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VN" sz="20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0.1824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2878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B513E3B-664B-934C-A698-0747B5005CF5}"/>
              </a:ext>
            </a:extLst>
          </p:cNvPr>
          <p:cNvSpPr txBox="1"/>
          <p:nvPr/>
        </p:nvSpPr>
        <p:spPr>
          <a:xfrm>
            <a:off x="451018" y="5776224"/>
            <a:ext cx="83096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500" dirty="0">
                <a:solidFill>
                  <a:schemeClr val="bg2">
                    <a:lumMod val="50000"/>
                  </a:schemeClr>
                </a:solidFill>
                <a:sym typeface="Wingdings" pitchFamily="2" charset="2"/>
              </a:rPr>
              <a:t> Threshold: (0.207+0.215+0.238+0.211)/4 ~= </a:t>
            </a:r>
            <a:r>
              <a:rPr lang="en-VN" sz="2500" b="1" dirty="0">
                <a:solidFill>
                  <a:schemeClr val="bg2">
                    <a:lumMod val="50000"/>
                  </a:schemeClr>
                </a:solidFill>
              </a:rPr>
              <a:t>0.2175</a:t>
            </a:r>
          </a:p>
        </p:txBody>
      </p:sp>
    </p:spTree>
    <p:extLst>
      <p:ext uri="{BB962C8B-B14F-4D97-AF65-F5344CB8AC3E}">
        <p14:creationId xmlns:p14="http://schemas.microsoft.com/office/powerpoint/2010/main" val="308853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ctrTitle"/>
          </p:nvPr>
        </p:nvSpPr>
        <p:spPr>
          <a:xfrm>
            <a:off x="337920" y="1908810"/>
            <a:ext cx="8845200" cy="2878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 sz="5200" dirty="0"/>
              <a:t>3.KẾT QUẢ  </a:t>
            </a:r>
            <a:br>
              <a:rPr lang="en-US" sz="5200" dirty="0"/>
            </a:br>
            <a:r>
              <a:rPr lang="en-US" sz="5200" dirty="0"/>
              <a:t>GIẢI THÍCH KẾT QUẢ</a:t>
            </a:r>
            <a:endParaRPr sz="5200" dirty="0"/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00" y="4787600"/>
            <a:ext cx="5147775" cy="11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499</Words>
  <Application>Microsoft Macintosh PowerPoint</Application>
  <PresentationFormat>Widescreen</PresentationFormat>
  <Paragraphs>103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NTR</vt:lpstr>
      <vt:lpstr>Office Theme</vt:lpstr>
      <vt:lpstr>ĐỀ TÀI: + TÌM BIÊN THỜI GIAN GIỮA NGUYÊN ÂM VÀ KHOẢNG LẶNG.      + TÌM TẦN SỐ CƠ BẢN F0 DỰA TRÊN PHỔ BIÊN ĐỘ. </vt:lpstr>
      <vt:lpstr>SƠ ĐỒ KHỐI</vt:lpstr>
      <vt:lpstr>Thuật toán tìm biên thời gian giữa nguyên âm và khoảng lặng  </vt:lpstr>
      <vt:lpstr>Thuật toán tìm tần số cơ bản dựa trên phổ biên độ</vt:lpstr>
      <vt:lpstr>Sơ đồ thuật toán lọc trung vị</vt:lpstr>
      <vt:lpstr>2. XÁC ĐỊNH NGƯỠNG</vt:lpstr>
      <vt:lpstr>Xác định ngưỡng STE</vt:lpstr>
      <vt:lpstr>Xác định ngưỡng MA</vt:lpstr>
      <vt:lpstr>3.KẾT QUẢ   GIẢI THÍCH KẾT QUẢ</vt:lpstr>
      <vt:lpstr>45MDV</vt:lpstr>
      <vt:lpstr>44MTT</vt:lpstr>
      <vt:lpstr>30FTN</vt:lpstr>
      <vt:lpstr>42FQT</vt:lpstr>
      <vt:lpstr>KẾT LUẬN:</vt:lpstr>
      <vt:lpstr>4.CODE MINH HỌA &amp; DEMO KẾT QUẢ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XÁC ĐỊNH F0 BẰNG HÀM TỰ TƯƠNG QUAN</dc:title>
  <dc:creator>Division of University Communications</dc:creator>
  <cp:lastModifiedBy>Microsoft Office User</cp:lastModifiedBy>
  <cp:revision>30</cp:revision>
  <dcterms:created xsi:type="dcterms:W3CDTF">2019-04-04T19:20:28Z</dcterms:created>
  <dcterms:modified xsi:type="dcterms:W3CDTF">2021-12-09T12:24:28Z</dcterms:modified>
</cp:coreProperties>
</file>