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88" r:id="rId4"/>
    <p:sldId id="290" r:id="rId5"/>
    <p:sldId id="291" r:id="rId6"/>
    <p:sldId id="293" r:id="rId7"/>
    <p:sldId id="289" r:id="rId8"/>
    <p:sldId id="287" r:id="rId9"/>
    <p:sldId id="258" r:id="rId10"/>
    <p:sldId id="296" r:id="rId11"/>
    <p:sldId id="277" r:id="rId12"/>
    <p:sldId id="284" r:id="rId13"/>
    <p:sldId id="318" r:id="rId14"/>
    <p:sldId id="292" r:id="rId15"/>
    <p:sldId id="294" r:id="rId16"/>
    <p:sldId id="280" r:id="rId17"/>
    <p:sldId id="295" r:id="rId18"/>
    <p:sldId id="308" r:id="rId19"/>
    <p:sldId id="297" r:id="rId20"/>
    <p:sldId id="298" r:id="rId21"/>
    <p:sldId id="302" r:id="rId22"/>
    <p:sldId id="315" r:id="rId23"/>
    <p:sldId id="317" r:id="rId24"/>
    <p:sldId id="304" r:id="rId25"/>
    <p:sldId id="312" r:id="rId26"/>
    <p:sldId id="313" r:id="rId27"/>
    <p:sldId id="319" r:id="rId28"/>
    <p:sldId id="314" r:id="rId29"/>
    <p:sldId id="299" r:id="rId30"/>
    <p:sldId id="300" r:id="rId31"/>
    <p:sldId id="309" r:id="rId32"/>
    <p:sldId id="301" r:id="rId33"/>
    <p:sldId id="320" r:id="rId34"/>
    <p:sldId id="310" r:id="rId35"/>
    <p:sldId id="316" r:id="rId36"/>
    <p:sldId id="306" r:id="rId37"/>
    <p:sldId id="269" r:id="rId38"/>
    <p:sldId id="271" r:id="rId39"/>
    <p:sldId id="279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hoq0TkclQKjBSroxzJOyhUTDGe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15"/>
    <p:restoredTop sz="94737"/>
  </p:normalViewPr>
  <p:slideViewPr>
    <p:cSldViewPr snapToGrid="0">
      <p:cViewPr varScale="1">
        <p:scale>
          <a:sx n="104" d="100"/>
          <a:sy n="104" d="100"/>
        </p:scale>
        <p:origin x="208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518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4718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2859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4203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8849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6248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9240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0966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9190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108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8879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6576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4922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8402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2761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4947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89423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2530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8342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70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54090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358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2083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66876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09713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4669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698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752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9498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1265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7589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686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1">
  <p:cSld name="Divider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475" y="-56826"/>
            <a:ext cx="4700113" cy="1000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">
  <p:cSld name="Content and 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>
            <a:spLocks noGrp="1"/>
          </p:cNvSpPr>
          <p:nvPr>
            <p:ph type="pic" idx="2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/>
          <p:nvPr/>
        </p:nvSpPr>
        <p:spPr>
          <a:xfrm>
            <a:off x="6875973" y="256740"/>
            <a:ext cx="3692525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88142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Three Photos">
  <p:cSld name="Content and Three Photo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>
            <a:spLocks noGrp="1"/>
          </p:cNvSpPr>
          <p:nvPr>
            <p:ph type="pic" idx="2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>
            <a:spLocks noGrp="1"/>
          </p:cNvSpPr>
          <p:nvPr>
            <p:ph type="pic" idx="3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>
            <a:spLocks noGrp="1"/>
          </p:cNvSpPr>
          <p:nvPr>
            <p:ph type="pic" idx="4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Photo">
  <p:cSld name="Full Width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>
            <a:spLocks noGrp="1"/>
          </p:cNvSpPr>
          <p:nvPr>
            <p:ph type="pic" idx="2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Graph">
  <p:cSld name="Content and 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>
            <a:spLocks noGrp="1"/>
          </p:cNvSpPr>
          <p:nvPr>
            <p:ph type="chart" idx="2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2">
  <p:cSld name="Divider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93" y="6641"/>
            <a:ext cx="3837809" cy="83991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/>
        </p:nvSpPr>
        <p:spPr>
          <a:xfrm>
            <a:off x="1551956" y="4903381"/>
            <a:ext cx="5008641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8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9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245E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" name="Google Shape;3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258" y="231791"/>
            <a:ext cx="4729997" cy="100733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1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37" y="303087"/>
            <a:ext cx="5146084" cy="109594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/>
          <p:nvPr/>
        </p:nvSpPr>
        <p:spPr>
          <a:xfrm>
            <a:off x="584869" y="4840485"/>
            <a:ext cx="797773" cy="79777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ble Content">
  <p:cSld name="Title and Double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500372" cy="394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5410200" y="2185416"/>
            <a:ext cx="4498848" cy="395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5138928" cy="39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2"/>
          </p:nvPr>
        </p:nvSpPr>
        <p:spPr>
          <a:xfrm>
            <a:off x="566928" y="2593340"/>
            <a:ext cx="5140515" cy="35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3"/>
          </p:nvPr>
        </p:nvSpPr>
        <p:spPr>
          <a:xfrm>
            <a:off x="6172200" y="2185416"/>
            <a:ext cx="5138928" cy="39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4"/>
          </p:nvPr>
        </p:nvSpPr>
        <p:spPr>
          <a:xfrm>
            <a:off x="6172200" y="2590800"/>
            <a:ext cx="5138928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/>
          <p:nvPr/>
        </p:nvSpPr>
        <p:spPr>
          <a:xfrm>
            <a:off x="6938176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4657" y="15877"/>
            <a:ext cx="3837809" cy="8399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394070" y="2465173"/>
            <a:ext cx="7643504" cy="1927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/>
              <a:t>ĐỀ TÀI: NHẬN DẠNG NGUYÊN ÂM</a:t>
            </a:r>
            <a:br>
              <a:rPr lang="en-US" sz="5000" dirty="0"/>
            </a:b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29362" y="3317789"/>
            <a:ext cx="7048768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19Nh10: </a:t>
            </a: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Nhóm</a:t>
            </a:r>
            <a:r>
              <a:rPr lang="en-US" sz="2400" dirty="0">
                <a:solidFill>
                  <a:srgbClr val="FFFF00"/>
                </a:solidFill>
              </a:rPr>
              <a:t> SV: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</a:rPr>
              <a:t>	01.Đinh Gia </a:t>
            </a:r>
            <a:r>
              <a:rPr lang="en-US" sz="2400" dirty="0" err="1">
                <a:solidFill>
                  <a:srgbClr val="FFFF00"/>
                </a:solidFill>
              </a:rPr>
              <a:t>Bảo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Mssv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102190252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</a:rPr>
              <a:t>	02.Hồ </a:t>
            </a:r>
            <a:r>
              <a:rPr lang="en-US" sz="2400" dirty="0" err="1">
                <a:solidFill>
                  <a:srgbClr val="FFFF00"/>
                </a:solidFill>
              </a:rPr>
              <a:t>Hoàng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Thiện</a:t>
            </a:r>
            <a:r>
              <a:rPr lang="en-US" sz="2400" dirty="0">
                <a:solidFill>
                  <a:srgbClr val="FFFF00"/>
                </a:solidFill>
              </a:rPr>
              <a:t> 	Mssv:102190290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03.Phạm </a:t>
            </a: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Nguyên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Mssv:102190278	04.Trần </a:t>
            </a: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Việt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	Mssv:102190298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Nhóm</a:t>
            </a:r>
            <a:r>
              <a:rPr lang="en-US" sz="2400" dirty="0">
                <a:solidFill>
                  <a:srgbClr val="FFFF00"/>
                </a:solidFill>
              </a:rPr>
              <a:t>: 19Nh10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SH: 19TCLC_DT6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</a:rPr>
              <a:t>GVHD: Ts. </a:t>
            </a:r>
            <a:r>
              <a:rPr lang="en-US" sz="2400" dirty="0" err="1">
                <a:solidFill>
                  <a:srgbClr val="FFFF00"/>
                </a:solidFill>
              </a:rPr>
              <a:t>Ninh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Khánh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Duy</a:t>
            </a:r>
            <a:endParaRPr lang="en-US"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trích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vector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 dirty="0"/>
              <a:t> FFT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2290559"/>
            <a:ext cx="4595246" cy="502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BBCF548A-F3B3-7C48-A98A-B61BB135F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28" y="3052117"/>
            <a:ext cx="9763226" cy="130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14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KẾT QUẢ TRUNG GIAN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8981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speech vs silence</a:t>
            </a:r>
            <a:endParaRPr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EB13A-6045-E543-A435-559B50247122}"/>
              </a:ext>
            </a:extLst>
          </p:cNvPr>
          <p:cNvSpPr txBox="1"/>
          <p:nvPr/>
        </p:nvSpPr>
        <p:spPr>
          <a:xfrm>
            <a:off x="303427" y="6283061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Độ chính xác phù hợp cho bài toán</a:t>
            </a:r>
            <a:endParaRPr lang="en-VN" sz="25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FE76A0-B634-F741-B8F2-949BF7749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27" y="1395019"/>
            <a:ext cx="8914714" cy="47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FFT</a:t>
            </a:r>
            <a:endParaRPr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C930A0-041B-D649-9022-6ECCCBF12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55" t="61352" r="34639" b="12054"/>
          <a:stretch/>
        </p:blipFill>
        <p:spPr>
          <a:xfrm>
            <a:off x="1443324" y="1845276"/>
            <a:ext cx="10186437" cy="41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9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87403" y="1853514"/>
            <a:ext cx="7659137" cy="265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 err="1"/>
              <a:t>Phần</a:t>
            </a:r>
            <a:r>
              <a:rPr lang="en-US" sz="5000" dirty="0"/>
              <a:t> 2: </a:t>
            </a:r>
            <a:r>
              <a:rPr lang="en-US" sz="5000" dirty="0" err="1"/>
              <a:t>Trích</a:t>
            </a:r>
            <a:r>
              <a:rPr lang="en-US" sz="5000" dirty="0"/>
              <a:t> </a:t>
            </a:r>
            <a:r>
              <a:rPr lang="en-US" sz="5000" dirty="0" err="1"/>
              <a:t>xuất</a:t>
            </a:r>
            <a:r>
              <a:rPr lang="en-US" sz="5000" dirty="0"/>
              <a:t> </a:t>
            </a:r>
            <a:r>
              <a:rPr lang="en-US" sz="5000" dirty="0" err="1"/>
              <a:t>đặc</a:t>
            </a:r>
            <a:r>
              <a:rPr lang="en-US" sz="5000" dirty="0"/>
              <a:t> </a:t>
            </a:r>
            <a:r>
              <a:rPr lang="en-US" sz="5000" dirty="0" err="1"/>
              <a:t>trưng</a:t>
            </a:r>
            <a:r>
              <a:rPr lang="en-US" sz="5000" dirty="0"/>
              <a:t> MFCC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67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07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trích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/>
              <a:t> MFCC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F20D6-190F-0E48-A2A2-7FBB7E2A3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80" y="2271047"/>
            <a:ext cx="11265073" cy="32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KẾT QUẢ TRUNG GIAN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40750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Khung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ổn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BD3E51-0735-964D-A1D3-4C30FE87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84" y="1386306"/>
            <a:ext cx="10904831" cy="529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99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Signal and spectrum of signal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4921C-0989-7644-A698-94C15287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5" y="1515805"/>
            <a:ext cx="5950905" cy="52282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1B041B-4485-1A47-A45D-F0049AE69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145" y="1515805"/>
            <a:ext cx="5899760" cy="52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1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 err="1"/>
              <a:t>Phân</a:t>
            </a:r>
            <a:r>
              <a:rPr lang="en-US" sz="5400" dirty="0"/>
              <a:t> chia </a:t>
            </a:r>
            <a:r>
              <a:rPr lang="en-US" sz="5400" dirty="0" err="1"/>
              <a:t>công</a:t>
            </a:r>
            <a:r>
              <a:rPr lang="en-US" sz="5400" dirty="0"/>
              <a:t> </a:t>
            </a:r>
            <a:r>
              <a:rPr lang="en-US" sz="5400" dirty="0" err="1"/>
              <a:t>việc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78744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Spectrogram using FFT and Mel </a:t>
            </a:r>
            <a:r>
              <a:rPr lang="en-US" sz="2800" dirty="0" err="1"/>
              <a:t>FilterBank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D4803-3F5F-184C-A645-44D426128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6" y="1473288"/>
            <a:ext cx="5812552" cy="52117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622F5E-7E3B-3941-98A4-BCA495FE9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836" y="1473288"/>
            <a:ext cx="5950147" cy="5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64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25620" y="1131455"/>
            <a:ext cx="10192272" cy="370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 err="1"/>
              <a:t>Phần</a:t>
            </a:r>
            <a:r>
              <a:rPr lang="en-US" sz="5000" dirty="0"/>
              <a:t> 3: </a:t>
            </a:r>
            <a:r>
              <a:rPr lang="en-US" sz="5000" dirty="0" err="1"/>
              <a:t>Kmeans</a:t>
            </a:r>
            <a:r>
              <a:rPr lang="en-US" sz="5000" dirty="0"/>
              <a:t>, </a:t>
            </a:r>
            <a:r>
              <a:rPr lang="en-US" sz="5000" dirty="0" err="1"/>
              <a:t>lập</a:t>
            </a:r>
            <a:r>
              <a:rPr lang="en-US" sz="5000" dirty="0"/>
              <a:t> </a:t>
            </a:r>
            <a:r>
              <a:rPr lang="en-US" sz="5000" dirty="0" err="1"/>
              <a:t>bảng</a:t>
            </a:r>
            <a:r>
              <a:rPr lang="en-US" sz="5000" dirty="0"/>
              <a:t> </a:t>
            </a:r>
            <a:r>
              <a:rPr lang="en-US" sz="5000" dirty="0" err="1"/>
              <a:t>báo</a:t>
            </a:r>
            <a:r>
              <a:rPr lang="en-US" sz="5000" dirty="0"/>
              <a:t> </a:t>
            </a:r>
            <a:r>
              <a:rPr lang="en-US" sz="5000" dirty="0" err="1"/>
              <a:t>cáo</a:t>
            </a:r>
            <a:r>
              <a:rPr lang="en-US" sz="5000" dirty="0"/>
              <a:t> </a:t>
            </a:r>
            <a:r>
              <a:rPr lang="en-US" sz="5000" dirty="0" err="1"/>
              <a:t>độ</a:t>
            </a:r>
            <a:r>
              <a:rPr lang="en-US" sz="5000" dirty="0"/>
              <a:t> </a:t>
            </a:r>
            <a:r>
              <a:rPr lang="en-US" sz="5000" dirty="0" err="1"/>
              <a:t>chính</a:t>
            </a:r>
            <a:r>
              <a:rPr lang="en-US" sz="5000" dirty="0"/>
              <a:t> </a:t>
            </a:r>
            <a:r>
              <a:rPr lang="en-US" sz="5000" dirty="0" err="1"/>
              <a:t>xác</a:t>
            </a:r>
            <a:r>
              <a:rPr lang="en-US" sz="5000" dirty="0"/>
              <a:t> </a:t>
            </a:r>
            <a:r>
              <a:rPr lang="en-US" sz="5000" dirty="0" err="1"/>
              <a:t>theo</a:t>
            </a:r>
            <a:r>
              <a:rPr lang="en-US" sz="5000" dirty="0"/>
              <a:t> K,N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78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488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Kmeans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E95B9-B422-B94C-AD56-CF44819F4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" y="2468601"/>
            <a:ext cx="10671094" cy="19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0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KẾT QUẢ TRUNG GIAN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39427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78744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5 vector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5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N=13</a:t>
            </a:r>
            <a:endParaRPr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6BA39-779E-AA44-A54D-CD53758C2982}"/>
              </a:ext>
            </a:extLst>
          </p:cNvPr>
          <p:cNvSpPr txBox="1"/>
          <p:nvPr/>
        </p:nvSpPr>
        <p:spPr>
          <a:xfrm flipH="1">
            <a:off x="3112051" y="6452338"/>
            <a:ext cx="384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N=13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29F6D5-462E-C84B-84AC-0C3B67D06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28" y="1437492"/>
            <a:ext cx="6951600" cy="479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33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78744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5 vector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5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N=26</a:t>
            </a:r>
            <a:endParaRPr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6BA39-779E-AA44-A54D-CD53758C2982}"/>
              </a:ext>
            </a:extLst>
          </p:cNvPr>
          <p:cNvSpPr txBox="1"/>
          <p:nvPr/>
        </p:nvSpPr>
        <p:spPr>
          <a:xfrm flipH="1">
            <a:off x="3087338" y="6357270"/>
            <a:ext cx="384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N=26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DAD3B-E45C-3340-99C1-D01DDF7F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22" y="1380443"/>
            <a:ext cx="7617384" cy="476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50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78744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5 vector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5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N=39</a:t>
            </a:r>
            <a:endParaRPr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6BA39-779E-AA44-A54D-CD53758C2982}"/>
              </a:ext>
            </a:extLst>
          </p:cNvPr>
          <p:cNvSpPr txBox="1"/>
          <p:nvPr/>
        </p:nvSpPr>
        <p:spPr>
          <a:xfrm flipH="1">
            <a:off x="3062624" y="6452338"/>
            <a:ext cx="384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N=39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9B8111-C2CB-6545-88E0-C7A0F495B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9" y="1511456"/>
            <a:ext cx="7559872" cy="47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90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78744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K,N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589291-1711-DB4B-A4D5-E97A88692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52" y="1522231"/>
            <a:ext cx="10299495" cy="46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83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286256" y="2622834"/>
            <a:ext cx="10031635" cy="265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lvl="0">
              <a:lnSpc>
                <a:spcPct val="150000"/>
              </a:lnSpc>
              <a:buSzPts val="3600"/>
            </a:pPr>
            <a:r>
              <a:rPr lang="en-US" sz="5000" dirty="0" err="1"/>
              <a:t>Phần</a:t>
            </a:r>
            <a:r>
              <a:rPr lang="en-US" sz="5000" dirty="0"/>
              <a:t> 4: So </a:t>
            </a:r>
            <a:r>
              <a:rPr lang="en-US" sz="5000" dirty="0" err="1"/>
              <a:t>khớp</a:t>
            </a:r>
            <a:r>
              <a:rPr lang="en-US" sz="5000" dirty="0"/>
              <a:t> </a:t>
            </a:r>
            <a:r>
              <a:rPr lang="en-US" sz="5000" dirty="0" err="1"/>
              <a:t>và</a:t>
            </a:r>
            <a:r>
              <a:rPr lang="en-US" sz="5000" dirty="0"/>
              <a:t> </a:t>
            </a:r>
            <a:r>
              <a:rPr lang="en-US" sz="5000" dirty="0" err="1"/>
              <a:t>nhận</a:t>
            </a:r>
            <a:r>
              <a:rPr lang="en-US" sz="5000" dirty="0"/>
              <a:t> </a:t>
            </a:r>
            <a:r>
              <a:rPr lang="en-US" sz="5000" dirty="0" err="1"/>
              <a:t>dạng</a:t>
            </a:r>
            <a:r>
              <a:rPr lang="en-US" sz="5000" dirty="0"/>
              <a:t> </a:t>
            </a:r>
            <a:r>
              <a:rPr lang="en-US" sz="5000" dirty="0" err="1"/>
              <a:t>nguyên</a:t>
            </a:r>
            <a:r>
              <a:rPr lang="en-US" sz="5000" dirty="0"/>
              <a:t> </a:t>
            </a:r>
            <a:r>
              <a:rPr lang="en-US" sz="5000" dirty="0" err="1"/>
              <a:t>âm</a:t>
            </a:r>
            <a:br>
              <a:rPr lang="en-US" sz="5000" dirty="0"/>
            </a:br>
            <a:r>
              <a:rPr lang="en-US" sz="5000" dirty="0"/>
              <a:t>So </a:t>
            </a:r>
            <a:r>
              <a:rPr lang="en-US" sz="5000" dirty="0" err="1"/>
              <a:t>sánh</a:t>
            </a:r>
            <a:r>
              <a:rPr lang="en-US" sz="5000" dirty="0"/>
              <a:t> FFT vs MFCC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184006" y="4956095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62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825722-5B05-8D47-9F07-56B1E83BD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76891"/>
              </p:ext>
            </p:extLst>
          </p:nvPr>
        </p:nvGraphicFramePr>
        <p:xfrm>
          <a:off x="351481" y="1099751"/>
          <a:ext cx="10670748" cy="541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908">
                  <a:extLst>
                    <a:ext uri="{9D8B030D-6E8A-4147-A177-3AD203B41FA5}">
                      <a16:colId xmlns:a16="http://schemas.microsoft.com/office/drawing/2014/main" val="1077644984"/>
                    </a:ext>
                  </a:extLst>
                </a:gridCol>
                <a:gridCol w="2804984">
                  <a:extLst>
                    <a:ext uri="{9D8B030D-6E8A-4147-A177-3AD203B41FA5}">
                      <a16:colId xmlns:a16="http://schemas.microsoft.com/office/drawing/2014/main" val="3574891659"/>
                    </a:ext>
                  </a:extLst>
                </a:gridCol>
                <a:gridCol w="4831492">
                  <a:extLst>
                    <a:ext uri="{9D8B030D-6E8A-4147-A177-3AD203B41FA5}">
                      <a16:colId xmlns:a16="http://schemas.microsoft.com/office/drawing/2014/main" val="4002125969"/>
                    </a:ext>
                  </a:extLst>
                </a:gridCol>
                <a:gridCol w="2125364">
                  <a:extLst>
                    <a:ext uri="{9D8B030D-6E8A-4147-A177-3AD203B41FA5}">
                      <a16:colId xmlns:a16="http://schemas.microsoft.com/office/drawing/2014/main" val="3933953352"/>
                    </a:ext>
                  </a:extLst>
                </a:gridCol>
              </a:tblGrid>
              <a:tr h="901481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 độ 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98355"/>
                  </a:ext>
                </a:extLst>
              </a:tr>
              <a:tr h="1096803">
                <a:tc>
                  <a:txBody>
                    <a:bodyPr/>
                    <a:lstStyle/>
                    <a:p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Phạm Thành Nguyễn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Phân biệt tiếng nói và khoảng lặng với thuật toán có ĐCX cao nhất. (câu 1)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Tính vector đặc trưng của 1 nguyên âm cho nhiều người nói. (2d)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Trích xuất vector đặc trưng FFT (bổ sung)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915753"/>
                  </a:ext>
                </a:extLst>
              </a:tr>
              <a:tr h="1096803">
                <a:tc>
                  <a:txBody>
                    <a:bodyPr/>
                    <a:lstStyle/>
                    <a:p>
                      <a:r>
                        <a:rPr lang="en-V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Đinh Gia Bảo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Chọn khung tín hiệu có độ ổn định.(2a)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Trích xuất đặc trưng vector MFCC của 1 khung tín hiệu(2b)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Tính vector đặc trưng cho 1 nguyên âm của 1 người nói (2c)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94053"/>
                  </a:ext>
                </a:extLst>
              </a:tr>
              <a:tr h="1096803">
                <a:tc>
                  <a:txBody>
                    <a:bodyPr/>
                    <a:lstStyle/>
                    <a:p>
                      <a:r>
                        <a:rPr lang="en-V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Hồ Hoàng Thiện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So khớp vector MFCC của tín hiệu nguyên âm đầu với 5*k vector đã trích xuất theo 5 nguyên âm -&gt; nhận dạng nguyên âm. (câu 3)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Xuất ma trận nhầm lẫn và độ chính xác.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32546"/>
                  </a:ext>
                </a:extLst>
              </a:tr>
              <a:tr h="1096803">
                <a:tc>
                  <a:txBody>
                    <a:bodyPr/>
                    <a:lstStyle/>
                    <a:p>
                      <a:r>
                        <a:rPr lang="en-V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Trần Công Việt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Cải thiện độ chính xác thuật toán Kmeans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vi-VN" dirty="0"/>
                        <a:t>Lập bảng báo cáo kết quả độ chính xác nhận dạng tổng hợp (%) theo số chiều của vector đặc trưng N và số cụm K.</a:t>
                      </a:r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28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36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943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1430374" y="4143141"/>
            <a:ext cx="5249845" cy="205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Không có mô tả.">
            <a:extLst>
              <a:ext uri="{FF2B5EF4-FFF2-40B4-BE49-F238E27FC236}">
                <a16:creationId xmlns:a16="http://schemas.microsoft.com/office/drawing/2014/main" id="{656D84D5-D403-BF42-9829-0A01D8152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74" y="1832939"/>
            <a:ext cx="8188382" cy="462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8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KẾT QUẢ TRUNG GIAN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24857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32738" y="882357"/>
            <a:ext cx="78744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endParaRPr sz="2800" dirty="0"/>
          </a:p>
        </p:txBody>
      </p:sp>
      <p:pic>
        <p:nvPicPr>
          <p:cNvPr id="5124" name="Picture 4" descr="Không có mô tả.">
            <a:extLst>
              <a:ext uri="{FF2B5EF4-FFF2-40B4-BE49-F238E27FC236}">
                <a16:creationId xmlns:a16="http://schemas.microsoft.com/office/drawing/2014/main" id="{D0595E11-ADAB-E64F-8276-E3B7FA3F1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265" y="1334530"/>
            <a:ext cx="6281610" cy="547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98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78744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Ma </a:t>
            </a:r>
            <a:r>
              <a:rPr lang="en-US" sz="2800" dirty="0" err="1"/>
              <a:t>trận</a:t>
            </a:r>
            <a:r>
              <a:rPr lang="en-US" sz="2800" dirty="0"/>
              <a:t> </a:t>
            </a:r>
            <a:r>
              <a:rPr lang="en-US" sz="2800" dirty="0" err="1"/>
              <a:t>nhầm</a:t>
            </a:r>
            <a:r>
              <a:rPr lang="en-US" sz="2800" dirty="0"/>
              <a:t> </a:t>
            </a:r>
            <a:r>
              <a:rPr lang="en-US" sz="2800" dirty="0" err="1"/>
              <a:t>lẫn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k,N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endParaRPr sz="2800" dirty="0"/>
          </a:p>
        </p:txBody>
      </p:sp>
      <p:pic>
        <p:nvPicPr>
          <p:cNvPr id="4100" name="Picture 4" descr="Không có mô tả.">
            <a:extLst>
              <a:ext uri="{FF2B5EF4-FFF2-40B4-BE49-F238E27FC236}">
                <a16:creationId xmlns:a16="http://schemas.microsoft.com/office/drawing/2014/main" id="{8D7AED57-FCFC-A444-8732-3A1D7B31F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25" y="1740576"/>
            <a:ext cx="9525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173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78744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So </a:t>
            </a:r>
            <a:r>
              <a:rPr lang="en-US" sz="2800" dirty="0" err="1"/>
              <a:t>sánh</a:t>
            </a:r>
            <a:r>
              <a:rPr lang="en-US" sz="2800" dirty="0"/>
              <a:t> FFT </a:t>
            </a:r>
            <a:r>
              <a:rPr lang="en-US" sz="2800" dirty="0" err="1"/>
              <a:t>với</a:t>
            </a:r>
            <a:r>
              <a:rPr lang="en-US" sz="2800" dirty="0"/>
              <a:t> MFCC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99E1EB-1892-C64B-870C-30BB89AD9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32" y="1522230"/>
            <a:ext cx="8701595" cy="3939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558D7-ABD4-584B-8C5D-CEFEC18B61F4}"/>
              </a:ext>
            </a:extLst>
          </p:cNvPr>
          <p:cNvSpPr txBox="1"/>
          <p:nvPr/>
        </p:nvSpPr>
        <p:spPr>
          <a:xfrm>
            <a:off x="451028" y="5815547"/>
            <a:ext cx="9026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Đặc trưng MFCC cho ra kết quả phù hợp để nhận dạng nguyên âm.</a:t>
            </a:r>
            <a:endParaRPr lang="en-VN" sz="25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69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25620" y="2175826"/>
            <a:ext cx="10192272" cy="265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 err="1"/>
              <a:t>Phần</a:t>
            </a:r>
            <a:r>
              <a:rPr lang="en-US" sz="5000" dirty="0"/>
              <a:t> 5: TỔNG KẾT VÀ KẾT LUẬN. 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9768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ctrTitle"/>
          </p:nvPr>
        </p:nvSpPr>
        <p:spPr>
          <a:xfrm>
            <a:off x="147941" y="1197553"/>
            <a:ext cx="5158155" cy="69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KẾT LUẬN:</a:t>
            </a:r>
            <a:endParaRPr dirty="0"/>
          </a:p>
        </p:txBody>
      </p:sp>
      <p:sp>
        <p:nvSpPr>
          <p:cNvPr id="189" name="Google Shape;189;p29"/>
          <p:cNvSpPr/>
          <p:nvPr/>
        </p:nvSpPr>
        <p:spPr>
          <a:xfrm>
            <a:off x="369397" y="1802788"/>
            <a:ext cx="5977011" cy="39412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D33D6-D14E-C84A-B2FF-116991EBFA5C}"/>
              </a:ext>
            </a:extLst>
          </p:cNvPr>
          <p:cNvSpPr txBox="1"/>
          <p:nvPr/>
        </p:nvSpPr>
        <p:spPr>
          <a:xfrm>
            <a:off x="147941" y="2107563"/>
            <a:ext cx="725761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VN" sz="22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So sánh FFT và MFCC : MFCC cho độ chính xác cao hơn</a:t>
            </a:r>
          </a:p>
          <a:p>
            <a:pPr marL="285750" indent="-285750">
              <a:buFontTx/>
              <a:buChar char="-"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Độ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chính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xác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cao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nhất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: 99,04%-100%</a:t>
            </a:r>
          </a:p>
          <a:p>
            <a:pPr marL="285750" indent="-285750">
              <a:buFontTx/>
              <a:buChar char="-"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Độ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chính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xác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phụ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thuộc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vào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hệ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số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k (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số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cụm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nhiều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hơn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so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với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N (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chiều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MFCC).</a:t>
            </a:r>
          </a:p>
          <a:p>
            <a:pPr marL="285750" indent="-285750">
              <a:buFontTx/>
              <a:buChar char="-"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Đánh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dấu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vùng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tiếng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nói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đầu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vào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việc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chọn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khung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tín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hiệu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ổn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định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góp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phần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quyết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định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độ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chính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xác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thuật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toán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VN" sz="2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VN" sz="2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590843" y="2144760"/>
            <a:ext cx="9179277" cy="256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4.CODE MINH HỌA</a:t>
            </a:r>
            <a:br>
              <a:rPr lang="en-US" sz="5400" dirty="0"/>
            </a:br>
            <a:r>
              <a:rPr lang="en-US" sz="5400" dirty="0"/>
              <a:t>&amp;</a:t>
            </a:r>
            <a:br>
              <a:rPr lang="en-US" sz="5400" dirty="0"/>
            </a:br>
            <a:r>
              <a:rPr lang="en-US" sz="5400" dirty="0"/>
              <a:t>DEMO KẾT QUẢ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99760" y="1886638"/>
            <a:ext cx="8738500" cy="317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15000" dirty="0"/>
              <a:t>THANKS</a:t>
            </a:r>
            <a:endParaRPr sz="1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78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87403" y="1853514"/>
            <a:ext cx="7659137" cy="265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/>
              <a:t>SƠ ĐỒ KHỐI CHUNG</a:t>
            </a:r>
            <a:br>
              <a:rPr lang="en-US" sz="5000" dirty="0"/>
            </a:br>
            <a:r>
              <a:rPr lang="en-US" sz="5000" dirty="0"/>
              <a:t>CÁC BƯỚC THỰC HIỆN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45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2">
            <a:extLst>
              <a:ext uri="{FF2B5EF4-FFF2-40B4-BE49-F238E27FC236}">
                <a16:creationId xmlns:a16="http://schemas.microsoft.com/office/drawing/2014/main" id="{81EC348C-2343-A143-A228-22168CDCEA37}"/>
              </a:ext>
            </a:extLst>
          </p:cNvPr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5;p23">
            <a:extLst>
              <a:ext uri="{FF2B5EF4-FFF2-40B4-BE49-F238E27FC236}">
                <a16:creationId xmlns:a16="http://schemas.microsoft.com/office/drawing/2014/main" id="{D9C4F1CA-BA14-7041-BD0B-7170FE1272E2}"/>
              </a:ext>
            </a:extLst>
          </p:cNvPr>
          <p:cNvSpPr txBox="1">
            <a:spLocks/>
          </p:cNvSpPr>
          <p:nvPr/>
        </p:nvSpPr>
        <p:spPr>
          <a:xfrm>
            <a:off x="116566" y="905091"/>
            <a:ext cx="4084731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800"/>
            </a:pPr>
            <a:r>
              <a:rPr lang="en-US" sz="2800" dirty="0"/>
              <a:t>1. SƠ ĐỒ BÀI TOÁN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FFBE20-9901-EC4A-89AC-BC550F5FD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48" y="1586298"/>
            <a:ext cx="7562335" cy="50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4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2">
            <a:extLst>
              <a:ext uri="{FF2B5EF4-FFF2-40B4-BE49-F238E27FC236}">
                <a16:creationId xmlns:a16="http://schemas.microsoft.com/office/drawing/2014/main" id="{81EC348C-2343-A143-A228-22168CDCEA37}"/>
              </a:ext>
            </a:extLst>
          </p:cNvPr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A5299-D442-FC41-A9F3-DA51EA71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59" y="4308646"/>
            <a:ext cx="9763739" cy="2009518"/>
          </a:xfrm>
          <a:prstGeom prst="rect">
            <a:avLst/>
          </a:prstGeom>
        </p:spPr>
      </p:pic>
      <p:sp>
        <p:nvSpPr>
          <p:cNvPr id="7" name="Google Shape;145;p23">
            <a:extLst>
              <a:ext uri="{FF2B5EF4-FFF2-40B4-BE49-F238E27FC236}">
                <a16:creationId xmlns:a16="http://schemas.microsoft.com/office/drawing/2014/main" id="{E28BD6DD-A76A-0645-8565-F48B81A57A77}"/>
              </a:ext>
            </a:extLst>
          </p:cNvPr>
          <p:cNvSpPr txBox="1">
            <a:spLocks/>
          </p:cNvSpPr>
          <p:nvPr/>
        </p:nvSpPr>
        <p:spPr>
          <a:xfrm>
            <a:off x="294659" y="1544595"/>
            <a:ext cx="4084731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800"/>
            </a:pPr>
            <a:r>
              <a:rPr lang="en-US" sz="2800" dirty="0"/>
              <a:t>2. SƠ ĐỒ CÔNG VIỆC: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B965C-F9ED-A949-BDA7-3BC6F9A94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59" y="2447211"/>
            <a:ext cx="9763738" cy="13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5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50333" y="2622834"/>
            <a:ext cx="7659137" cy="231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 err="1"/>
              <a:t>Phần</a:t>
            </a:r>
            <a:r>
              <a:rPr lang="en-US" sz="5000" dirty="0"/>
              <a:t> 1: </a:t>
            </a:r>
            <a:r>
              <a:rPr lang="en-US" sz="5000" dirty="0" err="1"/>
              <a:t>Nhận</a:t>
            </a:r>
            <a:r>
              <a:rPr lang="en-US" sz="5000" dirty="0"/>
              <a:t> </a:t>
            </a:r>
            <a:r>
              <a:rPr lang="en-US" sz="5000" dirty="0" err="1"/>
              <a:t>dạng</a:t>
            </a:r>
            <a:r>
              <a:rPr lang="en-US" sz="5000" dirty="0"/>
              <a:t> </a:t>
            </a:r>
            <a:r>
              <a:rPr lang="en-US" sz="5000" dirty="0" err="1"/>
              <a:t>tiếng</a:t>
            </a:r>
            <a:r>
              <a:rPr lang="en-US" sz="5000" dirty="0"/>
              <a:t> </a:t>
            </a:r>
            <a:r>
              <a:rPr lang="en-US" sz="5000" dirty="0" err="1"/>
              <a:t>nói</a:t>
            </a:r>
            <a:r>
              <a:rPr lang="en-US" sz="5000" dirty="0"/>
              <a:t> </a:t>
            </a:r>
            <a:r>
              <a:rPr lang="en-US" sz="5000" dirty="0" err="1"/>
              <a:t>và</a:t>
            </a:r>
            <a:r>
              <a:rPr lang="en-US" sz="5000" dirty="0"/>
              <a:t> </a:t>
            </a:r>
            <a:r>
              <a:rPr lang="en-US" sz="5000" dirty="0" err="1"/>
              <a:t>khoảng</a:t>
            </a:r>
            <a:r>
              <a:rPr lang="en-US" sz="5000" dirty="0"/>
              <a:t> </a:t>
            </a:r>
            <a:r>
              <a:rPr lang="en-US" sz="5000" dirty="0" err="1"/>
              <a:t>lặng</a:t>
            </a:r>
            <a:br>
              <a:rPr lang="en-US" sz="5000" dirty="0"/>
            </a:br>
            <a:r>
              <a:rPr lang="en-US" sz="5000" dirty="0" err="1"/>
              <a:t>Trích</a:t>
            </a:r>
            <a:r>
              <a:rPr lang="en-US" sz="5000" dirty="0"/>
              <a:t> </a:t>
            </a:r>
            <a:r>
              <a:rPr lang="en-US" sz="5000" dirty="0" err="1"/>
              <a:t>xuất</a:t>
            </a:r>
            <a:r>
              <a:rPr lang="en-US" sz="5000" dirty="0"/>
              <a:t> </a:t>
            </a:r>
            <a:r>
              <a:rPr lang="en-US" sz="5000" dirty="0" err="1"/>
              <a:t>đặc</a:t>
            </a:r>
            <a:r>
              <a:rPr lang="en-US" sz="5000" dirty="0"/>
              <a:t> </a:t>
            </a:r>
            <a:r>
              <a:rPr lang="en-US" sz="5000" dirty="0" err="1"/>
              <a:t>trưng</a:t>
            </a:r>
            <a:r>
              <a:rPr lang="en-US" sz="5000" dirty="0"/>
              <a:t> FFT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418783" y="4832527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652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33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khoảng</a:t>
            </a:r>
            <a:r>
              <a:rPr lang="en-US" sz="2800" dirty="0"/>
              <a:t> </a:t>
            </a:r>
            <a:r>
              <a:rPr lang="en-US" sz="2800" dirty="0" err="1"/>
              <a:t>lặng</a:t>
            </a:r>
            <a:r>
              <a:rPr lang="en-US" sz="2800" dirty="0"/>
              <a:t>  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-1755419" y="4031930"/>
            <a:ext cx="8305346" cy="209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FD083A1F-B026-7B46-B586-109907E07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276" y="1680519"/>
            <a:ext cx="4534929" cy="495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641</Words>
  <Application>Microsoft Macintosh PowerPoint</Application>
  <PresentationFormat>Widescreen</PresentationFormat>
  <Paragraphs>87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NTR</vt:lpstr>
      <vt:lpstr>Times New Roman</vt:lpstr>
      <vt:lpstr>Office Theme</vt:lpstr>
      <vt:lpstr>ĐỀ TÀI: NHẬN DẠNG NGUYÊN ÂM </vt:lpstr>
      <vt:lpstr>Phân chia công việc</vt:lpstr>
      <vt:lpstr>PowerPoint Presentation</vt:lpstr>
      <vt:lpstr>SƠ ĐỒ KHỐI CHUNG CÁC BƯỚC THỰC HIỆN</vt:lpstr>
      <vt:lpstr>PowerPoint Presentation</vt:lpstr>
      <vt:lpstr>PowerPoint Presentation</vt:lpstr>
      <vt:lpstr>Phần 1: Nhận dạng tiếng nói và khoảng lặng Trích xuất đặc trưng FFT</vt:lpstr>
      <vt:lpstr>SƠ ĐỒ KHỐI</vt:lpstr>
      <vt:lpstr>Thuật toán tìm biên thời gian giữa nguyên âm và khoảng lặng  </vt:lpstr>
      <vt:lpstr>Thuật toán trích xuất vector đặc trưng FFT</vt:lpstr>
      <vt:lpstr>2. KẾT QUẢ TRUNG GIAN</vt:lpstr>
      <vt:lpstr>Nhận dạng speech vs silence</vt:lpstr>
      <vt:lpstr>Kết quả FFT</vt:lpstr>
      <vt:lpstr>Phần 2: Trích xuất đặc trưng MFCC</vt:lpstr>
      <vt:lpstr>SƠ ĐỒ KHỐI</vt:lpstr>
      <vt:lpstr>Thuật toán trích xuất đặc trưng MFCC</vt:lpstr>
      <vt:lpstr>2. KẾT QUẢ TRUNG GIAN</vt:lpstr>
      <vt:lpstr>Khung tín hiệu ổn định</vt:lpstr>
      <vt:lpstr>Signal and spectrum of signal</vt:lpstr>
      <vt:lpstr>Spectrogram using FFT and Mel FilterBank</vt:lpstr>
      <vt:lpstr>Phần 3: Kmeans, lập bảng báo cáo độ chính xác theo K,N</vt:lpstr>
      <vt:lpstr>SƠ ĐỒ KHỐI</vt:lpstr>
      <vt:lpstr>Thuật toán Kmeans</vt:lpstr>
      <vt:lpstr>2. KẾT QUẢ TRUNG GIAN</vt:lpstr>
      <vt:lpstr>5 vector đặc trưng của 5 nguyên âm N=13</vt:lpstr>
      <vt:lpstr>5 vector đặc trưng của 5 nguyên âm N=26</vt:lpstr>
      <vt:lpstr>5 vector đặc trưng của 5 nguyên âm N=39</vt:lpstr>
      <vt:lpstr>Bảng báo cáo độ chính xác theo K,N</vt:lpstr>
      <vt:lpstr>Phần 4: So khớp và nhận dạng nguyên âm So sánh FFT vs MFCC</vt:lpstr>
      <vt:lpstr>SƠ ĐỒ KHỐI</vt:lpstr>
      <vt:lpstr>Thuật toán nhận dạng</vt:lpstr>
      <vt:lpstr>2. KẾT QUẢ TRUNG GIAN</vt:lpstr>
      <vt:lpstr>Xuất kết quả trung gian nhận dạng</vt:lpstr>
      <vt:lpstr>Ma trận nhầm lẫn với k,N chính xác cao nhất</vt:lpstr>
      <vt:lpstr>So sánh FFT với MFCC</vt:lpstr>
      <vt:lpstr>Phần 5: TỔNG KẾT VÀ KẾT LUẬN. </vt:lpstr>
      <vt:lpstr>KẾT LUẬN:</vt:lpstr>
      <vt:lpstr>4.CODE MINH HỌA &amp; DEMO KẾT QUẢ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XÁC ĐỊNH F0 BẰNG HÀM TỰ TƯƠNG QUAN</dc:title>
  <dc:creator>Division of University Communications</dc:creator>
  <cp:lastModifiedBy>Microsoft Office User</cp:lastModifiedBy>
  <cp:revision>111</cp:revision>
  <dcterms:created xsi:type="dcterms:W3CDTF">2019-04-04T19:20:28Z</dcterms:created>
  <dcterms:modified xsi:type="dcterms:W3CDTF">2022-01-21T17:08:03Z</dcterms:modified>
</cp:coreProperties>
</file>