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4"/>
  </p:sldMasterIdLst>
  <p:notesMasterIdLst>
    <p:notesMasterId r:id="rId46"/>
  </p:notesMasterIdLst>
  <p:sldIdLst>
    <p:sldId id="256" r:id="rId5"/>
    <p:sldId id="257" r:id="rId6"/>
    <p:sldId id="288" r:id="rId7"/>
    <p:sldId id="290" r:id="rId8"/>
    <p:sldId id="291" r:id="rId9"/>
    <p:sldId id="293" r:id="rId10"/>
    <p:sldId id="289" r:id="rId11"/>
    <p:sldId id="287" r:id="rId12"/>
    <p:sldId id="258" r:id="rId13"/>
    <p:sldId id="296" r:id="rId14"/>
    <p:sldId id="277" r:id="rId15"/>
    <p:sldId id="284" r:id="rId16"/>
    <p:sldId id="321" r:id="rId17"/>
    <p:sldId id="318" r:id="rId18"/>
    <p:sldId id="292" r:id="rId19"/>
    <p:sldId id="294" r:id="rId20"/>
    <p:sldId id="280" r:id="rId21"/>
    <p:sldId id="295" r:id="rId22"/>
    <p:sldId id="308" r:id="rId23"/>
    <p:sldId id="297" r:id="rId24"/>
    <p:sldId id="298" r:id="rId25"/>
    <p:sldId id="322" r:id="rId26"/>
    <p:sldId id="302" r:id="rId27"/>
    <p:sldId id="315" r:id="rId28"/>
    <p:sldId id="317" r:id="rId29"/>
    <p:sldId id="304" r:id="rId30"/>
    <p:sldId id="312" r:id="rId31"/>
    <p:sldId id="313" r:id="rId32"/>
    <p:sldId id="319" r:id="rId33"/>
    <p:sldId id="314" r:id="rId34"/>
    <p:sldId id="299" r:id="rId35"/>
    <p:sldId id="300" r:id="rId36"/>
    <p:sldId id="309" r:id="rId37"/>
    <p:sldId id="301" r:id="rId38"/>
    <p:sldId id="320" r:id="rId39"/>
    <p:sldId id="310" r:id="rId40"/>
    <p:sldId id="316" r:id="rId41"/>
    <p:sldId id="306" r:id="rId42"/>
    <p:sldId id="269" r:id="rId43"/>
    <p:sldId id="271" r:id="rId44"/>
    <p:sldId id="279" r:id="rId4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7" roundtripDataSignature="AMtx7mhoq0TkclQKjBSroxzJOyhUTDGeH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19" autoAdjust="0"/>
    <p:restoredTop sz="94737"/>
  </p:normalViewPr>
  <p:slideViewPr>
    <p:cSldViewPr snapToGrid="0">
      <p:cViewPr varScale="1">
        <p:scale>
          <a:sx n="94" d="100"/>
          <a:sy n="94" d="100"/>
        </p:scale>
        <p:origin x="200" y="5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customschemas.google.com/relationships/presentationmetadata" Target="metadata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3" name="Google Shape;9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85180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947181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947181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3" name="Google Shape;9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728591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342037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188491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562486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492409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409661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29190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038917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3" name="Google Shape;9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610810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988792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365763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649229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784029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327616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8494733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7894239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3" name="Google Shape;9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025302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3540900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0834274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7370437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1035875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5208381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3668766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4097134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3" name="Google Shape;9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8466999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3" name="Google Shape;9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469861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3" name="Google Shape;9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175282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3" name="Google Shape;9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394986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112651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75892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26862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vider Slide 1">
  <p:cSld name="Divider Slide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8"/>
          <p:cNvSpPr txBox="1">
            <a:spLocks noGrp="1"/>
          </p:cNvSpPr>
          <p:nvPr>
            <p:ph type="ctrTitle"/>
          </p:nvPr>
        </p:nvSpPr>
        <p:spPr>
          <a:xfrm>
            <a:off x="658368" y="1490663"/>
            <a:ext cx="6638544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marR="0" lvl="0" algn="l" rtl="0">
              <a:lnSpc>
                <a:spcPct val="966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8"/>
          <p:cNvSpPr txBox="1">
            <a:spLocks noGrp="1"/>
          </p:cNvSpPr>
          <p:nvPr>
            <p:ph type="subTitle" idx="1"/>
          </p:nvPr>
        </p:nvSpPr>
        <p:spPr>
          <a:xfrm>
            <a:off x="658368" y="3970337"/>
            <a:ext cx="6638544" cy="221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lv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3360"/>
              <a:buNone/>
              <a:defRPr sz="28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000"/>
            </a:lvl2pPr>
            <a:lvl3pPr lvl="2" algn="ctr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  <a:defRPr sz="1800"/>
            </a:lvl3pPr>
            <a:lvl4pPr lvl="3" algn="ctr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 sz="1600"/>
            </a:lvl4pPr>
            <a:lvl5pPr lvl="4" algn="ctr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16" name="Google Shape;16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0475" y="-56826"/>
            <a:ext cx="4700113" cy="1000968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8"/>
          <p:cNvSpPr txBox="1"/>
          <p:nvPr/>
        </p:nvSpPr>
        <p:spPr>
          <a:xfrm>
            <a:off x="1456141" y="4934159"/>
            <a:ext cx="4944078" cy="579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FACULTY OF INFORMATION TECHNOLOGY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NETWORKING &amp; SECURITY LAB</a:t>
            </a:r>
            <a:endParaRPr sz="16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" name="Google Shape;18;p8" descr="A close up of a sign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8368" y="4896471"/>
            <a:ext cx="731520" cy="731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and Photo">
  <p:cSld name="Content and Photo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>
            <a:spLocks noGrp="1"/>
          </p:cNvSpPr>
          <p:nvPr>
            <p:ph type="pic" idx="2"/>
          </p:nvPr>
        </p:nvSpPr>
        <p:spPr>
          <a:xfrm>
            <a:off x="5098566" y="1079500"/>
            <a:ext cx="7093434" cy="57785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360"/>
              <a:buFont typeface="NTR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880"/>
              <a:buFont typeface="NTR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TR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TR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566928" y="1499616"/>
            <a:ext cx="4248912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1"/>
          </p:nvPr>
        </p:nvSpPr>
        <p:spPr>
          <a:xfrm>
            <a:off x="566928" y="2185416"/>
            <a:ext cx="4248912" cy="3968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1pPr>
            <a:lvl2pPr marL="914400" lvl="1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2pPr>
            <a:lvl3pPr marL="1371600" lvl="2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3pPr>
            <a:lvl4pPr marL="1828800" lvl="3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4pPr>
            <a:lvl5pPr marL="2286000" lvl="4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7"/>
          <p:cNvSpPr txBox="1"/>
          <p:nvPr/>
        </p:nvSpPr>
        <p:spPr>
          <a:xfrm>
            <a:off x="6875973" y="256740"/>
            <a:ext cx="3692525" cy="487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FACULTY OF INFORMATION TECHNOLOGY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245EAB"/>
                </a:solidFill>
                <a:latin typeface="Arial"/>
                <a:ea typeface="Arial"/>
                <a:cs typeface="Arial"/>
                <a:sym typeface="Arial"/>
              </a:rPr>
              <a:t>NETWORKING &amp; SECURITY LAB</a:t>
            </a:r>
            <a:endParaRPr sz="1200" b="1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9" name="Google Shape;69;p17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68498" y="88142"/>
            <a:ext cx="731520" cy="731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and Three Photos">
  <p:cSld name="Content and Three Photos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566928" y="1499616"/>
            <a:ext cx="4248912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body" idx="1"/>
          </p:nvPr>
        </p:nvSpPr>
        <p:spPr>
          <a:xfrm>
            <a:off x="566928" y="2185416"/>
            <a:ext cx="4248912" cy="3968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1pPr>
            <a:lvl2pPr marL="914400" lvl="1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2pPr>
            <a:lvl3pPr marL="1371600" lvl="2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3pPr>
            <a:lvl4pPr marL="1828800" lvl="3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4pPr>
            <a:lvl5pPr marL="2286000" lvl="4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18"/>
          <p:cNvSpPr>
            <a:spLocks noGrp="1"/>
          </p:cNvSpPr>
          <p:nvPr>
            <p:ph type="pic" idx="2"/>
          </p:nvPr>
        </p:nvSpPr>
        <p:spPr>
          <a:xfrm>
            <a:off x="5114631" y="1066800"/>
            <a:ext cx="7077369" cy="2932598"/>
          </a:xfrm>
          <a:prstGeom prst="rect">
            <a:avLst/>
          </a:prstGeom>
          <a:solidFill>
            <a:srgbClr val="BFBFB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360"/>
              <a:buFont typeface="NTR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880"/>
              <a:buFont typeface="NTR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TR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TR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18"/>
          <p:cNvSpPr>
            <a:spLocks noGrp="1"/>
          </p:cNvSpPr>
          <p:nvPr>
            <p:ph type="pic" idx="3"/>
          </p:nvPr>
        </p:nvSpPr>
        <p:spPr>
          <a:xfrm>
            <a:off x="5114631" y="3998296"/>
            <a:ext cx="3602522" cy="2857500"/>
          </a:xfrm>
          <a:prstGeom prst="rect">
            <a:avLst/>
          </a:prstGeom>
          <a:solidFill>
            <a:srgbClr val="BFBFB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360"/>
              <a:buFont typeface="NTR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880"/>
              <a:buFont typeface="NTR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TR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TR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Google Shape;75;p18"/>
          <p:cNvSpPr>
            <a:spLocks noGrp="1"/>
          </p:cNvSpPr>
          <p:nvPr>
            <p:ph type="pic" idx="4"/>
          </p:nvPr>
        </p:nvSpPr>
        <p:spPr>
          <a:xfrm>
            <a:off x="8701089" y="3998296"/>
            <a:ext cx="3490912" cy="2857500"/>
          </a:xfrm>
          <a:prstGeom prst="rect">
            <a:avLst/>
          </a:prstGeom>
          <a:solidFill>
            <a:srgbClr val="BFBFB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360"/>
              <a:buFont typeface="NTR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880"/>
              <a:buFont typeface="NTR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TR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TR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18"/>
          <p:cNvSpPr txBox="1"/>
          <p:nvPr/>
        </p:nvSpPr>
        <p:spPr>
          <a:xfrm>
            <a:off x="6431797" y="256740"/>
            <a:ext cx="4136701" cy="518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FACULTY OF INFORMATION TECHNOLOGY</a:t>
            </a:r>
            <a:endParaRPr sz="12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245EAB"/>
                </a:solidFill>
                <a:latin typeface="Arial"/>
                <a:ea typeface="Arial"/>
                <a:cs typeface="Arial"/>
                <a:sym typeface="Arial"/>
              </a:rPr>
              <a:t>NETWORKING &amp; SECURITY LAB</a:t>
            </a:r>
            <a:endParaRPr sz="1200" b="1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7" name="Google Shape;77;p18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68498" y="134636"/>
            <a:ext cx="731520" cy="731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Width Photo">
  <p:cSld name="Full Width Photo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>
            <a:spLocks noGrp="1"/>
          </p:cNvSpPr>
          <p:nvPr>
            <p:ph type="pic" idx="2"/>
          </p:nvPr>
        </p:nvSpPr>
        <p:spPr>
          <a:xfrm>
            <a:off x="0" y="1066800"/>
            <a:ext cx="12192000" cy="57912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360"/>
              <a:buFont typeface="NTR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880"/>
              <a:buFont typeface="NTR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TR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TR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19"/>
          <p:cNvSpPr txBox="1"/>
          <p:nvPr/>
        </p:nvSpPr>
        <p:spPr>
          <a:xfrm>
            <a:off x="6431797" y="256740"/>
            <a:ext cx="4136701" cy="518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FACULTY OF INFORMATION TECHNOLOGY</a:t>
            </a:r>
            <a:endParaRPr sz="12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245EAB"/>
                </a:solidFill>
                <a:latin typeface="Arial"/>
                <a:ea typeface="Arial"/>
                <a:cs typeface="Arial"/>
                <a:sym typeface="Arial"/>
              </a:rPr>
              <a:t>NETWORKING &amp; SECURITY LAB</a:t>
            </a:r>
            <a:endParaRPr sz="1200" b="1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1" name="Google Shape;81;p19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68498" y="134636"/>
            <a:ext cx="731520" cy="731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and Graph">
  <p:cSld name="Content and Graph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 txBox="1">
            <a:spLocks noGrp="1"/>
          </p:cNvSpPr>
          <p:nvPr>
            <p:ph type="title"/>
          </p:nvPr>
        </p:nvSpPr>
        <p:spPr>
          <a:xfrm>
            <a:off x="566928" y="1499616"/>
            <a:ext cx="4248912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Google Shape;84;p20"/>
          <p:cNvSpPr txBox="1">
            <a:spLocks noGrp="1"/>
          </p:cNvSpPr>
          <p:nvPr>
            <p:ph type="body" idx="1"/>
          </p:nvPr>
        </p:nvSpPr>
        <p:spPr>
          <a:xfrm>
            <a:off x="566928" y="2185416"/>
            <a:ext cx="4248912" cy="3968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1pPr>
            <a:lvl2pPr marL="914400" lvl="1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2pPr>
            <a:lvl3pPr marL="1371600" lvl="2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3pPr>
            <a:lvl4pPr marL="1828800" lvl="3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4pPr>
            <a:lvl5pPr marL="2286000" lvl="4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20"/>
          <p:cNvSpPr>
            <a:spLocks noGrp="1"/>
          </p:cNvSpPr>
          <p:nvPr>
            <p:ph type="chart" idx="2"/>
          </p:nvPr>
        </p:nvSpPr>
        <p:spPr>
          <a:xfrm>
            <a:off x="5161935" y="1976285"/>
            <a:ext cx="6325152" cy="3967316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60"/>
              <a:buFont typeface="NTR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60"/>
              <a:buFont typeface="NTR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60"/>
              <a:buFont typeface="NTR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60"/>
              <a:buFont typeface="NTR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Google Shape;86;p20"/>
          <p:cNvSpPr txBox="1"/>
          <p:nvPr/>
        </p:nvSpPr>
        <p:spPr>
          <a:xfrm>
            <a:off x="6431797" y="256740"/>
            <a:ext cx="4136701" cy="518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FACULTY OF INFORMATION TECHNOLOGY</a:t>
            </a:r>
            <a:endParaRPr sz="12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245EAB"/>
                </a:solidFill>
                <a:latin typeface="Arial"/>
                <a:ea typeface="Arial"/>
                <a:cs typeface="Arial"/>
                <a:sym typeface="Arial"/>
              </a:rPr>
              <a:t>NETWORKING &amp; SECURITY LAB</a:t>
            </a:r>
            <a:endParaRPr sz="1200" b="1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7" name="Google Shape;87;p20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68498" y="134636"/>
            <a:ext cx="731520" cy="731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1"/>
          <p:cNvSpPr txBox="1"/>
          <p:nvPr/>
        </p:nvSpPr>
        <p:spPr>
          <a:xfrm>
            <a:off x="6431797" y="256740"/>
            <a:ext cx="4136701" cy="518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FACULTY OF INFORMATION TECHNOLOGY</a:t>
            </a:r>
            <a:endParaRPr sz="12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245EAB"/>
                </a:solidFill>
                <a:latin typeface="Arial"/>
                <a:ea typeface="Arial"/>
                <a:cs typeface="Arial"/>
                <a:sym typeface="Arial"/>
              </a:rPr>
              <a:t>NETWORKING &amp; SECURITY LAB</a:t>
            </a:r>
            <a:endParaRPr sz="1200" b="1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Google Shape;90;p21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68498" y="134636"/>
            <a:ext cx="731520" cy="731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vider Slide 2">
  <p:cSld name="Divider Slide 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9"/>
          <p:cNvSpPr txBox="1">
            <a:spLocks noGrp="1"/>
          </p:cNvSpPr>
          <p:nvPr>
            <p:ph type="ctrTitle"/>
          </p:nvPr>
        </p:nvSpPr>
        <p:spPr>
          <a:xfrm>
            <a:off x="658368" y="1490663"/>
            <a:ext cx="6638544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marR="0" lvl="0" algn="l" rtl="0">
              <a:lnSpc>
                <a:spcPct val="96666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  <a:defRPr sz="6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9"/>
          <p:cNvSpPr txBox="1">
            <a:spLocks noGrp="1"/>
          </p:cNvSpPr>
          <p:nvPr>
            <p:ph type="subTitle" idx="1"/>
          </p:nvPr>
        </p:nvSpPr>
        <p:spPr>
          <a:xfrm>
            <a:off x="658368" y="3970337"/>
            <a:ext cx="6638544" cy="221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lv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3360"/>
              <a:buNone/>
              <a:defRPr sz="2800" b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000"/>
            </a:lvl2pPr>
            <a:lvl3pPr lvl="2" algn="ctr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  <a:defRPr sz="1800"/>
            </a:lvl3pPr>
            <a:lvl4pPr lvl="3" algn="ctr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 sz="1600"/>
            </a:lvl4pPr>
            <a:lvl5pPr lvl="4" algn="ctr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22" name="Google Shape;22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893" y="6641"/>
            <a:ext cx="3837809" cy="839915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9"/>
          <p:cNvSpPr txBox="1"/>
          <p:nvPr/>
        </p:nvSpPr>
        <p:spPr>
          <a:xfrm>
            <a:off x="1551956" y="4903381"/>
            <a:ext cx="5008641" cy="610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Faculty of Information Technology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NETWORKING &amp; SECURITY LAB</a:t>
            </a:r>
            <a:endParaRPr sz="1800" b="1" i="0" u="none" strike="noStrike" cap="non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" name="Google Shape;24;p9" descr="A close up of a sign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8368" y="4896471"/>
            <a:ext cx="731520" cy="731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0"/>
          <p:cNvSpPr txBox="1">
            <a:spLocks noGrp="1"/>
          </p:cNvSpPr>
          <p:nvPr>
            <p:ph type="title"/>
          </p:nvPr>
        </p:nvSpPr>
        <p:spPr>
          <a:xfrm>
            <a:off x="566928" y="1499616"/>
            <a:ext cx="6951472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10"/>
          <p:cNvSpPr txBox="1">
            <a:spLocks noGrp="1"/>
          </p:cNvSpPr>
          <p:nvPr>
            <p:ph type="body" idx="1"/>
          </p:nvPr>
        </p:nvSpPr>
        <p:spPr>
          <a:xfrm>
            <a:off x="566928" y="2185416"/>
            <a:ext cx="6951472" cy="3968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1pPr>
            <a:lvl2pPr marL="914400" lvl="1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2pPr>
            <a:lvl3pPr marL="1371600" lvl="2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3pPr>
            <a:lvl4pPr marL="1828800" lvl="3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4pPr>
            <a:lvl5pPr marL="2286000" lvl="4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0"/>
          <p:cNvSpPr txBox="1"/>
          <p:nvPr/>
        </p:nvSpPr>
        <p:spPr>
          <a:xfrm>
            <a:off x="6431797" y="256740"/>
            <a:ext cx="4136701" cy="518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FACULTY OF INFORMATION TECHNOLOGY</a:t>
            </a:r>
            <a:endParaRPr sz="12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245EAB"/>
                </a:solidFill>
                <a:latin typeface="Arial"/>
                <a:ea typeface="Arial"/>
                <a:cs typeface="Arial"/>
                <a:sym typeface="Arial"/>
              </a:rPr>
              <a:t>NETWORKING &amp; SECURITY LAB</a:t>
            </a:r>
            <a:endParaRPr sz="1200" b="1" i="0" u="none" strike="noStrike" cap="none">
              <a:solidFill>
                <a:srgbClr val="245EA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" name="Google Shape;29;p10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68498" y="134636"/>
            <a:ext cx="731520" cy="731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1">
  <p:cSld name="Title Slide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1"/>
          <p:cNvSpPr txBox="1">
            <a:spLocks noGrp="1"/>
          </p:cNvSpPr>
          <p:nvPr>
            <p:ph type="body" idx="1"/>
          </p:nvPr>
        </p:nvSpPr>
        <p:spPr>
          <a:xfrm>
            <a:off x="658368" y="3968496"/>
            <a:ext cx="6638544" cy="1650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3360"/>
              <a:buNone/>
              <a:defRPr sz="2800" b="0" i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2pPr>
            <a:lvl3pPr marL="1371600" lvl="2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3pPr>
            <a:lvl4pPr marL="1828800" lvl="3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4pPr>
            <a:lvl5pPr marL="2286000" lvl="4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ctrTitle"/>
          </p:nvPr>
        </p:nvSpPr>
        <p:spPr>
          <a:xfrm>
            <a:off x="658368" y="1490472"/>
            <a:ext cx="6638544" cy="2386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marR="0" lvl="0" algn="l" rtl="0">
              <a:lnSpc>
                <a:spcPct val="96666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  <a:defRPr sz="6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33" name="Google Shape;33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6258" y="231791"/>
            <a:ext cx="4729997" cy="1007332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11"/>
          <p:cNvSpPr txBox="1"/>
          <p:nvPr/>
        </p:nvSpPr>
        <p:spPr>
          <a:xfrm>
            <a:off x="1456141" y="4934159"/>
            <a:ext cx="4944078" cy="579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FACULTY OF INFORMATION TECHNOLOGY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NETWORKING &amp; SECURITY LAB</a:t>
            </a:r>
            <a:endParaRPr sz="1600" b="1" i="0" u="none" strike="noStrike" cap="non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" name="Google Shape;35;p11" descr="A close up of a sign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8368" y="4896471"/>
            <a:ext cx="731520" cy="731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2">
  <p:cSld name="Title Slide 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>
            <a:spLocks noGrp="1"/>
          </p:cNvSpPr>
          <p:nvPr>
            <p:ph type="body" idx="1"/>
          </p:nvPr>
        </p:nvSpPr>
        <p:spPr>
          <a:xfrm>
            <a:off x="658368" y="3968496"/>
            <a:ext cx="6638544" cy="1650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3360"/>
              <a:buNone/>
              <a:defRPr sz="28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2pPr>
            <a:lvl3pPr marL="1371600" lvl="2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3pPr>
            <a:lvl4pPr marL="1828800" lvl="3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4pPr>
            <a:lvl5pPr marL="2286000" lvl="4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ctrTitle"/>
          </p:nvPr>
        </p:nvSpPr>
        <p:spPr>
          <a:xfrm>
            <a:off x="658368" y="1490472"/>
            <a:ext cx="6638544" cy="2386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marR="0" lvl="0" algn="l" rtl="0">
              <a:lnSpc>
                <a:spcPct val="966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39" name="Google Shape;39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9037" y="303087"/>
            <a:ext cx="5146084" cy="109594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12"/>
          <p:cNvSpPr txBox="1"/>
          <p:nvPr/>
        </p:nvSpPr>
        <p:spPr>
          <a:xfrm>
            <a:off x="1456141" y="4934159"/>
            <a:ext cx="4944078" cy="579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FACULTY OF INFORMATION TECHNOLOGY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NETWORKING &amp; SECURITY LAB</a:t>
            </a:r>
            <a:endParaRPr sz="16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2"/>
          <p:cNvSpPr/>
          <p:nvPr/>
        </p:nvSpPr>
        <p:spPr>
          <a:xfrm>
            <a:off x="584869" y="4840485"/>
            <a:ext cx="797773" cy="797773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LOGO KHOA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ed List" type="obj">
  <p:cSld name="OBJEC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3"/>
          <p:cNvSpPr txBox="1">
            <a:spLocks noGrp="1"/>
          </p:cNvSpPr>
          <p:nvPr>
            <p:ph type="title"/>
          </p:nvPr>
        </p:nvSpPr>
        <p:spPr>
          <a:xfrm>
            <a:off x="566928" y="1499616"/>
            <a:ext cx="6951472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body" idx="1"/>
          </p:nvPr>
        </p:nvSpPr>
        <p:spPr>
          <a:xfrm>
            <a:off x="566928" y="2185416"/>
            <a:ext cx="6951472" cy="3968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1pPr>
            <a:lvl2pPr marL="914400" lvl="1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2pPr>
            <a:lvl3pPr marL="1371600" lvl="2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3pPr>
            <a:lvl4pPr marL="1828800" lvl="3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4pPr>
            <a:lvl5pPr marL="2286000" lvl="4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13"/>
          <p:cNvSpPr txBox="1"/>
          <p:nvPr/>
        </p:nvSpPr>
        <p:spPr>
          <a:xfrm>
            <a:off x="6431797" y="256740"/>
            <a:ext cx="4136701" cy="518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FACULTY OF INFORMATION TECHNOLOGY</a:t>
            </a:r>
            <a:endParaRPr sz="12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245EAB"/>
                </a:solidFill>
                <a:latin typeface="Arial"/>
                <a:ea typeface="Arial"/>
                <a:cs typeface="Arial"/>
                <a:sym typeface="Arial"/>
              </a:rPr>
              <a:t>NETWORKING &amp; SECURITY LAB</a:t>
            </a:r>
            <a:endParaRPr sz="1200" b="1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" name="Google Shape;46;p13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68498" y="134636"/>
            <a:ext cx="731520" cy="731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Double Content">
  <p:cSld name="Title and Double Conten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4"/>
          <p:cNvSpPr txBox="1">
            <a:spLocks noGrp="1"/>
          </p:cNvSpPr>
          <p:nvPr>
            <p:ph type="title"/>
          </p:nvPr>
        </p:nvSpPr>
        <p:spPr>
          <a:xfrm>
            <a:off x="566928" y="1499616"/>
            <a:ext cx="10515600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body" idx="1"/>
          </p:nvPr>
        </p:nvSpPr>
        <p:spPr>
          <a:xfrm>
            <a:off x="566928" y="2185416"/>
            <a:ext cx="4500372" cy="3948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1pPr>
            <a:lvl2pPr marL="914400" lvl="1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2pPr>
            <a:lvl3pPr marL="1371600" lvl="2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3pPr>
            <a:lvl4pPr marL="1828800" lvl="3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4pPr>
            <a:lvl5pPr marL="2286000" lvl="4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body" idx="2"/>
          </p:nvPr>
        </p:nvSpPr>
        <p:spPr>
          <a:xfrm>
            <a:off x="5410200" y="2185416"/>
            <a:ext cx="4498848" cy="3950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1pPr>
            <a:lvl2pPr marL="914400" lvl="1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2pPr>
            <a:lvl3pPr marL="1371600" lvl="2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3pPr>
            <a:lvl4pPr marL="1828800" lvl="3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4pPr>
            <a:lvl5pPr marL="2286000" lvl="4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4"/>
          <p:cNvSpPr txBox="1"/>
          <p:nvPr/>
        </p:nvSpPr>
        <p:spPr>
          <a:xfrm>
            <a:off x="6431797" y="256740"/>
            <a:ext cx="4136701" cy="518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FACULTY OF INFORMATION TECHNOLOGY</a:t>
            </a:r>
            <a:endParaRPr sz="12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245EAB"/>
                </a:solidFill>
                <a:latin typeface="Arial"/>
                <a:ea typeface="Arial"/>
                <a:cs typeface="Arial"/>
                <a:sym typeface="Arial"/>
              </a:rPr>
              <a:t>NETWORKING &amp; SECURITY LAB</a:t>
            </a:r>
            <a:endParaRPr sz="1200" b="1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" name="Google Shape;52;p14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68498" y="134636"/>
            <a:ext cx="731520" cy="731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5"/>
          <p:cNvSpPr txBox="1">
            <a:spLocks noGrp="1"/>
          </p:cNvSpPr>
          <p:nvPr>
            <p:ph type="title"/>
          </p:nvPr>
        </p:nvSpPr>
        <p:spPr>
          <a:xfrm>
            <a:off x="566928" y="1499616"/>
            <a:ext cx="10515600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15"/>
          <p:cNvSpPr txBox="1">
            <a:spLocks noGrp="1"/>
          </p:cNvSpPr>
          <p:nvPr>
            <p:ph type="body" idx="1"/>
          </p:nvPr>
        </p:nvSpPr>
        <p:spPr>
          <a:xfrm>
            <a:off x="566928" y="2185416"/>
            <a:ext cx="5138928" cy="393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lvl="0" indent="-228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 sz="1600" b="1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000" b="1"/>
            </a:lvl2pPr>
            <a:lvl3pPr marL="1371600" lvl="2" indent="-228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  <a:defRPr sz="1800" b="1"/>
            </a:lvl3pPr>
            <a:lvl4pPr marL="1828800" lvl="3" indent="-228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 sz="1600" b="1"/>
            </a:lvl4pPr>
            <a:lvl5pPr marL="2286000" lvl="4" indent="-228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body" idx="2"/>
          </p:nvPr>
        </p:nvSpPr>
        <p:spPr>
          <a:xfrm>
            <a:off x="566928" y="2593340"/>
            <a:ext cx="5140515" cy="3535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60"/>
              <a:buFont typeface="Arial"/>
              <a:buChar char="•"/>
              <a:defRPr/>
            </a:lvl1pPr>
            <a:lvl2pPr marL="914400" lvl="1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2pPr>
            <a:lvl3pPr marL="1371600" lvl="2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3pPr>
            <a:lvl4pPr marL="1828800" lvl="3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4pPr>
            <a:lvl5pPr marL="2286000" lvl="4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body" idx="3"/>
          </p:nvPr>
        </p:nvSpPr>
        <p:spPr>
          <a:xfrm>
            <a:off x="6172200" y="2185416"/>
            <a:ext cx="5138928" cy="394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lvl="0" indent="-228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 sz="1600" b="1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000" b="1"/>
            </a:lvl2pPr>
            <a:lvl3pPr marL="1371600" lvl="2" indent="-228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  <a:defRPr sz="1800" b="1"/>
            </a:lvl3pPr>
            <a:lvl4pPr marL="1828800" lvl="3" indent="-228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 sz="1600" b="1"/>
            </a:lvl4pPr>
            <a:lvl5pPr marL="2286000" lvl="4" indent="-228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body" idx="4"/>
          </p:nvPr>
        </p:nvSpPr>
        <p:spPr>
          <a:xfrm>
            <a:off x="6172200" y="2590800"/>
            <a:ext cx="5138928" cy="3538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60"/>
              <a:buFont typeface="Arial"/>
              <a:buChar char="•"/>
              <a:defRPr/>
            </a:lvl1pPr>
            <a:lvl2pPr marL="914400" lvl="1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2pPr>
            <a:lvl3pPr marL="1371600" lvl="2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3pPr>
            <a:lvl4pPr marL="1828800" lvl="3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4pPr>
            <a:lvl5pPr marL="2286000" lvl="4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5"/>
          <p:cNvSpPr txBox="1"/>
          <p:nvPr/>
        </p:nvSpPr>
        <p:spPr>
          <a:xfrm>
            <a:off x="6431797" y="256740"/>
            <a:ext cx="4136701" cy="518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FACULTY OF INFORMATION TECHNOLOGY</a:t>
            </a:r>
            <a:endParaRPr sz="12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245EAB"/>
                </a:solidFill>
                <a:latin typeface="Arial"/>
                <a:ea typeface="Arial"/>
                <a:cs typeface="Arial"/>
                <a:sym typeface="Arial"/>
              </a:rPr>
              <a:t>NETWORKING &amp; SECURITY LAB</a:t>
            </a:r>
            <a:endParaRPr sz="1200" b="1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" name="Google Shape;60;p15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68498" y="134636"/>
            <a:ext cx="731520" cy="731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/>
        </p:nvSpPr>
        <p:spPr>
          <a:xfrm>
            <a:off x="6431797" y="256740"/>
            <a:ext cx="4136701" cy="518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FACULTY OF INFORMATION TECHNOLOGY</a:t>
            </a:r>
            <a:endParaRPr sz="12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245EAB"/>
                </a:solidFill>
                <a:latin typeface="Arial"/>
                <a:ea typeface="Arial"/>
                <a:cs typeface="Arial"/>
                <a:sym typeface="Arial"/>
              </a:rPr>
              <a:t>NETWORKING &amp; SECURITY LAB</a:t>
            </a:r>
            <a:endParaRPr sz="1200" b="1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" name="Google Shape;63;p16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68498" y="134636"/>
            <a:ext cx="731520" cy="731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6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>
            <a:spLocks noGrp="1"/>
          </p:cNvSpPr>
          <p:nvPr>
            <p:ph type="body" idx="1"/>
          </p:nvPr>
        </p:nvSpPr>
        <p:spPr>
          <a:xfrm>
            <a:off x="566928" y="2185416"/>
            <a:ext cx="10515600" cy="3968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576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6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576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60"/>
              <a:buFont typeface="NTR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6576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60"/>
              <a:buFont typeface="NTR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6576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60"/>
              <a:buFont typeface="NTR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6576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60"/>
              <a:buFont typeface="NTR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7"/>
          <p:cNvSpPr txBox="1"/>
          <p:nvPr/>
        </p:nvSpPr>
        <p:spPr>
          <a:xfrm>
            <a:off x="6938176" y="631977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" name="Google Shape;12;p7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64657" y="15877"/>
            <a:ext cx="3837809" cy="83991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"/>
          <p:cNvSpPr txBox="1">
            <a:spLocks noGrp="1"/>
          </p:cNvSpPr>
          <p:nvPr>
            <p:ph type="ctrTitle"/>
          </p:nvPr>
        </p:nvSpPr>
        <p:spPr>
          <a:xfrm>
            <a:off x="394070" y="2465173"/>
            <a:ext cx="7643504" cy="1927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5000" dirty="0"/>
              <a:t>ĐỀ TÀI: NHẬN DẠNG NGUYÊN ÂM</a:t>
            </a:r>
            <a:br>
              <a:rPr lang="en-US" sz="5000" dirty="0"/>
            </a:br>
            <a:endParaRPr sz="5000" dirty="0"/>
          </a:p>
        </p:txBody>
      </p:sp>
      <p:sp>
        <p:nvSpPr>
          <p:cNvPr id="96" name="Google Shape;96;p1"/>
          <p:cNvSpPr/>
          <p:nvPr/>
        </p:nvSpPr>
        <p:spPr>
          <a:xfrm>
            <a:off x="394070" y="4832528"/>
            <a:ext cx="5766585" cy="8940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"/>
          <p:cNvSpPr txBox="1"/>
          <p:nvPr/>
        </p:nvSpPr>
        <p:spPr>
          <a:xfrm>
            <a:off x="229362" y="3317789"/>
            <a:ext cx="7048768" cy="341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Nhóm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19Nh10: </a:t>
            </a:r>
            <a:endParaRPr sz="2400" b="0" i="0" u="none" strike="noStrike" cap="none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FFFF00"/>
                </a:solidFill>
              </a:rPr>
              <a:t>Nhóm</a:t>
            </a:r>
            <a:r>
              <a:rPr lang="en-US" sz="2400" dirty="0">
                <a:solidFill>
                  <a:srgbClr val="FFFF00"/>
                </a:solidFill>
              </a:rPr>
              <a:t> SV: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rgbClr val="FFFF00"/>
                </a:solidFill>
              </a:rPr>
              <a:t>	01.Đinh Gia </a:t>
            </a:r>
            <a:r>
              <a:rPr lang="en-US" sz="2400" dirty="0" err="1">
                <a:solidFill>
                  <a:srgbClr val="FFFF00"/>
                </a:solidFill>
              </a:rPr>
              <a:t>Bảo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b="0" i="0" u="none" strike="noStrike" cap="none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Mssv</a:t>
            </a:r>
            <a:r>
              <a:rPr lang="en-US" sz="2400" b="0" i="0" u="none" strike="noStrike" cap="none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: 102190252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rgbClr val="FFFF00"/>
                </a:solidFill>
              </a:rPr>
              <a:t>	02.Hồ </a:t>
            </a:r>
            <a:r>
              <a:rPr lang="en-US" sz="2400" dirty="0" err="1">
                <a:solidFill>
                  <a:srgbClr val="FFFF00"/>
                </a:solidFill>
              </a:rPr>
              <a:t>Hoàng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 err="1">
                <a:solidFill>
                  <a:srgbClr val="FFFF00"/>
                </a:solidFill>
              </a:rPr>
              <a:t>Thiện</a:t>
            </a:r>
            <a:r>
              <a:rPr lang="en-US" sz="2400" dirty="0">
                <a:solidFill>
                  <a:srgbClr val="FFFF00"/>
                </a:solidFill>
              </a:rPr>
              <a:t> 	Mssv:102190290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	03.Phạm </a:t>
            </a:r>
            <a:r>
              <a:rPr lang="en-US" sz="2400" b="0" i="0" u="none" strike="noStrike" cap="none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Thành</a:t>
            </a:r>
            <a:r>
              <a:rPr lang="en-US" sz="2400" b="0" i="0" u="none" strike="noStrike" cap="none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Nguyên</a:t>
            </a:r>
            <a:r>
              <a:rPr lang="en-US" sz="2400" b="0" i="0" u="none" strike="noStrike" cap="none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Mssv:102190278	04.Trần </a:t>
            </a:r>
            <a:r>
              <a:rPr lang="en-US" sz="2400" b="0" i="0" u="none" strike="noStrike" cap="none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Công</a:t>
            </a:r>
            <a:r>
              <a:rPr lang="en-US" sz="2400" b="0" i="0" u="none" strike="noStrike" cap="none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Việt</a:t>
            </a:r>
            <a:r>
              <a:rPr lang="en-US" sz="2400" b="0" i="0" u="none" strike="noStrike" cap="none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	Mssv:102190298	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FFFF00"/>
                </a:solidFill>
              </a:rPr>
              <a:t>Nhóm</a:t>
            </a:r>
            <a:r>
              <a:rPr lang="en-US" sz="2400" dirty="0">
                <a:solidFill>
                  <a:srgbClr val="FFFF00"/>
                </a:solidFill>
              </a:rPr>
              <a:t>: 19Nh10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Lớp</a:t>
            </a:r>
            <a:r>
              <a:rPr lang="en-US" sz="2400" b="0" i="0" u="none" strike="noStrike" cap="none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SH: 19TCLC_DT6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rgbClr val="FFFF00"/>
                </a:solidFill>
              </a:rPr>
              <a:t>GVHD: Ts. </a:t>
            </a:r>
            <a:r>
              <a:rPr lang="en-US" sz="2400" dirty="0" err="1">
                <a:solidFill>
                  <a:srgbClr val="FFFF00"/>
                </a:solidFill>
              </a:rPr>
              <a:t>Ninh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 err="1">
                <a:solidFill>
                  <a:srgbClr val="FFFF00"/>
                </a:solidFill>
              </a:rPr>
              <a:t>Khánh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 err="1">
                <a:solidFill>
                  <a:srgbClr val="FFFF00"/>
                </a:solidFill>
              </a:rPr>
              <a:t>Duy</a:t>
            </a:r>
            <a:endParaRPr lang="en-US" sz="2400" b="0" i="0" u="none" strike="noStrike" cap="none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 txBox="1">
            <a:spLocks noGrp="1"/>
          </p:cNvSpPr>
          <p:nvPr>
            <p:ph type="title"/>
          </p:nvPr>
        </p:nvSpPr>
        <p:spPr>
          <a:xfrm>
            <a:off x="415080" y="1048120"/>
            <a:ext cx="10972389" cy="966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US" sz="2800" dirty="0" err="1"/>
              <a:t>Thuật</a:t>
            </a:r>
            <a:r>
              <a:rPr lang="en-US" sz="2800" dirty="0"/>
              <a:t> </a:t>
            </a:r>
            <a:r>
              <a:rPr lang="en-US" sz="2800" dirty="0" err="1"/>
              <a:t>toán</a:t>
            </a:r>
            <a:r>
              <a:rPr lang="en-US" sz="2800" dirty="0"/>
              <a:t> </a:t>
            </a:r>
            <a:r>
              <a:rPr lang="en-US" sz="2800" dirty="0" err="1"/>
              <a:t>trích</a:t>
            </a:r>
            <a:r>
              <a:rPr lang="en-US" sz="2800" dirty="0"/>
              <a:t> </a:t>
            </a:r>
            <a:r>
              <a:rPr lang="en-US" sz="2800" dirty="0" err="1"/>
              <a:t>xuất</a:t>
            </a:r>
            <a:r>
              <a:rPr lang="en-US" sz="2800" dirty="0"/>
              <a:t> vector </a:t>
            </a:r>
            <a:r>
              <a:rPr lang="en-US" sz="2800" dirty="0" err="1"/>
              <a:t>đặc</a:t>
            </a:r>
            <a:r>
              <a:rPr lang="en-US" sz="2800" dirty="0"/>
              <a:t> </a:t>
            </a:r>
            <a:r>
              <a:rPr lang="en-US" sz="2800" dirty="0" err="1"/>
              <a:t>trưng</a:t>
            </a:r>
            <a:r>
              <a:rPr lang="en-US" sz="2800" dirty="0"/>
              <a:t> FFT</a:t>
            </a:r>
            <a:endParaRPr sz="2800" dirty="0"/>
          </a:p>
        </p:txBody>
      </p:sp>
      <p:sp>
        <p:nvSpPr>
          <p:cNvPr id="110" name="Google Shape;110;p3"/>
          <p:cNvSpPr txBox="1"/>
          <p:nvPr/>
        </p:nvSpPr>
        <p:spPr>
          <a:xfrm>
            <a:off x="0" y="2290559"/>
            <a:ext cx="4595246" cy="5020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</a:pPr>
            <a:endParaRPr sz="54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74" name="Picture 2" descr="Không có mô tả.">
            <a:extLst>
              <a:ext uri="{FF2B5EF4-FFF2-40B4-BE49-F238E27FC236}">
                <a16:creationId xmlns:a16="http://schemas.microsoft.com/office/drawing/2014/main" id="{BBCF548A-F3B3-7C48-A98A-B61BB135F5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928" y="3052117"/>
            <a:ext cx="9763226" cy="1309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3146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1"/>
          <p:cNvSpPr/>
          <p:nvPr/>
        </p:nvSpPr>
        <p:spPr>
          <a:xfrm>
            <a:off x="492369" y="4454769"/>
            <a:ext cx="5158154" cy="140676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31"/>
          <p:cNvSpPr txBox="1">
            <a:spLocks noGrp="1"/>
          </p:cNvSpPr>
          <p:nvPr>
            <p:ph type="ctrTitle"/>
          </p:nvPr>
        </p:nvSpPr>
        <p:spPr>
          <a:xfrm>
            <a:off x="350813" y="2036861"/>
            <a:ext cx="8507437" cy="1780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 sz="5400" dirty="0"/>
              <a:t>2. KẾT QUẢ TRUNG GIAN</a:t>
            </a:r>
            <a:endParaRPr sz="5400" dirty="0"/>
          </a:p>
        </p:txBody>
      </p:sp>
    </p:spTree>
    <p:extLst>
      <p:ext uri="{BB962C8B-B14F-4D97-AF65-F5344CB8AC3E}">
        <p14:creationId xmlns:p14="http://schemas.microsoft.com/office/powerpoint/2010/main" val="189815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>
            <a:spLocks noGrp="1"/>
          </p:cNvSpPr>
          <p:nvPr>
            <p:ph type="body" idx="1"/>
          </p:nvPr>
        </p:nvSpPr>
        <p:spPr>
          <a:xfrm>
            <a:off x="451028" y="2045970"/>
            <a:ext cx="6951600" cy="4190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marL="228600" lvl="0" indent="-9144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</a:pPr>
            <a:endParaRPr dirty="0">
              <a:solidFill>
                <a:srgbClr val="000000"/>
              </a:solidFill>
            </a:endParaRPr>
          </a:p>
        </p:txBody>
      </p:sp>
      <p:sp>
        <p:nvSpPr>
          <p:cNvPr id="117" name="Google Shape;117;p4"/>
          <p:cNvSpPr txBox="1">
            <a:spLocks noGrp="1"/>
          </p:cNvSpPr>
          <p:nvPr>
            <p:ph type="title"/>
          </p:nvPr>
        </p:nvSpPr>
        <p:spPr>
          <a:xfrm>
            <a:off x="145095" y="931300"/>
            <a:ext cx="6951472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US" sz="2800" dirty="0" err="1"/>
              <a:t>Nhận</a:t>
            </a:r>
            <a:r>
              <a:rPr lang="en-US" sz="2800" dirty="0"/>
              <a:t> </a:t>
            </a:r>
            <a:r>
              <a:rPr lang="en-US" sz="2800" dirty="0" err="1"/>
              <a:t>dạng</a:t>
            </a:r>
            <a:r>
              <a:rPr lang="en-US" sz="2800" dirty="0"/>
              <a:t> speech vs silence</a:t>
            </a:r>
            <a:endParaRPr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DEB13A-6045-E543-A435-559B50247122}"/>
              </a:ext>
            </a:extLst>
          </p:cNvPr>
          <p:cNvSpPr txBox="1"/>
          <p:nvPr/>
        </p:nvSpPr>
        <p:spPr>
          <a:xfrm>
            <a:off x="303427" y="6283061"/>
            <a:ext cx="830961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2500" dirty="0">
                <a:solidFill>
                  <a:schemeClr val="bg2">
                    <a:lumMod val="50000"/>
                  </a:schemeClr>
                </a:solidFill>
                <a:sym typeface="Wingdings" pitchFamily="2" charset="2"/>
              </a:rPr>
              <a:t> Độ chính xác phù hợp cho bài toán</a:t>
            </a:r>
            <a:endParaRPr lang="en-VN" sz="2500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F69AEB-E9B5-4529-80BD-98753916B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040" y="1395019"/>
            <a:ext cx="5387807" cy="47767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150C1C-2806-4AB6-9E5C-78BB4FDB3F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9133" y="1375252"/>
            <a:ext cx="5387807" cy="4816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4036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>
            <a:spLocks noGrp="1"/>
          </p:cNvSpPr>
          <p:nvPr>
            <p:ph type="body" idx="1"/>
          </p:nvPr>
        </p:nvSpPr>
        <p:spPr>
          <a:xfrm>
            <a:off x="451028" y="2045970"/>
            <a:ext cx="6951600" cy="4190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marL="228600" lvl="0" indent="-9144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</a:pPr>
            <a:endParaRPr dirty="0">
              <a:solidFill>
                <a:srgbClr val="000000"/>
              </a:solidFill>
            </a:endParaRPr>
          </a:p>
        </p:txBody>
      </p:sp>
      <p:sp>
        <p:nvSpPr>
          <p:cNvPr id="117" name="Google Shape;117;p4"/>
          <p:cNvSpPr txBox="1">
            <a:spLocks noGrp="1"/>
          </p:cNvSpPr>
          <p:nvPr>
            <p:ph type="title"/>
          </p:nvPr>
        </p:nvSpPr>
        <p:spPr>
          <a:xfrm>
            <a:off x="145095" y="931300"/>
            <a:ext cx="8406052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US" sz="2800" dirty="0"/>
              <a:t>5 vector </a:t>
            </a:r>
            <a:r>
              <a:rPr lang="en-US" sz="2800" dirty="0" err="1"/>
              <a:t>đặc</a:t>
            </a:r>
            <a:r>
              <a:rPr lang="en-US" sz="2800" dirty="0"/>
              <a:t> </a:t>
            </a:r>
            <a:r>
              <a:rPr lang="en-US" sz="2800" dirty="0" err="1"/>
              <a:t>trưng</a:t>
            </a:r>
            <a:r>
              <a:rPr lang="en-US" sz="2800" dirty="0"/>
              <a:t> FFT </a:t>
            </a:r>
            <a:r>
              <a:rPr lang="en-US" sz="2800" dirty="0" err="1"/>
              <a:t>của</a:t>
            </a:r>
            <a:r>
              <a:rPr lang="en-US" sz="2800" dirty="0"/>
              <a:t> 5 </a:t>
            </a:r>
            <a:r>
              <a:rPr lang="en-US" sz="2800" dirty="0" err="1"/>
              <a:t>nguyên</a:t>
            </a:r>
            <a:r>
              <a:rPr lang="en-US" sz="2800" dirty="0"/>
              <a:t> </a:t>
            </a:r>
            <a:r>
              <a:rPr lang="en-US" sz="2800" dirty="0" err="1"/>
              <a:t>âm</a:t>
            </a:r>
            <a:endParaRPr sz="28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2178690-91F7-4644-B454-373546AA97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492" y="1828877"/>
            <a:ext cx="8756139" cy="60965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7A475B7-A3FA-49CA-846F-F7DC51A267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062" y="2826968"/>
            <a:ext cx="8756139" cy="60203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AE482E4-789E-4CDA-9599-F3B74C24A6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925" y="3857574"/>
            <a:ext cx="8748518" cy="62489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9BF7E6D-A396-4D2E-8868-F1AC8B4A78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7736" y="4891919"/>
            <a:ext cx="8740897" cy="63251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657F0CA-C55E-406B-8B39-5352851C03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3924" y="5933885"/>
            <a:ext cx="8733277" cy="64013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850B0EF-DBDC-4703-8E1B-0C7BE9E42E23}"/>
              </a:ext>
            </a:extLst>
          </p:cNvPr>
          <p:cNvSpPr txBox="1"/>
          <p:nvPr/>
        </p:nvSpPr>
        <p:spPr>
          <a:xfrm>
            <a:off x="210675" y="1440945"/>
            <a:ext cx="246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Nguyên </a:t>
            </a:r>
            <a:r>
              <a:rPr lang="en-US" sz="18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sz="1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endParaRPr lang="vi-VN" sz="18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A573C35-B75F-4F70-91EB-422356DC28F6}"/>
              </a:ext>
            </a:extLst>
          </p:cNvPr>
          <p:cNvSpPr txBox="1"/>
          <p:nvPr/>
        </p:nvSpPr>
        <p:spPr>
          <a:xfrm>
            <a:off x="210675" y="2466809"/>
            <a:ext cx="246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Nguyên </a:t>
            </a:r>
            <a:r>
              <a:rPr lang="en-US" sz="18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sz="1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</a:t>
            </a:r>
            <a:endParaRPr lang="vi-VN" sz="18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E0AA999-B862-4AF9-AD71-1F043FB50ED5}"/>
              </a:ext>
            </a:extLst>
          </p:cNvPr>
          <p:cNvSpPr txBox="1"/>
          <p:nvPr/>
        </p:nvSpPr>
        <p:spPr>
          <a:xfrm>
            <a:off x="210675" y="3492312"/>
            <a:ext cx="246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Nguyên </a:t>
            </a:r>
            <a:r>
              <a:rPr lang="en-US" sz="18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sz="1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vi-VN" sz="18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FE02AD1-2285-45CD-870A-35B784F4600E}"/>
              </a:ext>
            </a:extLst>
          </p:cNvPr>
          <p:cNvSpPr txBox="1"/>
          <p:nvPr/>
        </p:nvSpPr>
        <p:spPr>
          <a:xfrm>
            <a:off x="210675" y="4509502"/>
            <a:ext cx="246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Nguyên </a:t>
            </a:r>
            <a:r>
              <a:rPr lang="en-US" sz="18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sz="1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</a:t>
            </a:r>
            <a:endParaRPr lang="vi-VN" sz="18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603EC1D-C494-4FB3-A64B-2019A7EE70E2}"/>
              </a:ext>
            </a:extLst>
          </p:cNvPr>
          <p:cNvSpPr txBox="1"/>
          <p:nvPr/>
        </p:nvSpPr>
        <p:spPr>
          <a:xfrm>
            <a:off x="210675" y="5564553"/>
            <a:ext cx="246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Nguyên </a:t>
            </a:r>
            <a:r>
              <a:rPr lang="en-US" sz="18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sz="1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</a:t>
            </a:r>
            <a:endParaRPr lang="vi-VN" sz="18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7029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>
            <a:spLocks noGrp="1"/>
          </p:cNvSpPr>
          <p:nvPr>
            <p:ph type="body" idx="1"/>
          </p:nvPr>
        </p:nvSpPr>
        <p:spPr>
          <a:xfrm>
            <a:off x="451028" y="2045970"/>
            <a:ext cx="6951600" cy="4190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marL="228600" lvl="0" indent="-9144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</a:pPr>
            <a:endParaRPr dirty="0">
              <a:solidFill>
                <a:srgbClr val="000000"/>
              </a:solidFill>
            </a:endParaRPr>
          </a:p>
        </p:txBody>
      </p:sp>
      <p:sp>
        <p:nvSpPr>
          <p:cNvPr id="117" name="Google Shape;117;p4"/>
          <p:cNvSpPr txBox="1">
            <a:spLocks noGrp="1"/>
          </p:cNvSpPr>
          <p:nvPr>
            <p:ph type="title"/>
          </p:nvPr>
        </p:nvSpPr>
        <p:spPr>
          <a:xfrm>
            <a:off x="145095" y="931300"/>
            <a:ext cx="6951472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US" sz="2800" dirty="0" err="1"/>
              <a:t>Kết</a:t>
            </a:r>
            <a:r>
              <a:rPr lang="en-US" sz="2800" dirty="0"/>
              <a:t> </a:t>
            </a:r>
            <a:r>
              <a:rPr lang="en-US" sz="2800" dirty="0" err="1"/>
              <a:t>quả</a:t>
            </a:r>
            <a:r>
              <a:rPr lang="en-US" sz="2800" dirty="0"/>
              <a:t> FFT</a:t>
            </a:r>
            <a:endParaRPr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4996EA-C162-4FD5-8E44-7AC8C490A9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4700"/>
          <a:stretch/>
        </p:blipFill>
        <p:spPr>
          <a:xfrm>
            <a:off x="1049835" y="1522231"/>
            <a:ext cx="5881664" cy="460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999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"/>
          <p:cNvSpPr txBox="1">
            <a:spLocks noGrp="1"/>
          </p:cNvSpPr>
          <p:nvPr>
            <p:ph type="ctrTitle"/>
          </p:nvPr>
        </p:nvSpPr>
        <p:spPr>
          <a:xfrm>
            <a:off x="187403" y="1853514"/>
            <a:ext cx="7659137" cy="2656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5000" dirty="0" err="1"/>
              <a:t>Phần</a:t>
            </a:r>
            <a:r>
              <a:rPr lang="en-US" sz="5000" dirty="0"/>
              <a:t> 2: </a:t>
            </a:r>
            <a:r>
              <a:rPr lang="en-US" sz="5000" dirty="0" err="1"/>
              <a:t>Trích</a:t>
            </a:r>
            <a:r>
              <a:rPr lang="en-US" sz="5000" dirty="0"/>
              <a:t> </a:t>
            </a:r>
            <a:r>
              <a:rPr lang="en-US" sz="5000" dirty="0" err="1"/>
              <a:t>xuất</a:t>
            </a:r>
            <a:r>
              <a:rPr lang="en-US" sz="5000" dirty="0"/>
              <a:t> </a:t>
            </a:r>
            <a:r>
              <a:rPr lang="en-US" sz="5000" dirty="0" err="1"/>
              <a:t>đặc</a:t>
            </a:r>
            <a:r>
              <a:rPr lang="en-US" sz="5000" dirty="0"/>
              <a:t> </a:t>
            </a:r>
            <a:r>
              <a:rPr lang="en-US" sz="5000" dirty="0" err="1"/>
              <a:t>trưng</a:t>
            </a:r>
            <a:r>
              <a:rPr lang="en-US" sz="5000" dirty="0"/>
              <a:t> MFCC</a:t>
            </a:r>
            <a:endParaRPr sz="5000" dirty="0"/>
          </a:p>
        </p:txBody>
      </p:sp>
      <p:sp>
        <p:nvSpPr>
          <p:cNvPr id="96" name="Google Shape;96;p1"/>
          <p:cNvSpPr/>
          <p:nvPr/>
        </p:nvSpPr>
        <p:spPr>
          <a:xfrm>
            <a:off x="394070" y="4832528"/>
            <a:ext cx="5766585" cy="8940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246757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>
            <a:spLocks noGrp="1"/>
          </p:cNvSpPr>
          <p:nvPr>
            <p:ph type="ctrTitle"/>
          </p:nvPr>
        </p:nvSpPr>
        <p:spPr>
          <a:xfrm>
            <a:off x="616295" y="2771115"/>
            <a:ext cx="7727700" cy="9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45720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AutoNum type="arabicPeriod"/>
            </a:pPr>
            <a:r>
              <a:rPr lang="en-US" sz="5400" dirty="0"/>
              <a:t>SƠ ĐỒ KHỐI</a:t>
            </a:r>
            <a:endParaRPr sz="5400" dirty="0"/>
          </a:p>
        </p:txBody>
      </p:sp>
      <p:sp>
        <p:nvSpPr>
          <p:cNvPr id="103" name="Google Shape;103;p2"/>
          <p:cNvSpPr/>
          <p:nvPr/>
        </p:nvSpPr>
        <p:spPr>
          <a:xfrm>
            <a:off x="492369" y="4454769"/>
            <a:ext cx="5158154" cy="140676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34077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 txBox="1">
            <a:spLocks noGrp="1"/>
          </p:cNvSpPr>
          <p:nvPr>
            <p:ph type="title"/>
          </p:nvPr>
        </p:nvSpPr>
        <p:spPr>
          <a:xfrm>
            <a:off x="415080" y="1048120"/>
            <a:ext cx="10972389" cy="966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US" sz="2800" dirty="0" err="1"/>
              <a:t>Thuật</a:t>
            </a:r>
            <a:r>
              <a:rPr lang="en-US" sz="2800" dirty="0"/>
              <a:t> </a:t>
            </a:r>
            <a:r>
              <a:rPr lang="en-US" sz="2800" dirty="0" err="1"/>
              <a:t>toán</a:t>
            </a:r>
            <a:r>
              <a:rPr lang="en-US" sz="2800" dirty="0"/>
              <a:t> </a:t>
            </a:r>
            <a:r>
              <a:rPr lang="en-US" sz="2800" dirty="0" err="1"/>
              <a:t>trích</a:t>
            </a:r>
            <a:r>
              <a:rPr lang="en-US" sz="2800" dirty="0"/>
              <a:t> </a:t>
            </a:r>
            <a:r>
              <a:rPr lang="en-US" sz="2800" dirty="0" err="1"/>
              <a:t>xuất</a:t>
            </a:r>
            <a:r>
              <a:rPr lang="en-US" sz="2800" dirty="0"/>
              <a:t> </a:t>
            </a:r>
            <a:r>
              <a:rPr lang="en-US" sz="2800" dirty="0" err="1"/>
              <a:t>đặc</a:t>
            </a:r>
            <a:r>
              <a:rPr lang="en-US" sz="2800" dirty="0"/>
              <a:t> </a:t>
            </a:r>
            <a:r>
              <a:rPr lang="en-US" sz="2800" dirty="0" err="1"/>
              <a:t>trưng</a:t>
            </a:r>
            <a:r>
              <a:rPr lang="en-US" sz="2800" dirty="0"/>
              <a:t> MFCC</a:t>
            </a:r>
            <a:endParaRPr sz="2800" dirty="0"/>
          </a:p>
        </p:txBody>
      </p:sp>
      <p:sp>
        <p:nvSpPr>
          <p:cNvPr id="110" name="Google Shape;110;p3"/>
          <p:cNvSpPr txBox="1"/>
          <p:nvPr/>
        </p:nvSpPr>
        <p:spPr>
          <a:xfrm>
            <a:off x="673721" y="2425552"/>
            <a:ext cx="7465727" cy="2970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</a:pPr>
            <a:endParaRPr sz="54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 descr="No description available.">
            <a:extLst>
              <a:ext uri="{FF2B5EF4-FFF2-40B4-BE49-F238E27FC236}">
                <a16:creationId xmlns:a16="http://schemas.microsoft.com/office/drawing/2014/main" id="{CD292D3E-5DCB-4417-8E1F-EEFF082FE3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501" y="2192889"/>
            <a:ext cx="11586998" cy="2970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2225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1"/>
          <p:cNvSpPr/>
          <p:nvPr/>
        </p:nvSpPr>
        <p:spPr>
          <a:xfrm>
            <a:off x="492369" y="4454769"/>
            <a:ext cx="5158154" cy="140676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31"/>
          <p:cNvSpPr txBox="1">
            <a:spLocks noGrp="1"/>
          </p:cNvSpPr>
          <p:nvPr>
            <p:ph type="ctrTitle"/>
          </p:nvPr>
        </p:nvSpPr>
        <p:spPr>
          <a:xfrm>
            <a:off x="350813" y="2036861"/>
            <a:ext cx="8507437" cy="1780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 sz="5400" dirty="0"/>
              <a:t>2. KẾT QUẢ TRUNG GIAN</a:t>
            </a:r>
            <a:endParaRPr sz="5400" dirty="0"/>
          </a:p>
        </p:txBody>
      </p:sp>
    </p:spTree>
    <p:extLst>
      <p:ext uri="{BB962C8B-B14F-4D97-AF65-F5344CB8AC3E}">
        <p14:creationId xmlns:p14="http://schemas.microsoft.com/office/powerpoint/2010/main" val="407507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>
            <a:spLocks noGrp="1"/>
          </p:cNvSpPr>
          <p:nvPr>
            <p:ph type="body" idx="1"/>
          </p:nvPr>
        </p:nvSpPr>
        <p:spPr>
          <a:xfrm>
            <a:off x="451028" y="2045970"/>
            <a:ext cx="6951600" cy="4190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marL="228600" lvl="0" indent="-9144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</a:pPr>
            <a:endParaRPr dirty="0">
              <a:solidFill>
                <a:srgbClr val="000000"/>
              </a:solidFill>
            </a:endParaRPr>
          </a:p>
        </p:txBody>
      </p:sp>
      <p:sp>
        <p:nvSpPr>
          <p:cNvPr id="117" name="Google Shape;117;p4"/>
          <p:cNvSpPr txBox="1">
            <a:spLocks noGrp="1"/>
          </p:cNvSpPr>
          <p:nvPr>
            <p:ph type="title"/>
          </p:nvPr>
        </p:nvSpPr>
        <p:spPr>
          <a:xfrm>
            <a:off x="145095" y="931300"/>
            <a:ext cx="6951472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US" sz="2800" dirty="0" err="1"/>
              <a:t>Khung</a:t>
            </a:r>
            <a:r>
              <a:rPr lang="en-US" sz="2800" dirty="0"/>
              <a:t> </a:t>
            </a:r>
            <a:r>
              <a:rPr lang="en-US" sz="2800" dirty="0" err="1"/>
              <a:t>tín</a:t>
            </a:r>
            <a:r>
              <a:rPr lang="en-US" sz="2800" dirty="0"/>
              <a:t> </a:t>
            </a:r>
            <a:r>
              <a:rPr lang="en-US" sz="2800" dirty="0" err="1"/>
              <a:t>hiệu</a:t>
            </a:r>
            <a:r>
              <a:rPr lang="en-US" sz="2800" dirty="0"/>
              <a:t> </a:t>
            </a:r>
            <a:r>
              <a:rPr lang="en-US" sz="2800" dirty="0" err="1"/>
              <a:t>ổn</a:t>
            </a:r>
            <a:r>
              <a:rPr lang="en-US" sz="2800" dirty="0"/>
              <a:t> </a:t>
            </a:r>
            <a:r>
              <a:rPr lang="en-US" sz="2800" dirty="0" err="1"/>
              <a:t>định</a:t>
            </a:r>
            <a:endParaRPr sz="2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ABD3E51-0735-964D-A1D3-4C30FE87FD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584" y="1386306"/>
            <a:ext cx="10904831" cy="5298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299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>
            <a:spLocks noGrp="1"/>
          </p:cNvSpPr>
          <p:nvPr>
            <p:ph type="ctrTitle"/>
          </p:nvPr>
        </p:nvSpPr>
        <p:spPr>
          <a:xfrm>
            <a:off x="616295" y="2771115"/>
            <a:ext cx="7727700" cy="9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45720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AutoNum type="arabicPeriod"/>
            </a:pPr>
            <a:r>
              <a:rPr lang="en-US" sz="5400" dirty="0" err="1"/>
              <a:t>Phân</a:t>
            </a:r>
            <a:r>
              <a:rPr lang="en-US" sz="5400" dirty="0"/>
              <a:t> chia </a:t>
            </a:r>
            <a:r>
              <a:rPr lang="en-US" sz="5400" dirty="0" err="1"/>
              <a:t>công</a:t>
            </a:r>
            <a:r>
              <a:rPr lang="en-US" sz="5400" dirty="0"/>
              <a:t> </a:t>
            </a:r>
            <a:r>
              <a:rPr lang="en-US" sz="5400" dirty="0" err="1"/>
              <a:t>việc</a:t>
            </a:r>
            <a:endParaRPr sz="5400" dirty="0"/>
          </a:p>
        </p:txBody>
      </p:sp>
      <p:sp>
        <p:nvSpPr>
          <p:cNvPr id="103" name="Google Shape;103;p2"/>
          <p:cNvSpPr/>
          <p:nvPr/>
        </p:nvSpPr>
        <p:spPr>
          <a:xfrm>
            <a:off x="492369" y="4454769"/>
            <a:ext cx="5158154" cy="140676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>
            <a:spLocks noGrp="1"/>
          </p:cNvSpPr>
          <p:nvPr>
            <p:ph type="body" idx="1"/>
          </p:nvPr>
        </p:nvSpPr>
        <p:spPr>
          <a:xfrm>
            <a:off x="451028" y="2045970"/>
            <a:ext cx="6951600" cy="4190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marL="228600" lvl="0" indent="-9144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</a:pPr>
            <a:endParaRPr dirty="0">
              <a:solidFill>
                <a:srgbClr val="000000"/>
              </a:solidFill>
            </a:endParaRPr>
          </a:p>
        </p:txBody>
      </p:sp>
      <p:sp>
        <p:nvSpPr>
          <p:cNvPr id="117" name="Google Shape;117;p4"/>
          <p:cNvSpPr txBox="1">
            <a:spLocks noGrp="1"/>
          </p:cNvSpPr>
          <p:nvPr>
            <p:ph type="title"/>
          </p:nvPr>
        </p:nvSpPr>
        <p:spPr>
          <a:xfrm>
            <a:off x="145095" y="931300"/>
            <a:ext cx="6951472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US" sz="2800" dirty="0"/>
              <a:t>Signal and spectrum of signal</a:t>
            </a:r>
            <a:endParaRPr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D4921C-0989-7644-A698-94C152870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95" y="1515805"/>
            <a:ext cx="5950905" cy="522829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B1B041B-4485-1A47-A45D-F0049AE697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7145" y="1515805"/>
            <a:ext cx="5899760" cy="5221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4161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>
            <a:spLocks noGrp="1"/>
          </p:cNvSpPr>
          <p:nvPr>
            <p:ph type="body" idx="1"/>
          </p:nvPr>
        </p:nvSpPr>
        <p:spPr>
          <a:xfrm>
            <a:off x="451028" y="2045970"/>
            <a:ext cx="6951600" cy="4190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marL="228600" lvl="0" indent="-9144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</a:pPr>
            <a:endParaRPr dirty="0">
              <a:solidFill>
                <a:srgbClr val="000000"/>
              </a:solidFill>
            </a:endParaRPr>
          </a:p>
        </p:txBody>
      </p:sp>
      <p:sp>
        <p:nvSpPr>
          <p:cNvPr id="117" name="Google Shape;117;p4"/>
          <p:cNvSpPr txBox="1">
            <a:spLocks noGrp="1"/>
          </p:cNvSpPr>
          <p:nvPr>
            <p:ph type="title"/>
          </p:nvPr>
        </p:nvSpPr>
        <p:spPr>
          <a:xfrm>
            <a:off x="145095" y="931300"/>
            <a:ext cx="7874440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US" sz="2800" dirty="0"/>
              <a:t>Spectrogram using FFT and Mel </a:t>
            </a:r>
            <a:r>
              <a:rPr lang="en-US" sz="2800" dirty="0" err="1"/>
              <a:t>FilterBank</a:t>
            </a:r>
            <a:endParaRPr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2D4803-3F5F-184C-A645-44D426128A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96" y="1473288"/>
            <a:ext cx="5812552" cy="521171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9622F5E-7E3B-3941-98A4-BCA495FE9B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8836" y="1473288"/>
            <a:ext cx="5950147" cy="522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6640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>
            <a:spLocks noGrp="1"/>
          </p:cNvSpPr>
          <p:nvPr>
            <p:ph type="body" idx="1"/>
          </p:nvPr>
        </p:nvSpPr>
        <p:spPr>
          <a:xfrm>
            <a:off x="451028" y="2045970"/>
            <a:ext cx="6951600" cy="4190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marL="228600" lvl="0" indent="-9144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</a:pPr>
            <a:endParaRPr dirty="0">
              <a:solidFill>
                <a:srgbClr val="000000"/>
              </a:solidFill>
            </a:endParaRPr>
          </a:p>
        </p:txBody>
      </p:sp>
      <p:sp>
        <p:nvSpPr>
          <p:cNvPr id="117" name="Google Shape;117;p4"/>
          <p:cNvSpPr txBox="1">
            <a:spLocks noGrp="1"/>
          </p:cNvSpPr>
          <p:nvPr>
            <p:ph type="title"/>
          </p:nvPr>
        </p:nvSpPr>
        <p:spPr>
          <a:xfrm>
            <a:off x="145095" y="931300"/>
            <a:ext cx="7874440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US" sz="2800" dirty="0" err="1"/>
              <a:t>Vecto</a:t>
            </a:r>
            <a:r>
              <a:rPr lang="en-US" sz="2800" dirty="0"/>
              <a:t> MFCC</a:t>
            </a:r>
            <a:endParaRPr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4FC6D2-4429-2E4A-9066-D22274D077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946" y="1522230"/>
            <a:ext cx="9166144" cy="501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4958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"/>
          <p:cNvSpPr txBox="1">
            <a:spLocks noGrp="1"/>
          </p:cNvSpPr>
          <p:nvPr>
            <p:ph type="ctrTitle"/>
          </p:nvPr>
        </p:nvSpPr>
        <p:spPr>
          <a:xfrm>
            <a:off x="125620" y="1131455"/>
            <a:ext cx="10192272" cy="3701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5000" dirty="0" err="1"/>
              <a:t>Phần</a:t>
            </a:r>
            <a:r>
              <a:rPr lang="en-US" sz="5000" dirty="0"/>
              <a:t> 3: </a:t>
            </a:r>
            <a:r>
              <a:rPr lang="en-US" sz="5000" dirty="0" err="1"/>
              <a:t>Kmeans</a:t>
            </a:r>
            <a:r>
              <a:rPr lang="en-US" sz="5000" dirty="0"/>
              <a:t>, </a:t>
            </a:r>
            <a:r>
              <a:rPr lang="en-US" sz="5000" dirty="0" err="1"/>
              <a:t>lập</a:t>
            </a:r>
            <a:r>
              <a:rPr lang="en-US" sz="5000" dirty="0"/>
              <a:t> </a:t>
            </a:r>
            <a:r>
              <a:rPr lang="en-US" sz="5000" dirty="0" err="1"/>
              <a:t>bảng</a:t>
            </a:r>
            <a:r>
              <a:rPr lang="en-US" sz="5000" dirty="0"/>
              <a:t> </a:t>
            </a:r>
            <a:r>
              <a:rPr lang="en-US" sz="5000" dirty="0" err="1"/>
              <a:t>báo</a:t>
            </a:r>
            <a:r>
              <a:rPr lang="en-US" sz="5000" dirty="0"/>
              <a:t> </a:t>
            </a:r>
            <a:r>
              <a:rPr lang="en-US" sz="5000" dirty="0" err="1"/>
              <a:t>cáo</a:t>
            </a:r>
            <a:r>
              <a:rPr lang="en-US" sz="5000" dirty="0"/>
              <a:t> </a:t>
            </a:r>
            <a:r>
              <a:rPr lang="en-US" sz="5000" dirty="0" err="1"/>
              <a:t>độ</a:t>
            </a:r>
            <a:r>
              <a:rPr lang="en-US" sz="5000" dirty="0"/>
              <a:t> </a:t>
            </a:r>
            <a:r>
              <a:rPr lang="en-US" sz="5000" dirty="0" err="1"/>
              <a:t>chính</a:t>
            </a:r>
            <a:r>
              <a:rPr lang="en-US" sz="5000" dirty="0"/>
              <a:t> </a:t>
            </a:r>
            <a:r>
              <a:rPr lang="en-US" sz="5000" dirty="0" err="1"/>
              <a:t>xác</a:t>
            </a:r>
            <a:r>
              <a:rPr lang="en-US" sz="5000" dirty="0"/>
              <a:t> </a:t>
            </a:r>
            <a:r>
              <a:rPr lang="en-US" sz="5000" dirty="0" err="1"/>
              <a:t>theo</a:t>
            </a:r>
            <a:r>
              <a:rPr lang="en-US" sz="5000" dirty="0"/>
              <a:t> K,N</a:t>
            </a:r>
            <a:endParaRPr sz="5000" dirty="0"/>
          </a:p>
        </p:txBody>
      </p:sp>
      <p:sp>
        <p:nvSpPr>
          <p:cNvPr id="96" name="Google Shape;96;p1"/>
          <p:cNvSpPr/>
          <p:nvPr/>
        </p:nvSpPr>
        <p:spPr>
          <a:xfrm>
            <a:off x="394070" y="4832528"/>
            <a:ext cx="5766585" cy="8940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93788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>
            <a:spLocks noGrp="1"/>
          </p:cNvSpPr>
          <p:nvPr>
            <p:ph type="ctrTitle"/>
          </p:nvPr>
        </p:nvSpPr>
        <p:spPr>
          <a:xfrm>
            <a:off x="616295" y="2771115"/>
            <a:ext cx="7727700" cy="9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45720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AutoNum type="arabicPeriod"/>
            </a:pPr>
            <a:r>
              <a:rPr lang="en-US" sz="5400" dirty="0"/>
              <a:t>SƠ ĐỒ KHỐI</a:t>
            </a:r>
            <a:endParaRPr sz="5400" dirty="0"/>
          </a:p>
        </p:txBody>
      </p:sp>
      <p:sp>
        <p:nvSpPr>
          <p:cNvPr id="103" name="Google Shape;103;p2"/>
          <p:cNvSpPr/>
          <p:nvPr/>
        </p:nvSpPr>
        <p:spPr>
          <a:xfrm>
            <a:off x="492369" y="4454769"/>
            <a:ext cx="5158154" cy="140676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94884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 txBox="1">
            <a:spLocks noGrp="1"/>
          </p:cNvSpPr>
          <p:nvPr>
            <p:ph type="title"/>
          </p:nvPr>
        </p:nvSpPr>
        <p:spPr>
          <a:xfrm>
            <a:off x="673721" y="1418702"/>
            <a:ext cx="10972389" cy="966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US" sz="2800" dirty="0" err="1"/>
              <a:t>Thuật</a:t>
            </a:r>
            <a:r>
              <a:rPr lang="en-US" sz="2800" dirty="0"/>
              <a:t> </a:t>
            </a:r>
            <a:r>
              <a:rPr lang="en-US" sz="2800" dirty="0" err="1"/>
              <a:t>toán</a:t>
            </a:r>
            <a:r>
              <a:rPr lang="en-US" sz="2800" dirty="0"/>
              <a:t> </a:t>
            </a:r>
            <a:r>
              <a:rPr lang="en-US" sz="2800" dirty="0" err="1"/>
              <a:t>Kmeans</a:t>
            </a:r>
            <a:endParaRPr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DE95B9-B422-B94C-AD56-CF44819F49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721" y="2468601"/>
            <a:ext cx="10671094" cy="1920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707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1"/>
          <p:cNvSpPr/>
          <p:nvPr/>
        </p:nvSpPr>
        <p:spPr>
          <a:xfrm>
            <a:off x="492369" y="4454769"/>
            <a:ext cx="5158154" cy="140676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31"/>
          <p:cNvSpPr txBox="1">
            <a:spLocks noGrp="1"/>
          </p:cNvSpPr>
          <p:nvPr>
            <p:ph type="ctrTitle"/>
          </p:nvPr>
        </p:nvSpPr>
        <p:spPr>
          <a:xfrm>
            <a:off x="350813" y="2036861"/>
            <a:ext cx="8507437" cy="1780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 sz="5400" dirty="0"/>
              <a:t>2. KẾT QUẢ TRUNG GIAN</a:t>
            </a:r>
            <a:endParaRPr sz="5400" dirty="0"/>
          </a:p>
        </p:txBody>
      </p:sp>
    </p:spTree>
    <p:extLst>
      <p:ext uri="{BB962C8B-B14F-4D97-AF65-F5344CB8AC3E}">
        <p14:creationId xmlns:p14="http://schemas.microsoft.com/office/powerpoint/2010/main" val="3394278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>
            <a:spLocks noGrp="1"/>
          </p:cNvSpPr>
          <p:nvPr>
            <p:ph type="body" idx="1"/>
          </p:nvPr>
        </p:nvSpPr>
        <p:spPr>
          <a:xfrm>
            <a:off x="451028" y="2045970"/>
            <a:ext cx="6951600" cy="4190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marL="228600" lvl="0" indent="-9144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</a:pPr>
            <a:endParaRPr dirty="0">
              <a:solidFill>
                <a:srgbClr val="000000"/>
              </a:solidFill>
            </a:endParaRPr>
          </a:p>
        </p:txBody>
      </p:sp>
      <p:sp>
        <p:nvSpPr>
          <p:cNvPr id="117" name="Google Shape;117;p4"/>
          <p:cNvSpPr txBox="1">
            <a:spLocks noGrp="1"/>
          </p:cNvSpPr>
          <p:nvPr>
            <p:ph type="title"/>
          </p:nvPr>
        </p:nvSpPr>
        <p:spPr>
          <a:xfrm>
            <a:off x="145094" y="931300"/>
            <a:ext cx="8541705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US" sz="2800" dirty="0"/>
              <a:t>5 vector </a:t>
            </a:r>
            <a:r>
              <a:rPr lang="en-US" sz="2800" dirty="0" err="1"/>
              <a:t>đặc</a:t>
            </a:r>
            <a:r>
              <a:rPr lang="en-US" sz="2800" dirty="0"/>
              <a:t> </a:t>
            </a:r>
            <a:r>
              <a:rPr lang="en-US" sz="2800" dirty="0" err="1"/>
              <a:t>trưng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5 </a:t>
            </a:r>
            <a:r>
              <a:rPr lang="en-US" sz="2800" dirty="0" err="1"/>
              <a:t>nguyên</a:t>
            </a:r>
            <a:r>
              <a:rPr lang="en-US" sz="2800" dirty="0"/>
              <a:t> </a:t>
            </a:r>
            <a:r>
              <a:rPr lang="en-US" sz="2800" dirty="0" err="1"/>
              <a:t>âm</a:t>
            </a:r>
            <a:r>
              <a:rPr lang="en-US" sz="2800" dirty="0"/>
              <a:t> N=13, K=1</a:t>
            </a:r>
            <a:endParaRPr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26BA39-779E-AA44-A54D-CD53758C2982}"/>
              </a:ext>
            </a:extLst>
          </p:cNvPr>
          <p:cNvSpPr txBox="1"/>
          <p:nvPr/>
        </p:nvSpPr>
        <p:spPr>
          <a:xfrm flipH="1">
            <a:off x="3112051" y="6452338"/>
            <a:ext cx="3840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dirty="0"/>
              <a:t>N=13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29F6D5-462E-C84B-84AC-0C3B67D062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528" y="1461123"/>
            <a:ext cx="6951600" cy="47988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604CC61-2A69-4B7F-988E-B88FAAEA4328}"/>
              </a:ext>
            </a:extLst>
          </p:cNvPr>
          <p:cNvSpPr txBox="1"/>
          <p:nvPr/>
        </p:nvSpPr>
        <p:spPr>
          <a:xfrm>
            <a:off x="7783628" y="2071993"/>
            <a:ext cx="29591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N=13,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vector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rõ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rệt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80335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>
            <a:spLocks noGrp="1"/>
          </p:cNvSpPr>
          <p:nvPr>
            <p:ph type="body" idx="1"/>
          </p:nvPr>
        </p:nvSpPr>
        <p:spPr>
          <a:xfrm>
            <a:off x="451028" y="2045970"/>
            <a:ext cx="6951600" cy="4190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marL="228600" lvl="0" indent="-9144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</a:pPr>
            <a:endParaRPr dirty="0">
              <a:solidFill>
                <a:srgbClr val="000000"/>
              </a:solidFill>
            </a:endParaRPr>
          </a:p>
        </p:txBody>
      </p:sp>
      <p:sp>
        <p:nvSpPr>
          <p:cNvPr id="117" name="Google Shape;117;p4"/>
          <p:cNvSpPr txBox="1">
            <a:spLocks noGrp="1"/>
          </p:cNvSpPr>
          <p:nvPr>
            <p:ph type="title"/>
          </p:nvPr>
        </p:nvSpPr>
        <p:spPr>
          <a:xfrm>
            <a:off x="145094" y="931300"/>
            <a:ext cx="8960805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US" sz="2800" dirty="0"/>
              <a:t>5 vector </a:t>
            </a:r>
            <a:r>
              <a:rPr lang="en-US" sz="2800" dirty="0" err="1"/>
              <a:t>đặc</a:t>
            </a:r>
            <a:r>
              <a:rPr lang="en-US" sz="2800" dirty="0"/>
              <a:t> </a:t>
            </a:r>
            <a:r>
              <a:rPr lang="en-US" sz="2800" dirty="0" err="1"/>
              <a:t>trưng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5 </a:t>
            </a:r>
            <a:r>
              <a:rPr lang="en-US" sz="2800" dirty="0" err="1"/>
              <a:t>nguyên</a:t>
            </a:r>
            <a:r>
              <a:rPr lang="en-US" sz="2800" dirty="0"/>
              <a:t> </a:t>
            </a:r>
            <a:r>
              <a:rPr lang="en-US" sz="2800" dirty="0" err="1"/>
              <a:t>âm</a:t>
            </a:r>
            <a:r>
              <a:rPr lang="en-US" sz="2800" dirty="0"/>
              <a:t> N=26, K=1</a:t>
            </a:r>
            <a:endParaRPr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26BA39-779E-AA44-A54D-CD53758C2982}"/>
              </a:ext>
            </a:extLst>
          </p:cNvPr>
          <p:cNvSpPr txBox="1"/>
          <p:nvPr/>
        </p:nvSpPr>
        <p:spPr>
          <a:xfrm flipH="1">
            <a:off x="5482590" y="6362009"/>
            <a:ext cx="3840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dirty="0"/>
              <a:t>N=26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6DAD3B-E45C-3340-99C1-D01DDF7FEE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1075" y="1283282"/>
            <a:ext cx="8021665" cy="5013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7503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>
            <a:spLocks noGrp="1"/>
          </p:cNvSpPr>
          <p:nvPr>
            <p:ph type="body" idx="1"/>
          </p:nvPr>
        </p:nvSpPr>
        <p:spPr>
          <a:xfrm>
            <a:off x="451028" y="2045970"/>
            <a:ext cx="6951600" cy="4190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marL="228600" lvl="0" indent="-9144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</a:pPr>
            <a:endParaRPr dirty="0">
              <a:solidFill>
                <a:srgbClr val="000000"/>
              </a:solidFill>
            </a:endParaRPr>
          </a:p>
        </p:txBody>
      </p:sp>
      <p:sp>
        <p:nvSpPr>
          <p:cNvPr id="117" name="Google Shape;117;p4"/>
          <p:cNvSpPr txBox="1">
            <a:spLocks noGrp="1"/>
          </p:cNvSpPr>
          <p:nvPr>
            <p:ph type="title"/>
          </p:nvPr>
        </p:nvSpPr>
        <p:spPr>
          <a:xfrm>
            <a:off x="145094" y="931300"/>
            <a:ext cx="8694105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US" sz="2800" dirty="0"/>
              <a:t>5 vector </a:t>
            </a:r>
            <a:r>
              <a:rPr lang="en-US" sz="2800" dirty="0" err="1"/>
              <a:t>đặc</a:t>
            </a:r>
            <a:r>
              <a:rPr lang="en-US" sz="2800" dirty="0"/>
              <a:t> </a:t>
            </a:r>
            <a:r>
              <a:rPr lang="en-US" sz="2800" dirty="0" err="1"/>
              <a:t>trưng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5 </a:t>
            </a:r>
            <a:r>
              <a:rPr lang="en-US" sz="2800" dirty="0" err="1"/>
              <a:t>nguyên</a:t>
            </a:r>
            <a:r>
              <a:rPr lang="en-US" sz="2800" dirty="0"/>
              <a:t> </a:t>
            </a:r>
            <a:r>
              <a:rPr lang="en-US" sz="2800" dirty="0" err="1"/>
              <a:t>âm</a:t>
            </a:r>
            <a:r>
              <a:rPr lang="en-US" sz="2800" dirty="0"/>
              <a:t> N=39, K=1</a:t>
            </a:r>
            <a:endParaRPr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26BA39-779E-AA44-A54D-CD53758C2982}"/>
              </a:ext>
            </a:extLst>
          </p:cNvPr>
          <p:cNvSpPr txBox="1"/>
          <p:nvPr/>
        </p:nvSpPr>
        <p:spPr>
          <a:xfrm flipH="1">
            <a:off x="3062624" y="6452338"/>
            <a:ext cx="3840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dirty="0"/>
              <a:t>N=39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09B8111-C2CB-6545-88E0-C7A0F495B0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379" y="1511456"/>
            <a:ext cx="7559872" cy="47249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5B4A659-B0E0-413A-9301-668D95258753}"/>
              </a:ext>
            </a:extLst>
          </p:cNvPr>
          <p:cNvSpPr txBox="1"/>
          <p:nvPr/>
        </p:nvSpPr>
        <p:spPr>
          <a:xfrm>
            <a:off x="8134172" y="2469603"/>
            <a:ext cx="3606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Khi N = 39 </a:t>
            </a:r>
            <a:r>
              <a:rPr lang="en-US" sz="2800" dirty="0" err="1"/>
              <a:t>thì</a:t>
            </a:r>
            <a:r>
              <a:rPr lang="en-US" sz="2800" dirty="0"/>
              <a:t> </a:t>
            </a:r>
            <a:r>
              <a:rPr lang="en-US" sz="2800" dirty="0" err="1"/>
              <a:t>giá</a:t>
            </a:r>
            <a:r>
              <a:rPr lang="en-US" sz="2800" dirty="0"/>
              <a:t> </a:t>
            </a:r>
            <a:r>
              <a:rPr lang="en-US" sz="2800" dirty="0" err="1"/>
              <a:t>trị</a:t>
            </a:r>
            <a:r>
              <a:rPr lang="en-US" sz="2800" dirty="0"/>
              <a:t> </a:t>
            </a:r>
            <a:r>
              <a:rPr lang="en-US" sz="2800" dirty="0" err="1"/>
              <a:t>từ</a:t>
            </a:r>
            <a:r>
              <a:rPr lang="en-US" sz="2800" dirty="0"/>
              <a:t> 25-&gt;39 </a:t>
            </a:r>
            <a:r>
              <a:rPr lang="en-US" sz="2800" dirty="0" err="1"/>
              <a:t>xấp</a:t>
            </a:r>
            <a:r>
              <a:rPr lang="en-US" sz="2800" dirty="0"/>
              <a:t> </a:t>
            </a:r>
            <a:r>
              <a:rPr lang="en-US" sz="2800" dirty="0" err="1"/>
              <a:t>xỉ</a:t>
            </a:r>
            <a:r>
              <a:rPr lang="en-US" sz="2800" dirty="0"/>
              <a:t> </a:t>
            </a:r>
            <a:r>
              <a:rPr lang="en-US" sz="2800" dirty="0" err="1"/>
              <a:t>bằng</a:t>
            </a:r>
            <a:r>
              <a:rPr lang="en-US" sz="2800" dirty="0"/>
              <a:t> 0.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E644C1-81BF-49E2-BF85-D63CA6957402}"/>
              </a:ext>
            </a:extLst>
          </p:cNvPr>
          <p:cNvSpPr txBox="1"/>
          <p:nvPr/>
        </p:nvSpPr>
        <p:spPr>
          <a:xfrm>
            <a:off x="8134172" y="4278750"/>
            <a:ext cx="3606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=&gt; </a:t>
            </a:r>
            <a:r>
              <a:rPr lang="en-US" sz="2800" dirty="0" err="1"/>
              <a:t>Thuật</a:t>
            </a:r>
            <a:r>
              <a:rPr lang="en-US" sz="2800" dirty="0"/>
              <a:t> </a:t>
            </a:r>
            <a:r>
              <a:rPr lang="en-US" sz="2800" dirty="0" err="1"/>
              <a:t>toán</a:t>
            </a:r>
            <a:r>
              <a:rPr lang="en-US" sz="2800" dirty="0"/>
              <a:t> </a:t>
            </a:r>
            <a:r>
              <a:rPr lang="en-US" sz="2800" dirty="0" err="1"/>
              <a:t>trích</a:t>
            </a:r>
            <a:r>
              <a:rPr lang="en-US" sz="2800" dirty="0"/>
              <a:t> </a:t>
            </a:r>
            <a:r>
              <a:rPr lang="en-US" sz="2800" dirty="0" err="1"/>
              <a:t>đặc</a:t>
            </a:r>
            <a:r>
              <a:rPr lang="en-US" sz="2800" dirty="0"/>
              <a:t> </a:t>
            </a:r>
            <a:r>
              <a:rPr lang="en-US" sz="2800" dirty="0" err="1"/>
              <a:t>trưng</a:t>
            </a:r>
            <a:r>
              <a:rPr lang="en-US" sz="2800" dirty="0"/>
              <a:t> MFCC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thể</a:t>
            </a:r>
            <a:r>
              <a:rPr lang="en-US" sz="2800" dirty="0"/>
              <a:t> </a:t>
            </a:r>
            <a:r>
              <a:rPr lang="en-US" sz="2800" dirty="0" err="1"/>
              <a:t>nhận</a:t>
            </a:r>
            <a:r>
              <a:rPr lang="en-US" sz="2800" dirty="0"/>
              <a:t> </a:t>
            </a:r>
            <a:r>
              <a:rPr lang="en-US" sz="2800" dirty="0" err="1"/>
              <a:t>dạng</a:t>
            </a:r>
            <a:r>
              <a:rPr lang="en-US" sz="2800" dirty="0"/>
              <a:t> </a:t>
            </a: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/>
              <a:t>nguyên</a:t>
            </a:r>
            <a:r>
              <a:rPr lang="en-US" sz="2800" dirty="0"/>
              <a:t> </a:t>
            </a:r>
            <a:r>
              <a:rPr lang="en-US" sz="2800" dirty="0" err="1"/>
              <a:t>âm</a:t>
            </a:r>
            <a:r>
              <a:rPr lang="en-US" sz="2800" dirty="0"/>
              <a:t> </a:t>
            </a:r>
            <a:r>
              <a:rPr lang="en-US" sz="2800" dirty="0" err="1"/>
              <a:t>không</a:t>
            </a:r>
            <a:r>
              <a:rPr lang="en-US" sz="2800" dirty="0"/>
              <a:t> </a:t>
            </a:r>
            <a:r>
              <a:rPr lang="en-US" sz="2800" dirty="0" err="1"/>
              <a:t>phụ</a:t>
            </a:r>
            <a:r>
              <a:rPr lang="en-US" sz="2800" dirty="0"/>
              <a:t> </a:t>
            </a:r>
            <a:r>
              <a:rPr lang="en-US" sz="2800" dirty="0" err="1"/>
              <a:t>thuộc</a:t>
            </a:r>
            <a:r>
              <a:rPr lang="en-US" sz="2800" dirty="0"/>
              <a:t> </a:t>
            </a:r>
            <a:r>
              <a:rPr lang="en-US" sz="2800" dirty="0" err="1"/>
              <a:t>người</a:t>
            </a:r>
            <a:r>
              <a:rPr lang="en-US" sz="2800" dirty="0"/>
              <a:t> </a:t>
            </a:r>
            <a:r>
              <a:rPr lang="en-US" sz="2800" dirty="0" err="1"/>
              <a:t>nói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32990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"/>
          <p:cNvSpPr/>
          <p:nvPr/>
        </p:nvSpPr>
        <p:spPr>
          <a:xfrm>
            <a:off x="492369" y="4454769"/>
            <a:ext cx="5158154" cy="140676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D825722-5B05-8D47-9F07-56B1E83BDE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202461"/>
              </p:ext>
            </p:extLst>
          </p:nvPr>
        </p:nvGraphicFramePr>
        <p:xfrm>
          <a:off x="351481" y="1099751"/>
          <a:ext cx="10670748" cy="54115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8908">
                  <a:extLst>
                    <a:ext uri="{9D8B030D-6E8A-4147-A177-3AD203B41FA5}">
                      <a16:colId xmlns:a16="http://schemas.microsoft.com/office/drawing/2014/main" val="1077644984"/>
                    </a:ext>
                  </a:extLst>
                </a:gridCol>
                <a:gridCol w="2804984">
                  <a:extLst>
                    <a:ext uri="{9D8B030D-6E8A-4147-A177-3AD203B41FA5}">
                      <a16:colId xmlns:a16="http://schemas.microsoft.com/office/drawing/2014/main" val="3574891659"/>
                    </a:ext>
                  </a:extLst>
                </a:gridCol>
                <a:gridCol w="4831492">
                  <a:extLst>
                    <a:ext uri="{9D8B030D-6E8A-4147-A177-3AD203B41FA5}">
                      <a16:colId xmlns:a16="http://schemas.microsoft.com/office/drawing/2014/main" val="4002125969"/>
                    </a:ext>
                  </a:extLst>
                </a:gridCol>
                <a:gridCol w="2125364">
                  <a:extLst>
                    <a:ext uri="{9D8B030D-6E8A-4147-A177-3AD203B41FA5}">
                      <a16:colId xmlns:a16="http://schemas.microsoft.com/office/drawing/2014/main" val="3933953352"/>
                    </a:ext>
                  </a:extLst>
                </a:gridCol>
              </a:tblGrid>
              <a:tr h="901481">
                <a:tc>
                  <a:txBody>
                    <a:bodyPr/>
                    <a:lstStyle/>
                    <a:p>
                      <a:pPr algn="ctr"/>
                      <a:r>
                        <a:rPr lang="en-V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Họ Và Tên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Công Việc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Mức độ hoàn thành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798355"/>
                  </a:ext>
                </a:extLst>
              </a:tr>
              <a:tr h="1096803">
                <a:tc>
                  <a:txBody>
                    <a:bodyPr/>
                    <a:lstStyle/>
                    <a:p>
                      <a:r>
                        <a:rPr lang="en-V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dirty="0"/>
                        <a:t>Phạm Thành Nguy</a:t>
                      </a:r>
                      <a:r>
                        <a:rPr lang="en-US" dirty="0"/>
                        <a:t>ê</a:t>
                      </a:r>
                      <a:r>
                        <a:rPr lang="en-VN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VN" dirty="0"/>
                        <a:t>Phân biệt tiếng nói và khoảng lặng với thuật toán có ĐCX cao nhất. (câu 1)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VN" dirty="0"/>
                        <a:t>Tính vector đặc trưng của 1 nguyên âm cho nhiều người nói. (2d)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VN" dirty="0"/>
                        <a:t>Trích xuất vector đặc trưng FFT (bổ sung)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dirty="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915753"/>
                  </a:ext>
                </a:extLst>
              </a:tr>
              <a:tr h="1096803">
                <a:tc>
                  <a:txBody>
                    <a:bodyPr/>
                    <a:lstStyle/>
                    <a:p>
                      <a:r>
                        <a:rPr lang="en-V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dirty="0"/>
                        <a:t>Đinh Gia Bảo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VN" dirty="0"/>
                        <a:t>Chọn khung tín hiệu có độ ổn định.(2a)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VN" dirty="0"/>
                        <a:t>Trích xuất đặc trưng vector MFCC của 1 khung tín hiệu(2b)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VN" dirty="0"/>
                        <a:t>Tính vector đặc trưng cho 1 nguyên âm của 1 người nói (2c)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dirty="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994053"/>
                  </a:ext>
                </a:extLst>
              </a:tr>
              <a:tr h="1096803">
                <a:tc>
                  <a:txBody>
                    <a:bodyPr/>
                    <a:lstStyle/>
                    <a:p>
                      <a:r>
                        <a:rPr lang="en-V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dirty="0"/>
                        <a:t>Hồ Hoàng Thiện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VN" dirty="0"/>
                        <a:t>So khớp vector MFCC của tín hiệu nguyên âm đầu với 5*k vector đã trích xuất theo 5 nguyên âm -&gt; nhận dạng nguyên âm. (câu 3)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VN" dirty="0"/>
                        <a:t>Xuất ma trận nhầm lẫn và độ chính xác.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1632546"/>
                  </a:ext>
                </a:extLst>
              </a:tr>
              <a:tr h="1096803">
                <a:tc>
                  <a:txBody>
                    <a:bodyPr/>
                    <a:lstStyle/>
                    <a:p>
                      <a:r>
                        <a:rPr lang="en-V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dirty="0"/>
                        <a:t>Trần Công Việt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VN" dirty="0"/>
                        <a:t>Cải thiện độ chính xác thuật toán Kmeans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vi-VN" dirty="0"/>
                        <a:t>Lập bảng báo cáo kết quả độ chính xác nhận dạng tổng hợp (%) theo số chiều của vector đặc trưng N và số cụm K.</a:t>
                      </a:r>
                      <a:endParaRPr lang="en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dirty="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5287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7361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>
            <a:spLocks noGrp="1"/>
          </p:cNvSpPr>
          <p:nvPr>
            <p:ph type="body" idx="1"/>
          </p:nvPr>
        </p:nvSpPr>
        <p:spPr>
          <a:xfrm>
            <a:off x="451028" y="2045970"/>
            <a:ext cx="6951600" cy="4190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marL="228600" lvl="0" indent="-9144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</a:pPr>
            <a:endParaRPr dirty="0">
              <a:solidFill>
                <a:srgbClr val="000000"/>
              </a:solidFill>
            </a:endParaRPr>
          </a:p>
        </p:txBody>
      </p:sp>
      <p:sp>
        <p:nvSpPr>
          <p:cNvPr id="117" name="Google Shape;117;p4"/>
          <p:cNvSpPr txBox="1">
            <a:spLocks noGrp="1"/>
          </p:cNvSpPr>
          <p:nvPr>
            <p:ph type="title"/>
          </p:nvPr>
        </p:nvSpPr>
        <p:spPr>
          <a:xfrm>
            <a:off x="145095" y="931300"/>
            <a:ext cx="7874440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US" sz="2800" dirty="0" err="1"/>
              <a:t>Bảng</a:t>
            </a:r>
            <a:r>
              <a:rPr lang="en-US" sz="2800" dirty="0"/>
              <a:t> </a:t>
            </a:r>
            <a:r>
              <a:rPr lang="en-US" sz="2800" dirty="0" err="1"/>
              <a:t>báo</a:t>
            </a:r>
            <a:r>
              <a:rPr lang="en-US" sz="2800" dirty="0"/>
              <a:t> </a:t>
            </a:r>
            <a:r>
              <a:rPr lang="en-US" sz="2800" dirty="0" err="1"/>
              <a:t>cáo</a:t>
            </a:r>
            <a:r>
              <a:rPr lang="en-US" sz="2800" dirty="0"/>
              <a:t> </a:t>
            </a:r>
            <a:r>
              <a:rPr lang="en-US" sz="2800" dirty="0" err="1"/>
              <a:t>độ</a:t>
            </a:r>
            <a:r>
              <a:rPr lang="en-US" sz="2800" dirty="0"/>
              <a:t> </a:t>
            </a:r>
            <a:r>
              <a:rPr lang="en-US" sz="2800" dirty="0" err="1"/>
              <a:t>chính</a:t>
            </a:r>
            <a:r>
              <a:rPr lang="en-US" sz="2800" dirty="0"/>
              <a:t> </a:t>
            </a:r>
            <a:r>
              <a:rPr lang="en-US" sz="2800" dirty="0" err="1"/>
              <a:t>xác</a:t>
            </a:r>
            <a:r>
              <a:rPr lang="en-US" sz="2800" dirty="0"/>
              <a:t> </a:t>
            </a:r>
            <a:r>
              <a:rPr lang="en-US" sz="2800" dirty="0" err="1"/>
              <a:t>theo</a:t>
            </a:r>
            <a:r>
              <a:rPr lang="en-US" sz="2800" dirty="0"/>
              <a:t> K,N</a:t>
            </a:r>
            <a:endParaRPr sz="2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A589291-1711-DB4B-A4D5-E97A88692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252" y="1522231"/>
            <a:ext cx="10299495" cy="4695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1830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"/>
          <p:cNvSpPr txBox="1">
            <a:spLocks noGrp="1"/>
          </p:cNvSpPr>
          <p:nvPr>
            <p:ph type="ctrTitle"/>
          </p:nvPr>
        </p:nvSpPr>
        <p:spPr>
          <a:xfrm>
            <a:off x="286256" y="2622834"/>
            <a:ext cx="10031635" cy="2656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lvl="0">
              <a:lnSpc>
                <a:spcPct val="150000"/>
              </a:lnSpc>
              <a:buSzPts val="3600"/>
            </a:pPr>
            <a:r>
              <a:rPr lang="en-US" sz="5000" dirty="0" err="1"/>
              <a:t>Phần</a:t>
            </a:r>
            <a:r>
              <a:rPr lang="en-US" sz="5000" dirty="0"/>
              <a:t> 4: So </a:t>
            </a:r>
            <a:r>
              <a:rPr lang="en-US" sz="5000" dirty="0" err="1"/>
              <a:t>khớp</a:t>
            </a:r>
            <a:r>
              <a:rPr lang="en-US" sz="5000" dirty="0"/>
              <a:t> </a:t>
            </a:r>
            <a:r>
              <a:rPr lang="en-US" sz="5000" dirty="0" err="1"/>
              <a:t>và</a:t>
            </a:r>
            <a:r>
              <a:rPr lang="en-US" sz="5000" dirty="0"/>
              <a:t> </a:t>
            </a:r>
            <a:r>
              <a:rPr lang="en-US" sz="5000" dirty="0" err="1"/>
              <a:t>nhận</a:t>
            </a:r>
            <a:r>
              <a:rPr lang="en-US" sz="5000" dirty="0"/>
              <a:t> </a:t>
            </a:r>
            <a:r>
              <a:rPr lang="en-US" sz="5000" dirty="0" err="1"/>
              <a:t>dạng</a:t>
            </a:r>
            <a:r>
              <a:rPr lang="en-US" sz="5000" dirty="0"/>
              <a:t> </a:t>
            </a:r>
            <a:r>
              <a:rPr lang="en-US" sz="5000" dirty="0" err="1"/>
              <a:t>nguyên</a:t>
            </a:r>
            <a:r>
              <a:rPr lang="en-US" sz="5000" dirty="0"/>
              <a:t> </a:t>
            </a:r>
            <a:r>
              <a:rPr lang="en-US" sz="5000" dirty="0" err="1"/>
              <a:t>âm</a:t>
            </a:r>
            <a:br>
              <a:rPr lang="en-US" sz="5000" dirty="0"/>
            </a:br>
            <a:r>
              <a:rPr lang="en-US" sz="5000" dirty="0"/>
              <a:t>So </a:t>
            </a:r>
            <a:r>
              <a:rPr lang="en-US" sz="5000" dirty="0" err="1"/>
              <a:t>sánh</a:t>
            </a:r>
            <a:r>
              <a:rPr lang="en-US" sz="5000" dirty="0"/>
              <a:t> FFT vs MFCC</a:t>
            </a:r>
            <a:endParaRPr sz="5000" dirty="0"/>
          </a:p>
        </p:txBody>
      </p:sp>
      <p:sp>
        <p:nvSpPr>
          <p:cNvPr id="96" name="Google Shape;96;p1"/>
          <p:cNvSpPr/>
          <p:nvPr/>
        </p:nvSpPr>
        <p:spPr>
          <a:xfrm>
            <a:off x="184006" y="4956095"/>
            <a:ext cx="5766585" cy="8940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426221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>
            <a:spLocks noGrp="1"/>
          </p:cNvSpPr>
          <p:nvPr>
            <p:ph type="ctrTitle"/>
          </p:nvPr>
        </p:nvSpPr>
        <p:spPr>
          <a:xfrm>
            <a:off x="616295" y="2771115"/>
            <a:ext cx="7727700" cy="9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45720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AutoNum type="arabicPeriod"/>
            </a:pPr>
            <a:r>
              <a:rPr lang="en-US" sz="5400" dirty="0"/>
              <a:t>SƠ ĐỒ KHỐI</a:t>
            </a:r>
            <a:endParaRPr sz="5400" dirty="0"/>
          </a:p>
        </p:txBody>
      </p:sp>
      <p:sp>
        <p:nvSpPr>
          <p:cNvPr id="103" name="Google Shape;103;p2"/>
          <p:cNvSpPr/>
          <p:nvPr/>
        </p:nvSpPr>
        <p:spPr>
          <a:xfrm>
            <a:off x="492369" y="4454769"/>
            <a:ext cx="5158154" cy="140676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4943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 txBox="1">
            <a:spLocks noGrp="1"/>
          </p:cNvSpPr>
          <p:nvPr>
            <p:ph type="title"/>
          </p:nvPr>
        </p:nvSpPr>
        <p:spPr>
          <a:xfrm>
            <a:off x="415080" y="1048120"/>
            <a:ext cx="10972389" cy="966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US" sz="2800" dirty="0" err="1"/>
              <a:t>Thuật</a:t>
            </a:r>
            <a:r>
              <a:rPr lang="en-US" sz="2800" dirty="0"/>
              <a:t> </a:t>
            </a:r>
            <a:r>
              <a:rPr lang="en-US" sz="2800" dirty="0" err="1"/>
              <a:t>toán</a:t>
            </a:r>
            <a:r>
              <a:rPr lang="en-US" sz="2800" dirty="0"/>
              <a:t> </a:t>
            </a:r>
            <a:r>
              <a:rPr lang="en-US" sz="2800" dirty="0" err="1"/>
              <a:t>nhận</a:t>
            </a:r>
            <a:r>
              <a:rPr lang="en-US" sz="2800" dirty="0"/>
              <a:t> </a:t>
            </a:r>
            <a:r>
              <a:rPr lang="en-US" sz="2800" dirty="0" err="1"/>
              <a:t>dạng</a:t>
            </a:r>
            <a:endParaRPr sz="2800" dirty="0"/>
          </a:p>
        </p:txBody>
      </p:sp>
      <p:sp>
        <p:nvSpPr>
          <p:cNvPr id="110" name="Google Shape;110;p3"/>
          <p:cNvSpPr txBox="1"/>
          <p:nvPr/>
        </p:nvSpPr>
        <p:spPr>
          <a:xfrm>
            <a:off x="1430374" y="4143141"/>
            <a:ext cx="5249845" cy="2053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</a:pPr>
            <a:endParaRPr sz="54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8" name="Picture 4" descr="Không có mô tả.">
            <a:extLst>
              <a:ext uri="{FF2B5EF4-FFF2-40B4-BE49-F238E27FC236}">
                <a16:creationId xmlns:a16="http://schemas.microsoft.com/office/drawing/2014/main" id="{656D84D5-D403-BF42-9829-0A01D8152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0374" y="1832939"/>
            <a:ext cx="8188382" cy="4620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5895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1"/>
          <p:cNvSpPr/>
          <p:nvPr/>
        </p:nvSpPr>
        <p:spPr>
          <a:xfrm>
            <a:off x="492369" y="4454769"/>
            <a:ext cx="5158154" cy="140676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31"/>
          <p:cNvSpPr txBox="1">
            <a:spLocks noGrp="1"/>
          </p:cNvSpPr>
          <p:nvPr>
            <p:ph type="ctrTitle"/>
          </p:nvPr>
        </p:nvSpPr>
        <p:spPr>
          <a:xfrm>
            <a:off x="350813" y="2036861"/>
            <a:ext cx="8507437" cy="1780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 sz="5400" dirty="0"/>
              <a:t>2. KẾT QUẢ TRUNG GIAN</a:t>
            </a:r>
            <a:endParaRPr sz="5400" dirty="0"/>
          </a:p>
        </p:txBody>
      </p:sp>
    </p:spTree>
    <p:extLst>
      <p:ext uri="{BB962C8B-B14F-4D97-AF65-F5344CB8AC3E}">
        <p14:creationId xmlns:p14="http://schemas.microsoft.com/office/powerpoint/2010/main" val="2485771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>
            <a:spLocks noGrp="1"/>
          </p:cNvSpPr>
          <p:nvPr>
            <p:ph type="body" idx="1"/>
          </p:nvPr>
        </p:nvSpPr>
        <p:spPr>
          <a:xfrm>
            <a:off x="451028" y="2045970"/>
            <a:ext cx="6951600" cy="4190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marL="228600" lvl="0" indent="-9144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</a:pPr>
            <a:endParaRPr dirty="0">
              <a:solidFill>
                <a:srgbClr val="000000"/>
              </a:solidFill>
            </a:endParaRPr>
          </a:p>
        </p:txBody>
      </p:sp>
      <p:sp>
        <p:nvSpPr>
          <p:cNvPr id="117" name="Google Shape;117;p4"/>
          <p:cNvSpPr txBox="1">
            <a:spLocks noGrp="1"/>
          </p:cNvSpPr>
          <p:nvPr>
            <p:ph type="title"/>
          </p:nvPr>
        </p:nvSpPr>
        <p:spPr>
          <a:xfrm>
            <a:off x="132738" y="882357"/>
            <a:ext cx="7874440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US" sz="2800" dirty="0" err="1"/>
              <a:t>Xuất</a:t>
            </a:r>
            <a:r>
              <a:rPr lang="en-US" sz="2800" dirty="0"/>
              <a:t> </a:t>
            </a:r>
            <a:r>
              <a:rPr lang="en-US" sz="2800" dirty="0" err="1"/>
              <a:t>kết</a:t>
            </a:r>
            <a:r>
              <a:rPr lang="en-US" sz="2800" dirty="0"/>
              <a:t> </a:t>
            </a:r>
            <a:r>
              <a:rPr lang="en-US" sz="2800" dirty="0" err="1"/>
              <a:t>quả</a:t>
            </a:r>
            <a:r>
              <a:rPr lang="en-US" sz="2800" dirty="0"/>
              <a:t> </a:t>
            </a:r>
            <a:r>
              <a:rPr lang="en-US" sz="2800" dirty="0" err="1"/>
              <a:t>trung</a:t>
            </a:r>
            <a:r>
              <a:rPr lang="en-US" sz="2800" dirty="0"/>
              <a:t> </a:t>
            </a:r>
            <a:r>
              <a:rPr lang="en-US" sz="2800" dirty="0" err="1"/>
              <a:t>gian</a:t>
            </a:r>
            <a:r>
              <a:rPr lang="en-US" sz="2800" dirty="0"/>
              <a:t> </a:t>
            </a:r>
            <a:r>
              <a:rPr lang="en-US" sz="2800" dirty="0" err="1"/>
              <a:t>nhận</a:t>
            </a:r>
            <a:r>
              <a:rPr lang="en-US" sz="2800" dirty="0"/>
              <a:t> </a:t>
            </a:r>
            <a:r>
              <a:rPr lang="en-US" sz="2800" dirty="0" err="1"/>
              <a:t>dạng</a:t>
            </a:r>
            <a:endParaRPr sz="2800" dirty="0"/>
          </a:p>
        </p:txBody>
      </p:sp>
      <p:pic>
        <p:nvPicPr>
          <p:cNvPr id="5124" name="Picture 4" descr="Không có mô tả.">
            <a:extLst>
              <a:ext uri="{FF2B5EF4-FFF2-40B4-BE49-F238E27FC236}">
                <a16:creationId xmlns:a16="http://schemas.microsoft.com/office/drawing/2014/main" id="{D0595E11-ADAB-E64F-8276-E3B7FA3F1D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500" y="1383473"/>
            <a:ext cx="6281610" cy="5474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Bảng 3">
            <a:extLst>
              <a:ext uri="{FF2B5EF4-FFF2-40B4-BE49-F238E27FC236}">
                <a16:creationId xmlns:a16="http://schemas.microsoft.com/office/drawing/2014/main" id="{712E3B4E-2E89-46B0-BBF5-69864C7FA4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7616300"/>
              </p:ext>
            </p:extLst>
          </p:nvPr>
        </p:nvGraphicFramePr>
        <p:xfrm>
          <a:off x="7967100" y="1467610"/>
          <a:ext cx="3336566" cy="26531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8283">
                  <a:extLst>
                    <a:ext uri="{9D8B030D-6E8A-4147-A177-3AD203B41FA5}">
                      <a16:colId xmlns:a16="http://schemas.microsoft.com/office/drawing/2014/main" val="2129212136"/>
                    </a:ext>
                  </a:extLst>
                </a:gridCol>
                <a:gridCol w="1668283">
                  <a:extLst>
                    <a:ext uri="{9D8B030D-6E8A-4147-A177-3AD203B41FA5}">
                      <a16:colId xmlns:a16="http://schemas.microsoft.com/office/drawing/2014/main" val="2097180435"/>
                    </a:ext>
                  </a:extLst>
                </a:gridCol>
              </a:tblGrid>
              <a:tr h="379018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Nguyên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âm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Độ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chính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xác</a:t>
                      </a:r>
                      <a:r>
                        <a:rPr lang="en-US" dirty="0"/>
                        <a:t>(%)</a:t>
                      </a:r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3336862"/>
                  </a:ext>
                </a:extLst>
              </a:tr>
              <a:tr h="37901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/a/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4679518"/>
                  </a:ext>
                </a:extLst>
              </a:tr>
              <a:tr h="37901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/e/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95.24</a:t>
                      </a:r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131968"/>
                  </a:ext>
                </a:extLst>
              </a:tr>
              <a:tr h="37901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/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/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859914"/>
                  </a:ext>
                </a:extLst>
              </a:tr>
              <a:tr h="37901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/o/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896958"/>
                  </a:ext>
                </a:extLst>
              </a:tr>
              <a:tr h="37901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/u/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1139386"/>
                  </a:ext>
                </a:extLst>
              </a:tr>
              <a:tr h="37901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All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99.05</a:t>
                      </a:r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636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38981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"/>
          <p:cNvSpPr txBox="1">
            <a:spLocks noGrp="1"/>
          </p:cNvSpPr>
          <p:nvPr>
            <p:ph type="title"/>
          </p:nvPr>
        </p:nvSpPr>
        <p:spPr>
          <a:xfrm>
            <a:off x="145095" y="931300"/>
            <a:ext cx="7874440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US" sz="2800" dirty="0"/>
              <a:t>Ma </a:t>
            </a:r>
            <a:r>
              <a:rPr lang="en-US" sz="2800" dirty="0" err="1"/>
              <a:t>trận</a:t>
            </a:r>
            <a:r>
              <a:rPr lang="en-US" sz="2800" dirty="0"/>
              <a:t> </a:t>
            </a:r>
            <a:r>
              <a:rPr lang="en-US" sz="2800" dirty="0" err="1"/>
              <a:t>nhầm</a:t>
            </a:r>
            <a:r>
              <a:rPr lang="en-US" sz="2800" dirty="0"/>
              <a:t> </a:t>
            </a:r>
            <a:r>
              <a:rPr lang="en-US" sz="2800" dirty="0" err="1"/>
              <a:t>lẫn</a:t>
            </a:r>
            <a:r>
              <a:rPr lang="en-US" sz="2800" dirty="0"/>
              <a:t> </a:t>
            </a:r>
            <a:r>
              <a:rPr lang="en-US" sz="2800" dirty="0" err="1"/>
              <a:t>với</a:t>
            </a:r>
            <a:r>
              <a:rPr lang="en-US" sz="2800" dirty="0"/>
              <a:t> k = 3, N = 26</a:t>
            </a:r>
            <a:endParaRPr sz="2800" dirty="0"/>
          </a:p>
        </p:txBody>
      </p:sp>
      <p:pic>
        <p:nvPicPr>
          <p:cNvPr id="4100" name="Picture 4" descr="Không có mô tả.">
            <a:extLst>
              <a:ext uri="{FF2B5EF4-FFF2-40B4-BE49-F238E27FC236}">
                <a16:creationId xmlns:a16="http://schemas.microsoft.com/office/drawing/2014/main" id="{8D7AED57-FCFC-A444-8732-3A1D7B31F6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369" y="1632365"/>
            <a:ext cx="9192761" cy="4154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6482311-1766-4B46-9762-1FD048FB757B}"/>
              </a:ext>
            </a:extLst>
          </p:cNvPr>
          <p:cNvSpPr txBox="1"/>
          <p:nvPr/>
        </p:nvSpPr>
        <p:spPr>
          <a:xfrm>
            <a:off x="1582698" y="5926700"/>
            <a:ext cx="9026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800" dirty="0">
                <a:solidFill>
                  <a:srgbClr val="002060"/>
                </a:solidFill>
              </a:rPr>
              <a:t>Ma trận nhầm lẫn ứng với k và n tối ưu, đạt được độ chính xác cao nhất</a:t>
            </a:r>
            <a:endParaRPr lang="en-VN" sz="1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61732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>
            <a:spLocks noGrp="1"/>
          </p:cNvSpPr>
          <p:nvPr>
            <p:ph type="body" idx="1"/>
          </p:nvPr>
        </p:nvSpPr>
        <p:spPr>
          <a:xfrm>
            <a:off x="451028" y="2045970"/>
            <a:ext cx="6951600" cy="4190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marL="228600" lvl="0" indent="-9144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</a:pPr>
            <a:endParaRPr dirty="0">
              <a:solidFill>
                <a:srgbClr val="000000"/>
              </a:solidFill>
            </a:endParaRPr>
          </a:p>
        </p:txBody>
      </p:sp>
      <p:sp>
        <p:nvSpPr>
          <p:cNvPr id="117" name="Google Shape;117;p4"/>
          <p:cNvSpPr txBox="1">
            <a:spLocks noGrp="1"/>
          </p:cNvSpPr>
          <p:nvPr>
            <p:ph type="title"/>
          </p:nvPr>
        </p:nvSpPr>
        <p:spPr>
          <a:xfrm>
            <a:off x="145095" y="931300"/>
            <a:ext cx="7874440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US" sz="2800" dirty="0"/>
              <a:t>So </a:t>
            </a:r>
            <a:r>
              <a:rPr lang="en-US" sz="2800" dirty="0" err="1"/>
              <a:t>sánh</a:t>
            </a:r>
            <a:r>
              <a:rPr lang="en-US" sz="2800" dirty="0"/>
              <a:t> FFT </a:t>
            </a:r>
            <a:r>
              <a:rPr lang="en-US" sz="2800" dirty="0" err="1"/>
              <a:t>với</a:t>
            </a:r>
            <a:r>
              <a:rPr lang="en-US" sz="2800" dirty="0"/>
              <a:t> MFCC </a:t>
            </a:r>
            <a:r>
              <a:rPr lang="en-US" sz="2800" dirty="0" err="1"/>
              <a:t>với</a:t>
            </a:r>
            <a:r>
              <a:rPr lang="en-US" sz="2800" dirty="0"/>
              <a:t> k =1</a:t>
            </a:r>
            <a:endParaRPr sz="2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999E1EB-1892-C64B-870C-30BB89AD92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496" r="18059"/>
          <a:stretch/>
        </p:blipFill>
        <p:spPr>
          <a:xfrm>
            <a:off x="1862065" y="1605025"/>
            <a:ext cx="5671499" cy="39394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F2558D7-ABD4-584B-8C5D-CEFEC18B61F4}"/>
              </a:ext>
            </a:extLst>
          </p:cNvPr>
          <p:cNvSpPr txBox="1"/>
          <p:nvPr/>
        </p:nvSpPr>
        <p:spPr>
          <a:xfrm>
            <a:off x="451028" y="5815547"/>
            <a:ext cx="90266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2500" dirty="0">
                <a:solidFill>
                  <a:schemeClr val="bg2">
                    <a:lumMod val="50000"/>
                  </a:schemeClr>
                </a:solidFill>
                <a:sym typeface="Wingdings" pitchFamily="2" charset="2"/>
              </a:rPr>
              <a:t> Đặc trưng MFCC cho ra kết quả phù hợp để nhận dạng nguyên âm. </a:t>
            </a:r>
            <a:endParaRPr lang="en-VN" sz="25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7A758F-7FD0-734C-B3A0-7CB81C90D8F8}"/>
              </a:ext>
            </a:extLst>
          </p:cNvPr>
          <p:cNvSpPr txBox="1"/>
          <p:nvPr/>
        </p:nvSpPr>
        <p:spPr>
          <a:xfrm>
            <a:off x="8378190" y="2483989"/>
            <a:ext cx="350345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2500" b="1" dirty="0">
                <a:solidFill>
                  <a:schemeClr val="bg2">
                    <a:lumMod val="50000"/>
                  </a:schemeClr>
                </a:solidFill>
                <a:sym typeface="Wingdings" pitchFamily="2" charset="2"/>
              </a:rPr>
              <a:t>MFCC</a:t>
            </a:r>
            <a:r>
              <a:rPr lang="en-VN" sz="2500" dirty="0">
                <a:solidFill>
                  <a:schemeClr val="bg2">
                    <a:lumMod val="50000"/>
                  </a:schemeClr>
                </a:solidFill>
                <a:sym typeface="Wingdings" pitchFamily="2" charset="2"/>
              </a:rPr>
              <a:t> ~= 93%</a:t>
            </a:r>
          </a:p>
          <a:p>
            <a:r>
              <a:rPr lang="en-VN" sz="2500" b="1" dirty="0">
                <a:solidFill>
                  <a:schemeClr val="bg2">
                    <a:lumMod val="50000"/>
                  </a:schemeClr>
                </a:solidFill>
                <a:sym typeface="Wingdings" pitchFamily="2" charset="2"/>
              </a:rPr>
              <a:t>FFT </a:t>
            </a:r>
            <a:r>
              <a:rPr lang="en-VN" sz="2500" dirty="0">
                <a:solidFill>
                  <a:schemeClr val="bg2">
                    <a:lumMod val="50000"/>
                  </a:schemeClr>
                </a:solidFill>
                <a:sym typeface="Wingdings" pitchFamily="2" charset="2"/>
              </a:rPr>
              <a:t>~= 86,67%</a:t>
            </a:r>
          </a:p>
          <a:p>
            <a:r>
              <a:rPr lang="en-VN" sz="2500" b="1" dirty="0">
                <a:solidFill>
                  <a:schemeClr val="bg2">
                    <a:lumMod val="50000"/>
                  </a:schemeClr>
                </a:solidFill>
                <a:sym typeface="Wingdings" pitchFamily="2" charset="2"/>
              </a:rPr>
              <a:t>=&gt; </a:t>
            </a:r>
            <a:r>
              <a:rPr lang="en-VN" sz="2500" dirty="0">
                <a:solidFill>
                  <a:schemeClr val="bg2">
                    <a:lumMod val="50000"/>
                  </a:schemeClr>
                </a:solidFill>
                <a:sym typeface="Wingdings" pitchFamily="2" charset="2"/>
              </a:rPr>
              <a:t>MFCC&gt;FFT : 6,67%</a:t>
            </a:r>
            <a:endParaRPr lang="en-VN" sz="25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7697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"/>
          <p:cNvSpPr txBox="1">
            <a:spLocks noGrp="1"/>
          </p:cNvSpPr>
          <p:nvPr>
            <p:ph type="ctrTitle"/>
          </p:nvPr>
        </p:nvSpPr>
        <p:spPr>
          <a:xfrm>
            <a:off x="125620" y="2175826"/>
            <a:ext cx="10192272" cy="2656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5: TỔNG KẾT VÀ KẾT LUẬN. </a:t>
            </a:r>
            <a:endParaRPr sz="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Google Shape;96;p1"/>
          <p:cNvSpPr/>
          <p:nvPr/>
        </p:nvSpPr>
        <p:spPr>
          <a:xfrm>
            <a:off x="394070" y="4832528"/>
            <a:ext cx="5766585" cy="8940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997682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>
            <a:spLocks noGrp="1"/>
          </p:cNvSpPr>
          <p:nvPr>
            <p:ph type="ctrTitle"/>
          </p:nvPr>
        </p:nvSpPr>
        <p:spPr>
          <a:xfrm>
            <a:off x="147941" y="1197553"/>
            <a:ext cx="5158155" cy="699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 sz="5400" dirty="0"/>
              <a:t>KẾT LUẬN:</a:t>
            </a:r>
            <a:endParaRPr dirty="0"/>
          </a:p>
        </p:txBody>
      </p:sp>
      <p:sp>
        <p:nvSpPr>
          <p:cNvPr id="189" name="Google Shape;189;p29"/>
          <p:cNvSpPr/>
          <p:nvPr/>
        </p:nvSpPr>
        <p:spPr>
          <a:xfrm>
            <a:off x="369397" y="1802788"/>
            <a:ext cx="5977011" cy="39412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BD33D6-D14E-C84A-B2FF-116991EBFA5C}"/>
              </a:ext>
            </a:extLst>
          </p:cNvPr>
          <p:cNvSpPr txBox="1"/>
          <p:nvPr/>
        </p:nvSpPr>
        <p:spPr>
          <a:xfrm>
            <a:off x="147941" y="2107563"/>
            <a:ext cx="7257612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endParaRPr lang="en-VN" sz="2200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VN" sz="2200" dirty="0">
                <a:solidFill>
                  <a:schemeClr val="bg2">
                    <a:lumMod val="50000"/>
                  </a:schemeClr>
                </a:solidFill>
              </a:rPr>
              <a:t>So sánh FFT và MFCC : MFCC cho độ chính xác cao hơn</a:t>
            </a:r>
          </a:p>
          <a:p>
            <a:pPr marL="285750" indent="-285750">
              <a:buFontTx/>
              <a:buChar char="-"/>
            </a:pPr>
            <a:r>
              <a:rPr lang="en-US" sz="2200" dirty="0" err="1">
                <a:solidFill>
                  <a:schemeClr val="bg2">
                    <a:lumMod val="50000"/>
                  </a:schemeClr>
                </a:solidFill>
              </a:rPr>
              <a:t>Độ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</a:rPr>
              <a:t>chính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</a:rPr>
              <a:t>xác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</a:rPr>
              <a:t>cao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</a:rPr>
              <a:t>nhất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 : 99,04%-100%</a:t>
            </a:r>
          </a:p>
          <a:p>
            <a:pPr marL="285750" indent="-285750">
              <a:buFontTx/>
              <a:buChar char="-"/>
            </a:pPr>
            <a:r>
              <a:rPr lang="en-US" sz="2200" dirty="0" err="1">
                <a:solidFill>
                  <a:schemeClr val="bg2">
                    <a:lumMod val="50000"/>
                  </a:schemeClr>
                </a:solidFill>
              </a:rPr>
              <a:t>Độ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</a:rPr>
              <a:t>chính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</a:rPr>
              <a:t>xác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</a:rPr>
              <a:t>phụ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</a:rPr>
              <a:t>thuộc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</a:rPr>
              <a:t>vào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</a:rPr>
              <a:t>hệ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</a:rPr>
              <a:t>số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 k (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</a:rPr>
              <a:t>số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</a:rPr>
              <a:t>cụm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)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</a:rPr>
              <a:t>nhiều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</a:rPr>
              <a:t>hơn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 so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</a:rPr>
              <a:t>với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 N (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</a:rPr>
              <a:t>chiều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 MFCC).</a:t>
            </a:r>
          </a:p>
          <a:p>
            <a:pPr marL="285750" indent="-285750">
              <a:buFontTx/>
              <a:buChar char="-"/>
            </a:pPr>
            <a:r>
              <a:rPr lang="en-US" sz="2200" dirty="0" err="1">
                <a:solidFill>
                  <a:schemeClr val="bg2">
                    <a:lumMod val="50000"/>
                  </a:schemeClr>
                </a:solidFill>
              </a:rPr>
              <a:t>Đánh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</a:rPr>
              <a:t>dấu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</a:rPr>
              <a:t>vùng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</a:rPr>
              <a:t>tiếng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</a:rPr>
              <a:t>nói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</a:rPr>
              <a:t>đầu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</a:rPr>
              <a:t>vào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</a:rPr>
              <a:t>việc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</a:rPr>
              <a:t>chọn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</a:rPr>
              <a:t>khung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</a:rPr>
              <a:t>tín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</a:rPr>
              <a:t>hiệu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</a:rPr>
              <a:t>ổn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</a:rPr>
              <a:t>định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</a:rPr>
              <a:t>góp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</a:rPr>
              <a:t>phần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</a:rPr>
              <a:t>quyết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</a:rPr>
              <a:t>định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</a:rPr>
              <a:t>độ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</a:rPr>
              <a:t>chính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</a:rPr>
              <a:t>xác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</a:rPr>
              <a:t>thuật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</a:rPr>
              <a:t>toán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en-VN" sz="2200" dirty="0">
              <a:solidFill>
                <a:schemeClr val="bg2">
                  <a:lumMod val="50000"/>
                </a:schemeClr>
              </a:solidFill>
            </a:endParaRPr>
          </a:p>
          <a:p>
            <a:endParaRPr lang="en-VN" sz="22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"/>
          <p:cNvSpPr txBox="1">
            <a:spLocks noGrp="1"/>
          </p:cNvSpPr>
          <p:nvPr>
            <p:ph type="ctrTitle"/>
          </p:nvPr>
        </p:nvSpPr>
        <p:spPr>
          <a:xfrm>
            <a:off x="187403" y="1853514"/>
            <a:ext cx="7659137" cy="2656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5000" dirty="0"/>
              <a:t>SƠ ĐỒ KHỐI CHUNG</a:t>
            </a:r>
            <a:br>
              <a:rPr lang="en-US" sz="5000" dirty="0"/>
            </a:br>
            <a:r>
              <a:rPr lang="en-US" sz="5000" dirty="0"/>
              <a:t>CÁC BƯỚC THỰC HIỆN</a:t>
            </a:r>
            <a:endParaRPr sz="5000" dirty="0"/>
          </a:p>
        </p:txBody>
      </p:sp>
      <p:sp>
        <p:nvSpPr>
          <p:cNvPr id="96" name="Google Shape;96;p1"/>
          <p:cNvSpPr/>
          <p:nvPr/>
        </p:nvSpPr>
        <p:spPr>
          <a:xfrm>
            <a:off x="394070" y="4832528"/>
            <a:ext cx="5766585" cy="8940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594588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1"/>
          <p:cNvSpPr/>
          <p:nvPr/>
        </p:nvSpPr>
        <p:spPr>
          <a:xfrm>
            <a:off x="492369" y="4454769"/>
            <a:ext cx="5158154" cy="140676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31"/>
          <p:cNvSpPr txBox="1">
            <a:spLocks noGrp="1"/>
          </p:cNvSpPr>
          <p:nvPr>
            <p:ph type="ctrTitle"/>
          </p:nvPr>
        </p:nvSpPr>
        <p:spPr>
          <a:xfrm>
            <a:off x="590843" y="2144760"/>
            <a:ext cx="9179277" cy="2568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 sz="5400" dirty="0"/>
              <a:t>4.CODE MINH HỌA</a:t>
            </a:r>
            <a:br>
              <a:rPr lang="en-US" sz="5400" dirty="0"/>
            </a:br>
            <a:r>
              <a:rPr lang="en-US" sz="5400" dirty="0"/>
              <a:t>&amp;</a:t>
            </a:r>
            <a:br>
              <a:rPr lang="en-US" sz="5400" dirty="0"/>
            </a:br>
            <a:r>
              <a:rPr lang="en-US" sz="5400" dirty="0"/>
              <a:t>DEMO KẾT QUẢ</a:t>
            </a:r>
            <a:endParaRPr sz="5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"/>
          <p:cNvSpPr txBox="1">
            <a:spLocks noGrp="1"/>
          </p:cNvSpPr>
          <p:nvPr>
            <p:ph type="ctrTitle"/>
          </p:nvPr>
        </p:nvSpPr>
        <p:spPr>
          <a:xfrm>
            <a:off x="2492795" y="1638045"/>
            <a:ext cx="8409667" cy="3194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11500" dirty="0">
                <a:solidFill>
                  <a:schemeClr val="bg1"/>
                </a:solidFill>
              </a:rPr>
              <a:t>THANKS</a:t>
            </a:r>
            <a:endParaRPr sz="11500" dirty="0">
              <a:solidFill>
                <a:schemeClr val="bg1"/>
              </a:solidFill>
            </a:endParaRPr>
          </a:p>
        </p:txBody>
      </p:sp>
      <p:sp>
        <p:nvSpPr>
          <p:cNvPr id="96" name="Google Shape;96;p1"/>
          <p:cNvSpPr/>
          <p:nvPr/>
        </p:nvSpPr>
        <p:spPr>
          <a:xfrm>
            <a:off x="394070" y="4832528"/>
            <a:ext cx="5766585" cy="8940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26788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3;p2">
            <a:extLst>
              <a:ext uri="{FF2B5EF4-FFF2-40B4-BE49-F238E27FC236}">
                <a16:creationId xmlns:a16="http://schemas.microsoft.com/office/drawing/2014/main" id="{81EC348C-2343-A143-A228-22168CDCEA37}"/>
              </a:ext>
            </a:extLst>
          </p:cNvPr>
          <p:cNvSpPr/>
          <p:nvPr/>
        </p:nvSpPr>
        <p:spPr>
          <a:xfrm>
            <a:off x="492369" y="4454769"/>
            <a:ext cx="5158154" cy="140676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145;p23">
            <a:extLst>
              <a:ext uri="{FF2B5EF4-FFF2-40B4-BE49-F238E27FC236}">
                <a16:creationId xmlns:a16="http://schemas.microsoft.com/office/drawing/2014/main" id="{D9C4F1CA-BA14-7041-BD0B-7170FE1272E2}"/>
              </a:ext>
            </a:extLst>
          </p:cNvPr>
          <p:cNvSpPr txBox="1">
            <a:spLocks/>
          </p:cNvSpPr>
          <p:nvPr/>
        </p:nvSpPr>
        <p:spPr>
          <a:xfrm>
            <a:off x="116566" y="905091"/>
            <a:ext cx="4084731" cy="4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6666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  <a:defRPr sz="6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00000"/>
              </a:lnSpc>
              <a:buSzPts val="2800"/>
            </a:pPr>
            <a:r>
              <a:rPr lang="en-US" sz="2800" dirty="0"/>
              <a:t>1. SƠ ĐỒ BÀI TOÁN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FFBE20-9901-EC4A-89AC-BC550F5FD9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048" y="1586298"/>
            <a:ext cx="7562335" cy="5070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443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3;p2">
            <a:extLst>
              <a:ext uri="{FF2B5EF4-FFF2-40B4-BE49-F238E27FC236}">
                <a16:creationId xmlns:a16="http://schemas.microsoft.com/office/drawing/2014/main" id="{81EC348C-2343-A143-A228-22168CDCEA37}"/>
              </a:ext>
            </a:extLst>
          </p:cNvPr>
          <p:cNvSpPr/>
          <p:nvPr/>
        </p:nvSpPr>
        <p:spPr>
          <a:xfrm>
            <a:off x="492369" y="4454769"/>
            <a:ext cx="5158154" cy="140676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CA5299-D442-FC41-A9F3-DA51EA714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59" y="4308646"/>
            <a:ext cx="9763739" cy="2009518"/>
          </a:xfrm>
          <a:prstGeom prst="rect">
            <a:avLst/>
          </a:prstGeom>
        </p:spPr>
      </p:pic>
      <p:sp>
        <p:nvSpPr>
          <p:cNvPr id="7" name="Google Shape;145;p23">
            <a:extLst>
              <a:ext uri="{FF2B5EF4-FFF2-40B4-BE49-F238E27FC236}">
                <a16:creationId xmlns:a16="http://schemas.microsoft.com/office/drawing/2014/main" id="{E28BD6DD-A76A-0645-8565-F48B81A57A77}"/>
              </a:ext>
            </a:extLst>
          </p:cNvPr>
          <p:cNvSpPr txBox="1">
            <a:spLocks/>
          </p:cNvSpPr>
          <p:nvPr/>
        </p:nvSpPr>
        <p:spPr>
          <a:xfrm>
            <a:off x="294659" y="1544595"/>
            <a:ext cx="4084731" cy="4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6666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  <a:defRPr sz="6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00000"/>
              </a:lnSpc>
              <a:buSzPts val="2800"/>
            </a:pPr>
            <a:r>
              <a:rPr lang="en-US" sz="2800" dirty="0"/>
              <a:t>2. SƠ ĐỒ CÔNG VIỆC: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EB965C-F9ED-A949-BDA7-3BC6F9A943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6419"/>
          <a:stretch/>
        </p:blipFill>
        <p:spPr>
          <a:xfrm>
            <a:off x="294659" y="2447211"/>
            <a:ext cx="7184314" cy="1396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755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"/>
          <p:cNvSpPr txBox="1">
            <a:spLocks noGrp="1"/>
          </p:cNvSpPr>
          <p:nvPr>
            <p:ph type="ctrTitle"/>
          </p:nvPr>
        </p:nvSpPr>
        <p:spPr>
          <a:xfrm>
            <a:off x="150333" y="2622834"/>
            <a:ext cx="7659137" cy="2319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5000" dirty="0" err="1"/>
              <a:t>Phần</a:t>
            </a:r>
            <a:r>
              <a:rPr lang="en-US" sz="5000" dirty="0"/>
              <a:t> 1: </a:t>
            </a:r>
            <a:r>
              <a:rPr lang="en-US" sz="5000" dirty="0" err="1"/>
              <a:t>Nhận</a:t>
            </a:r>
            <a:r>
              <a:rPr lang="en-US" sz="5000" dirty="0"/>
              <a:t> </a:t>
            </a:r>
            <a:r>
              <a:rPr lang="en-US" sz="5000" dirty="0" err="1"/>
              <a:t>dạng</a:t>
            </a:r>
            <a:r>
              <a:rPr lang="en-US" sz="5000" dirty="0"/>
              <a:t> </a:t>
            </a:r>
            <a:r>
              <a:rPr lang="en-US" sz="5000" dirty="0" err="1"/>
              <a:t>tiếng</a:t>
            </a:r>
            <a:r>
              <a:rPr lang="en-US" sz="5000" dirty="0"/>
              <a:t> </a:t>
            </a:r>
            <a:r>
              <a:rPr lang="en-US" sz="5000" dirty="0" err="1"/>
              <a:t>nói</a:t>
            </a:r>
            <a:r>
              <a:rPr lang="en-US" sz="5000" dirty="0"/>
              <a:t> </a:t>
            </a:r>
            <a:r>
              <a:rPr lang="en-US" sz="5000" dirty="0" err="1"/>
              <a:t>và</a:t>
            </a:r>
            <a:r>
              <a:rPr lang="en-US" sz="5000" dirty="0"/>
              <a:t> </a:t>
            </a:r>
            <a:r>
              <a:rPr lang="en-US" sz="5000" dirty="0" err="1"/>
              <a:t>khoảng</a:t>
            </a:r>
            <a:r>
              <a:rPr lang="en-US" sz="5000" dirty="0"/>
              <a:t> </a:t>
            </a:r>
            <a:r>
              <a:rPr lang="en-US" sz="5000" dirty="0" err="1"/>
              <a:t>lặng</a:t>
            </a:r>
            <a:br>
              <a:rPr lang="en-US" sz="5000" dirty="0"/>
            </a:br>
            <a:r>
              <a:rPr lang="en-US" sz="5000" dirty="0" err="1"/>
              <a:t>Trích</a:t>
            </a:r>
            <a:r>
              <a:rPr lang="en-US" sz="5000" dirty="0"/>
              <a:t> </a:t>
            </a:r>
            <a:r>
              <a:rPr lang="en-US" sz="5000" dirty="0" err="1"/>
              <a:t>xuất</a:t>
            </a:r>
            <a:r>
              <a:rPr lang="en-US" sz="5000" dirty="0"/>
              <a:t> </a:t>
            </a:r>
            <a:r>
              <a:rPr lang="en-US" sz="5000" dirty="0" err="1"/>
              <a:t>đặc</a:t>
            </a:r>
            <a:r>
              <a:rPr lang="en-US" sz="5000" dirty="0"/>
              <a:t> </a:t>
            </a:r>
            <a:r>
              <a:rPr lang="en-US" sz="5000" dirty="0" err="1"/>
              <a:t>trưng</a:t>
            </a:r>
            <a:r>
              <a:rPr lang="en-US" sz="5000" dirty="0"/>
              <a:t> FFT</a:t>
            </a:r>
            <a:endParaRPr sz="5000" dirty="0"/>
          </a:p>
        </p:txBody>
      </p:sp>
      <p:sp>
        <p:nvSpPr>
          <p:cNvPr id="96" name="Google Shape;96;p1"/>
          <p:cNvSpPr/>
          <p:nvPr/>
        </p:nvSpPr>
        <p:spPr>
          <a:xfrm>
            <a:off x="418783" y="4832527"/>
            <a:ext cx="5766585" cy="8940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36521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>
            <a:spLocks noGrp="1"/>
          </p:cNvSpPr>
          <p:nvPr>
            <p:ph type="ctrTitle"/>
          </p:nvPr>
        </p:nvSpPr>
        <p:spPr>
          <a:xfrm>
            <a:off x="616295" y="2771115"/>
            <a:ext cx="7727700" cy="9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45720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AutoNum type="arabicPeriod"/>
            </a:pPr>
            <a:r>
              <a:rPr lang="en-US" sz="5400" dirty="0"/>
              <a:t>SƠ ĐỒ KHỐI</a:t>
            </a:r>
            <a:endParaRPr sz="5400" dirty="0"/>
          </a:p>
        </p:txBody>
      </p:sp>
      <p:sp>
        <p:nvSpPr>
          <p:cNvPr id="103" name="Google Shape;103;p2"/>
          <p:cNvSpPr/>
          <p:nvPr/>
        </p:nvSpPr>
        <p:spPr>
          <a:xfrm>
            <a:off x="492369" y="4454769"/>
            <a:ext cx="5158154" cy="140676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32334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 txBox="1">
            <a:spLocks noGrp="1"/>
          </p:cNvSpPr>
          <p:nvPr>
            <p:ph type="title"/>
          </p:nvPr>
        </p:nvSpPr>
        <p:spPr>
          <a:xfrm>
            <a:off x="415080" y="1048120"/>
            <a:ext cx="10972389" cy="966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US" sz="2800" dirty="0" err="1"/>
              <a:t>Thuật</a:t>
            </a:r>
            <a:r>
              <a:rPr lang="en-US" sz="2800" dirty="0"/>
              <a:t> </a:t>
            </a:r>
            <a:r>
              <a:rPr lang="en-US" sz="2800" dirty="0" err="1"/>
              <a:t>toán</a:t>
            </a:r>
            <a:r>
              <a:rPr lang="en-US" sz="2800" dirty="0"/>
              <a:t> </a:t>
            </a:r>
            <a:r>
              <a:rPr lang="en-US" sz="2800" dirty="0" err="1"/>
              <a:t>tìm</a:t>
            </a:r>
            <a:r>
              <a:rPr lang="en-US" sz="2800" dirty="0"/>
              <a:t> </a:t>
            </a:r>
            <a:r>
              <a:rPr lang="en-US" sz="2800" dirty="0" err="1"/>
              <a:t>biên</a:t>
            </a:r>
            <a:r>
              <a:rPr lang="en-US" sz="2800" dirty="0"/>
              <a:t> </a:t>
            </a:r>
            <a:r>
              <a:rPr lang="en-US" sz="2800" dirty="0" err="1"/>
              <a:t>thời</a:t>
            </a:r>
            <a:r>
              <a:rPr lang="en-US" sz="2800" dirty="0"/>
              <a:t> </a:t>
            </a:r>
            <a:r>
              <a:rPr lang="en-US" sz="2800" dirty="0" err="1"/>
              <a:t>gian</a:t>
            </a:r>
            <a:r>
              <a:rPr lang="en-US" sz="2800" dirty="0"/>
              <a:t> </a:t>
            </a:r>
            <a:r>
              <a:rPr lang="en-US" sz="2800" dirty="0" err="1"/>
              <a:t>giữa</a:t>
            </a:r>
            <a:r>
              <a:rPr lang="en-US" sz="2800" dirty="0"/>
              <a:t> </a:t>
            </a:r>
            <a:r>
              <a:rPr lang="en-US" sz="2800" dirty="0" err="1"/>
              <a:t>nguyên</a:t>
            </a:r>
            <a:r>
              <a:rPr lang="en-US" sz="2800" dirty="0"/>
              <a:t> </a:t>
            </a:r>
            <a:r>
              <a:rPr lang="en-US" sz="2800" dirty="0" err="1"/>
              <a:t>âm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khoảng</a:t>
            </a:r>
            <a:r>
              <a:rPr lang="en-US" sz="2800" dirty="0"/>
              <a:t> </a:t>
            </a:r>
            <a:r>
              <a:rPr lang="en-US" sz="2800" dirty="0" err="1"/>
              <a:t>lặng</a:t>
            </a:r>
            <a:r>
              <a:rPr lang="en-US" sz="2800" dirty="0"/>
              <a:t>  </a:t>
            </a:r>
            <a:endParaRPr sz="2800" dirty="0"/>
          </a:p>
        </p:txBody>
      </p:sp>
      <p:sp>
        <p:nvSpPr>
          <p:cNvPr id="110" name="Google Shape;110;p3"/>
          <p:cNvSpPr txBox="1"/>
          <p:nvPr/>
        </p:nvSpPr>
        <p:spPr>
          <a:xfrm>
            <a:off x="-1755419" y="4031930"/>
            <a:ext cx="8305346" cy="20980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</a:pPr>
            <a:endParaRPr sz="54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8" name="Picture 4" descr="Không có mô tả.">
            <a:extLst>
              <a:ext uri="{FF2B5EF4-FFF2-40B4-BE49-F238E27FC236}">
                <a16:creationId xmlns:a16="http://schemas.microsoft.com/office/drawing/2014/main" id="{1DFAD783-D529-C94F-B9B2-21BEC287F4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9622" y="1531366"/>
            <a:ext cx="7260609" cy="5152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UB Brand Colors">
      <a:dk1>
        <a:srgbClr val="666666"/>
      </a:dk1>
      <a:lt1>
        <a:srgbClr val="FFFFFF"/>
      </a:lt1>
      <a:dk2>
        <a:srgbClr val="005BBB"/>
      </a:dk2>
      <a:lt2>
        <a:srgbClr val="FFFFFF"/>
      </a:lt2>
      <a:accent1>
        <a:srgbClr val="005BBB"/>
      </a:accent1>
      <a:accent2>
        <a:srgbClr val="41B6E6"/>
      </a:accent2>
      <a:accent3>
        <a:srgbClr val="E56D54"/>
      </a:accent3>
      <a:accent4>
        <a:srgbClr val="666666"/>
      </a:accent4>
      <a:accent5>
        <a:srgbClr val="007681"/>
      </a:accent5>
      <a:accent6>
        <a:srgbClr val="003E51"/>
      </a:accent6>
      <a:hlink>
        <a:srgbClr val="005BBB"/>
      </a:hlink>
      <a:folHlink>
        <a:srgbClr val="D86A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ài liệu" ma:contentTypeID="0x010100EF577D1B149CCC4385BADD8B9EDF10DE" ma:contentTypeVersion="4" ma:contentTypeDescription="Tạo tài liệu mới." ma:contentTypeScope="" ma:versionID="b3ce1738b6f91ea4c838027d45a4e43a">
  <xsd:schema xmlns:xsd="http://www.w3.org/2001/XMLSchema" xmlns:xs="http://www.w3.org/2001/XMLSchema" xmlns:p="http://schemas.microsoft.com/office/2006/metadata/properties" xmlns:ns2="5931ca0c-9cdc-40c3-a3a5-2fc9fad41dc7" targetNamespace="http://schemas.microsoft.com/office/2006/metadata/properties" ma:root="true" ma:fieldsID="01b2767b233073d1c39dbbd18558b04f" ns2:_="">
    <xsd:import namespace="5931ca0c-9cdc-40c3-a3a5-2fc9fad41dc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31ca0c-9cdc-40c3-a3a5-2fc9fad41dc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Loại Nội dung"/>
        <xsd:element ref="dc:title" minOccurs="0" maxOccurs="1" ma:index="4" ma:displayName="Tiêu đề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4C821B1-6673-4DA4-B4A3-E111A0F0201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AA36D57-7DAE-4351-A47F-8FD84C8B351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55D529B-D5A3-40ED-ADAF-0D7EB24B25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931ca0c-9cdc-40c3-a3a5-2fc9fad41dc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1741</TotalTime>
  <Words>800</Words>
  <Application>Microsoft Macintosh PowerPoint</Application>
  <PresentationFormat>Widescreen</PresentationFormat>
  <Paragraphs>115</Paragraphs>
  <Slides>41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Arial</vt:lpstr>
      <vt:lpstr>NTR</vt:lpstr>
      <vt:lpstr>Times New Roman</vt:lpstr>
      <vt:lpstr>Office Theme</vt:lpstr>
      <vt:lpstr>ĐỀ TÀI: NHẬN DẠNG NGUYÊN ÂM </vt:lpstr>
      <vt:lpstr>Phân chia công việc</vt:lpstr>
      <vt:lpstr>PowerPoint Presentation</vt:lpstr>
      <vt:lpstr>SƠ ĐỒ KHỐI CHUNG CÁC BƯỚC THỰC HIỆN</vt:lpstr>
      <vt:lpstr>PowerPoint Presentation</vt:lpstr>
      <vt:lpstr>PowerPoint Presentation</vt:lpstr>
      <vt:lpstr>Phần 1: Nhận dạng tiếng nói và khoảng lặng Trích xuất đặc trưng FFT</vt:lpstr>
      <vt:lpstr>SƠ ĐỒ KHỐI</vt:lpstr>
      <vt:lpstr>Thuật toán tìm biên thời gian giữa nguyên âm và khoảng lặng  </vt:lpstr>
      <vt:lpstr>Thuật toán trích xuất vector đặc trưng FFT</vt:lpstr>
      <vt:lpstr>2. KẾT QUẢ TRUNG GIAN</vt:lpstr>
      <vt:lpstr>Nhận dạng speech vs silence</vt:lpstr>
      <vt:lpstr>5 vector đặc trưng FFT của 5 nguyên âm</vt:lpstr>
      <vt:lpstr>Kết quả FFT</vt:lpstr>
      <vt:lpstr>Phần 2: Trích xuất đặc trưng MFCC</vt:lpstr>
      <vt:lpstr>SƠ ĐỒ KHỐI</vt:lpstr>
      <vt:lpstr>Thuật toán trích xuất đặc trưng MFCC</vt:lpstr>
      <vt:lpstr>2. KẾT QUẢ TRUNG GIAN</vt:lpstr>
      <vt:lpstr>Khung tín hiệu ổn định</vt:lpstr>
      <vt:lpstr>Signal and spectrum of signal</vt:lpstr>
      <vt:lpstr>Spectrogram using FFT and Mel FilterBank</vt:lpstr>
      <vt:lpstr>Vecto MFCC</vt:lpstr>
      <vt:lpstr>Phần 3: Kmeans, lập bảng báo cáo độ chính xác theo K,N</vt:lpstr>
      <vt:lpstr>SƠ ĐỒ KHỐI</vt:lpstr>
      <vt:lpstr>Thuật toán Kmeans</vt:lpstr>
      <vt:lpstr>2. KẾT QUẢ TRUNG GIAN</vt:lpstr>
      <vt:lpstr>5 vector đặc trưng của 5 nguyên âm N=13, K=1</vt:lpstr>
      <vt:lpstr>5 vector đặc trưng của 5 nguyên âm N=26, K=1</vt:lpstr>
      <vt:lpstr>5 vector đặc trưng của 5 nguyên âm N=39, K=1</vt:lpstr>
      <vt:lpstr>Bảng báo cáo độ chính xác theo K,N</vt:lpstr>
      <vt:lpstr>Phần 4: So khớp và nhận dạng nguyên âm So sánh FFT vs MFCC</vt:lpstr>
      <vt:lpstr>SƠ ĐỒ KHỐI</vt:lpstr>
      <vt:lpstr>Thuật toán nhận dạng</vt:lpstr>
      <vt:lpstr>2. KẾT QUẢ TRUNG GIAN</vt:lpstr>
      <vt:lpstr>Xuất kết quả trung gian nhận dạng</vt:lpstr>
      <vt:lpstr>Ma trận nhầm lẫn với k = 3, N = 26</vt:lpstr>
      <vt:lpstr>So sánh FFT với MFCC với k =1</vt:lpstr>
      <vt:lpstr>Phần 5: TỔNG KẾT VÀ KẾT LUẬN. </vt:lpstr>
      <vt:lpstr>KẾT LUẬN:</vt:lpstr>
      <vt:lpstr>4.CODE MINH HỌA &amp; DEMO KẾT QUẢ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ĐỀ TÀI: XÁC ĐỊNH F0 BẰNG HÀM TỰ TƯƠNG QUAN</dc:title>
  <dc:creator>Division of University Communications</dc:creator>
  <cp:lastModifiedBy>Microsoft Office User</cp:lastModifiedBy>
  <cp:revision>159</cp:revision>
  <dcterms:created xsi:type="dcterms:W3CDTF">2019-04-04T19:20:28Z</dcterms:created>
  <dcterms:modified xsi:type="dcterms:W3CDTF">2022-01-22T07:50:25Z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0x010100EF577D1B149CCC4385BADD8B9EDF10DE</vt:lpwstr>
  </property>
</Properties>
</file>