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80" r:id="rId5"/>
    <p:sldId id="278" r:id="rId6"/>
    <p:sldId id="277" r:id="rId7"/>
    <p:sldId id="272" r:id="rId8"/>
    <p:sldId id="281" r:id="rId9"/>
    <p:sldId id="259" r:id="rId10"/>
    <p:sldId id="282" r:id="rId11"/>
    <p:sldId id="262" r:id="rId12"/>
    <p:sldId id="263" r:id="rId13"/>
    <p:sldId id="274" r:id="rId14"/>
    <p:sldId id="275" r:id="rId15"/>
    <p:sldId id="276" r:id="rId16"/>
    <p:sldId id="269" r:id="rId17"/>
    <p:sldId id="271" r:id="rId18"/>
    <p:sldId id="279" r:id="rId1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2" roundtripDataSignature="AMtx7mhoq0TkclQKjBSroxzJOyhUTDGeH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518"/>
    <p:restoredTop sz="94664"/>
  </p:normalViewPr>
  <p:slideViewPr>
    <p:cSldViewPr snapToGrid="0">
      <p:cViewPr>
        <p:scale>
          <a:sx n="76" d="100"/>
          <a:sy n="76" d="100"/>
        </p:scale>
        <p:origin x="-272" y="9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3" name="Google Shape;9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505044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6" name="Google Shape;13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604083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082933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026352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3" name="Google Shape;9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4698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215553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78744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268620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078207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408003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vider Slide 1">
  <p:cSld name="Divider Slide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8"/>
          <p:cNvSpPr txBox="1">
            <a:spLocks noGrp="1"/>
          </p:cNvSpPr>
          <p:nvPr>
            <p:ph type="ctrTitle"/>
          </p:nvPr>
        </p:nvSpPr>
        <p:spPr>
          <a:xfrm>
            <a:off x="658368" y="1490663"/>
            <a:ext cx="6638544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marR="0" lvl="0" algn="l" rtl="0">
              <a:lnSpc>
                <a:spcPct val="966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8"/>
          <p:cNvSpPr txBox="1">
            <a:spLocks noGrp="1"/>
          </p:cNvSpPr>
          <p:nvPr>
            <p:ph type="subTitle" idx="1"/>
          </p:nvPr>
        </p:nvSpPr>
        <p:spPr>
          <a:xfrm>
            <a:off x="658368" y="3970337"/>
            <a:ext cx="6638544" cy="221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lv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3360"/>
              <a:buNone/>
              <a:defRPr sz="28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000"/>
            </a:lvl2pPr>
            <a:lvl3pPr lvl="2" algn="ctr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  <a:defRPr sz="1800"/>
            </a:lvl3pPr>
            <a:lvl4pPr lvl="3" algn="ctr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 sz="1600"/>
            </a:lvl4pPr>
            <a:lvl5pPr lvl="4" algn="ctr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16" name="Google Shape;16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0475" y="-56826"/>
            <a:ext cx="4700113" cy="1000968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8"/>
          <p:cNvSpPr txBox="1"/>
          <p:nvPr/>
        </p:nvSpPr>
        <p:spPr>
          <a:xfrm>
            <a:off x="1456141" y="4934159"/>
            <a:ext cx="4944078" cy="579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FACULTY OF INFORMATION TECHNOLOGY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NETWORKING &amp; SECURITY LAB</a:t>
            </a:r>
            <a:endParaRPr sz="16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" name="Google Shape;18;p8" descr="A close up of a sign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8368" y="4896471"/>
            <a:ext cx="731520" cy="731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and Photo">
  <p:cSld name="Content and Photo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>
            <a:spLocks noGrp="1"/>
          </p:cNvSpPr>
          <p:nvPr>
            <p:ph type="pic" idx="2"/>
          </p:nvPr>
        </p:nvSpPr>
        <p:spPr>
          <a:xfrm>
            <a:off x="5098566" y="1079500"/>
            <a:ext cx="7093434" cy="57785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360"/>
              <a:buFont typeface="NTR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880"/>
              <a:buFont typeface="NTR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TR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TR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566928" y="1499616"/>
            <a:ext cx="4248912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1"/>
          </p:nvPr>
        </p:nvSpPr>
        <p:spPr>
          <a:xfrm>
            <a:off x="566928" y="2185416"/>
            <a:ext cx="4248912" cy="3968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1pPr>
            <a:lvl2pPr marL="914400" lvl="1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2pPr>
            <a:lvl3pPr marL="1371600" lvl="2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3pPr>
            <a:lvl4pPr marL="1828800" lvl="3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4pPr>
            <a:lvl5pPr marL="2286000" lvl="4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7"/>
          <p:cNvSpPr txBox="1"/>
          <p:nvPr/>
        </p:nvSpPr>
        <p:spPr>
          <a:xfrm>
            <a:off x="6875973" y="256740"/>
            <a:ext cx="3692525" cy="487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FACULTY OF INFORMATION TECHNOLOGY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245EAB"/>
                </a:solidFill>
                <a:latin typeface="Arial"/>
                <a:ea typeface="Arial"/>
                <a:cs typeface="Arial"/>
                <a:sym typeface="Arial"/>
              </a:rPr>
              <a:t>NETWORKING &amp; SECURITY LAB</a:t>
            </a:r>
            <a:endParaRPr sz="1200" b="1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9" name="Google Shape;69;p17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68498" y="88142"/>
            <a:ext cx="731520" cy="731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and Three Photos">
  <p:cSld name="Content and Three Photos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566928" y="1499616"/>
            <a:ext cx="4248912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body" idx="1"/>
          </p:nvPr>
        </p:nvSpPr>
        <p:spPr>
          <a:xfrm>
            <a:off x="566928" y="2185416"/>
            <a:ext cx="4248912" cy="3968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1pPr>
            <a:lvl2pPr marL="914400" lvl="1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2pPr>
            <a:lvl3pPr marL="1371600" lvl="2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3pPr>
            <a:lvl4pPr marL="1828800" lvl="3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4pPr>
            <a:lvl5pPr marL="2286000" lvl="4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18"/>
          <p:cNvSpPr>
            <a:spLocks noGrp="1"/>
          </p:cNvSpPr>
          <p:nvPr>
            <p:ph type="pic" idx="2"/>
          </p:nvPr>
        </p:nvSpPr>
        <p:spPr>
          <a:xfrm>
            <a:off x="5114631" y="1066800"/>
            <a:ext cx="7077369" cy="2932598"/>
          </a:xfrm>
          <a:prstGeom prst="rect">
            <a:avLst/>
          </a:prstGeom>
          <a:solidFill>
            <a:srgbClr val="BFBFB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360"/>
              <a:buFont typeface="NTR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880"/>
              <a:buFont typeface="NTR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TR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TR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18"/>
          <p:cNvSpPr>
            <a:spLocks noGrp="1"/>
          </p:cNvSpPr>
          <p:nvPr>
            <p:ph type="pic" idx="3"/>
          </p:nvPr>
        </p:nvSpPr>
        <p:spPr>
          <a:xfrm>
            <a:off x="5114631" y="3998296"/>
            <a:ext cx="3602522" cy="2857500"/>
          </a:xfrm>
          <a:prstGeom prst="rect">
            <a:avLst/>
          </a:prstGeom>
          <a:solidFill>
            <a:srgbClr val="BFBFB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360"/>
              <a:buFont typeface="NTR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880"/>
              <a:buFont typeface="NTR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TR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TR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Google Shape;75;p18"/>
          <p:cNvSpPr>
            <a:spLocks noGrp="1"/>
          </p:cNvSpPr>
          <p:nvPr>
            <p:ph type="pic" idx="4"/>
          </p:nvPr>
        </p:nvSpPr>
        <p:spPr>
          <a:xfrm>
            <a:off x="8701089" y="3998296"/>
            <a:ext cx="3490912" cy="2857500"/>
          </a:xfrm>
          <a:prstGeom prst="rect">
            <a:avLst/>
          </a:prstGeom>
          <a:solidFill>
            <a:srgbClr val="BFBFB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360"/>
              <a:buFont typeface="NTR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880"/>
              <a:buFont typeface="NTR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TR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TR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18"/>
          <p:cNvSpPr txBox="1"/>
          <p:nvPr/>
        </p:nvSpPr>
        <p:spPr>
          <a:xfrm>
            <a:off x="6431797" y="256740"/>
            <a:ext cx="4136701" cy="518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FACULTY OF INFORMATION TECHNOLOGY</a:t>
            </a:r>
            <a:endParaRPr sz="12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245EAB"/>
                </a:solidFill>
                <a:latin typeface="Arial"/>
                <a:ea typeface="Arial"/>
                <a:cs typeface="Arial"/>
                <a:sym typeface="Arial"/>
              </a:rPr>
              <a:t>NETWORKING &amp; SECURITY LAB</a:t>
            </a:r>
            <a:endParaRPr sz="1200" b="1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7" name="Google Shape;77;p18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68498" y="134636"/>
            <a:ext cx="731520" cy="731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Width Photo">
  <p:cSld name="Full Width Photo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>
            <a:spLocks noGrp="1"/>
          </p:cNvSpPr>
          <p:nvPr>
            <p:ph type="pic" idx="2"/>
          </p:nvPr>
        </p:nvSpPr>
        <p:spPr>
          <a:xfrm>
            <a:off x="0" y="1066800"/>
            <a:ext cx="12192000" cy="57912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360"/>
              <a:buFont typeface="NTR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880"/>
              <a:buFont typeface="NTR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TR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TR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19"/>
          <p:cNvSpPr txBox="1"/>
          <p:nvPr/>
        </p:nvSpPr>
        <p:spPr>
          <a:xfrm>
            <a:off x="6431797" y="256740"/>
            <a:ext cx="4136701" cy="518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FACULTY OF INFORMATION TECHNOLOGY</a:t>
            </a:r>
            <a:endParaRPr sz="12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245EAB"/>
                </a:solidFill>
                <a:latin typeface="Arial"/>
                <a:ea typeface="Arial"/>
                <a:cs typeface="Arial"/>
                <a:sym typeface="Arial"/>
              </a:rPr>
              <a:t>NETWORKING &amp; SECURITY LAB</a:t>
            </a:r>
            <a:endParaRPr sz="1200" b="1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1" name="Google Shape;81;p19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68498" y="134636"/>
            <a:ext cx="731520" cy="731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and Graph">
  <p:cSld name="Content and Graph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 txBox="1">
            <a:spLocks noGrp="1"/>
          </p:cNvSpPr>
          <p:nvPr>
            <p:ph type="title"/>
          </p:nvPr>
        </p:nvSpPr>
        <p:spPr>
          <a:xfrm>
            <a:off x="566928" y="1499616"/>
            <a:ext cx="4248912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Google Shape;84;p20"/>
          <p:cNvSpPr txBox="1">
            <a:spLocks noGrp="1"/>
          </p:cNvSpPr>
          <p:nvPr>
            <p:ph type="body" idx="1"/>
          </p:nvPr>
        </p:nvSpPr>
        <p:spPr>
          <a:xfrm>
            <a:off x="566928" y="2185416"/>
            <a:ext cx="4248912" cy="3968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1pPr>
            <a:lvl2pPr marL="914400" lvl="1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2pPr>
            <a:lvl3pPr marL="1371600" lvl="2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3pPr>
            <a:lvl4pPr marL="1828800" lvl="3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4pPr>
            <a:lvl5pPr marL="2286000" lvl="4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20"/>
          <p:cNvSpPr>
            <a:spLocks noGrp="1"/>
          </p:cNvSpPr>
          <p:nvPr>
            <p:ph type="chart" idx="2"/>
          </p:nvPr>
        </p:nvSpPr>
        <p:spPr>
          <a:xfrm>
            <a:off x="5161935" y="1976285"/>
            <a:ext cx="6325152" cy="3967316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60"/>
              <a:buFont typeface="NTR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60"/>
              <a:buFont typeface="NTR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60"/>
              <a:buFont typeface="NTR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60"/>
              <a:buFont typeface="NTR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Google Shape;86;p20"/>
          <p:cNvSpPr txBox="1"/>
          <p:nvPr/>
        </p:nvSpPr>
        <p:spPr>
          <a:xfrm>
            <a:off x="6431797" y="256740"/>
            <a:ext cx="4136701" cy="518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FACULTY OF INFORMATION TECHNOLOGY</a:t>
            </a:r>
            <a:endParaRPr sz="12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245EAB"/>
                </a:solidFill>
                <a:latin typeface="Arial"/>
                <a:ea typeface="Arial"/>
                <a:cs typeface="Arial"/>
                <a:sym typeface="Arial"/>
              </a:rPr>
              <a:t>NETWORKING &amp; SECURITY LAB</a:t>
            </a:r>
            <a:endParaRPr sz="1200" b="1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7" name="Google Shape;87;p20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68498" y="134636"/>
            <a:ext cx="731520" cy="731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1"/>
          <p:cNvSpPr txBox="1"/>
          <p:nvPr/>
        </p:nvSpPr>
        <p:spPr>
          <a:xfrm>
            <a:off x="6431797" y="256740"/>
            <a:ext cx="4136701" cy="518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FACULTY OF INFORMATION TECHNOLOGY</a:t>
            </a:r>
            <a:endParaRPr sz="12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245EAB"/>
                </a:solidFill>
                <a:latin typeface="Arial"/>
                <a:ea typeface="Arial"/>
                <a:cs typeface="Arial"/>
                <a:sym typeface="Arial"/>
              </a:rPr>
              <a:t>NETWORKING &amp; SECURITY LAB</a:t>
            </a:r>
            <a:endParaRPr sz="1200" b="1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Google Shape;90;p21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68498" y="134636"/>
            <a:ext cx="731520" cy="731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vider Slide 2">
  <p:cSld name="Divider Slide 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9"/>
          <p:cNvSpPr txBox="1">
            <a:spLocks noGrp="1"/>
          </p:cNvSpPr>
          <p:nvPr>
            <p:ph type="ctrTitle"/>
          </p:nvPr>
        </p:nvSpPr>
        <p:spPr>
          <a:xfrm>
            <a:off x="658368" y="1490663"/>
            <a:ext cx="6638544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marR="0" lvl="0" algn="l" rtl="0">
              <a:lnSpc>
                <a:spcPct val="96666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  <a:defRPr sz="6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9"/>
          <p:cNvSpPr txBox="1">
            <a:spLocks noGrp="1"/>
          </p:cNvSpPr>
          <p:nvPr>
            <p:ph type="subTitle" idx="1"/>
          </p:nvPr>
        </p:nvSpPr>
        <p:spPr>
          <a:xfrm>
            <a:off x="658368" y="3970337"/>
            <a:ext cx="6638544" cy="221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lv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3360"/>
              <a:buNone/>
              <a:defRPr sz="2800" b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000"/>
            </a:lvl2pPr>
            <a:lvl3pPr lvl="2" algn="ctr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  <a:defRPr sz="1800"/>
            </a:lvl3pPr>
            <a:lvl4pPr lvl="3" algn="ctr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 sz="1600"/>
            </a:lvl4pPr>
            <a:lvl5pPr lvl="4" algn="ctr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22" name="Google Shape;22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893" y="6641"/>
            <a:ext cx="3837809" cy="839915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9"/>
          <p:cNvSpPr txBox="1"/>
          <p:nvPr/>
        </p:nvSpPr>
        <p:spPr>
          <a:xfrm>
            <a:off x="1551956" y="4903381"/>
            <a:ext cx="5008641" cy="610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Faculty of Information Technology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NETWORKING &amp; SECURITY LAB</a:t>
            </a:r>
            <a:endParaRPr sz="1800" b="1" i="0" u="none" strike="noStrike" cap="non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" name="Google Shape;24;p9" descr="A close up of a sign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8368" y="4896471"/>
            <a:ext cx="731520" cy="731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0"/>
          <p:cNvSpPr txBox="1">
            <a:spLocks noGrp="1"/>
          </p:cNvSpPr>
          <p:nvPr>
            <p:ph type="title"/>
          </p:nvPr>
        </p:nvSpPr>
        <p:spPr>
          <a:xfrm>
            <a:off x="566928" y="1499616"/>
            <a:ext cx="6951472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10"/>
          <p:cNvSpPr txBox="1">
            <a:spLocks noGrp="1"/>
          </p:cNvSpPr>
          <p:nvPr>
            <p:ph type="body" idx="1"/>
          </p:nvPr>
        </p:nvSpPr>
        <p:spPr>
          <a:xfrm>
            <a:off x="566928" y="2185416"/>
            <a:ext cx="6951472" cy="3968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1pPr>
            <a:lvl2pPr marL="914400" lvl="1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2pPr>
            <a:lvl3pPr marL="1371600" lvl="2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3pPr>
            <a:lvl4pPr marL="1828800" lvl="3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4pPr>
            <a:lvl5pPr marL="2286000" lvl="4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0"/>
          <p:cNvSpPr txBox="1"/>
          <p:nvPr/>
        </p:nvSpPr>
        <p:spPr>
          <a:xfrm>
            <a:off x="6431797" y="256740"/>
            <a:ext cx="4136701" cy="518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FACULTY OF INFORMATION TECHNOLOGY</a:t>
            </a:r>
            <a:endParaRPr sz="12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245EAB"/>
                </a:solidFill>
                <a:latin typeface="Arial"/>
                <a:ea typeface="Arial"/>
                <a:cs typeface="Arial"/>
                <a:sym typeface="Arial"/>
              </a:rPr>
              <a:t>NETWORKING &amp; SECURITY LAB</a:t>
            </a:r>
            <a:endParaRPr sz="1200" b="1" i="0" u="none" strike="noStrike" cap="none">
              <a:solidFill>
                <a:srgbClr val="245EA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" name="Google Shape;29;p10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68498" y="134636"/>
            <a:ext cx="731520" cy="731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1">
  <p:cSld name="Title Slide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1"/>
          <p:cNvSpPr txBox="1">
            <a:spLocks noGrp="1"/>
          </p:cNvSpPr>
          <p:nvPr>
            <p:ph type="body" idx="1"/>
          </p:nvPr>
        </p:nvSpPr>
        <p:spPr>
          <a:xfrm>
            <a:off x="658368" y="3968496"/>
            <a:ext cx="6638544" cy="1650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3360"/>
              <a:buNone/>
              <a:defRPr sz="2800" b="0" i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2pPr>
            <a:lvl3pPr marL="1371600" lvl="2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3pPr>
            <a:lvl4pPr marL="1828800" lvl="3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4pPr>
            <a:lvl5pPr marL="2286000" lvl="4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ctrTitle"/>
          </p:nvPr>
        </p:nvSpPr>
        <p:spPr>
          <a:xfrm>
            <a:off x="658368" y="1490472"/>
            <a:ext cx="6638544" cy="2386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marR="0" lvl="0" algn="l" rtl="0">
              <a:lnSpc>
                <a:spcPct val="96666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  <a:defRPr sz="6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33" name="Google Shape;33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6258" y="231791"/>
            <a:ext cx="4729997" cy="1007332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11"/>
          <p:cNvSpPr txBox="1"/>
          <p:nvPr/>
        </p:nvSpPr>
        <p:spPr>
          <a:xfrm>
            <a:off x="1456141" y="4934159"/>
            <a:ext cx="4944078" cy="579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FACULTY OF INFORMATION TECHNOLOGY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NETWORKING &amp; SECURITY LAB</a:t>
            </a:r>
            <a:endParaRPr sz="1600" b="1" i="0" u="none" strike="noStrike" cap="non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" name="Google Shape;35;p11" descr="A close up of a sign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8368" y="4896471"/>
            <a:ext cx="731520" cy="731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2">
  <p:cSld name="Title Slide 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>
            <a:spLocks noGrp="1"/>
          </p:cNvSpPr>
          <p:nvPr>
            <p:ph type="body" idx="1"/>
          </p:nvPr>
        </p:nvSpPr>
        <p:spPr>
          <a:xfrm>
            <a:off x="658368" y="3968496"/>
            <a:ext cx="6638544" cy="1650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3360"/>
              <a:buNone/>
              <a:defRPr sz="28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2pPr>
            <a:lvl3pPr marL="1371600" lvl="2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3pPr>
            <a:lvl4pPr marL="1828800" lvl="3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4pPr>
            <a:lvl5pPr marL="2286000" lvl="4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ctrTitle"/>
          </p:nvPr>
        </p:nvSpPr>
        <p:spPr>
          <a:xfrm>
            <a:off x="658368" y="1490472"/>
            <a:ext cx="6638544" cy="2386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marR="0" lvl="0" algn="l" rtl="0">
              <a:lnSpc>
                <a:spcPct val="966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39" name="Google Shape;39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9037" y="303087"/>
            <a:ext cx="5146084" cy="109594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12"/>
          <p:cNvSpPr txBox="1"/>
          <p:nvPr/>
        </p:nvSpPr>
        <p:spPr>
          <a:xfrm>
            <a:off x="1456141" y="4934159"/>
            <a:ext cx="4944078" cy="579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FACULTY OF INFORMATION TECHNOLOGY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NETWORKING &amp; SECURITY LAB</a:t>
            </a:r>
            <a:endParaRPr sz="16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2"/>
          <p:cNvSpPr/>
          <p:nvPr/>
        </p:nvSpPr>
        <p:spPr>
          <a:xfrm>
            <a:off x="584869" y="4840485"/>
            <a:ext cx="797773" cy="797773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LOGO KHOA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ed List" type="obj">
  <p:cSld name="OBJEC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3"/>
          <p:cNvSpPr txBox="1">
            <a:spLocks noGrp="1"/>
          </p:cNvSpPr>
          <p:nvPr>
            <p:ph type="title"/>
          </p:nvPr>
        </p:nvSpPr>
        <p:spPr>
          <a:xfrm>
            <a:off x="566928" y="1499616"/>
            <a:ext cx="6951472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body" idx="1"/>
          </p:nvPr>
        </p:nvSpPr>
        <p:spPr>
          <a:xfrm>
            <a:off x="566928" y="2185416"/>
            <a:ext cx="6951472" cy="3968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1pPr>
            <a:lvl2pPr marL="914400" lvl="1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2pPr>
            <a:lvl3pPr marL="1371600" lvl="2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3pPr>
            <a:lvl4pPr marL="1828800" lvl="3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4pPr>
            <a:lvl5pPr marL="2286000" lvl="4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13"/>
          <p:cNvSpPr txBox="1"/>
          <p:nvPr/>
        </p:nvSpPr>
        <p:spPr>
          <a:xfrm>
            <a:off x="6431797" y="256740"/>
            <a:ext cx="4136701" cy="518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FACULTY OF INFORMATION TECHNOLOGY</a:t>
            </a:r>
            <a:endParaRPr sz="12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245EAB"/>
                </a:solidFill>
                <a:latin typeface="Arial"/>
                <a:ea typeface="Arial"/>
                <a:cs typeface="Arial"/>
                <a:sym typeface="Arial"/>
              </a:rPr>
              <a:t>NETWORKING &amp; SECURITY LAB</a:t>
            </a:r>
            <a:endParaRPr sz="1200" b="1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" name="Google Shape;46;p13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68498" y="134636"/>
            <a:ext cx="731520" cy="731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Double Content">
  <p:cSld name="Title and Double Conten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4"/>
          <p:cNvSpPr txBox="1">
            <a:spLocks noGrp="1"/>
          </p:cNvSpPr>
          <p:nvPr>
            <p:ph type="title"/>
          </p:nvPr>
        </p:nvSpPr>
        <p:spPr>
          <a:xfrm>
            <a:off x="566928" y="1499616"/>
            <a:ext cx="10515600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body" idx="1"/>
          </p:nvPr>
        </p:nvSpPr>
        <p:spPr>
          <a:xfrm>
            <a:off x="566928" y="2185416"/>
            <a:ext cx="4500372" cy="3948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1pPr>
            <a:lvl2pPr marL="914400" lvl="1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2pPr>
            <a:lvl3pPr marL="1371600" lvl="2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3pPr>
            <a:lvl4pPr marL="1828800" lvl="3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4pPr>
            <a:lvl5pPr marL="2286000" lvl="4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body" idx="2"/>
          </p:nvPr>
        </p:nvSpPr>
        <p:spPr>
          <a:xfrm>
            <a:off x="5410200" y="2185416"/>
            <a:ext cx="4498848" cy="3950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1pPr>
            <a:lvl2pPr marL="914400" lvl="1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2pPr>
            <a:lvl3pPr marL="1371600" lvl="2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3pPr>
            <a:lvl4pPr marL="1828800" lvl="3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4pPr>
            <a:lvl5pPr marL="2286000" lvl="4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4"/>
          <p:cNvSpPr txBox="1"/>
          <p:nvPr/>
        </p:nvSpPr>
        <p:spPr>
          <a:xfrm>
            <a:off x="6431797" y="256740"/>
            <a:ext cx="4136701" cy="518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FACULTY OF INFORMATION TECHNOLOGY</a:t>
            </a:r>
            <a:endParaRPr sz="12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245EAB"/>
                </a:solidFill>
                <a:latin typeface="Arial"/>
                <a:ea typeface="Arial"/>
                <a:cs typeface="Arial"/>
                <a:sym typeface="Arial"/>
              </a:rPr>
              <a:t>NETWORKING &amp; SECURITY LAB</a:t>
            </a:r>
            <a:endParaRPr sz="1200" b="1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" name="Google Shape;52;p14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68498" y="134636"/>
            <a:ext cx="731520" cy="731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5"/>
          <p:cNvSpPr txBox="1">
            <a:spLocks noGrp="1"/>
          </p:cNvSpPr>
          <p:nvPr>
            <p:ph type="title"/>
          </p:nvPr>
        </p:nvSpPr>
        <p:spPr>
          <a:xfrm>
            <a:off x="566928" y="1499616"/>
            <a:ext cx="10515600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15"/>
          <p:cNvSpPr txBox="1">
            <a:spLocks noGrp="1"/>
          </p:cNvSpPr>
          <p:nvPr>
            <p:ph type="body" idx="1"/>
          </p:nvPr>
        </p:nvSpPr>
        <p:spPr>
          <a:xfrm>
            <a:off x="566928" y="2185416"/>
            <a:ext cx="5138928" cy="393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lvl="0" indent="-228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 sz="1600" b="1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000" b="1"/>
            </a:lvl2pPr>
            <a:lvl3pPr marL="1371600" lvl="2" indent="-228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  <a:defRPr sz="1800" b="1"/>
            </a:lvl3pPr>
            <a:lvl4pPr marL="1828800" lvl="3" indent="-228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 sz="1600" b="1"/>
            </a:lvl4pPr>
            <a:lvl5pPr marL="2286000" lvl="4" indent="-228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body" idx="2"/>
          </p:nvPr>
        </p:nvSpPr>
        <p:spPr>
          <a:xfrm>
            <a:off x="566928" y="2593340"/>
            <a:ext cx="5140515" cy="3535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60"/>
              <a:buFont typeface="Arial"/>
              <a:buChar char="•"/>
              <a:defRPr/>
            </a:lvl1pPr>
            <a:lvl2pPr marL="914400" lvl="1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2pPr>
            <a:lvl3pPr marL="1371600" lvl="2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3pPr>
            <a:lvl4pPr marL="1828800" lvl="3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4pPr>
            <a:lvl5pPr marL="2286000" lvl="4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body" idx="3"/>
          </p:nvPr>
        </p:nvSpPr>
        <p:spPr>
          <a:xfrm>
            <a:off x="6172200" y="2185416"/>
            <a:ext cx="5138928" cy="394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lvl="0" indent="-228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 sz="1600" b="1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000" b="1"/>
            </a:lvl2pPr>
            <a:lvl3pPr marL="1371600" lvl="2" indent="-228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  <a:defRPr sz="1800" b="1"/>
            </a:lvl3pPr>
            <a:lvl4pPr marL="1828800" lvl="3" indent="-228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 sz="1600" b="1"/>
            </a:lvl4pPr>
            <a:lvl5pPr marL="2286000" lvl="4" indent="-228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body" idx="4"/>
          </p:nvPr>
        </p:nvSpPr>
        <p:spPr>
          <a:xfrm>
            <a:off x="6172200" y="2590800"/>
            <a:ext cx="5138928" cy="3538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60"/>
              <a:buFont typeface="Arial"/>
              <a:buChar char="•"/>
              <a:defRPr/>
            </a:lvl1pPr>
            <a:lvl2pPr marL="914400" lvl="1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2pPr>
            <a:lvl3pPr marL="1371600" lvl="2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3pPr>
            <a:lvl4pPr marL="1828800" lvl="3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4pPr>
            <a:lvl5pPr marL="2286000" lvl="4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5"/>
          <p:cNvSpPr txBox="1"/>
          <p:nvPr/>
        </p:nvSpPr>
        <p:spPr>
          <a:xfrm>
            <a:off x="6431797" y="256740"/>
            <a:ext cx="4136701" cy="518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FACULTY OF INFORMATION TECHNOLOGY</a:t>
            </a:r>
            <a:endParaRPr sz="12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245EAB"/>
                </a:solidFill>
                <a:latin typeface="Arial"/>
                <a:ea typeface="Arial"/>
                <a:cs typeface="Arial"/>
                <a:sym typeface="Arial"/>
              </a:rPr>
              <a:t>NETWORKING &amp; SECURITY LAB</a:t>
            </a:r>
            <a:endParaRPr sz="1200" b="1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" name="Google Shape;60;p15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68498" y="134636"/>
            <a:ext cx="731520" cy="731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/>
        </p:nvSpPr>
        <p:spPr>
          <a:xfrm>
            <a:off x="6431797" y="256740"/>
            <a:ext cx="4136701" cy="518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FACULTY OF INFORMATION TECHNOLOGY</a:t>
            </a:r>
            <a:endParaRPr sz="12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245EAB"/>
                </a:solidFill>
                <a:latin typeface="Arial"/>
                <a:ea typeface="Arial"/>
                <a:cs typeface="Arial"/>
                <a:sym typeface="Arial"/>
              </a:rPr>
              <a:t>NETWORKING &amp; SECURITY LAB</a:t>
            </a:r>
            <a:endParaRPr sz="1200" b="1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" name="Google Shape;63;p16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68498" y="134636"/>
            <a:ext cx="731520" cy="731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6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>
            <a:spLocks noGrp="1"/>
          </p:cNvSpPr>
          <p:nvPr>
            <p:ph type="body" idx="1"/>
          </p:nvPr>
        </p:nvSpPr>
        <p:spPr>
          <a:xfrm>
            <a:off x="566928" y="2185416"/>
            <a:ext cx="10515600" cy="3968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576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6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576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60"/>
              <a:buFont typeface="NTR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6576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60"/>
              <a:buFont typeface="NTR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6576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60"/>
              <a:buFont typeface="NTR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6576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60"/>
              <a:buFont typeface="NTR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7"/>
          <p:cNvSpPr txBox="1"/>
          <p:nvPr/>
        </p:nvSpPr>
        <p:spPr>
          <a:xfrm>
            <a:off x="6938176" y="631977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" name="Google Shape;12;p7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64657" y="15877"/>
            <a:ext cx="3837809" cy="83991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"/>
          <p:cNvSpPr txBox="1">
            <a:spLocks noGrp="1"/>
          </p:cNvSpPr>
          <p:nvPr>
            <p:ph type="ctrTitle"/>
          </p:nvPr>
        </p:nvSpPr>
        <p:spPr>
          <a:xfrm>
            <a:off x="394070" y="1131455"/>
            <a:ext cx="7643504" cy="36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000" dirty="0"/>
              <a:t>ĐỀ TÀI: + TÌM BIÊN THỜI GIAN GIỮA NGUYÊN ÂM VÀ KHOẢNG LẶNG.</a:t>
            </a:r>
            <a:br>
              <a:rPr lang="en-US" sz="3000" dirty="0"/>
            </a:br>
            <a:r>
              <a:rPr lang="en-US" sz="3000" dirty="0"/>
              <a:t>	    + TÌM TẦN SỐ CƠ BẢN F0 DỰA TRÊN PHỔ BIÊN ĐỘ.</a:t>
            </a:r>
            <a:br>
              <a:rPr lang="en-US" sz="3000" dirty="0"/>
            </a:br>
            <a:endParaRPr sz="3000" dirty="0"/>
          </a:p>
        </p:txBody>
      </p:sp>
      <p:sp>
        <p:nvSpPr>
          <p:cNvPr id="96" name="Google Shape;96;p1"/>
          <p:cNvSpPr/>
          <p:nvPr/>
        </p:nvSpPr>
        <p:spPr>
          <a:xfrm>
            <a:off x="394070" y="4832528"/>
            <a:ext cx="5766585" cy="8940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"/>
          <p:cNvSpPr txBox="1"/>
          <p:nvPr/>
        </p:nvSpPr>
        <p:spPr>
          <a:xfrm>
            <a:off x="480250" y="4207190"/>
            <a:ext cx="6096000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Nhóm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19Nh10: </a:t>
            </a:r>
            <a:endParaRPr sz="2400" b="0" i="0" u="none" strike="noStrike" cap="none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FFFF00"/>
                </a:solidFill>
              </a:rPr>
              <a:t>Sinh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 err="1">
                <a:solidFill>
                  <a:srgbClr val="FFFF00"/>
                </a:solidFill>
              </a:rPr>
              <a:t>viên</a:t>
            </a:r>
            <a:r>
              <a:rPr lang="en-US" sz="2400" dirty="0">
                <a:solidFill>
                  <a:srgbClr val="FFFF00"/>
                </a:solidFill>
              </a:rPr>
              <a:t>: </a:t>
            </a:r>
            <a:r>
              <a:rPr lang="en-US" sz="2400" dirty="0" err="1">
                <a:solidFill>
                  <a:srgbClr val="FFFF00"/>
                </a:solidFill>
              </a:rPr>
              <a:t>Đinh</a:t>
            </a:r>
            <a:r>
              <a:rPr lang="en-US" sz="2400" dirty="0">
                <a:solidFill>
                  <a:srgbClr val="FFFF00"/>
                </a:solidFill>
              </a:rPr>
              <a:t> Gia </a:t>
            </a:r>
            <a:r>
              <a:rPr lang="en-US" sz="2400" dirty="0" err="1">
                <a:solidFill>
                  <a:srgbClr val="FFFF00"/>
                </a:solidFill>
              </a:rPr>
              <a:t>Bảo</a:t>
            </a:r>
            <a:endParaRPr lang="en-US" sz="2400" dirty="0">
              <a:solidFill>
                <a:srgbClr val="FFFF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MSSV: 102190252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FFFF00"/>
                </a:solidFill>
              </a:rPr>
              <a:t>Nhóm</a:t>
            </a:r>
            <a:r>
              <a:rPr lang="en-US" sz="2400" dirty="0">
                <a:solidFill>
                  <a:srgbClr val="FFFF00"/>
                </a:solidFill>
              </a:rPr>
              <a:t>: 19Nh10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Lớp</a:t>
            </a:r>
            <a:r>
              <a:rPr lang="en-US" sz="2400" b="0" i="0" u="none" strike="noStrike" cap="none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SH: 19TCLC_DT6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rgbClr val="FFFF00"/>
                </a:solidFill>
              </a:rPr>
              <a:t>GVHD: </a:t>
            </a:r>
            <a:r>
              <a:rPr lang="en-US" sz="2400" dirty="0" err="1">
                <a:solidFill>
                  <a:srgbClr val="FFFF00"/>
                </a:solidFill>
              </a:rPr>
              <a:t>Ninh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 err="1">
                <a:solidFill>
                  <a:srgbClr val="FFFF00"/>
                </a:solidFill>
              </a:rPr>
              <a:t>Khánh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 err="1">
                <a:solidFill>
                  <a:srgbClr val="FFFF00"/>
                </a:solidFill>
              </a:rPr>
              <a:t>Duy</a:t>
            </a:r>
            <a:endParaRPr lang="en-US" sz="2400" b="0" i="0" u="none" strike="noStrike" cap="none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>
            <a:spLocks noGrp="1"/>
          </p:cNvSpPr>
          <p:nvPr>
            <p:ph type="body" idx="1"/>
          </p:nvPr>
        </p:nvSpPr>
        <p:spPr>
          <a:xfrm>
            <a:off x="451028" y="2045970"/>
            <a:ext cx="6951600" cy="4190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marL="228600" lvl="0" indent="-9144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</a:pPr>
            <a:endParaRPr dirty="0">
              <a:solidFill>
                <a:srgbClr val="000000"/>
              </a:solidFill>
            </a:endParaRPr>
          </a:p>
        </p:txBody>
      </p:sp>
      <p:sp>
        <p:nvSpPr>
          <p:cNvPr id="117" name="Google Shape;117;p4"/>
          <p:cNvSpPr txBox="1">
            <a:spLocks noGrp="1"/>
          </p:cNvSpPr>
          <p:nvPr>
            <p:ph type="title"/>
          </p:nvPr>
        </p:nvSpPr>
        <p:spPr>
          <a:xfrm>
            <a:off x="478727" y="1081776"/>
            <a:ext cx="6951472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US" sz="2800" dirty="0" err="1"/>
              <a:t>Chọn</a:t>
            </a:r>
            <a:r>
              <a:rPr lang="en-US" sz="2800" dirty="0"/>
              <a:t> N </a:t>
            </a:r>
            <a:r>
              <a:rPr lang="en-US" sz="2800" dirty="0" err="1"/>
              <a:t>trong</a:t>
            </a:r>
            <a:r>
              <a:rPr lang="en-US" sz="2800" dirty="0"/>
              <a:t> </a:t>
            </a:r>
            <a:r>
              <a:rPr lang="en-US" sz="2800" dirty="0" err="1"/>
              <a:t>khi</a:t>
            </a:r>
            <a:r>
              <a:rPr lang="en-US" sz="2800" dirty="0"/>
              <a:t> </a:t>
            </a:r>
            <a:r>
              <a:rPr lang="en-US" sz="2800" dirty="0" err="1"/>
              <a:t>sử</a:t>
            </a:r>
            <a:r>
              <a:rPr lang="en-US" sz="2800" dirty="0"/>
              <a:t> dung FFT</a:t>
            </a:r>
            <a:endParaRPr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513E3B-664B-934C-A698-0747B5005CF5}"/>
              </a:ext>
            </a:extLst>
          </p:cNvPr>
          <p:cNvSpPr txBox="1"/>
          <p:nvPr/>
        </p:nvSpPr>
        <p:spPr>
          <a:xfrm>
            <a:off x="478727" y="6279157"/>
            <a:ext cx="830961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2500" dirty="0">
                <a:solidFill>
                  <a:schemeClr val="bg2">
                    <a:lumMod val="50000"/>
                  </a:schemeClr>
                </a:solidFill>
                <a:sym typeface="Wingdings" pitchFamily="2" charset="2"/>
              </a:rPr>
              <a:t> N = </a:t>
            </a:r>
            <a:r>
              <a:rPr lang="en-VN" sz="2500" b="1" dirty="0">
                <a:solidFill>
                  <a:schemeClr val="bg2">
                    <a:lumMod val="50000"/>
                  </a:schemeClr>
                </a:solidFill>
              </a:rPr>
              <a:t>32068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5D94F8-A1CA-484F-BF1C-01846BB54D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426" y="1534253"/>
            <a:ext cx="8309610" cy="4744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089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>
            <a:spLocks noGrp="1"/>
          </p:cNvSpPr>
          <p:nvPr>
            <p:ph type="ctrTitle"/>
          </p:nvPr>
        </p:nvSpPr>
        <p:spPr>
          <a:xfrm>
            <a:off x="337920" y="1908810"/>
            <a:ext cx="8845200" cy="2878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</a:pPr>
            <a:r>
              <a:rPr lang="en-US" sz="5200" dirty="0"/>
              <a:t>3.KẾT QUẢ  </a:t>
            </a:r>
            <a:br>
              <a:rPr lang="en-US" sz="5200" dirty="0"/>
            </a:br>
            <a:r>
              <a:rPr lang="en-US" sz="5200" dirty="0"/>
              <a:t>GIẢI THÍCH KẾT QUẢ</a:t>
            </a:r>
            <a:endParaRPr sz="5200" dirty="0"/>
          </a:p>
        </p:txBody>
      </p:sp>
      <p:pic>
        <p:nvPicPr>
          <p:cNvPr id="139" name="Google Shape;13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700" y="4787600"/>
            <a:ext cx="5147775" cy="110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>
            <a:spLocks noGrp="1"/>
          </p:cNvSpPr>
          <p:nvPr>
            <p:ph type="title"/>
          </p:nvPr>
        </p:nvSpPr>
        <p:spPr>
          <a:xfrm>
            <a:off x="289561" y="830950"/>
            <a:ext cx="3082290" cy="4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US" sz="2800" dirty="0"/>
              <a:t>45MDV</a:t>
            </a:r>
            <a:endParaRPr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7EF5C4-0909-0742-AF5F-97C07A9FE67F}"/>
              </a:ext>
            </a:extLst>
          </p:cNvPr>
          <p:cNvSpPr txBox="1"/>
          <p:nvPr/>
        </p:nvSpPr>
        <p:spPr>
          <a:xfrm>
            <a:off x="6096000" y="1330957"/>
            <a:ext cx="4263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800" b="1" dirty="0">
                <a:solidFill>
                  <a:schemeClr val="bg2">
                    <a:lumMod val="50000"/>
                  </a:schemeClr>
                </a:solidFill>
              </a:rPr>
              <a:t>So sánh với Wave Suffer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93B098-D4A2-B948-8040-DD51607F5E44}"/>
              </a:ext>
            </a:extLst>
          </p:cNvPr>
          <p:cNvSpPr txBox="1"/>
          <p:nvPr/>
        </p:nvSpPr>
        <p:spPr>
          <a:xfrm>
            <a:off x="6108125" y="4535871"/>
            <a:ext cx="45178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dirty="0"/>
              <a:t>&gt;&gt;&gt; Nhận xét:</a:t>
            </a:r>
          </a:p>
          <a:p>
            <a:pPr marL="285750" indent="-285750">
              <a:buFontTx/>
              <a:buChar char="-"/>
            </a:pPr>
            <a:r>
              <a:rPr lang="en-VN" dirty="0"/>
              <a:t>Phân đoạn speech và silence sai số nhỏ : ~0.05s</a:t>
            </a:r>
          </a:p>
          <a:p>
            <a:pPr marL="285750" indent="-285750">
              <a:buFontTx/>
              <a:buChar char="-"/>
            </a:pPr>
            <a:r>
              <a:rPr lang="en-VN" dirty="0"/>
              <a:t>Đường F0 cơ bản giống với kết quả, nhưng độ lệch còn lớn.</a:t>
            </a:r>
          </a:p>
          <a:p>
            <a:pPr marL="285750" indent="-285750">
              <a:buFontTx/>
              <a:buChar char="-"/>
            </a:pPr>
            <a:r>
              <a:rPr lang="en-VN" dirty="0"/>
              <a:t>Kết quả cuối cùng F0mean : lệch 39Hz</a:t>
            </a:r>
          </a:p>
          <a:p>
            <a:pPr marL="285750" indent="-285750">
              <a:buFontTx/>
              <a:buChar char="-"/>
            </a:pPr>
            <a:r>
              <a:rPr lang="en-VN" dirty="0"/>
              <a:t>F0 std lệch 10hz</a:t>
            </a:r>
          </a:p>
          <a:p>
            <a:endParaRPr lang="en-VN" dirty="0"/>
          </a:p>
          <a:p>
            <a:pPr marL="285750" indent="-285750">
              <a:buFontTx/>
              <a:buChar char="-"/>
            </a:pPr>
            <a:r>
              <a:rPr lang="en-VN" dirty="0"/>
              <a:t>Sai số do cuối mỗi nguyên âm có hơi thở lẫn vào, do bước chọn hài chưa được chính xác.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673EC7-6E54-524F-AB38-235988ED91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937594"/>
            <a:ext cx="6083876" cy="14241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1E6CC8-C6D1-0A45-95C9-B0243DC6F2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2407" y="1748630"/>
            <a:ext cx="6309593" cy="13613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01EE2FF-8BFF-8F42-99C1-FB4D435E90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24" y="1397000"/>
            <a:ext cx="6221959" cy="5461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>
            <a:spLocks noGrp="1"/>
          </p:cNvSpPr>
          <p:nvPr>
            <p:ph type="title"/>
          </p:nvPr>
        </p:nvSpPr>
        <p:spPr>
          <a:xfrm>
            <a:off x="289561" y="830950"/>
            <a:ext cx="3082290" cy="4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US" sz="2800" dirty="0"/>
              <a:t>44MTT</a:t>
            </a:r>
            <a:endParaRPr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ABC423-1340-0241-B249-DB632B867F86}"/>
              </a:ext>
            </a:extLst>
          </p:cNvPr>
          <p:cNvSpPr txBox="1"/>
          <p:nvPr/>
        </p:nvSpPr>
        <p:spPr>
          <a:xfrm>
            <a:off x="6373962" y="1257366"/>
            <a:ext cx="4263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800" b="1" dirty="0">
                <a:solidFill>
                  <a:schemeClr val="bg2">
                    <a:lumMod val="50000"/>
                  </a:schemeClr>
                </a:solidFill>
              </a:rPr>
              <a:t>So sánh với Wave Suffer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8D06DE-0D35-A24F-8A73-3CCECCF6F6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0268" y="2839432"/>
            <a:ext cx="6001647" cy="13372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6671088-4871-1641-B20F-9BC6030BC816}"/>
              </a:ext>
            </a:extLst>
          </p:cNvPr>
          <p:cNvSpPr txBox="1"/>
          <p:nvPr/>
        </p:nvSpPr>
        <p:spPr>
          <a:xfrm>
            <a:off x="6138976" y="4466161"/>
            <a:ext cx="44983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dirty="0"/>
              <a:t>&gt;&gt;&gt;Nhận xét:</a:t>
            </a:r>
          </a:p>
          <a:p>
            <a:pPr marL="285750" indent="-285750">
              <a:buFontTx/>
              <a:buChar char="-"/>
            </a:pPr>
            <a:r>
              <a:rPr lang="en-VN" dirty="0"/>
              <a:t>Việc phân cách giữa speech và silence là chính xác cao. </a:t>
            </a:r>
            <a:r>
              <a:rPr lang="en-US" dirty="0" err="1"/>
              <a:t>Đ</a:t>
            </a:r>
            <a:r>
              <a:rPr lang="en-VN" dirty="0"/>
              <a:t>ộ lệch: ~ 0.026s</a:t>
            </a:r>
          </a:p>
          <a:p>
            <a:pPr marL="285750" indent="-285750">
              <a:buFontTx/>
              <a:buChar char="-"/>
            </a:pPr>
            <a:r>
              <a:rPr lang="en-VN" dirty="0"/>
              <a:t>Đường F0 có độ chính xác.</a:t>
            </a:r>
          </a:p>
          <a:p>
            <a:pPr marL="285750" indent="-285750">
              <a:buFontTx/>
              <a:buChar char="-"/>
            </a:pPr>
            <a:r>
              <a:rPr lang="en-VN" dirty="0"/>
              <a:t>Kết quả cuối cùng F0mean : lệch 3Hz</a:t>
            </a:r>
          </a:p>
          <a:p>
            <a:pPr marL="285750" indent="-285750">
              <a:buFontTx/>
              <a:buChar char="-"/>
            </a:pPr>
            <a:r>
              <a:rPr lang="en-VN" dirty="0"/>
              <a:t>F0 std lệch  ~3Hz</a:t>
            </a:r>
          </a:p>
          <a:p>
            <a:endParaRPr lang="en-VN" dirty="0"/>
          </a:p>
          <a:p>
            <a:pPr marL="285750" indent="-285750">
              <a:buFontTx/>
              <a:buChar char="-"/>
            </a:pPr>
            <a:r>
              <a:rPr lang="en-VN" dirty="0"/>
              <a:t>Sai số do cuối mỗi nguyên âm có hơi thở lẫn vào, do bước chọn hài chưa được chính xác.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CFBCD6-D9C6-304E-88C3-DAE54EFE15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9853" y="1568224"/>
            <a:ext cx="5992147" cy="127120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CE6A475-FD6E-2143-9D9B-F923547294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9514" y="1373082"/>
            <a:ext cx="6189282" cy="5428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080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>
            <a:spLocks noGrp="1"/>
          </p:cNvSpPr>
          <p:nvPr>
            <p:ph type="title"/>
          </p:nvPr>
        </p:nvSpPr>
        <p:spPr>
          <a:xfrm>
            <a:off x="289561" y="830950"/>
            <a:ext cx="3082290" cy="4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US" sz="2800" dirty="0"/>
              <a:t>30FTN</a:t>
            </a:r>
            <a:endParaRPr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FA6F05-5295-3441-B4C6-25BAC28CD15C}"/>
              </a:ext>
            </a:extLst>
          </p:cNvPr>
          <p:cNvSpPr txBox="1"/>
          <p:nvPr/>
        </p:nvSpPr>
        <p:spPr>
          <a:xfrm>
            <a:off x="6096000" y="1314450"/>
            <a:ext cx="4263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800" b="1" dirty="0">
                <a:solidFill>
                  <a:schemeClr val="bg2">
                    <a:lumMod val="50000"/>
                  </a:schemeClr>
                </a:solidFill>
              </a:rPr>
              <a:t>So sánh với Wave Suffer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7B88A6-06BF-DA44-8650-9BBB892648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4236" y="3104724"/>
            <a:ext cx="6077764" cy="124655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7A2384E-B176-9646-8005-0235166621CB}"/>
              </a:ext>
            </a:extLst>
          </p:cNvPr>
          <p:cNvSpPr txBox="1"/>
          <p:nvPr/>
        </p:nvSpPr>
        <p:spPr>
          <a:xfrm>
            <a:off x="6138976" y="4466161"/>
            <a:ext cx="44983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dirty="0"/>
              <a:t>&gt;&gt;&gt;Nhận xét:</a:t>
            </a:r>
          </a:p>
          <a:p>
            <a:pPr marL="285750" indent="-285750">
              <a:buFontTx/>
              <a:buChar char="-"/>
            </a:pPr>
            <a:r>
              <a:rPr lang="en-VN" dirty="0"/>
              <a:t>Việc phân cách giữa speech và silence là chính xác cao.~= 0.015s</a:t>
            </a:r>
          </a:p>
          <a:p>
            <a:pPr marL="285750" indent="-285750">
              <a:buFontTx/>
              <a:buChar char="-"/>
            </a:pPr>
            <a:r>
              <a:rPr lang="en-VN" dirty="0"/>
              <a:t>Đường F0 độ chính xác cao.</a:t>
            </a:r>
          </a:p>
          <a:p>
            <a:pPr marL="285750" indent="-285750">
              <a:buFontTx/>
              <a:buChar char="-"/>
            </a:pPr>
            <a:r>
              <a:rPr lang="en-VN" dirty="0"/>
              <a:t>Kết quả cuối cùng F0mean : lệch 2Hz</a:t>
            </a:r>
          </a:p>
          <a:p>
            <a:pPr marL="285750" indent="-285750">
              <a:buFontTx/>
              <a:buChar char="-"/>
            </a:pPr>
            <a:r>
              <a:rPr lang="en-VN" dirty="0"/>
              <a:t>F0 std lệch ~2Hz</a:t>
            </a:r>
          </a:p>
          <a:p>
            <a:endParaRPr lang="en-VN" dirty="0"/>
          </a:p>
          <a:p>
            <a:pPr marL="285750" indent="-285750">
              <a:buFontTx/>
              <a:buChar char="-"/>
            </a:pPr>
            <a:r>
              <a:rPr lang="en-VN" dirty="0"/>
              <a:t>Sai số do cuối mỗi nguyên âm có hơi thở lẫn vào, do bước chọn hài chưa được chính xác.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E01D75-5C57-A040-8CA1-281B51CE8F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4236" y="1795077"/>
            <a:ext cx="6077764" cy="119835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1DEC977-DC75-D644-BFFB-3965405F12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71443" y="1314450"/>
            <a:ext cx="6210419" cy="554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895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>
            <a:spLocks noGrp="1"/>
          </p:cNvSpPr>
          <p:nvPr>
            <p:ph type="title"/>
          </p:nvPr>
        </p:nvSpPr>
        <p:spPr>
          <a:xfrm>
            <a:off x="289561" y="830950"/>
            <a:ext cx="3082290" cy="4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US" sz="2800" dirty="0"/>
              <a:t>42FQT</a:t>
            </a:r>
            <a:endParaRPr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E4435-AA0C-B84D-BB85-4A67872B54AE}"/>
              </a:ext>
            </a:extLst>
          </p:cNvPr>
          <p:cNvSpPr txBox="1"/>
          <p:nvPr/>
        </p:nvSpPr>
        <p:spPr>
          <a:xfrm>
            <a:off x="6344295" y="1326573"/>
            <a:ext cx="4263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800" b="1" dirty="0">
                <a:solidFill>
                  <a:schemeClr val="bg2">
                    <a:lumMod val="50000"/>
                  </a:schemeClr>
                </a:solidFill>
              </a:rPr>
              <a:t>So sánh với Wave Suffer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428C0E-6251-2942-8F4F-76539DFE9E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0750" y="3018821"/>
            <a:ext cx="5931250" cy="133057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4863193-A63F-8649-8DF0-E534AF5E725C}"/>
              </a:ext>
            </a:extLst>
          </p:cNvPr>
          <p:cNvSpPr txBox="1"/>
          <p:nvPr/>
        </p:nvSpPr>
        <p:spPr>
          <a:xfrm>
            <a:off x="6138976" y="4466161"/>
            <a:ext cx="469719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dirty="0"/>
              <a:t>&gt;&gt;&gt;Nhận xét:</a:t>
            </a:r>
          </a:p>
          <a:p>
            <a:pPr marL="285750" indent="-285750">
              <a:buFontTx/>
              <a:buChar char="-"/>
            </a:pPr>
            <a:r>
              <a:rPr lang="en-VN" dirty="0"/>
              <a:t>Việc phân cách giữa speech và silence vẫn còn bị bỏ xót ở phần cuối mỗi nguyên âm. ~ 0.1s</a:t>
            </a:r>
          </a:p>
          <a:p>
            <a:pPr marL="285750" indent="-285750">
              <a:buFontTx/>
              <a:buChar char="-"/>
            </a:pPr>
            <a:r>
              <a:rPr lang="en-VN" dirty="0"/>
              <a:t>Đường F0 chính xác cao</a:t>
            </a:r>
          </a:p>
          <a:p>
            <a:pPr marL="285750" indent="-285750">
              <a:buFontTx/>
              <a:buChar char="-"/>
            </a:pPr>
            <a:r>
              <a:rPr lang="en-VN" dirty="0"/>
              <a:t>Kết quả cuối cùng F0mean : lệch 1Hz</a:t>
            </a:r>
          </a:p>
          <a:p>
            <a:pPr marL="285750" indent="-285750">
              <a:buFontTx/>
              <a:buChar char="-"/>
            </a:pPr>
            <a:r>
              <a:rPr lang="en-VN" dirty="0"/>
              <a:t>F0 std lệch ~3Hz</a:t>
            </a:r>
          </a:p>
          <a:p>
            <a:endParaRPr lang="en-VN" dirty="0"/>
          </a:p>
          <a:p>
            <a:pPr marL="285750" indent="-285750">
              <a:buFontTx/>
              <a:buChar char="-"/>
            </a:pPr>
            <a:r>
              <a:rPr lang="en-VN" dirty="0"/>
              <a:t>Sai số do cuối mỗi nguyên âm có hơi thở lẫn vào, do bước chọn hài chưa được chính xác.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B15CAE-1CD6-8B4D-949B-A7D66FA1831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174" t="1434" r="6065" b="4192"/>
          <a:stretch/>
        </p:blipFill>
        <p:spPr>
          <a:xfrm>
            <a:off x="6164147" y="1672363"/>
            <a:ext cx="6027853" cy="12296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201137E-547E-4F48-BD6E-02B761024B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99" y="1279690"/>
            <a:ext cx="6365433" cy="5578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923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>
            <a:spLocks noGrp="1"/>
          </p:cNvSpPr>
          <p:nvPr>
            <p:ph type="ctrTitle"/>
          </p:nvPr>
        </p:nvSpPr>
        <p:spPr>
          <a:xfrm>
            <a:off x="147941" y="1197553"/>
            <a:ext cx="5158155" cy="699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 sz="5400" dirty="0"/>
              <a:t>KẾT LUẬN:</a:t>
            </a:r>
            <a:endParaRPr dirty="0"/>
          </a:p>
        </p:txBody>
      </p:sp>
      <p:sp>
        <p:nvSpPr>
          <p:cNvPr id="189" name="Google Shape;189;p29"/>
          <p:cNvSpPr/>
          <p:nvPr/>
        </p:nvSpPr>
        <p:spPr>
          <a:xfrm>
            <a:off x="369397" y="1802788"/>
            <a:ext cx="5977011" cy="39412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BD33D6-D14E-C84A-B2FF-116991EBFA5C}"/>
              </a:ext>
            </a:extLst>
          </p:cNvPr>
          <p:cNvSpPr txBox="1"/>
          <p:nvPr/>
        </p:nvSpPr>
        <p:spPr>
          <a:xfrm>
            <a:off x="147941" y="1982694"/>
            <a:ext cx="7257612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VN" sz="2200" dirty="0">
                <a:solidFill>
                  <a:schemeClr val="bg2">
                    <a:lumMod val="50000"/>
                  </a:schemeClr>
                </a:solidFill>
              </a:rPr>
              <a:t>Ngưỡng chung: + STE: 0.21  +MA:0.185   </a:t>
            </a:r>
          </a:p>
          <a:p>
            <a:pPr lvl="4"/>
            <a:r>
              <a:rPr lang="en-VN" sz="2200" dirty="0">
                <a:solidFill>
                  <a:schemeClr val="bg2">
                    <a:lumMod val="50000"/>
                  </a:schemeClr>
                </a:solidFill>
              </a:rPr>
              <a:t>			+ Autocorrect : 0.37</a:t>
            </a:r>
          </a:p>
          <a:p>
            <a:pPr marL="285750" indent="-285750">
              <a:buFontTx/>
              <a:buChar char="-"/>
            </a:pPr>
            <a:r>
              <a:rPr lang="en-VN" sz="2200" dirty="0">
                <a:solidFill>
                  <a:schemeClr val="bg2">
                    <a:lumMod val="50000"/>
                  </a:schemeClr>
                </a:solidFill>
              </a:rPr>
              <a:t>Kết quả trên tín hiệu kiểm thử cho thấy:</a:t>
            </a:r>
          </a:p>
          <a:p>
            <a:r>
              <a:rPr lang="en-VN" sz="2200" dirty="0">
                <a:solidFill>
                  <a:schemeClr val="bg2">
                    <a:lumMod val="50000"/>
                  </a:schemeClr>
                </a:solidFill>
              </a:rPr>
              <a:t>	+ Thuật toán 1: kết quả chính xác khá cao, các nguyên âm có phần cuối kéo dài kèm hơn thở vẫn còn bị bỏ xót.</a:t>
            </a:r>
          </a:p>
          <a:p>
            <a:r>
              <a:rPr lang="en-VN" sz="2200" dirty="0">
                <a:solidFill>
                  <a:schemeClr val="bg2">
                    <a:lumMod val="50000"/>
                  </a:schemeClr>
                </a:solidFill>
              </a:rPr>
              <a:t>	+ Thuật toán 2: &gt; Các file male cho kết quả sai số cao hơn các file female. Đường F0 cơ bản khá giống với kết quả WaveSuffer.</a:t>
            </a:r>
          </a:p>
          <a:p>
            <a:r>
              <a:rPr lang="en-VN" sz="2200" dirty="0">
                <a:solidFill>
                  <a:schemeClr val="bg2">
                    <a:lumMod val="50000"/>
                  </a:schemeClr>
                </a:solidFill>
              </a:rPr>
              <a:t> - So sánh với thuật toán ACF: Độ chính xác không bằng.</a:t>
            </a:r>
          </a:p>
          <a:p>
            <a:r>
              <a:rPr lang="en-VN" sz="2200" dirty="0">
                <a:solidFill>
                  <a:schemeClr val="bg2">
                    <a:lumMod val="50000"/>
                  </a:schemeClr>
                </a:solidFill>
              </a:rPr>
              <a:t> - Xử lý pitch ảo bằng hàm lọc trung vị cho ra kết quả chuẩn sát hơn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1"/>
          <p:cNvSpPr/>
          <p:nvPr/>
        </p:nvSpPr>
        <p:spPr>
          <a:xfrm>
            <a:off x="492369" y="4454769"/>
            <a:ext cx="5158154" cy="140676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31"/>
          <p:cNvSpPr txBox="1">
            <a:spLocks noGrp="1"/>
          </p:cNvSpPr>
          <p:nvPr>
            <p:ph type="ctrTitle"/>
          </p:nvPr>
        </p:nvSpPr>
        <p:spPr>
          <a:xfrm>
            <a:off x="590843" y="2144760"/>
            <a:ext cx="9179277" cy="2568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 sz="5400" dirty="0"/>
              <a:t>4.CODE MINH HỌA</a:t>
            </a:r>
            <a:br>
              <a:rPr lang="en-US" sz="5400" dirty="0"/>
            </a:br>
            <a:r>
              <a:rPr lang="en-US" sz="5400" dirty="0"/>
              <a:t>&amp;</a:t>
            </a:r>
            <a:br>
              <a:rPr lang="en-US" sz="5400" dirty="0"/>
            </a:br>
            <a:r>
              <a:rPr lang="en-US" sz="5400" dirty="0"/>
              <a:t>DEMO KẾT QUẢ</a:t>
            </a:r>
            <a:endParaRPr sz="5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"/>
          <p:cNvSpPr txBox="1">
            <a:spLocks noGrp="1"/>
          </p:cNvSpPr>
          <p:nvPr>
            <p:ph type="ctrTitle"/>
          </p:nvPr>
        </p:nvSpPr>
        <p:spPr>
          <a:xfrm>
            <a:off x="199760" y="1886638"/>
            <a:ext cx="8738500" cy="3174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15000" dirty="0"/>
              <a:t>THANKS</a:t>
            </a:r>
            <a:endParaRPr sz="15000" dirty="0"/>
          </a:p>
        </p:txBody>
      </p:sp>
      <p:sp>
        <p:nvSpPr>
          <p:cNvPr id="96" name="Google Shape;96;p1"/>
          <p:cNvSpPr/>
          <p:nvPr/>
        </p:nvSpPr>
        <p:spPr>
          <a:xfrm>
            <a:off x="394070" y="4832528"/>
            <a:ext cx="5766585" cy="8940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26788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>
            <a:spLocks noGrp="1"/>
          </p:cNvSpPr>
          <p:nvPr>
            <p:ph type="ctrTitle"/>
          </p:nvPr>
        </p:nvSpPr>
        <p:spPr>
          <a:xfrm>
            <a:off x="616295" y="2771115"/>
            <a:ext cx="7727700" cy="9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45720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AutoNum type="arabicPeriod"/>
            </a:pPr>
            <a:r>
              <a:rPr lang="en-US" sz="5400" dirty="0"/>
              <a:t>SƠ ĐỒ KHỐI</a:t>
            </a:r>
            <a:endParaRPr sz="5400" dirty="0"/>
          </a:p>
        </p:txBody>
      </p:sp>
      <p:sp>
        <p:nvSpPr>
          <p:cNvPr id="103" name="Google Shape;103;p2"/>
          <p:cNvSpPr/>
          <p:nvPr/>
        </p:nvSpPr>
        <p:spPr>
          <a:xfrm>
            <a:off x="492369" y="4454769"/>
            <a:ext cx="5158154" cy="140676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 txBox="1">
            <a:spLocks noGrp="1"/>
          </p:cNvSpPr>
          <p:nvPr>
            <p:ph type="title"/>
          </p:nvPr>
        </p:nvSpPr>
        <p:spPr>
          <a:xfrm>
            <a:off x="415080" y="1048120"/>
            <a:ext cx="10972389" cy="966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US" sz="2800" dirty="0" err="1"/>
              <a:t>Thuật</a:t>
            </a:r>
            <a:r>
              <a:rPr lang="en-US" sz="2800" dirty="0"/>
              <a:t> </a:t>
            </a:r>
            <a:r>
              <a:rPr lang="en-US" sz="2800" dirty="0" err="1"/>
              <a:t>toán</a:t>
            </a:r>
            <a:r>
              <a:rPr lang="en-US" sz="2800" dirty="0"/>
              <a:t> </a:t>
            </a:r>
            <a:r>
              <a:rPr lang="en-US" sz="2800" dirty="0" err="1"/>
              <a:t>tìm</a:t>
            </a:r>
            <a:r>
              <a:rPr lang="en-US" sz="2800" dirty="0"/>
              <a:t> </a:t>
            </a:r>
            <a:r>
              <a:rPr lang="en-US" sz="2800" dirty="0" err="1"/>
              <a:t>biên</a:t>
            </a:r>
            <a:r>
              <a:rPr lang="en-US" sz="2800" dirty="0"/>
              <a:t> </a:t>
            </a:r>
            <a:r>
              <a:rPr lang="en-US" sz="2800" dirty="0" err="1"/>
              <a:t>thời</a:t>
            </a:r>
            <a:r>
              <a:rPr lang="en-US" sz="2800" dirty="0"/>
              <a:t> </a:t>
            </a:r>
            <a:r>
              <a:rPr lang="en-US" sz="2800" dirty="0" err="1"/>
              <a:t>gian</a:t>
            </a:r>
            <a:r>
              <a:rPr lang="en-US" sz="2800" dirty="0"/>
              <a:t> </a:t>
            </a:r>
            <a:r>
              <a:rPr lang="en-US" sz="2800" dirty="0" err="1"/>
              <a:t>giữa</a:t>
            </a:r>
            <a:r>
              <a:rPr lang="en-US" sz="2800" dirty="0"/>
              <a:t> </a:t>
            </a:r>
            <a:r>
              <a:rPr lang="en-US" sz="2800" dirty="0" err="1"/>
              <a:t>nguyên</a:t>
            </a:r>
            <a:r>
              <a:rPr lang="en-US" sz="2800" dirty="0"/>
              <a:t> </a:t>
            </a:r>
            <a:r>
              <a:rPr lang="en-US" sz="2800" dirty="0" err="1"/>
              <a:t>âm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khoảng</a:t>
            </a:r>
            <a:r>
              <a:rPr lang="en-US" sz="2800" dirty="0"/>
              <a:t> </a:t>
            </a:r>
            <a:r>
              <a:rPr lang="en-US" sz="2800" dirty="0" err="1"/>
              <a:t>lặng</a:t>
            </a:r>
            <a:r>
              <a:rPr lang="en-US" sz="2800" dirty="0"/>
              <a:t>  </a:t>
            </a:r>
            <a:endParaRPr sz="2800" dirty="0"/>
          </a:p>
        </p:txBody>
      </p:sp>
      <p:sp>
        <p:nvSpPr>
          <p:cNvPr id="110" name="Google Shape;110;p3"/>
          <p:cNvSpPr txBox="1"/>
          <p:nvPr/>
        </p:nvSpPr>
        <p:spPr>
          <a:xfrm>
            <a:off x="673721" y="2425552"/>
            <a:ext cx="7465727" cy="2970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</a:pPr>
            <a:endParaRPr sz="54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4CC54A-D6C9-914D-95EF-ACF2DFD370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809" y="1756104"/>
            <a:ext cx="8145736" cy="4775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 txBox="1">
            <a:spLocks noGrp="1"/>
          </p:cNvSpPr>
          <p:nvPr>
            <p:ph type="title"/>
          </p:nvPr>
        </p:nvSpPr>
        <p:spPr>
          <a:xfrm>
            <a:off x="415080" y="1048120"/>
            <a:ext cx="10972389" cy="966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US" sz="2800" dirty="0" err="1"/>
              <a:t>Thuật</a:t>
            </a:r>
            <a:r>
              <a:rPr lang="en-US" sz="2800" dirty="0"/>
              <a:t> </a:t>
            </a:r>
            <a:r>
              <a:rPr lang="en-US" sz="2800" dirty="0" err="1"/>
              <a:t>toán</a:t>
            </a:r>
            <a:r>
              <a:rPr lang="en-US" sz="2800" dirty="0"/>
              <a:t> </a:t>
            </a:r>
            <a:r>
              <a:rPr lang="en-US" sz="2800" dirty="0" err="1"/>
              <a:t>tìm</a:t>
            </a:r>
            <a:r>
              <a:rPr lang="en-US" sz="2800" dirty="0"/>
              <a:t> </a:t>
            </a:r>
            <a:r>
              <a:rPr lang="en-US" sz="2800" dirty="0" err="1"/>
              <a:t>tần</a:t>
            </a:r>
            <a:r>
              <a:rPr lang="en-US" sz="2800" dirty="0"/>
              <a:t> </a:t>
            </a:r>
            <a:r>
              <a:rPr lang="en-US" sz="2800" dirty="0" err="1"/>
              <a:t>số</a:t>
            </a:r>
            <a:r>
              <a:rPr lang="en-US" sz="2800" dirty="0"/>
              <a:t> </a:t>
            </a:r>
            <a:r>
              <a:rPr lang="en-US" sz="2800" dirty="0" err="1"/>
              <a:t>cơ</a:t>
            </a:r>
            <a:r>
              <a:rPr lang="en-US" sz="2800" dirty="0"/>
              <a:t> </a:t>
            </a:r>
            <a:r>
              <a:rPr lang="en-US" sz="2800" dirty="0" err="1"/>
              <a:t>bản</a:t>
            </a:r>
            <a:r>
              <a:rPr lang="en-US" sz="2800" dirty="0"/>
              <a:t> </a:t>
            </a:r>
            <a:r>
              <a:rPr lang="en-US" sz="2800" dirty="0" err="1"/>
              <a:t>dựa</a:t>
            </a:r>
            <a:r>
              <a:rPr lang="en-US" sz="2800" dirty="0"/>
              <a:t> </a:t>
            </a:r>
            <a:r>
              <a:rPr lang="en-US" sz="2800" dirty="0" err="1"/>
              <a:t>trên</a:t>
            </a:r>
            <a:r>
              <a:rPr lang="en-US" sz="2800" dirty="0"/>
              <a:t> </a:t>
            </a:r>
            <a:r>
              <a:rPr lang="en-US" sz="2800" dirty="0" err="1"/>
              <a:t>phổ</a:t>
            </a:r>
            <a:r>
              <a:rPr lang="en-US" sz="2800" dirty="0"/>
              <a:t> </a:t>
            </a:r>
            <a:r>
              <a:rPr lang="en-US" sz="2800" dirty="0" err="1"/>
              <a:t>biên</a:t>
            </a:r>
            <a:r>
              <a:rPr lang="en-US" sz="2800" dirty="0"/>
              <a:t> </a:t>
            </a:r>
            <a:r>
              <a:rPr lang="en-US" sz="2800" dirty="0" err="1"/>
              <a:t>độ</a:t>
            </a:r>
            <a:endParaRPr sz="2800" dirty="0"/>
          </a:p>
        </p:txBody>
      </p:sp>
      <p:sp>
        <p:nvSpPr>
          <p:cNvPr id="110" name="Google Shape;110;p3"/>
          <p:cNvSpPr txBox="1"/>
          <p:nvPr/>
        </p:nvSpPr>
        <p:spPr>
          <a:xfrm>
            <a:off x="673721" y="2425552"/>
            <a:ext cx="7465727" cy="2970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</a:pPr>
            <a:endParaRPr sz="54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0CA1C4-ECBE-E04E-A530-40B7260766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079" y="1638564"/>
            <a:ext cx="8675757" cy="5052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958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 txBox="1">
            <a:spLocks noGrp="1"/>
          </p:cNvSpPr>
          <p:nvPr>
            <p:ph type="title"/>
          </p:nvPr>
        </p:nvSpPr>
        <p:spPr>
          <a:xfrm>
            <a:off x="415081" y="1048120"/>
            <a:ext cx="6951472" cy="966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US" sz="2800" dirty="0" err="1"/>
              <a:t>Sơ</a:t>
            </a:r>
            <a:r>
              <a:rPr lang="en-US" sz="2800" dirty="0"/>
              <a:t> </a:t>
            </a:r>
            <a:r>
              <a:rPr lang="en-US" sz="2800" dirty="0" err="1"/>
              <a:t>đồ</a:t>
            </a:r>
            <a:r>
              <a:rPr lang="en-US" sz="2800" dirty="0"/>
              <a:t> </a:t>
            </a:r>
            <a:r>
              <a:rPr lang="en-US" sz="2800" dirty="0" err="1"/>
              <a:t>thuật</a:t>
            </a:r>
            <a:r>
              <a:rPr lang="en-US" sz="2800" dirty="0"/>
              <a:t> </a:t>
            </a:r>
            <a:r>
              <a:rPr lang="en-US" sz="2800" dirty="0" err="1"/>
              <a:t>toán</a:t>
            </a:r>
            <a:r>
              <a:rPr lang="en-US" sz="2800" dirty="0"/>
              <a:t> </a:t>
            </a:r>
            <a:r>
              <a:rPr lang="en-US" sz="2800" dirty="0" err="1"/>
              <a:t>lọc</a:t>
            </a:r>
            <a:r>
              <a:rPr lang="en-US" sz="2800" dirty="0"/>
              <a:t> </a:t>
            </a:r>
            <a:r>
              <a:rPr lang="en-US" sz="2800" dirty="0" err="1"/>
              <a:t>trung</a:t>
            </a:r>
            <a:r>
              <a:rPr lang="en-US" sz="2800" dirty="0"/>
              <a:t> </a:t>
            </a:r>
            <a:r>
              <a:rPr lang="en-US" sz="2800" dirty="0" err="1"/>
              <a:t>vị</a:t>
            </a:r>
            <a:endParaRPr sz="2800" dirty="0"/>
          </a:p>
        </p:txBody>
      </p:sp>
      <p:sp>
        <p:nvSpPr>
          <p:cNvPr id="110" name="Google Shape;110;p3"/>
          <p:cNvSpPr txBox="1"/>
          <p:nvPr/>
        </p:nvSpPr>
        <p:spPr>
          <a:xfrm>
            <a:off x="673721" y="2425552"/>
            <a:ext cx="7465727" cy="2970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</a:pPr>
            <a:endParaRPr sz="54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81DB3F-2B99-784F-875D-9D93EBE2BF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32111"/>
            <a:ext cx="8050696" cy="5065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885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1"/>
          <p:cNvSpPr/>
          <p:nvPr/>
        </p:nvSpPr>
        <p:spPr>
          <a:xfrm>
            <a:off x="492369" y="4454769"/>
            <a:ext cx="5158154" cy="140676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31"/>
          <p:cNvSpPr txBox="1">
            <a:spLocks noGrp="1"/>
          </p:cNvSpPr>
          <p:nvPr>
            <p:ph type="ctrTitle"/>
          </p:nvPr>
        </p:nvSpPr>
        <p:spPr>
          <a:xfrm>
            <a:off x="350813" y="2036861"/>
            <a:ext cx="8507437" cy="1780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 sz="5400" dirty="0"/>
              <a:t>2. XÁC ĐỊNH NGƯỠNG,</a:t>
            </a:r>
            <a:br>
              <a:rPr lang="en-US" sz="5400" dirty="0"/>
            </a:br>
            <a:r>
              <a:rPr lang="en-US" sz="5400" dirty="0"/>
              <a:t>CHỌN N TRONG FFT</a:t>
            </a:r>
            <a:endParaRPr sz="5400" dirty="0"/>
          </a:p>
        </p:txBody>
      </p:sp>
    </p:spTree>
    <p:extLst>
      <p:ext uri="{BB962C8B-B14F-4D97-AF65-F5344CB8AC3E}">
        <p14:creationId xmlns:p14="http://schemas.microsoft.com/office/powerpoint/2010/main" val="189815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>
            <a:spLocks noGrp="1"/>
          </p:cNvSpPr>
          <p:nvPr>
            <p:ph type="body" idx="1"/>
          </p:nvPr>
        </p:nvSpPr>
        <p:spPr>
          <a:xfrm>
            <a:off x="451028" y="2045970"/>
            <a:ext cx="6951600" cy="4190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marL="228600" lvl="0" indent="-9144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</a:pPr>
            <a:endParaRPr dirty="0">
              <a:solidFill>
                <a:srgbClr val="000000"/>
              </a:solidFill>
            </a:endParaRPr>
          </a:p>
        </p:txBody>
      </p:sp>
      <p:sp>
        <p:nvSpPr>
          <p:cNvPr id="117" name="Google Shape;117;p4"/>
          <p:cNvSpPr txBox="1">
            <a:spLocks noGrp="1"/>
          </p:cNvSpPr>
          <p:nvPr>
            <p:ph type="title"/>
          </p:nvPr>
        </p:nvSpPr>
        <p:spPr>
          <a:xfrm>
            <a:off x="451018" y="1081776"/>
            <a:ext cx="6951472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US" sz="2800" dirty="0" err="1"/>
              <a:t>Xác</a:t>
            </a:r>
            <a:r>
              <a:rPr lang="en-US" sz="2800" dirty="0"/>
              <a:t> </a:t>
            </a:r>
            <a:r>
              <a:rPr lang="en-US" sz="2800" dirty="0" err="1"/>
              <a:t>định</a:t>
            </a:r>
            <a:r>
              <a:rPr lang="en-US" sz="2800" dirty="0"/>
              <a:t> </a:t>
            </a:r>
            <a:r>
              <a:rPr lang="en-US" sz="2800" dirty="0" err="1"/>
              <a:t>ngưỡng</a:t>
            </a:r>
            <a:r>
              <a:rPr lang="en-US" sz="2800" dirty="0"/>
              <a:t> Autocorrect</a:t>
            </a:r>
            <a:endParaRPr sz="2800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8BC1CBF-515E-5B42-A824-5DABE59FF0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7197299"/>
              </p:ext>
            </p:extLst>
          </p:nvPr>
        </p:nvGraphicFramePr>
        <p:xfrm>
          <a:off x="640080" y="1672707"/>
          <a:ext cx="10229850" cy="40408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5970">
                  <a:extLst>
                    <a:ext uri="{9D8B030D-6E8A-4147-A177-3AD203B41FA5}">
                      <a16:colId xmlns:a16="http://schemas.microsoft.com/office/drawing/2014/main" val="1977437174"/>
                    </a:ext>
                  </a:extLst>
                </a:gridCol>
                <a:gridCol w="2045970">
                  <a:extLst>
                    <a:ext uri="{9D8B030D-6E8A-4147-A177-3AD203B41FA5}">
                      <a16:colId xmlns:a16="http://schemas.microsoft.com/office/drawing/2014/main" val="1639461737"/>
                    </a:ext>
                  </a:extLst>
                </a:gridCol>
                <a:gridCol w="2045970">
                  <a:extLst>
                    <a:ext uri="{9D8B030D-6E8A-4147-A177-3AD203B41FA5}">
                      <a16:colId xmlns:a16="http://schemas.microsoft.com/office/drawing/2014/main" val="4289298959"/>
                    </a:ext>
                  </a:extLst>
                </a:gridCol>
                <a:gridCol w="2045970">
                  <a:extLst>
                    <a:ext uri="{9D8B030D-6E8A-4147-A177-3AD203B41FA5}">
                      <a16:colId xmlns:a16="http://schemas.microsoft.com/office/drawing/2014/main" val="4163473307"/>
                    </a:ext>
                  </a:extLst>
                </a:gridCol>
                <a:gridCol w="2045970">
                  <a:extLst>
                    <a:ext uri="{9D8B030D-6E8A-4147-A177-3AD203B41FA5}">
                      <a16:colId xmlns:a16="http://schemas.microsoft.com/office/drawing/2014/main" val="49734491"/>
                    </a:ext>
                  </a:extLst>
                </a:gridCol>
              </a:tblGrid>
              <a:tr h="777898">
                <a:tc>
                  <a:txBody>
                    <a:bodyPr/>
                    <a:lstStyle/>
                    <a:p>
                      <a:pPr algn="ctr"/>
                      <a:endParaRPr lang="en-V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2000" dirty="0"/>
                        <a:t>01MDA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2000" dirty="0"/>
                        <a:t>02MAB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2000" dirty="0"/>
                        <a:t>02FVA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2000" dirty="0"/>
                        <a:t>06FTB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379995"/>
                  </a:ext>
                </a:extLst>
              </a:tr>
              <a:tr h="946443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thresholdv</a:t>
                      </a:r>
                      <a:endParaRPr lang="en-VN" sz="20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V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0.4865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VN" sz="20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VN" sz="20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algn="ctr"/>
                      <a:endParaRPr lang="en-V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0.5375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0.4015 </a:t>
                      </a:r>
                    </a:p>
                    <a:p>
                      <a:pPr algn="ctr"/>
                      <a:endParaRPr lang="en-V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V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0.3347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VN" sz="20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VN" sz="20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746075"/>
                  </a:ext>
                </a:extLst>
              </a:tr>
              <a:tr h="946443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thresholduv</a:t>
                      </a:r>
                      <a:endParaRPr lang="en-VN" sz="20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0.241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0.39</a:t>
                      </a:r>
                    </a:p>
                    <a:p>
                      <a:pPr algn="ctr"/>
                      <a:endParaRPr lang="en-V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0.4459</a:t>
                      </a:r>
                    </a:p>
                    <a:p>
                      <a:pPr algn="ctr"/>
                      <a:endParaRPr lang="en-V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V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0.5671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VN" sz="20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algn="ctr"/>
                      <a:endParaRPr lang="en-V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263939"/>
                  </a:ext>
                </a:extLst>
              </a:tr>
              <a:tr h="946443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threshold</a:t>
                      </a:r>
                      <a:endParaRPr lang="en-VN" sz="20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0.35</a:t>
                      </a:r>
                    </a:p>
                    <a:p>
                      <a:pPr algn="ctr"/>
                      <a:endParaRPr lang="en-V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0.4237 </a:t>
                      </a:r>
                    </a:p>
                    <a:p>
                      <a:pPr algn="ctr"/>
                      <a:endParaRPr lang="en-V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0.4009</a:t>
                      </a:r>
                    </a:p>
                    <a:p>
                      <a:pPr algn="ctr"/>
                      <a:endParaRPr lang="en-V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85222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0E14EEE-28A9-B64D-95B0-010D0C9C9FEB}"/>
              </a:ext>
            </a:extLst>
          </p:cNvPr>
          <p:cNvSpPr txBox="1"/>
          <p:nvPr/>
        </p:nvSpPr>
        <p:spPr>
          <a:xfrm>
            <a:off x="826669" y="6048097"/>
            <a:ext cx="830961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2500" dirty="0">
                <a:solidFill>
                  <a:schemeClr val="bg2">
                    <a:lumMod val="50000"/>
                  </a:schemeClr>
                </a:solidFill>
                <a:sym typeface="Wingdings" pitchFamily="2" charset="2"/>
              </a:rPr>
              <a:t> Threshold: (0.35+0.4+0.4237+0.4009)/4 ~= </a:t>
            </a:r>
            <a:r>
              <a:rPr lang="en-VN" sz="2500" b="1" dirty="0">
                <a:solidFill>
                  <a:schemeClr val="bg2">
                    <a:lumMod val="50000"/>
                  </a:schemeClr>
                </a:solidFill>
              </a:rPr>
              <a:t>0.37</a:t>
            </a:r>
          </a:p>
        </p:txBody>
      </p:sp>
    </p:spTree>
    <p:extLst>
      <p:ext uri="{BB962C8B-B14F-4D97-AF65-F5344CB8AC3E}">
        <p14:creationId xmlns:p14="http://schemas.microsoft.com/office/powerpoint/2010/main" val="4219292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>
            <a:spLocks noGrp="1"/>
          </p:cNvSpPr>
          <p:nvPr>
            <p:ph type="body" idx="1"/>
          </p:nvPr>
        </p:nvSpPr>
        <p:spPr>
          <a:xfrm>
            <a:off x="451028" y="2045970"/>
            <a:ext cx="6951600" cy="4190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marL="228600" lvl="0" indent="-9144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</a:pPr>
            <a:endParaRPr dirty="0">
              <a:solidFill>
                <a:srgbClr val="000000"/>
              </a:solidFill>
            </a:endParaRPr>
          </a:p>
        </p:txBody>
      </p:sp>
      <p:sp>
        <p:nvSpPr>
          <p:cNvPr id="117" name="Google Shape;117;p4"/>
          <p:cNvSpPr txBox="1">
            <a:spLocks noGrp="1"/>
          </p:cNvSpPr>
          <p:nvPr>
            <p:ph type="title"/>
          </p:nvPr>
        </p:nvSpPr>
        <p:spPr>
          <a:xfrm>
            <a:off x="478727" y="1081776"/>
            <a:ext cx="6951472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US" sz="2800" dirty="0" err="1"/>
              <a:t>Xác</a:t>
            </a:r>
            <a:r>
              <a:rPr lang="en-US" sz="2800" dirty="0"/>
              <a:t> </a:t>
            </a:r>
            <a:r>
              <a:rPr lang="en-US" sz="2800" dirty="0" err="1"/>
              <a:t>định</a:t>
            </a:r>
            <a:r>
              <a:rPr lang="en-US" sz="2800" dirty="0"/>
              <a:t> </a:t>
            </a:r>
            <a:r>
              <a:rPr lang="en-US" sz="2800" dirty="0" err="1"/>
              <a:t>ngưỡng</a:t>
            </a:r>
            <a:r>
              <a:rPr lang="en-US" sz="2800" dirty="0"/>
              <a:t> MA</a:t>
            </a:r>
            <a:endParaRPr sz="2800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8BC1CBF-515E-5B42-A824-5DABE59FF0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8464118"/>
              </p:ext>
            </p:extLst>
          </p:nvPr>
        </p:nvGraphicFramePr>
        <p:xfrm>
          <a:off x="451018" y="1672708"/>
          <a:ext cx="10441771" cy="3710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8835">
                  <a:extLst>
                    <a:ext uri="{9D8B030D-6E8A-4147-A177-3AD203B41FA5}">
                      <a16:colId xmlns:a16="http://schemas.microsoft.com/office/drawing/2014/main" val="1977437174"/>
                    </a:ext>
                  </a:extLst>
                </a:gridCol>
                <a:gridCol w="2073234">
                  <a:extLst>
                    <a:ext uri="{9D8B030D-6E8A-4147-A177-3AD203B41FA5}">
                      <a16:colId xmlns:a16="http://schemas.microsoft.com/office/drawing/2014/main" val="1639461737"/>
                    </a:ext>
                  </a:extLst>
                </a:gridCol>
                <a:gridCol w="2073234">
                  <a:extLst>
                    <a:ext uri="{9D8B030D-6E8A-4147-A177-3AD203B41FA5}">
                      <a16:colId xmlns:a16="http://schemas.microsoft.com/office/drawing/2014/main" val="4289298959"/>
                    </a:ext>
                  </a:extLst>
                </a:gridCol>
                <a:gridCol w="2073234">
                  <a:extLst>
                    <a:ext uri="{9D8B030D-6E8A-4147-A177-3AD203B41FA5}">
                      <a16:colId xmlns:a16="http://schemas.microsoft.com/office/drawing/2014/main" val="4163473307"/>
                    </a:ext>
                  </a:extLst>
                </a:gridCol>
                <a:gridCol w="2073234">
                  <a:extLst>
                    <a:ext uri="{9D8B030D-6E8A-4147-A177-3AD203B41FA5}">
                      <a16:colId xmlns:a16="http://schemas.microsoft.com/office/drawing/2014/main" val="49734491"/>
                    </a:ext>
                  </a:extLst>
                </a:gridCol>
              </a:tblGrid>
              <a:tr h="562346">
                <a:tc>
                  <a:txBody>
                    <a:bodyPr/>
                    <a:lstStyle/>
                    <a:p>
                      <a:pPr algn="ctr"/>
                      <a:endParaRPr lang="en-V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2000" dirty="0"/>
                        <a:t>01MDA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2000" dirty="0"/>
                        <a:t>03MAB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2000" dirty="0"/>
                        <a:t>02FVA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2000" dirty="0"/>
                        <a:t>06FTB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379995"/>
                  </a:ext>
                </a:extLst>
              </a:tr>
              <a:tr h="970043">
                <a:tc>
                  <a:txBody>
                    <a:bodyPr/>
                    <a:lstStyle/>
                    <a:p>
                      <a:pPr algn="ctr"/>
                      <a:r>
                        <a:rPr lang="en-VN" sz="20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Meanv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V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0.210</a:t>
                      </a:r>
                    </a:p>
                    <a:p>
                      <a:pPr algn="ctr"/>
                      <a:endParaRPr lang="en-VN" sz="2000" dirty="0"/>
                    </a:p>
                    <a:p>
                      <a:pPr algn="ctr"/>
                      <a:endParaRPr lang="en-V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V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0.2733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V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0.1526</a:t>
                      </a:r>
                      <a:endParaRPr lang="en-V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V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0.2179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VN" sz="20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746075"/>
                  </a:ext>
                </a:extLst>
              </a:tr>
              <a:tr h="714253">
                <a:tc>
                  <a:txBody>
                    <a:bodyPr/>
                    <a:lstStyle/>
                    <a:p>
                      <a:pPr algn="ctr"/>
                      <a:r>
                        <a:rPr lang="en-VN" sz="20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Stdv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V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0.1399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V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0.1096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V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0.1730</a:t>
                      </a:r>
                    </a:p>
                    <a:p>
                      <a:pPr algn="ctr"/>
                      <a:endParaRPr lang="en-V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V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0.1709</a:t>
                      </a:r>
                    </a:p>
                    <a:p>
                      <a:pPr algn="ctr"/>
                      <a:endParaRPr lang="en-V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263939"/>
                  </a:ext>
                </a:extLst>
              </a:tr>
              <a:tr h="714253">
                <a:tc>
                  <a:txBody>
                    <a:bodyPr/>
                    <a:lstStyle/>
                    <a:p>
                      <a:pPr algn="ctr"/>
                      <a:r>
                        <a:rPr lang="en-VN" sz="20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Meanuv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V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0.2464</a:t>
                      </a:r>
                    </a:p>
                    <a:p>
                      <a:pPr algn="ctr"/>
                      <a:endParaRPr lang="en-V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V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0.1889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V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0.2275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V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0.2730</a:t>
                      </a:r>
                    </a:p>
                    <a:p>
                      <a:pPr algn="ctr"/>
                      <a:endParaRPr lang="en-V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852221"/>
                  </a:ext>
                </a:extLst>
              </a:tr>
              <a:tr h="714253">
                <a:tc>
                  <a:txBody>
                    <a:bodyPr/>
                    <a:lstStyle/>
                    <a:p>
                      <a:pPr algn="ctr"/>
                      <a:r>
                        <a:rPr lang="en-VN" sz="20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Stduv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V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0.1914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V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0.1951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V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0.1465</a:t>
                      </a:r>
                    </a:p>
                    <a:p>
                      <a:pPr algn="ctr"/>
                      <a:endParaRPr lang="en-V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V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0.2679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28786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B513E3B-664B-934C-A698-0747B5005CF5}"/>
              </a:ext>
            </a:extLst>
          </p:cNvPr>
          <p:cNvSpPr txBox="1"/>
          <p:nvPr/>
        </p:nvSpPr>
        <p:spPr>
          <a:xfrm>
            <a:off x="451018" y="5776224"/>
            <a:ext cx="830961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2500" dirty="0">
                <a:solidFill>
                  <a:schemeClr val="bg2">
                    <a:lumMod val="50000"/>
                  </a:schemeClr>
                </a:solidFill>
                <a:sym typeface="Wingdings" pitchFamily="2" charset="2"/>
              </a:rPr>
              <a:t> Threshold: (0.185+0.181+0.203+0.183)/4 </a:t>
            </a:r>
            <a:r>
              <a:rPr lang="en-VN" sz="2500">
                <a:solidFill>
                  <a:schemeClr val="bg2">
                    <a:lumMod val="50000"/>
                  </a:schemeClr>
                </a:solidFill>
                <a:sym typeface="Wingdings" pitchFamily="2" charset="2"/>
              </a:rPr>
              <a:t>~= </a:t>
            </a:r>
            <a:r>
              <a:rPr lang="en-VN" sz="2500" b="1">
                <a:solidFill>
                  <a:schemeClr val="bg2">
                    <a:lumMod val="50000"/>
                  </a:schemeClr>
                </a:solidFill>
              </a:rPr>
              <a:t>0.185</a:t>
            </a:r>
            <a:endParaRPr lang="en-VN" sz="25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539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>
            <a:spLocks noGrp="1"/>
          </p:cNvSpPr>
          <p:nvPr>
            <p:ph type="body" idx="1"/>
          </p:nvPr>
        </p:nvSpPr>
        <p:spPr>
          <a:xfrm>
            <a:off x="451028" y="2045970"/>
            <a:ext cx="6951600" cy="4190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marL="228600" lvl="0" indent="-9144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</a:pPr>
            <a:endParaRPr dirty="0">
              <a:solidFill>
                <a:srgbClr val="000000"/>
              </a:solidFill>
            </a:endParaRPr>
          </a:p>
        </p:txBody>
      </p:sp>
      <p:sp>
        <p:nvSpPr>
          <p:cNvPr id="117" name="Google Shape;117;p4"/>
          <p:cNvSpPr txBox="1">
            <a:spLocks noGrp="1"/>
          </p:cNvSpPr>
          <p:nvPr>
            <p:ph type="title"/>
          </p:nvPr>
        </p:nvSpPr>
        <p:spPr>
          <a:xfrm>
            <a:off x="451018" y="1081776"/>
            <a:ext cx="6951472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US" sz="2800" dirty="0" err="1"/>
              <a:t>Xác</a:t>
            </a:r>
            <a:r>
              <a:rPr lang="en-US" sz="2800" dirty="0"/>
              <a:t> </a:t>
            </a:r>
            <a:r>
              <a:rPr lang="en-US" sz="2800" dirty="0" err="1"/>
              <a:t>định</a:t>
            </a:r>
            <a:r>
              <a:rPr lang="en-US" sz="2800" dirty="0"/>
              <a:t> </a:t>
            </a:r>
            <a:r>
              <a:rPr lang="en-US" sz="2800" dirty="0" err="1"/>
              <a:t>ngưỡng</a:t>
            </a:r>
            <a:r>
              <a:rPr lang="en-US" sz="2800" dirty="0"/>
              <a:t> STE</a:t>
            </a:r>
            <a:endParaRPr sz="2800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8BC1CBF-515E-5B42-A824-5DABE59FF0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3264712"/>
              </p:ext>
            </p:extLst>
          </p:nvPr>
        </p:nvGraphicFramePr>
        <p:xfrm>
          <a:off x="451018" y="1672708"/>
          <a:ext cx="10441771" cy="3710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8835">
                  <a:extLst>
                    <a:ext uri="{9D8B030D-6E8A-4147-A177-3AD203B41FA5}">
                      <a16:colId xmlns:a16="http://schemas.microsoft.com/office/drawing/2014/main" val="1977437174"/>
                    </a:ext>
                  </a:extLst>
                </a:gridCol>
                <a:gridCol w="2073234">
                  <a:extLst>
                    <a:ext uri="{9D8B030D-6E8A-4147-A177-3AD203B41FA5}">
                      <a16:colId xmlns:a16="http://schemas.microsoft.com/office/drawing/2014/main" val="1639461737"/>
                    </a:ext>
                  </a:extLst>
                </a:gridCol>
                <a:gridCol w="2073234">
                  <a:extLst>
                    <a:ext uri="{9D8B030D-6E8A-4147-A177-3AD203B41FA5}">
                      <a16:colId xmlns:a16="http://schemas.microsoft.com/office/drawing/2014/main" val="4289298959"/>
                    </a:ext>
                  </a:extLst>
                </a:gridCol>
                <a:gridCol w="2073234">
                  <a:extLst>
                    <a:ext uri="{9D8B030D-6E8A-4147-A177-3AD203B41FA5}">
                      <a16:colId xmlns:a16="http://schemas.microsoft.com/office/drawing/2014/main" val="4163473307"/>
                    </a:ext>
                  </a:extLst>
                </a:gridCol>
                <a:gridCol w="2073234">
                  <a:extLst>
                    <a:ext uri="{9D8B030D-6E8A-4147-A177-3AD203B41FA5}">
                      <a16:colId xmlns:a16="http://schemas.microsoft.com/office/drawing/2014/main" val="49734491"/>
                    </a:ext>
                  </a:extLst>
                </a:gridCol>
              </a:tblGrid>
              <a:tr h="562346">
                <a:tc>
                  <a:txBody>
                    <a:bodyPr/>
                    <a:lstStyle/>
                    <a:p>
                      <a:pPr algn="ctr"/>
                      <a:endParaRPr lang="en-V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2000" dirty="0"/>
                        <a:t>01MDA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2000" dirty="0"/>
                        <a:t>03MAB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2000" dirty="0"/>
                        <a:t>02FVA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2000" dirty="0"/>
                        <a:t>06FTB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379995"/>
                  </a:ext>
                </a:extLst>
              </a:tr>
              <a:tr h="970043">
                <a:tc>
                  <a:txBody>
                    <a:bodyPr/>
                    <a:lstStyle/>
                    <a:p>
                      <a:pPr algn="ctr"/>
                      <a:r>
                        <a:rPr lang="en-VN" sz="20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Meanv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V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0.3399</a:t>
                      </a:r>
                    </a:p>
                    <a:p>
                      <a:pPr algn="ctr"/>
                      <a:endParaRPr lang="en-VN" sz="2000" dirty="0"/>
                    </a:p>
                    <a:p>
                      <a:pPr algn="ctr"/>
                      <a:endParaRPr lang="en-V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V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0.3048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V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0.4116</a:t>
                      </a:r>
                      <a:endParaRPr lang="en-V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V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0.3179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VN" sz="20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746075"/>
                  </a:ext>
                </a:extLst>
              </a:tr>
              <a:tr h="714253">
                <a:tc>
                  <a:txBody>
                    <a:bodyPr/>
                    <a:lstStyle/>
                    <a:p>
                      <a:pPr algn="ctr"/>
                      <a:r>
                        <a:rPr lang="en-VN" sz="20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Stdv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V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0.3784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V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0.2317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V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0.3696</a:t>
                      </a:r>
                    </a:p>
                    <a:p>
                      <a:pPr algn="ctr"/>
                      <a:endParaRPr lang="en-V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V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0.3537</a:t>
                      </a:r>
                    </a:p>
                    <a:p>
                      <a:pPr algn="ctr"/>
                      <a:endParaRPr lang="en-V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263939"/>
                  </a:ext>
                </a:extLst>
              </a:tr>
              <a:tr h="714253">
                <a:tc>
                  <a:txBody>
                    <a:bodyPr/>
                    <a:lstStyle/>
                    <a:p>
                      <a:pPr algn="ctr"/>
                      <a:r>
                        <a:rPr lang="en-VN" sz="20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Meanuv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V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0.1762</a:t>
                      </a:r>
                    </a:p>
                    <a:p>
                      <a:pPr algn="ctr"/>
                      <a:endParaRPr lang="en-V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V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0.2303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V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0.3705</a:t>
                      </a:r>
                    </a:p>
                    <a:p>
                      <a:pPr algn="ctr"/>
                      <a:endParaRPr lang="en-V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V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0.2591</a:t>
                      </a:r>
                    </a:p>
                    <a:p>
                      <a:pPr algn="ctr"/>
                      <a:endParaRPr lang="en-V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852221"/>
                  </a:ext>
                </a:extLst>
              </a:tr>
              <a:tr h="714253">
                <a:tc>
                  <a:txBody>
                    <a:bodyPr/>
                    <a:lstStyle/>
                    <a:p>
                      <a:pPr algn="ctr"/>
                      <a:r>
                        <a:rPr lang="en-VN" sz="20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Stduv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V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V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0.2034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V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0.2100</a:t>
                      </a:r>
                    </a:p>
                    <a:p>
                      <a:pPr algn="ctr"/>
                      <a:endParaRPr lang="en-V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V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0.1824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28786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B513E3B-664B-934C-A698-0747B5005CF5}"/>
              </a:ext>
            </a:extLst>
          </p:cNvPr>
          <p:cNvSpPr txBox="1"/>
          <p:nvPr/>
        </p:nvSpPr>
        <p:spPr>
          <a:xfrm>
            <a:off x="451018" y="5776224"/>
            <a:ext cx="830961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2500" dirty="0">
                <a:solidFill>
                  <a:schemeClr val="bg2">
                    <a:lumMod val="50000"/>
                  </a:schemeClr>
                </a:solidFill>
                <a:sym typeface="Wingdings" pitchFamily="2" charset="2"/>
              </a:rPr>
              <a:t> Threshold: (0.207+0.215+0.238+0.211)/4 ~= </a:t>
            </a:r>
            <a:r>
              <a:rPr lang="en-VN" sz="2500" b="1" dirty="0">
                <a:solidFill>
                  <a:schemeClr val="bg2">
                    <a:lumMod val="50000"/>
                  </a:schemeClr>
                </a:solidFill>
              </a:rPr>
              <a:t>0.2175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B Brand Colors">
      <a:dk1>
        <a:srgbClr val="666666"/>
      </a:dk1>
      <a:lt1>
        <a:srgbClr val="FFFFFF"/>
      </a:lt1>
      <a:dk2>
        <a:srgbClr val="005BBB"/>
      </a:dk2>
      <a:lt2>
        <a:srgbClr val="FFFFFF"/>
      </a:lt2>
      <a:accent1>
        <a:srgbClr val="005BBB"/>
      </a:accent1>
      <a:accent2>
        <a:srgbClr val="41B6E6"/>
      </a:accent2>
      <a:accent3>
        <a:srgbClr val="E56D54"/>
      </a:accent3>
      <a:accent4>
        <a:srgbClr val="666666"/>
      </a:accent4>
      <a:accent5>
        <a:srgbClr val="007681"/>
      </a:accent5>
      <a:accent6>
        <a:srgbClr val="003E51"/>
      </a:accent6>
      <a:hlink>
        <a:srgbClr val="005BBB"/>
      </a:hlink>
      <a:folHlink>
        <a:srgbClr val="D86A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912</TotalTime>
  <Words>650</Words>
  <Application>Microsoft Macintosh PowerPoint</Application>
  <PresentationFormat>Widescreen</PresentationFormat>
  <Paragraphs>142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NTR</vt:lpstr>
      <vt:lpstr>Office Theme</vt:lpstr>
      <vt:lpstr>ĐỀ TÀI: + TÌM BIÊN THỜI GIAN GIỮA NGUYÊN ÂM VÀ KHOẢNG LẶNG.      + TÌM TẦN SỐ CƠ BẢN F0 DỰA TRÊN PHỔ BIÊN ĐỘ. </vt:lpstr>
      <vt:lpstr>SƠ ĐỒ KHỐI</vt:lpstr>
      <vt:lpstr>Thuật toán tìm biên thời gian giữa nguyên âm và khoảng lặng  </vt:lpstr>
      <vt:lpstr>Thuật toán tìm tần số cơ bản dựa trên phổ biên độ</vt:lpstr>
      <vt:lpstr>Sơ đồ thuật toán lọc trung vị</vt:lpstr>
      <vt:lpstr>2. XÁC ĐỊNH NGƯỠNG, CHỌN N TRONG FFT</vt:lpstr>
      <vt:lpstr>Xác định ngưỡng Autocorrect</vt:lpstr>
      <vt:lpstr>Xác định ngưỡng MA</vt:lpstr>
      <vt:lpstr>Xác định ngưỡng STE</vt:lpstr>
      <vt:lpstr>Chọn N trong khi sử dung FFT</vt:lpstr>
      <vt:lpstr>3.KẾT QUẢ   GIẢI THÍCH KẾT QUẢ</vt:lpstr>
      <vt:lpstr>45MDV</vt:lpstr>
      <vt:lpstr>44MTT</vt:lpstr>
      <vt:lpstr>30FTN</vt:lpstr>
      <vt:lpstr>42FQT</vt:lpstr>
      <vt:lpstr>KẾT LUẬN:</vt:lpstr>
      <vt:lpstr>4.CODE MINH HỌA &amp; DEMO KẾT QUẢ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ĐỀ TÀI: XÁC ĐỊNH F0 BẰNG HÀM TỰ TƯƠNG QUAN</dc:title>
  <dc:creator>Division of University Communications</dc:creator>
  <cp:lastModifiedBy>Microsoft Office User</cp:lastModifiedBy>
  <cp:revision>56</cp:revision>
  <dcterms:created xsi:type="dcterms:W3CDTF">2019-04-04T19:20:28Z</dcterms:created>
  <dcterms:modified xsi:type="dcterms:W3CDTF">2021-12-14T03:06:59Z</dcterms:modified>
</cp:coreProperties>
</file>