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0" r:id="rId5"/>
    <p:sldId id="283" r:id="rId6"/>
    <p:sldId id="285" r:id="rId7"/>
    <p:sldId id="278" r:id="rId8"/>
    <p:sldId id="277" r:id="rId9"/>
    <p:sldId id="281" r:id="rId10"/>
    <p:sldId id="259" r:id="rId11"/>
    <p:sldId id="272" r:id="rId12"/>
    <p:sldId id="282" r:id="rId13"/>
    <p:sldId id="262" r:id="rId14"/>
    <p:sldId id="284" r:id="rId15"/>
    <p:sldId id="263" r:id="rId16"/>
    <p:sldId id="274" r:id="rId17"/>
    <p:sldId id="275" r:id="rId18"/>
    <p:sldId id="276" r:id="rId19"/>
    <p:sldId id="269" r:id="rId20"/>
    <p:sldId id="271" r:id="rId21"/>
    <p:sldId id="279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oq0TkclQKjBSroxzJOyhUTDGe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6"/>
    <p:restoredTop sz="94664"/>
  </p:normalViewPr>
  <p:slideViewPr>
    <p:cSldViewPr snapToGrid="0">
      <p:cViewPr varScale="1">
        <p:scale>
          <a:sx n="104" d="100"/>
          <a:sy n="104" d="100"/>
        </p:scale>
        <p:origin x="216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7820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0504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518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0408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293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635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6986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155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73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048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874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6862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080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1">
  <p:cSld name="Divider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475" y="-56826"/>
            <a:ext cx="4700113" cy="1000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">
  <p:cSld name="Content and 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>
            <a:spLocks noGrp="1"/>
          </p:cNvSpPr>
          <p:nvPr>
            <p:ph type="pic" idx="2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/>
          <p:nvPr/>
        </p:nvSpPr>
        <p:spPr>
          <a:xfrm>
            <a:off x="6875973" y="256740"/>
            <a:ext cx="3692525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88142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Three Photos">
  <p:cSld name="Content and Three Photo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>
            <a:spLocks noGrp="1"/>
          </p:cNvSpPr>
          <p:nvPr>
            <p:ph type="pic" idx="2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>
            <a:spLocks noGrp="1"/>
          </p:cNvSpPr>
          <p:nvPr>
            <p:ph type="pic" idx="3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>
            <a:spLocks noGrp="1"/>
          </p:cNvSpPr>
          <p:nvPr>
            <p:ph type="pic" idx="4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Photo">
  <p:cSld name="Full Width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>
            <a:spLocks noGrp="1"/>
          </p:cNvSpPr>
          <p:nvPr>
            <p:ph type="pic" idx="2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Graph">
  <p:cSld name="Content and 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>
            <a:spLocks noGrp="1"/>
          </p:cNvSpPr>
          <p:nvPr>
            <p:ph type="chart" idx="2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2">
  <p:cSld name="Divider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93" y="6641"/>
            <a:ext cx="3837809" cy="83991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/>
        </p:nvSpPr>
        <p:spPr>
          <a:xfrm>
            <a:off x="1551956" y="4903381"/>
            <a:ext cx="5008641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8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9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245E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" name="Google Shape;3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258" y="231791"/>
            <a:ext cx="4729997" cy="100733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1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37" y="303087"/>
            <a:ext cx="5146084" cy="109594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/>
          <p:nvPr/>
        </p:nvSpPr>
        <p:spPr>
          <a:xfrm>
            <a:off x="584869" y="4840485"/>
            <a:ext cx="797773" cy="79777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ble Content">
  <p:cSld name="Title and Double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500372" cy="394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5410200" y="2185416"/>
            <a:ext cx="4498848" cy="395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5138928" cy="39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2"/>
          </p:nvPr>
        </p:nvSpPr>
        <p:spPr>
          <a:xfrm>
            <a:off x="566928" y="2593340"/>
            <a:ext cx="5140515" cy="35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3"/>
          </p:nvPr>
        </p:nvSpPr>
        <p:spPr>
          <a:xfrm>
            <a:off x="6172200" y="2185416"/>
            <a:ext cx="5138928" cy="39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4"/>
          </p:nvPr>
        </p:nvSpPr>
        <p:spPr>
          <a:xfrm>
            <a:off x="6172200" y="2590800"/>
            <a:ext cx="5138928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/>
          <p:nvPr/>
        </p:nvSpPr>
        <p:spPr>
          <a:xfrm>
            <a:off x="6938176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4657" y="15877"/>
            <a:ext cx="3837809" cy="8399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394070" y="1131455"/>
            <a:ext cx="7643504" cy="36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000" dirty="0"/>
              <a:t>ĐỀ TÀI: 1A. NHẬN DẠNG GIỚI TÍNH GIỌNG NÓI</a:t>
            </a:r>
            <a:br>
              <a:rPr lang="en-US" sz="3000" dirty="0"/>
            </a:br>
            <a:endParaRPr sz="3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80250" y="4207190"/>
            <a:ext cx="60960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19Nh10: </a:t>
            </a: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Sinh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viên</a:t>
            </a:r>
            <a:r>
              <a:rPr lang="en-US" sz="2400" dirty="0">
                <a:solidFill>
                  <a:srgbClr val="FFFF00"/>
                </a:solidFill>
              </a:rPr>
              <a:t>: </a:t>
            </a:r>
            <a:r>
              <a:rPr lang="en-US" sz="2400" dirty="0" err="1">
                <a:solidFill>
                  <a:srgbClr val="FFFF00"/>
                </a:solidFill>
              </a:rPr>
              <a:t>Đinh</a:t>
            </a:r>
            <a:r>
              <a:rPr lang="en-US" sz="2400" dirty="0">
                <a:solidFill>
                  <a:srgbClr val="FFFF00"/>
                </a:solidFill>
              </a:rPr>
              <a:t> Gia </a:t>
            </a:r>
            <a:r>
              <a:rPr lang="en-US" sz="2400" dirty="0" err="1">
                <a:solidFill>
                  <a:srgbClr val="FFFF00"/>
                </a:solidFill>
              </a:rPr>
              <a:t>Bảo</a:t>
            </a:r>
            <a:endParaRPr lang="en-US" sz="2400" dirty="0">
              <a:solidFill>
                <a:srgbClr val="FFFF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MSSV: 102190252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Nhóm</a:t>
            </a:r>
            <a:r>
              <a:rPr lang="en-US" sz="2400" dirty="0">
                <a:solidFill>
                  <a:srgbClr val="FFFF00"/>
                </a:solidFill>
              </a:rPr>
              <a:t>: 19Nh10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SH: 19TCLC_DT6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</a:rPr>
              <a:t>GVHD: </a:t>
            </a:r>
            <a:r>
              <a:rPr lang="en-US" sz="2400" dirty="0" err="1">
                <a:solidFill>
                  <a:srgbClr val="FFFF00"/>
                </a:solidFill>
              </a:rPr>
              <a:t>Ninh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Khánh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Duy</a:t>
            </a:r>
            <a:endParaRPr lang="en-US"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1018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ngưỡng</a:t>
            </a:r>
            <a:r>
              <a:rPr lang="en-US" sz="2800" dirty="0"/>
              <a:t> STE</a:t>
            </a: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C1CBF-515E-5B42-A824-5DABE59F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64712"/>
              </p:ext>
            </p:extLst>
          </p:nvPr>
        </p:nvGraphicFramePr>
        <p:xfrm>
          <a:off x="451018" y="1672708"/>
          <a:ext cx="10441771" cy="371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35">
                  <a:extLst>
                    <a:ext uri="{9D8B030D-6E8A-4147-A177-3AD203B41FA5}">
                      <a16:colId xmlns:a16="http://schemas.microsoft.com/office/drawing/2014/main" val="1977437174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163946173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289298959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16347330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9734491"/>
                    </a:ext>
                  </a:extLst>
                </a:gridCol>
              </a:tblGrid>
              <a:tr h="562346">
                <a:tc>
                  <a:txBody>
                    <a:bodyPr/>
                    <a:lstStyle/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01MDA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03MAB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02FVA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06FTB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79995"/>
                  </a:ext>
                </a:extLst>
              </a:tr>
              <a:tr h="97004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0.3399</a:t>
                      </a:r>
                    </a:p>
                    <a:p>
                      <a:pPr algn="ctr"/>
                      <a:endParaRPr lang="en-VN" sz="2000" dirty="0"/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0.4116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0.3179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46075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0.3696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0.3537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63939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0.1762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0.3705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0.2591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52221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0.2100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2878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513E3B-664B-934C-A698-0747B5005CF5}"/>
              </a:ext>
            </a:extLst>
          </p:cNvPr>
          <p:cNvSpPr txBox="1"/>
          <p:nvPr/>
        </p:nvSpPr>
        <p:spPr>
          <a:xfrm>
            <a:off x="451018" y="5776224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Threshold: (0.207+0.215+0.238+0.211)/4 ~= </a:t>
            </a:r>
            <a:r>
              <a:rPr lang="en-VN" sz="2500" b="1" dirty="0">
                <a:solidFill>
                  <a:schemeClr val="bg2">
                    <a:lumMod val="50000"/>
                  </a:schemeClr>
                </a:solidFill>
              </a:rPr>
              <a:t>0.2175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1018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ngưỡng</a:t>
            </a:r>
            <a:r>
              <a:rPr lang="en-US" sz="2800" dirty="0"/>
              <a:t> Autocorrect</a:t>
            </a: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C1CBF-515E-5B42-A824-5DABE59F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97299"/>
              </p:ext>
            </p:extLst>
          </p:nvPr>
        </p:nvGraphicFramePr>
        <p:xfrm>
          <a:off x="640080" y="1672707"/>
          <a:ext cx="10229850" cy="404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970">
                  <a:extLst>
                    <a:ext uri="{9D8B030D-6E8A-4147-A177-3AD203B41FA5}">
                      <a16:colId xmlns:a16="http://schemas.microsoft.com/office/drawing/2014/main" val="1977437174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1639461737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4289298959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4163473307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49734491"/>
                    </a:ext>
                  </a:extLst>
                </a:gridCol>
              </a:tblGrid>
              <a:tr h="777898">
                <a:tc>
                  <a:txBody>
                    <a:bodyPr/>
                    <a:lstStyle/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01MDA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02MAB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02FVA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06FTB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79995"/>
                  </a:ext>
                </a:extLst>
              </a:tr>
              <a:tr h="9464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thresholdv</a:t>
                      </a:r>
                      <a:endParaRPr lang="en-VN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0.4865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0.4015 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0.3347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46075"/>
                  </a:ext>
                </a:extLst>
              </a:tr>
              <a:tr h="9464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thresholduv</a:t>
                      </a:r>
                      <a:endParaRPr lang="en-VN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0.4459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0.5671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63939"/>
                  </a:ext>
                </a:extLst>
              </a:tr>
              <a:tr h="9464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threshold</a:t>
                      </a:r>
                      <a:endParaRPr lang="en-VN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0.35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0.4237 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0.4009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522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E14EEE-28A9-B64D-95B0-010D0C9C9FEB}"/>
              </a:ext>
            </a:extLst>
          </p:cNvPr>
          <p:cNvSpPr txBox="1"/>
          <p:nvPr/>
        </p:nvSpPr>
        <p:spPr>
          <a:xfrm>
            <a:off x="826669" y="6048097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Threshold: (0.35+0.4+0.4237+0.4009)/4 ~= </a:t>
            </a:r>
            <a:r>
              <a:rPr lang="en-VN" sz="2500" b="1" dirty="0">
                <a:solidFill>
                  <a:schemeClr val="bg2">
                    <a:lumMod val="50000"/>
                  </a:schemeClr>
                </a:solidFill>
              </a:rPr>
              <a:t>0.37</a:t>
            </a:r>
          </a:p>
        </p:txBody>
      </p:sp>
    </p:spTree>
    <p:extLst>
      <p:ext uri="{BB962C8B-B14F-4D97-AF65-F5344CB8AC3E}">
        <p14:creationId xmlns:p14="http://schemas.microsoft.com/office/powerpoint/2010/main" val="421929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78727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Chọn</a:t>
            </a:r>
            <a:r>
              <a:rPr lang="en-US" sz="2800" dirty="0"/>
              <a:t> N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dung FFT</a:t>
            </a:r>
            <a:endParaRPr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13E3B-664B-934C-A698-0747B5005CF5}"/>
              </a:ext>
            </a:extLst>
          </p:cNvPr>
          <p:cNvSpPr txBox="1"/>
          <p:nvPr/>
        </p:nvSpPr>
        <p:spPr>
          <a:xfrm>
            <a:off x="478727" y="6279157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N = </a:t>
            </a:r>
            <a:r>
              <a:rPr lang="en-VN" sz="2500" b="1" dirty="0">
                <a:solidFill>
                  <a:schemeClr val="bg2">
                    <a:lumMod val="50000"/>
                  </a:schemeClr>
                </a:solidFill>
              </a:rPr>
              <a:t>32068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D94F8-A1CA-484F-BF1C-01846BB54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26" y="1534253"/>
            <a:ext cx="8309610" cy="474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8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337920" y="1908810"/>
            <a:ext cx="8845200" cy="287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5200" dirty="0"/>
              <a:t>3.KẾT QUẢ  </a:t>
            </a:r>
            <a:br>
              <a:rPr lang="en-US" sz="5200" dirty="0"/>
            </a:br>
            <a:r>
              <a:rPr lang="en-US" sz="5200" dirty="0"/>
              <a:t>GIẢI THÍCH KẾT QUẢ</a:t>
            </a:r>
            <a:endParaRPr sz="5200" dirty="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00" y="4787600"/>
            <a:ext cx="5147775" cy="11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So </a:t>
            </a:r>
            <a:r>
              <a:rPr lang="en-US" sz="2800" dirty="0" err="1"/>
              <a:t>sánh</a:t>
            </a:r>
            <a:r>
              <a:rPr lang="en-US" sz="2800" dirty="0"/>
              <a:t> ACF vs FFT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2610BD-3F06-EF43-A909-091D1748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0" y="1408670"/>
            <a:ext cx="9957738" cy="4518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DEB13A-6045-E543-A435-559B50247122}"/>
              </a:ext>
            </a:extLst>
          </p:cNvPr>
          <p:cNvSpPr txBox="1"/>
          <p:nvPr/>
        </p:nvSpPr>
        <p:spPr>
          <a:xfrm>
            <a:off x="451028" y="5933218"/>
            <a:ext cx="83096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Thuật toán ACF cho ra độ chính xác cao hơn, sai số trung bình 3,3%</a:t>
            </a:r>
            <a:endParaRPr lang="en-VN" sz="25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0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45MDV</a:t>
            </a:r>
            <a:endParaRPr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EF5C4-0909-0742-AF5F-97C07A9FE67F}"/>
              </a:ext>
            </a:extLst>
          </p:cNvPr>
          <p:cNvSpPr txBox="1"/>
          <p:nvPr/>
        </p:nvSpPr>
        <p:spPr>
          <a:xfrm>
            <a:off x="6096000" y="1330957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So sánh với Wave Suffer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3B098-D4A2-B948-8040-DD51607F5E44}"/>
              </a:ext>
            </a:extLst>
          </p:cNvPr>
          <p:cNvSpPr txBox="1"/>
          <p:nvPr/>
        </p:nvSpPr>
        <p:spPr>
          <a:xfrm>
            <a:off x="6108125" y="4535871"/>
            <a:ext cx="4517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&gt;&gt;&gt; Nhận xét:</a:t>
            </a:r>
          </a:p>
          <a:p>
            <a:pPr marL="285750" indent="-285750">
              <a:buFontTx/>
              <a:buChar char="-"/>
            </a:pPr>
            <a:r>
              <a:rPr lang="en-VN" dirty="0"/>
              <a:t>Phân đoạn speech và silence sai số nhỏ : ~0.05s</a:t>
            </a:r>
          </a:p>
          <a:p>
            <a:pPr marL="285750" indent="-285750">
              <a:buFontTx/>
              <a:buChar char="-"/>
            </a:pPr>
            <a:r>
              <a:rPr lang="en-VN" dirty="0"/>
              <a:t>Đường F0 cơ bản giống với kết quả, nhưng độ lệch còn lớn.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: lệch 39Hz</a:t>
            </a:r>
          </a:p>
          <a:p>
            <a:pPr marL="285750" indent="-285750">
              <a:buFontTx/>
              <a:buChar char="-"/>
            </a:pPr>
            <a:r>
              <a:rPr lang="en-VN" dirty="0"/>
              <a:t>F0 std lệch 10hz</a:t>
            </a:r>
          </a:p>
          <a:p>
            <a:endParaRPr lang="en-VN" dirty="0"/>
          </a:p>
          <a:p>
            <a:pPr marL="285750" indent="-285750">
              <a:buFontTx/>
              <a:buChar char="-"/>
            </a:pPr>
            <a:r>
              <a:rPr lang="en-VN" dirty="0"/>
              <a:t>Sai số do cuối mỗi nguyên âm có hơi thở lẫn vào, do bước chọn hài chưa được chính xác.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44MTT</a:t>
            </a:r>
            <a:endParaRPr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BC423-1340-0241-B249-DB632B867F86}"/>
              </a:ext>
            </a:extLst>
          </p:cNvPr>
          <p:cNvSpPr txBox="1"/>
          <p:nvPr/>
        </p:nvSpPr>
        <p:spPr>
          <a:xfrm>
            <a:off x="6373962" y="1257366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So sánh với Wave Suffer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71088-4871-1641-B20F-9BC6030BC816}"/>
              </a:ext>
            </a:extLst>
          </p:cNvPr>
          <p:cNvSpPr txBox="1"/>
          <p:nvPr/>
        </p:nvSpPr>
        <p:spPr>
          <a:xfrm>
            <a:off x="6138976" y="4466161"/>
            <a:ext cx="4498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&gt;&gt;&gt;Nhận xét:</a:t>
            </a:r>
          </a:p>
          <a:p>
            <a:pPr marL="285750" indent="-285750">
              <a:buFontTx/>
              <a:buChar char="-"/>
            </a:pPr>
            <a:r>
              <a:rPr lang="en-VN" dirty="0"/>
              <a:t>Việc phân cách giữa speech và silence là chính xác cao. </a:t>
            </a:r>
            <a:r>
              <a:rPr lang="en-US" dirty="0" err="1"/>
              <a:t>Đ</a:t>
            </a:r>
            <a:r>
              <a:rPr lang="en-VN" dirty="0"/>
              <a:t>ộ lệch: ~ 0.026s</a:t>
            </a:r>
          </a:p>
          <a:p>
            <a:pPr marL="285750" indent="-285750">
              <a:buFontTx/>
              <a:buChar char="-"/>
            </a:pPr>
            <a:r>
              <a:rPr lang="en-VN" dirty="0"/>
              <a:t>Đường F0 có độ chính xác.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: lệch 3Hz</a:t>
            </a:r>
          </a:p>
          <a:p>
            <a:pPr marL="285750" indent="-285750">
              <a:buFontTx/>
              <a:buChar char="-"/>
            </a:pPr>
            <a:r>
              <a:rPr lang="en-VN" dirty="0"/>
              <a:t>F0 std lệch  ~3Hz</a:t>
            </a:r>
          </a:p>
          <a:p>
            <a:endParaRPr lang="en-VN" dirty="0"/>
          </a:p>
          <a:p>
            <a:pPr marL="285750" indent="-285750">
              <a:buFontTx/>
              <a:buChar char="-"/>
            </a:pPr>
            <a:r>
              <a:rPr lang="en-VN" dirty="0"/>
              <a:t>Sai số do cuối mỗi nguyên âm có hơi thở lẫn vào, do bước chọn hài chưa được chính xác.</a:t>
            </a:r>
          </a:p>
        </p:txBody>
      </p:sp>
    </p:spTree>
    <p:extLst>
      <p:ext uri="{BB962C8B-B14F-4D97-AF65-F5344CB8AC3E}">
        <p14:creationId xmlns:p14="http://schemas.microsoft.com/office/powerpoint/2010/main" val="254708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30FTN</a:t>
            </a:r>
            <a:endParaRPr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FA6F05-5295-3441-B4C6-25BAC28CD15C}"/>
              </a:ext>
            </a:extLst>
          </p:cNvPr>
          <p:cNvSpPr txBox="1"/>
          <p:nvPr/>
        </p:nvSpPr>
        <p:spPr>
          <a:xfrm>
            <a:off x="6096000" y="1314450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So sánh với Wave Suffer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A2384E-B176-9646-8005-0235166621CB}"/>
              </a:ext>
            </a:extLst>
          </p:cNvPr>
          <p:cNvSpPr txBox="1"/>
          <p:nvPr/>
        </p:nvSpPr>
        <p:spPr>
          <a:xfrm>
            <a:off x="6138976" y="4466161"/>
            <a:ext cx="4498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&gt;&gt;&gt;Nhận xét:</a:t>
            </a:r>
          </a:p>
          <a:p>
            <a:pPr marL="285750" indent="-285750">
              <a:buFontTx/>
              <a:buChar char="-"/>
            </a:pPr>
            <a:r>
              <a:rPr lang="en-VN" dirty="0"/>
              <a:t>Việc phân cách giữa speech và silence là chính xác cao.~= 0.015s</a:t>
            </a:r>
          </a:p>
          <a:p>
            <a:pPr marL="285750" indent="-285750">
              <a:buFontTx/>
              <a:buChar char="-"/>
            </a:pPr>
            <a:r>
              <a:rPr lang="en-VN" dirty="0"/>
              <a:t>Đường F0 độ chính xác cao.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: lệch 2Hz</a:t>
            </a:r>
          </a:p>
          <a:p>
            <a:pPr marL="285750" indent="-285750">
              <a:buFontTx/>
              <a:buChar char="-"/>
            </a:pPr>
            <a:r>
              <a:rPr lang="en-VN" dirty="0"/>
              <a:t>F0 std lệch ~2Hz</a:t>
            </a:r>
          </a:p>
          <a:p>
            <a:endParaRPr lang="en-VN" dirty="0"/>
          </a:p>
          <a:p>
            <a:pPr marL="285750" indent="-285750">
              <a:buFontTx/>
              <a:buChar char="-"/>
            </a:pPr>
            <a:r>
              <a:rPr lang="en-VN" dirty="0"/>
              <a:t>Sai số do cuối mỗi nguyên âm có hơi thở lẫn vào, do bước chọn hài chưa được chính xác.</a:t>
            </a:r>
          </a:p>
        </p:txBody>
      </p:sp>
    </p:spTree>
    <p:extLst>
      <p:ext uri="{BB962C8B-B14F-4D97-AF65-F5344CB8AC3E}">
        <p14:creationId xmlns:p14="http://schemas.microsoft.com/office/powerpoint/2010/main" val="30798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42FQT</a:t>
            </a:r>
            <a:endParaRPr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E4435-AA0C-B84D-BB85-4A67872B54AE}"/>
              </a:ext>
            </a:extLst>
          </p:cNvPr>
          <p:cNvSpPr txBox="1"/>
          <p:nvPr/>
        </p:nvSpPr>
        <p:spPr>
          <a:xfrm>
            <a:off x="6344295" y="1326573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So sánh với Wave Suffer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863193-A63F-8649-8DF0-E534AF5E725C}"/>
              </a:ext>
            </a:extLst>
          </p:cNvPr>
          <p:cNvSpPr txBox="1"/>
          <p:nvPr/>
        </p:nvSpPr>
        <p:spPr>
          <a:xfrm>
            <a:off x="6138976" y="4466161"/>
            <a:ext cx="4697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&gt;&gt;&gt;Nhận xét:</a:t>
            </a:r>
          </a:p>
          <a:p>
            <a:pPr marL="285750" indent="-285750">
              <a:buFontTx/>
              <a:buChar char="-"/>
            </a:pPr>
            <a:r>
              <a:rPr lang="en-VN" dirty="0"/>
              <a:t>Việc phân cách giữa speech và silence vẫn còn bị bỏ xót ở phần cuối mỗi nguyên âm. ~ 0.1s</a:t>
            </a:r>
          </a:p>
          <a:p>
            <a:pPr marL="285750" indent="-285750">
              <a:buFontTx/>
              <a:buChar char="-"/>
            </a:pPr>
            <a:r>
              <a:rPr lang="en-VN" dirty="0"/>
              <a:t>Đường F0 chính xác cao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: lệch 1Hz</a:t>
            </a:r>
          </a:p>
          <a:p>
            <a:pPr marL="285750" indent="-285750">
              <a:buFontTx/>
              <a:buChar char="-"/>
            </a:pPr>
            <a:r>
              <a:rPr lang="en-VN" dirty="0"/>
              <a:t>F0 std lệch ~3Hz</a:t>
            </a:r>
          </a:p>
          <a:p>
            <a:endParaRPr lang="en-VN" dirty="0"/>
          </a:p>
          <a:p>
            <a:pPr marL="285750" indent="-285750">
              <a:buFontTx/>
              <a:buChar char="-"/>
            </a:pPr>
            <a:r>
              <a:rPr lang="en-VN" dirty="0"/>
              <a:t>Sai số do cuối mỗi nguyên âm có hơi thở lẫn vào, do bước chọn hài chưa được chính xác.</a:t>
            </a:r>
          </a:p>
        </p:txBody>
      </p:sp>
    </p:spTree>
    <p:extLst>
      <p:ext uri="{BB962C8B-B14F-4D97-AF65-F5344CB8AC3E}">
        <p14:creationId xmlns:p14="http://schemas.microsoft.com/office/powerpoint/2010/main" val="41379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ctrTitle"/>
          </p:nvPr>
        </p:nvSpPr>
        <p:spPr>
          <a:xfrm>
            <a:off x="147941" y="1197553"/>
            <a:ext cx="5158155" cy="69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KẾT LUẬN:</a:t>
            </a:r>
            <a:endParaRPr dirty="0"/>
          </a:p>
        </p:txBody>
      </p:sp>
      <p:sp>
        <p:nvSpPr>
          <p:cNvPr id="189" name="Google Shape;189;p29"/>
          <p:cNvSpPr/>
          <p:nvPr/>
        </p:nvSpPr>
        <p:spPr>
          <a:xfrm>
            <a:off x="369397" y="1802788"/>
            <a:ext cx="5977011" cy="39412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D33D6-D14E-C84A-B2FF-116991EBFA5C}"/>
              </a:ext>
            </a:extLst>
          </p:cNvPr>
          <p:cNvSpPr txBox="1"/>
          <p:nvPr/>
        </p:nvSpPr>
        <p:spPr>
          <a:xfrm>
            <a:off x="147941" y="1982694"/>
            <a:ext cx="72576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Ngưỡng chung: + STE: 0.21  +MA:0.185   </a:t>
            </a:r>
          </a:p>
          <a:p>
            <a:pPr lvl="4"/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		+ Autocorrect : 0.37</a:t>
            </a:r>
          </a:p>
          <a:p>
            <a:pPr marL="285750" indent="-285750">
              <a:buFontTx/>
              <a:buChar char="-"/>
            </a:pPr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Kết quả trên tín hiệu kiểm thử cho thấy: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+ Thuật toán ACF cho ra kết quả chính xác cao, sai số nhỏ hơn thuật toán FFT. Tuy nhiên nếu k được sử lý lọc trung vị thì điều trên không đúng vì 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CF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cho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ra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nhiều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pitch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ảo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hơn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VN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+ Độ chính xác khi phân biệt file nam hay nữ : %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- Xử lý pitch ảo bằng hàm lọc trung vị cho ra kết quả chuẩn sát hơn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590843" y="2144760"/>
            <a:ext cx="9179277" cy="256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4.CODE MINH HỌA</a:t>
            </a:r>
            <a:br>
              <a:rPr lang="en-US" sz="5400" dirty="0"/>
            </a:br>
            <a:r>
              <a:rPr lang="en-US" sz="5400" dirty="0"/>
              <a:t>&amp;</a:t>
            </a:r>
            <a:br>
              <a:rPr lang="en-US" sz="5400" dirty="0"/>
            </a:br>
            <a:r>
              <a:rPr lang="en-US" sz="5400" dirty="0"/>
              <a:t>DEMO KẾT QUẢ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99760" y="1886638"/>
            <a:ext cx="8738500" cy="317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15000" dirty="0"/>
              <a:t>THANKS</a:t>
            </a:r>
            <a:endParaRPr sz="1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7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khoảng</a:t>
            </a:r>
            <a:r>
              <a:rPr lang="en-US" sz="2800" dirty="0"/>
              <a:t> </a:t>
            </a:r>
            <a:r>
              <a:rPr lang="en-US" sz="2800" dirty="0" err="1"/>
              <a:t>lặng</a:t>
            </a:r>
            <a:r>
              <a:rPr lang="en-US" sz="2800" dirty="0"/>
              <a:t>  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CC54A-D6C9-914D-95EF-ACF2DFD37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09" y="1756104"/>
            <a:ext cx="8145736" cy="477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tần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(ACF)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503DC-6953-C549-824A-D2F9C9356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81" y="2005164"/>
            <a:ext cx="9371469" cy="47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tần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phổ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(FFT)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CA1C4-ECBE-E04E-A530-40B72607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9" y="1638564"/>
            <a:ext cx="8675757" cy="50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9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Nam hay </a:t>
            </a:r>
            <a:r>
              <a:rPr lang="en-US" sz="2800" dirty="0" err="1"/>
              <a:t>Nữ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F00B1-BF92-F14C-858A-47DB276D6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17" y="1792191"/>
            <a:ext cx="5869459" cy="44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5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1" y="1048120"/>
            <a:ext cx="6951472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lọc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1DB3F-2B99-784F-875D-9D93EBE2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2111"/>
            <a:ext cx="8050696" cy="506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8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XÁC ĐỊNH NGƯỠNG,</a:t>
            </a:r>
            <a:br>
              <a:rPr lang="en-US" sz="5400" dirty="0"/>
            </a:br>
            <a:r>
              <a:rPr lang="en-US" sz="5400" dirty="0"/>
              <a:t>CHỌN N TRONG FFT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8981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78727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ngưỡng</a:t>
            </a:r>
            <a:r>
              <a:rPr lang="en-US" sz="2800" dirty="0"/>
              <a:t> MA</a:t>
            </a: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C1CBF-515E-5B42-A824-5DABE59F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64118"/>
              </p:ext>
            </p:extLst>
          </p:nvPr>
        </p:nvGraphicFramePr>
        <p:xfrm>
          <a:off x="451018" y="1672708"/>
          <a:ext cx="10441771" cy="371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35">
                  <a:extLst>
                    <a:ext uri="{9D8B030D-6E8A-4147-A177-3AD203B41FA5}">
                      <a16:colId xmlns:a16="http://schemas.microsoft.com/office/drawing/2014/main" val="1977437174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163946173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289298959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16347330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9734491"/>
                    </a:ext>
                  </a:extLst>
                </a:gridCol>
              </a:tblGrid>
              <a:tr h="562346">
                <a:tc>
                  <a:txBody>
                    <a:bodyPr/>
                    <a:lstStyle/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01MDA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03MAB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02FVA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06FTB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79995"/>
                  </a:ext>
                </a:extLst>
              </a:tr>
              <a:tr h="97004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0.210</a:t>
                      </a:r>
                    </a:p>
                    <a:p>
                      <a:pPr algn="ctr"/>
                      <a:endParaRPr lang="en-VN" sz="2000" dirty="0"/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0.1526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0.2179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46075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0.1730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0.1709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63939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0.2464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0.2730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52221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0.1465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2878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513E3B-664B-934C-A698-0747B5005CF5}"/>
              </a:ext>
            </a:extLst>
          </p:cNvPr>
          <p:cNvSpPr txBox="1"/>
          <p:nvPr/>
        </p:nvSpPr>
        <p:spPr>
          <a:xfrm>
            <a:off x="451018" y="5776224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Threshold: (0.185+0.181+0.203+0.183)/4 </a:t>
            </a:r>
            <a:r>
              <a:rPr lang="en-VN" sz="250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~= </a:t>
            </a:r>
            <a:r>
              <a:rPr lang="en-VN" sz="2500" b="1">
                <a:solidFill>
                  <a:schemeClr val="bg2">
                    <a:lumMod val="50000"/>
                  </a:schemeClr>
                </a:solidFill>
              </a:rPr>
              <a:t>0.185</a:t>
            </a:r>
            <a:endParaRPr lang="en-VN" sz="25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3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662</Words>
  <Application>Microsoft Macintosh PowerPoint</Application>
  <PresentationFormat>Widescreen</PresentationFormat>
  <Paragraphs>147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NTR</vt:lpstr>
      <vt:lpstr>Office Theme</vt:lpstr>
      <vt:lpstr>ĐỀ TÀI: 1A. NHẬN DẠNG GIỚI TÍNH GIỌNG NÓI </vt:lpstr>
      <vt:lpstr>SƠ ĐỒ KHỐI</vt:lpstr>
      <vt:lpstr>Thuật toán tìm biên thời gian giữa nguyên âm và khoảng lặng  </vt:lpstr>
      <vt:lpstr>Thuật toán tìm tần số cơ bản bằng hàm tự tương quan (ACF)</vt:lpstr>
      <vt:lpstr>Thuật toán tìm tần số cơ bản dựa trên phổ biên độ (FFT)</vt:lpstr>
      <vt:lpstr>Thuật toán nhận dạng Nam hay Nữ</vt:lpstr>
      <vt:lpstr>Sơ đồ thuật toán lọc trung vị</vt:lpstr>
      <vt:lpstr>2. XÁC ĐỊNH NGƯỠNG, CHỌN N TRONG FFT</vt:lpstr>
      <vt:lpstr>Xác định ngưỡng MA</vt:lpstr>
      <vt:lpstr>Xác định ngưỡng STE</vt:lpstr>
      <vt:lpstr>Xác định ngưỡng Autocorrect</vt:lpstr>
      <vt:lpstr>Chọn N trong khi sử dung FFT</vt:lpstr>
      <vt:lpstr>3.KẾT QUẢ   GIẢI THÍCH KẾT QUẢ</vt:lpstr>
      <vt:lpstr>So sánh ACF vs FFT</vt:lpstr>
      <vt:lpstr>45MDV</vt:lpstr>
      <vt:lpstr>44MTT</vt:lpstr>
      <vt:lpstr>30FTN</vt:lpstr>
      <vt:lpstr>42FQT</vt:lpstr>
      <vt:lpstr>KẾT LUẬN:</vt:lpstr>
      <vt:lpstr>4.CODE MINH HỌA &amp; DEMO KẾT QUẢ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XÁC ĐỊNH F0 BẰNG HÀM TỰ TƯƠNG QUAN</dc:title>
  <dc:creator>Division of University Communications</dc:creator>
  <cp:lastModifiedBy>Microsoft Office User</cp:lastModifiedBy>
  <cp:revision>63</cp:revision>
  <dcterms:created xsi:type="dcterms:W3CDTF">2019-04-04T19:20:28Z</dcterms:created>
  <dcterms:modified xsi:type="dcterms:W3CDTF">2022-01-05T03:47:27Z</dcterms:modified>
</cp:coreProperties>
</file>