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0171F-3E54-48D5-871B-90665C2F7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7398C-314B-49D8-968F-ABF815EE1E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5118-A26C-4B16-9B9B-12F631F84E2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8A780-E8CC-4DED-941A-E05F4517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603E-CF85-4603-A74B-617AB7E9F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05138-9327-492B-BDB2-8A46952F7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66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2D55-C9AE-4D4E-AA99-562DC1D456A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0A06E-433D-42D9-867C-6C7A672A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9279-3EB9-43AE-9430-871004260BA5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99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B8F9-8C3E-4171-A8F5-535C9CD6388C}" type="datetime1">
              <a:rPr lang="en-ID" smtClean="0"/>
              <a:t>26/12/2020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364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08B5-D2FB-4E71-9FB0-CC3F711F4A22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557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28-5DEF-4119-A367-19E30781CB02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8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96B7-DBAC-45D6-A070-9AFF819673A9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75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92F4-DED5-499E-879E-A1A18590D557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9821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13B6-9912-4167-A955-525B71FDD8FE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939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97C1-D7E9-4222-AAF6-CF7AAC9F823C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87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208A-2C43-481F-8291-7382DBE7C4C0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9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6F3F-0945-44B5-9DAB-07C917D2DFBD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9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F3CC-2812-4BE3-B3BD-0A166D74BF1B}" type="datetime1">
              <a:rPr lang="en-ID" smtClean="0"/>
              <a:t>26/12/2020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1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C5F-4EBA-45F2-A10C-6495246B366B}" type="datetime1">
              <a:rPr lang="en-ID" smtClean="0"/>
              <a:t>26/12/2020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C3B8-3BD8-4B44-812E-736F5245375B}" type="datetime1">
              <a:rPr lang="en-ID" smtClean="0"/>
              <a:t>26/12/2020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3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547-1299-47D7-8C4D-F54AECADA531}" type="datetime1">
              <a:rPr lang="en-ID" smtClean="0"/>
              <a:t>26/12/2020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44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5A66-24AF-4F93-B423-79F1D4F75125}" type="datetime1">
              <a:rPr lang="en-ID" smtClean="0"/>
              <a:t>26/12/2020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9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596A-BD79-4EDE-A525-5FC275598DC2}" type="datetime1">
              <a:rPr lang="en-ID" smtClean="0"/>
              <a:t>26/12/2020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3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C29A0-4C74-4D2F-92C2-63777B9AD8D4}" type="datetime1">
              <a:rPr lang="en-ID" smtClean="0"/>
              <a:t>26/12/2020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8B2403-B035-4CF8-9196-38B9AE83F1D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2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sv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C0012A-B7B2-49F1-B6CD-5325001BEEBD}"/>
              </a:ext>
            </a:extLst>
          </p:cNvPr>
          <p:cNvSpPr/>
          <p:nvPr/>
        </p:nvSpPr>
        <p:spPr>
          <a:xfrm>
            <a:off x="2356835" y="981319"/>
            <a:ext cx="9538754" cy="1803825"/>
          </a:xfrm>
          <a:prstGeom prst="roundRect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dirty="0">
                <a:ea typeface="+mn-lt"/>
                <a:cs typeface="+mn-lt"/>
              </a:rPr>
              <a:t>IMAGE RETRIEVAL BASED ON CAPTION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4168A-C39C-4243-A3F0-8029377C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7416" y="4361391"/>
            <a:ext cx="6499701" cy="235277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Prepared by: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Nguyễn Đức Hà - 18520689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Nguyễn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Hiếu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- 18520751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Võ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Gia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- 18520502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Lê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- 18520674</a:t>
            </a:r>
          </a:p>
          <a:p>
            <a:endParaRPr lang="en-ID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4FFAD-3BC7-433E-BA2E-E7158021C55E}"/>
              </a:ext>
            </a:extLst>
          </p:cNvPr>
          <p:cNvSpPr txBox="1"/>
          <p:nvPr/>
        </p:nvSpPr>
        <p:spPr>
          <a:xfrm>
            <a:off x="4446165" y="4184009"/>
            <a:ext cx="2818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Lecturer: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Thầy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Vinh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Tiệp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3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A3500-EC26-4DC5-9FFD-F802D6F2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C7B7D-61BB-4382-936F-49A2E3FE19AC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724F6-4391-4DF5-A92A-4368708A0CDE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3F6CE-3964-41BF-BE30-B26AA3973523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4CFDF-CD97-41CA-85AD-5451BD4EED34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B56899-BA5B-4064-8B92-CFFA32E8B134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D8E03D-5EC3-45C3-AF3E-9BF08034E381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89E2B6-53D7-43D0-B96B-C6725253A107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24C1B-96CE-4174-996E-A23860F86697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D5FE5AE1-5852-43DC-A42C-C2CA0535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y Cats &amp; Dogs Cute Cat Dog Kitten Wallpapers">
            <a:extLst>
              <a:ext uri="{FF2B5EF4-FFF2-40B4-BE49-F238E27FC236}">
                <a16:creationId xmlns:a16="http://schemas.microsoft.com/office/drawing/2014/main" id="{C2912343-688A-4844-AD8F-B84EC17E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0C8188-33EF-4221-A357-E53D7E08B60E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2714E-A60D-4233-AC9A-CD772E64E74E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C9C78-CB56-48FF-B31E-851E9392FAAD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A7769-DFA0-4F10-A041-7A781B7C0C9F}"/>
              </a:ext>
            </a:extLst>
          </p:cNvPr>
          <p:cNvSpPr/>
          <p:nvPr/>
        </p:nvSpPr>
        <p:spPr>
          <a:xfrm>
            <a:off x="5531334" y="2695753"/>
            <a:ext cx="2361836" cy="2812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F604B-265F-4CAE-85BE-A7CFD990C232}"/>
              </a:ext>
            </a:extLst>
          </p:cNvPr>
          <p:cNvSpPr txBox="1"/>
          <p:nvPr/>
        </p:nvSpPr>
        <p:spPr>
          <a:xfrm>
            <a:off x="9161566" y="4378684"/>
            <a:ext cx="199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Output Images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6B4E4-B1FF-4789-95B8-4AFBC25AEAC1}"/>
              </a:ext>
            </a:extLst>
          </p:cNvPr>
          <p:cNvSpPr txBox="1"/>
          <p:nvPr/>
        </p:nvSpPr>
        <p:spPr>
          <a:xfrm>
            <a:off x="9540796" y="2101352"/>
            <a:ext cx="140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Ranking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8267312-2F20-4DB9-98C2-4335302F81FE}"/>
              </a:ext>
            </a:extLst>
          </p:cNvPr>
          <p:cNvSpPr/>
          <p:nvPr/>
        </p:nvSpPr>
        <p:spPr>
          <a:xfrm>
            <a:off x="9972804" y="2693503"/>
            <a:ext cx="204186" cy="4855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33B75-4025-49B4-B421-EFB55DA72E49}"/>
              </a:ext>
            </a:extLst>
          </p:cNvPr>
          <p:cNvSpPr txBox="1"/>
          <p:nvPr/>
        </p:nvSpPr>
        <p:spPr>
          <a:xfrm>
            <a:off x="9339443" y="3278863"/>
            <a:ext cx="233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Match Image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44DB867-27FE-4735-A971-3602D703C52F}"/>
              </a:ext>
            </a:extLst>
          </p:cNvPr>
          <p:cNvSpPr/>
          <p:nvPr/>
        </p:nvSpPr>
        <p:spPr>
          <a:xfrm>
            <a:off x="9972804" y="3887033"/>
            <a:ext cx="204186" cy="48552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A splash">
            <a:extLst>
              <a:ext uri="{FF2B5EF4-FFF2-40B4-BE49-F238E27FC236}">
                <a16:creationId xmlns:a16="http://schemas.microsoft.com/office/drawing/2014/main" id="{FB65D901-3648-45E3-86BD-95E619D9B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9410" y="5666577"/>
            <a:ext cx="1047227" cy="1047227"/>
          </a:xfrm>
          <a:prstGeom prst="rect">
            <a:avLst/>
          </a:prstGeom>
        </p:spPr>
      </p:pic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DA5C393B-251C-4898-A7BC-158F0141B5A7}"/>
              </a:ext>
            </a:extLst>
          </p:cNvPr>
          <p:cNvSpPr txBox="1">
            <a:spLocks/>
          </p:cNvSpPr>
          <p:nvPr/>
        </p:nvSpPr>
        <p:spPr>
          <a:xfrm>
            <a:off x="11227439" y="600762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10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324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2" grpId="0" animBg="1"/>
      <p:bldP spid="23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9" y="10916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4/ Evaluation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A2E65388-FB20-44AA-A5B3-96557592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5631" y="5810771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35A9406-8281-48BC-BCC0-A2611570A3D1}"/>
              </a:ext>
            </a:extLst>
          </p:cNvPr>
          <p:cNvSpPr txBox="1">
            <a:spLocks/>
          </p:cNvSpPr>
          <p:nvPr/>
        </p:nvSpPr>
        <p:spPr>
          <a:xfrm>
            <a:off x="11213662" y="615182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11</a:t>
            </a:fld>
            <a:endParaRPr lang="en-ID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6B803-BC33-4AF8-8198-EAF3C6B5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139" y="1264820"/>
            <a:ext cx="10075178" cy="45936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5336F-DFEB-40D2-9EC6-C54B40E00CA9}"/>
              </a:ext>
            </a:extLst>
          </p:cNvPr>
          <p:cNvSpPr/>
          <p:nvPr/>
        </p:nvSpPr>
        <p:spPr>
          <a:xfrm>
            <a:off x="9938535" y="4715972"/>
            <a:ext cx="1275127" cy="58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0ED578-961E-4005-A503-70B03C038DEC}"/>
              </a:ext>
            </a:extLst>
          </p:cNvPr>
          <p:cNvSpPr/>
          <p:nvPr/>
        </p:nvSpPr>
        <p:spPr>
          <a:xfrm>
            <a:off x="5271785" y="680075"/>
            <a:ext cx="2734811" cy="40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on beach</a:t>
            </a:r>
          </a:p>
        </p:txBody>
      </p:sp>
    </p:spTree>
    <p:extLst>
      <p:ext uri="{BB962C8B-B14F-4D97-AF65-F5344CB8AC3E}">
        <p14:creationId xmlns:p14="http://schemas.microsoft.com/office/powerpoint/2010/main" val="310160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139" y="10916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4/ Evaluation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A2E65388-FB20-44AA-A5B3-96557592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5631" y="5810771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35A9406-8281-48BC-BCC0-A2611570A3D1}"/>
              </a:ext>
            </a:extLst>
          </p:cNvPr>
          <p:cNvSpPr txBox="1">
            <a:spLocks/>
          </p:cNvSpPr>
          <p:nvPr/>
        </p:nvSpPr>
        <p:spPr>
          <a:xfrm>
            <a:off x="11213662" y="615182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12</a:t>
            </a:fld>
            <a:endParaRPr lang="en-ID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B5336F-DFEB-40D2-9EC6-C54B40E00CA9}"/>
              </a:ext>
            </a:extLst>
          </p:cNvPr>
          <p:cNvSpPr/>
          <p:nvPr/>
        </p:nvSpPr>
        <p:spPr>
          <a:xfrm>
            <a:off x="5718873" y="5584168"/>
            <a:ext cx="1275127" cy="58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9CBDC-B30A-46C6-AC84-CBE03A93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23" y="1906372"/>
            <a:ext cx="10592635" cy="2577967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F0820D9-D2F6-4D39-9A23-2AB91985BC3A}"/>
              </a:ext>
            </a:extLst>
          </p:cNvPr>
          <p:cNvSpPr/>
          <p:nvPr/>
        </p:nvSpPr>
        <p:spPr>
          <a:xfrm>
            <a:off x="5231934" y="980505"/>
            <a:ext cx="1923876" cy="3738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on grass</a:t>
            </a:r>
          </a:p>
        </p:txBody>
      </p:sp>
    </p:spTree>
    <p:extLst>
      <p:ext uri="{BB962C8B-B14F-4D97-AF65-F5344CB8AC3E}">
        <p14:creationId xmlns:p14="http://schemas.microsoft.com/office/powerpoint/2010/main" val="35857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splash">
            <a:extLst>
              <a:ext uri="{FF2B5EF4-FFF2-40B4-BE49-F238E27FC236}">
                <a16:creationId xmlns:a16="http://schemas.microsoft.com/office/drawing/2014/main" id="{3FFFF757-9B7C-4CF2-8283-6F0A32D26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4911" y="5742078"/>
            <a:ext cx="1047227" cy="104722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CFBC036-18B7-4EE5-96B8-7EC22F45F6A9}"/>
              </a:ext>
            </a:extLst>
          </p:cNvPr>
          <p:cNvSpPr txBox="1">
            <a:spLocks/>
          </p:cNvSpPr>
          <p:nvPr/>
        </p:nvSpPr>
        <p:spPr>
          <a:xfrm>
            <a:off x="11202940" y="6083128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13</a:t>
            </a:fld>
            <a:endParaRPr lang="en-ID" sz="2000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C06BEA-E6C8-4000-AA7A-6071AFC84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92" y="1606585"/>
            <a:ext cx="6921932" cy="364483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905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39437-4AE0-497E-9F60-4AA2A6A6D02D}"/>
              </a:ext>
            </a:extLst>
          </p:cNvPr>
          <p:cNvSpPr/>
          <p:nvPr/>
        </p:nvSpPr>
        <p:spPr>
          <a:xfrm>
            <a:off x="2846718" y="2510289"/>
            <a:ext cx="7539486" cy="1510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800" b="1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ucida Handwriting" panose="030101010101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D" sz="88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A splash">
            <a:extLst>
              <a:ext uri="{FF2B5EF4-FFF2-40B4-BE49-F238E27FC236}">
                <a16:creationId xmlns:a16="http://schemas.microsoft.com/office/drawing/2014/main" id="{59E474F7-86B2-4BBB-8018-9811816E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4911" y="5742078"/>
            <a:ext cx="1047227" cy="1047227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2876245-56E3-4A91-94F4-1587BB686D90}"/>
              </a:ext>
            </a:extLst>
          </p:cNvPr>
          <p:cNvSpPr txBox="1">
            <a:spLocks/>
          </p:cNvSpPr>
          <p:nvPr/>
        </p:nvSpPr>
        <p:spPr>
          <a:xfrm>
            <a:off x="11202940" y="6083128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14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247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CB1-E4C4-4C7A-A6A2-4EDDB40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31640"/>
            <a:ext cx="10018713" cy="866955"/>
          </a:xfrm>
        </p:spPr>
        <p:txBody>
          <a:bodyPr>
            <a:noAutofit/>
          </a:bodyPr>
          <a:lstStyle/>
          <a:p>
            <a:r>
              <a:rPr lang="en-US" sz="4800" b="1" dirty="0"/>
              <a:t>Table content</a:t>
            </a:r>
            <a:endParaRPr lang="en-ID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F35DC-C601-4AE5-89E1-F5FDABE9BE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2" y="1344061"/>
            <a:ext cx="10018712" cy="441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TF-IDF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Image Retrieval with TF-IDF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Evaluation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Demo</a:t>
            </a:r>
          </a:p>
        </p:txBody>
      </p:sp>
      <p:pic>
        <p:nvPicPr>
          <p:cNvPr id="8" name="Graphic 7" descr="A splash">
            <a:extLst>
              <a:ext uri="{FF2B5EF4-FFF2-40B4-BE49-F238E27FC236}">
                <a16:creationId xmlns:a16="http://schemas.microsoft.com/office/drawing/2014/main" id="{7A2F8DE7-A064-49D3-BB4F-589827D6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9410" y="5658287"/>
            <a:ext cx="1047227" cy="10472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CB0CE-56F0-4B18-9508-F0BE3C3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9" y="5999337"/>
            <a:ext cx="551167" cy="365125"/>
          </a:xfrm>
        </p:spPr>
        <p:txBody>
          <a:bodyPr/>
          <a:lstStyle/>
          <a:p>
            <a:fld id="{DE8B2403-B035-4CF8-9196-38B9AE83F1D0}" type="slidenum">
              <a:rPr lang="en-ID" sz="2000" smtClean="0"/>
              <a:t>2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664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4B1140-8941-4D90-9694-364E72BD87F9}"/>
              </a:ext>
            </a:extLst>
          </p:cNvPr>
          <p:cNvGrpSpPr/>
          <p:nvPr/>
        </p:nvGrpSpPr>
        <p:grpSpPr>
          <a:xfrm>
            <a:off x="10903908" y="5648586"/>
            <a:ext cx="1047227" cy="1047227"/>
            <a:chOff x="10903908" y="5797492"/>
            <a:chExt cx="1047227" cy="1047227"/>
          </a:xfrm>
        </p:grpSpPr>
        <p:pic>
          <p:nvPicPr>
            <p:cNvPr id="5" name="Graphic 4" descr="A splash">
              <a:extLst>
                <a:ext uri="{FF2B5EF4-FFF2-40B4-BE49-F238E27FC236}">
                  <a16:creationId xmlns:a16="http://schemas.microsoft.com/office/drawing/2014/main" id="{1CA38A8C-9C33-4291-B238-E6053A19B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03908" y="5797492"/>
              <a:ext cx="1047227" cy="1047227"/>
            </a:xfrm>
            <a:prstGeom prst="rect">
              <a:avLst/>
            </a:prstGeom>
          </p:spPr>
        </p:pic>
        <p:sp>
          <p:nvSpPr>
            <p:cNvPr id="6" name="Slide Number Placeholder 2">
              <a:extLst>
                <a:ext uri="{FF2B5EF4-FFF2-40B4-BE49-F238E27FC236}">
                  <a16:creationId xmlns:a16="http://schemas.microsoft.com/office/drawing/2014/main" id="{1255EBF4-F972-43F1-B38E-B8E3242657C4}"/>
                </a:ext>
              </a:extLst>
            </p:cNvPr>
            <p:cNvSpPr txBox="1">
              <a:spLocks/>
            </p:cNvSpPr>
            <p:nvPr/>
          </p:nvSpPr>
          <p:spPr>
            <a:xfrm>
              <a:off x="11143550" y="6172200"/>
              <a:ext cx="551167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457200" rtl="0" eaLnBrk="1" latinLnBrk="0" hangingPunct="1">
                <a:defRPr sz="1000" b="0" i="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DE8B2403-B035-4CF8-9196-38B9AE83F1D0}" type="slidenum">
                <a:rPr lang="en-ID" sz="2000" smtClean="0"/>
                <a:pPr/>
                <a:t>3</a:t>
              </a:fld>
              <a:endParaRPr lang="en-ID" sz="20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9ACF3C-F7BD-4A97-91EC-5CD40AED7352}"/>
              </a:ext>
            </a:extLst>
          </p:cNvPr>
          <p:cNvSpPr txBox="1"/>
          <p:nvPr/>
        </p:nvSpPr>
        <p:spPr>
          <a:xfrm>
            <a:off x="1644243" y="354683"/>
            <a:ext cx="342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Workflow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7762A139-5E1B-49BA-B3E4-CC1A238CCE0D}"/>
              </a:ext>
            </a:extLst>
          </p:cNvPr>
          <p:cNvSpPr/>
          <p:nvPr/>
        </p:nvSpPr>
        <p:spPr>
          <a:xfrm>
            <a:off x="5234729" y="1124124"/>
            <a:ext cx="1810623" cy="1015068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text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8670B583-BFDF-49F0-88B5-3DFF42539E3D}"/>
              </a:ext>
            </a:extLst>
          </p:cNvPr>
          <p:cNvSpPr/>
          <p:nvPr/>
        </p:nvSpPr>
        <p:spPr>
          <a:xfrm>
            <a:off x="6690219" y="5484302"/>
            <a:ext cx="1372998" cy="687898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Ranking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6CC164E2-10F9-4DF6-B5E8-3FD0D4675F4C}"/>
              </a:ext>
            </a:extLst>
          </p:cNvPr>
          <p:cNvSpPr/>
          <p:nvPr/>
        </p:nvSpPr>
        <p:spPr>
          <a:xfrm>
            <a:off x="8865379" y="4089632"/>
            <a:ext cx="2278171" cy="116027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similar images base on text/ image description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3CF60E8-9C79-486B-8856-DE6BB3216530}"/>
              </a:ext>
            </a:extLst>
          </p:cNvPr>
          <p:cNvSpPr/>
          <p:nvPr/>
        </p:nvSpPr>
        <p:spPr>
          <a:xfrm>
            <a:off x="2155971" y="1795244"/>
            <a:ext cx="1199626" cy="687897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47" name="Flowchart: Manual Operation 46">
            <a:extLst>
              <a:ext uri="{FF2B5EF4-FFF2-40B4-BE49-F238E27FC236}">
                <a16:creationId xmlns:a16="http://schemas.microsoft.com/office/drawing/2014/main" id="{A733174F-03BC-447B-BEB6-3C4CD4AB1F68}"/>
              </a:ext>
            </a:extLst>
          </p:cNvPr>
          <p:cNvSpPr/>
          <p:nvPr/>
        </p:nvSpPr>
        <p:spPr>
          <a:xfrm>
            <a:off x="9315593" y="2348918"/>
            <a:ext cx="1588315" cy="83889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TF - IDF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0223CC93-78B5-4F8B-86E1-CBAF497E631F}"/>
              </a:ext>
            </a:extLst>
          </p:cNvPr>
          <p:cNvSpPr/>
          <p:nvPr/>
        </p:nvSpPr>
        <p:spPr>
          <a:xfrm>
            <a:off x="4011334" y="5031789"/>
            <a:ext cx="1578529" cy="83211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 Images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B834C1-CC9D-4F11-B472-198A984E7A99}"/>
              </a:ext>
            </a:extLst>
          </p:cNvPr>
          <p:cNvCxnSpPr>
            <a:stCxn id="46" idx="3"/>
            <a:endCxn id="41" idx="1"/>
          </p:cNvCxnSpPr>
          <p:nvPr/>
        </p:nvCxnSpPr>
        <p:spPr>
          <a:xfrm flipV="1">
            <a:off x="3355597" y="1631658"/>
            <a:ext cx="1879132" cy="507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F0E456-6FAC-4155-8E21-0F570D7B438B}"/>
              </a:ext>
            </a:extLst>
          </p:cNvPr>
          <p:cNvCxnSpPr>
            <a:stCxn id="41" idx="3"/>
            <a:endCxn id="47" idx="0"/>
          </p:cNvCxnSpPr>
          <p:nvPr/>
        </p:nvCxnSpPr>
        <p:spPr>
          <a:xfrm>
            <a:off x="7045352" y="1631658"/>
            <a:ext cx="3064399" cy="717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3A0653-F9DF-4ADA-8459-DA06E6928C38}"/>
              </a:ext>
            </a:extLst>
          </p:cNvPr>
          <p:cNvCxnSpPr>
            <a:cxnSpLocks/>
            <a:stCxn id="47" idx="2"/>
            <a:endCxn id="44" idx="0"/>
          </p:cNvCxnSpPr>
          <p:nvPr/>
        </p:nvCxnSpPr>
        <p:spPr>
          <a:xfrm flipH="1">
            <a:off x="10004465" y="3187817"/>
            <a:ext cx="105286" cy="901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8498602-D3B0-4F4A-AC5E-D7D710289E74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flipH="1">
            <a:off x="8063217" y="5249902"/>
            <a:ext cx="1941248" cy="578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8DD1BE-475E-4086-995F-AC9D010CA1A0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flipH="1" flipV="1">
            <a:off x="5589863" y="5447847"/>
            <a:ext cx="1100356" cy="380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1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59AF-C357-459D-88E5-090EB27E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042B3E-2010-4000-A908-159EABA54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2126254"/>
            <a:ext cx="2565333" cy="38518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89954-E5E0-4986-8FC1-3FD971679A73}"/>
              </a:ext>
            </a:extLst>
          </p:cNvPr>
          <p:cNvSpPr txBox="1"/>
          <p:nvPr/>
        </p:nvSpPr>
        <p:spPr>
          <a:xfrm>
            <a:off x="5003323" y="2156601"/>
            <a:ext cx="684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black and white dog lies on the ground next to little girl on red bicycle in the woods</a:t>
            </a:r>
          </a:p>
          <a:p>
            <a:endParaRPr lang="en-ID" dirty="0"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00CC7-2C85-4EB7-AEEB-FE04AAD918A7}"/>
              </a:ext>
            </a:extLst>
          </p:cNvPr>
          <p:cNvSpPr/>
          <p:nvPr/>
        </p:nvSpPr>
        <p:spPr>
          <a:xfrm>
            <a:off x="4986067" y="2845615"/>
            <a:ext cx="6780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child in red sweatshirt jeans and black bike helmet and dog pose for picture outdoors</a:t>
            </a:r>
          </a:p>
          <a:p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ID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74C6E-7E6F-421F-86AE-4749CDB41F37}"/>
              </a:ext>
            </a:extLst>
          </p:cNvPr>
          <p:cNvSpPr/>
          <p:nvPr/>
        </p:nvSpPr>
        <p:spPr>
          <a:xfrm>
            <a:off x="5003323" y="3530112"/>
            <a:ext cx="383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child is sitting on bike next to her dog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D92F1-33F0-4BF9-A952-B5FFE0C180E6}"/>
              </a:ext>
            </a:extLst>
          </p:cNvPr>
          <p:cNvSpPr/>
          <p:nvPr/>
        </p:nvSpPr>
        <p:spPr>
          <a:xfrm>
            <a:off x="5003323" y="3947940"/>
            <a:ext cx="524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>
                <a:cs typeface="Times New Roman" panose="02020603050405020304" pitchFamily="18" charset="0"/>
              </a:rPr>
              <a:t>- little girl poses on her bike with her dog in the woods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FAA20-CAB7-4362-98BB-CBDDA5BFD087}"/>
              </a:ext>
            </a:extLst>
          </p:cNvPr>
          <p:cNvSpPr/>
          <p:nvPr/>
        </p:nvSpPr>
        <p:spPr>
          <a:xfrm>
            <a:off x="5084473" y="4785352"/>
            <a:ext cx="691215" cy="485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dog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1E08F-4F14-40F2-9A44-D2C85852A1F6}"/>
              </a:ext>
            </a:extLst>
          </p:cNvPr>
          <p:cNvSpPr/>
          <p:nvPr/>
        </p:nvSpPr>
        <p:spPr>
          <a:xfrm>
            <a:off x="6652971" y="5355101"/>
            <a:ext cx="1277370" cy="485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bicycle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9116C-BC54-45E7-BADD-9664D3CA2D62}"/>
              </a:ext>
            </a:extLst>
          </p:cNvPr>
          <p:cNvSpPr/>
          <p:nvPr/>
        </p:nvSpPr>
        <p:spPr>
          <a:xfrm>
            <a:off x="8489965" y="4785352"/>
            <a:ext cx="837089" cy="485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spc="50" dirty="0">
                <a:ln w="9525" cap="flat" cmpd="sng" algn="ctr">
                  <a:solidFill>
                    <a:srgbClr val="4472C4"/>
                  </a:solidFill>
                  <a:prstDash val="solid"/>
                  <a:round/>
                </a:ln>
                <a:solidFill>
                  <a:srgbClr val="FEFEFE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A splash">
            <a:extLst>
              <a:ext uri="{FF2B5EF4-FFF2-40B4-BE49-F238E27FC236}">
                <a16:creationId xmlns:a16="http://schemas.microsoft.com/office/drawing/2014/main" id="{26E4DC02-D815-4CA0-A92F-BDE722AE4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67232" y="5721781"/>
            <a:ext cx="1047227" cy="104722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1C92632F-9120-474D-BC2F-508DF5B49948}"/>
              </a:ext>
            </a:extLst>
          </p:cNvPr>
          <p:cNvSpPr txBox="1">
            <a:spLocks/>
          </p:cNvSpPr>
          <p:nvPr/>
        </p:nvSpPr>
        <p:spPr>
          <a:xfrm>
            <a:off x="11215263" y="606283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4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599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60A770-2060-4155-85C1-8BE91F62A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44140"/>
              </p:ext>
            </p:extLst>
          </p:nvPr>
        </p:nvGraphicFramePr>
        <p:xfrm>
          <a:off x="1484313" y="1457295"/>
          <a:ext cx="6546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76">
                  <a:extLst>
                    <a:ext uri="{9D8B030D-6E8A-4147-A177-3AD203B41FA5}">
                      <a16:colId xmlns:a16="http://schemas.microsoft.com/office/drawing/2014/main" val="3313275437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3006026043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1024929233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3953086528"/>
                    </a:ext>
                  </a:extLst>
                </a:gridCol>
                <a:gridCol w="1309376">
                  <a:extLst>
                    <a:ext uri="{9D8B030D-6E8A-4147-A177-3AD203B41FA5}">
                      <a16:colId xmlns:a16="http://schemas.microsoft.com/office/drawing/2014/main" val="26916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Beach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4468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E5353D2-3F06-4BC3-ADC3-4F1879CB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0C5E-C8E9-477D-A493-279802D1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373972"/>
            <a:ext cx="3227395" cy="1934977"/>
          </a:xfrm>
          <a:prstGeom prst="rect">
            <a:avLst/>
          </a:prstGeom>
        </p:spPr>
      </p:pic>
      <p:pic>
        <p:nvPicPr>
          <p:cNvPr id="1026" name="Picture 2" descr="The 25 Cutest Dog Breeds - Most Adorable Dogs and Puppies">
            <a:extLst>
              <a:ext uri="{FF2B5EF4-FFF2-40B4-BE49-F238E27FC236}">
                <a16:creationId xmlns:a16="http://schemas.microsoft.com/office/drawing/2014/main" id="{21DA82A3-22B8-4289-9831-31CD21A4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83" y="2371875"/>
            <a:ext cx="2521890" cy="14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we found coronavirus in a cat">
            <a:extLst>
              <a:ext uri="{FF2B5EF4-FFF2-40B4-BE49-F238E27FC236}">
                <a16:creationId xmlns:a16="http://schemas.microsoft.com/office/drawing/2014/main" id="{07A882FA-9F18-4EEC-9A3B-32E55E74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79" y="4445180"/>
            <a:ext cx="2877449" cy="19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o Palm Beach Resort &amp; Spa | Đảo Phú Quốc ƯU ĐÃI CẬP NHẬT NĂM 2020  4403931 ₫, Ảnh HD &amp; Nhận Xét">
            <a:extLst>
              <a:ext uri="{FF2B5EF4-FFF2-40B4-BE49-F238E27FC236}">
                <a16:creationId xmlns:a16="http://schemas.microsoft.com/office/drawing/2014/main" id="{0284259B-B759-42D5-9777-DF22253D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98" y="4161439"/>
            <a:ext cx="2873589" cy="191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961C1-176B-46C0-A5B9-0C88BCDB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5</a:t>
            </a:fld>
            <a:endParaRPr lang="en-ID"/>
          </a:p>
        </p:txBody>
      </p:sp>
      <p:pic>
        <p:nvPicPr>
          <p:cNvPr id="9" name="Graphic 8" descr="A splash">
            <a:extLst>
              <a:ext uri="{FF2B5EF4-FFF2-40B4-BE49-F238E27FC236}">
                <a16:creationId xmlns:a16="http://schemas.microsoft.com/office/drawing/2014/main" id="{1EE813FC-D644-4DA3-8C0A-A383A6271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0120" y="5726582"/>
            <a:ext cx="1047227" cy="1047227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01D25F9-624E-47CB-85D5-B4D34D5568C7}"/>
              </a:ext>
            </a:extLst>
          </p:cNvPr>
          <p:cNvSpPr txBox="1">
            <a:spLocks/>
          </p:cNvSpPr>
          <p:nvPr/>
        </p:nvSpPr>
        <p:spPr>
          <a:xfrm>
            <a:off x="11209018" y="6072488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5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369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B3F1DA-808B-4158-9033-D0B3213D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1/ Introduction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Why is the sky blue? - Met Office">
            <a:extLst>
              <a:ext uri="{FF2B5EF4-FFF2-40B4-BE49-F238E27FC236}">
                <a16:creationId xmlns:a16="http://schemas.microsoft.com/office/drawing/2014/main" id="{5FB05794-8BF5-4A73-A115-CCDC5290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4" y="1577914"/>
            <a:ext cx="4142119" cy="20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74C99-9A7C-4FAD-AB05-ACE232A55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97546"/>
              </p:ext>
            </p:extLst>
          </p:nvPr>
        </p:nvGraphicFramePr>
        <p:xfrm>
          <a:off x="8131830" y="1861395"/>
          <a:ext cx="332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50">
                  <a:extLst>
                    <a:ext uri="{9D8B030D-6E8A-4147-A177-3AD203B41FA5}">
                      <a16:colId xmlns:a16="http://schemas.microsoft.com/office/drawing/2014/main" val="1029879735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06450556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414446920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363778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62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969178-A303-4829-992D-B36A4EAB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25053"/>
              </p:ext>
            </p:extLst>
          </p:nvPr>
        </p:nvGraphicFramePr>
        <p:xfrm>
          <a:off x="8131830" y="2635867"/>
          <a:ext cx="3329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50">
                  <a:extLst>
                    <a:ext uri="{9D8B030D-6E8A-4147-A177-3AD203B41FA5}">
                      <a16:colId xmlns:a16="http://schemas.microsoft.com/office/drawing/2014/main" val="1029879735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06450556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4144469201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3363778502"/>
                    </a:ext>
                  </a:extLst>
                </a:gridCol>
              </a:tblGrid>
              <a:tr h="213847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62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A3756A-4A91-480E-98B8-ECCF00F32508}"/>
              </a:ext>
            </a:extLst>
          </p:cNvPr>
          <p:cNvSpPr txBox="1"/>
          <p:nvPr/>
        </p:nvSpPr>
        <p:spPr>
          <a:xfrm>
            <a:off x="1423361" y="4201060"/>
            <a:ext cx="69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2867BF-2417-462E-8402-F9940D119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35027"/>
              </p:ext>
            </p:extLst>
          </p:nvPr>
        </p:nvGraphicFramePr>
        <p:xfrm>
          <a:off x="1500994" y="47472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24219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7304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8105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48206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1170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534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5337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1245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1927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1030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69689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33A731-910B-4AF7-9717-D5256A750EDF}"/>
              </a:ext>
            </a:extLst>
          </p:cNvPr>
          <p:cNvSpPr/>
          <p:nvPr/>
        </p:nvSpPr>
        <p:spPr>
          <a:xfrm>
            <a:off x="6298727" y="1929224"/>
            <a:ext cx="1154499" cy="15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7196458-A6F4-41C1-9346-C3C0B3BF970B}"/>
              </a:ext>
            </a:extLst>
          </p:cNvPr>
          <p:cNvSpPr/>
          <p:nvPr/>
        </p:nvSpPr>
        <p:spPr>
          <a:xfrm>
            <a:off x="6298727" y="2708327"/>
            <a:ext cx="1154500" cy="15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662C59-7579-4A0A-8424-A854EE6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6</a:t>
            </a:fld>
            <a:endParaRPr lang="en-ID"/>
          </a:p>
        </p:txBody>
      </p:sp>
      <p:pic>
        <p:nvPicPr>
          <p:cNvPr id="11" name="Graphic 10" descr="A splash">
            <a:extLst>
              <a:ext uri="{FF2B5EF4-FFF2-40B4-BE49-F238E27FC236}">
                <a16:creationId xmlns:a16="http://schemas.microsoft.com/office/drawing/2014/main" id="{7B5720A9-BD21-40CF-86CA-CC72E36F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3494" y="5466023"/>
            <a:ext cx="1047227" cy="1047227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AC1BCA0F-D789-4546-A3EE-E4C496DD2C85}"/>
              </a:ext>
            </a:extLst>
          </p:cNvPr>
          <p:cNvSpPr txBox="1">
            <a:spLocks/>
          </p:cNvSpPr>
          <p:nvPr/>
        </p:nvSpPr>
        <p:spPr>
          <a:xfrm>
            <a:off x="10725123" y="5816776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6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5677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2/ 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C8F4D-ADF7-4717-BCAB-63C896804BEC}"/>
              </a:ext>
            </a:extLst>
          </p:cNvPr>
          <p:cNvSpPr/>
          <p:nvPr/>
        </p:nvSpPr>
        <p:spPr>
          <a:xfrm>
            <a:off x="1802919" y="1259459"/>
            <a:ext cx="9489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TF-IDF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 : Term Frequency – Inverse Document Frequency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D3C93-D529-4229-B55C-E666DBCE2AB1}"/>
              </a:ext>
            </a:extLst>
          </p:cNvPr>
          <p:cNvSpPr/>
          <p:nvPr/>
        </p:nvSpPr>
        <p:spPr>
          <a:xfrm>
            <a:off x="1802919" y="1628791"/>
            <a:ext cx="2537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222222"/>
                </a:solidFill>
                <a:latin typeface="Verdana" panose="020B0604030504040204" pitchFamily="34" charset="0"/>
              </a:rPr>
              <a:t>TF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: Term Frequency</a:t>
            </a: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A53E1B-969F-4D69-A4C1-38B65EDE0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70962"/>
              </p:ext>
            </p:extLst>
          </p:nvPr>
        </p:nvGraphicFramePr>
        <p:xfrm>
          <a:off x="1802919" y="2465601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124737716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5812301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026735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6509435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598697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0433517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809119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63851337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481005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197466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18017044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1518352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9991493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440269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6844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70867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D1732EC-84EA-4799-A617-97BFB675F8D6}"/>
              </a:ext>
            </a:extLst>
          </p:cNvPr>
          <p:cNvSpPr/>
          <p:nvPr/>
        </p:nvSpPr>
        <p:spPr>
          <a:xfrm>
            <a:off x="1719549" y="2918343"/>
            <a:ext cx="267156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TF(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List)= 0.83333334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176F8-45E9-4A21-B805-7676DD42944C}"/>
              </a:ext>
            </a:extLst>
          </p:cNvPr>
          <p:cNvSpPr/>
          <p:nvPr/>
        </p:nvSpPr>
        <p:spPr>
          <a:xfrm>
            <a:off x="1802919" y="2014369"/>
            <a:ext cx="59567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D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148376-6CA6-475E-88E8-41371D3F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55" y="3608568"/>
            <a:ext cx="3704454" cy="86597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AA7B73-1FD4-408E-A55C-9CB6AD7AD816}"/>
              </a:ext>
            </a:extLst>
          </p:cNvPr>
          <p:cNvSpPr/>
          <p:nvPr/>
        </p:nvSpPr>
        <p:spPr>
          <a:xfrm>
            <a:off x="1802919" y="4789219"/>
            <a:ext cx="4255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>
                <a:solidFill>
                  <a:srgbClr val="222222"/>
                </a:solidFill>
                <a:latin typeface="Verdana" panose="020B0604030504040204" pitchFamily="34" charset="0"/>
              </a:rPr>
              <a:t>IDF</a:t>
            </a:r>
            <a:r>
              <a:rPr lang="en-ID" dirty="0">
                <a:solidFill>
                  <a:srgbClr val="222222"/>
                </a:solidFill>
                <a:latin typeface="Verdana" panose="020B0604030504040204" pitchFamily="34" charset="0"/>
              </a:rPr>
              <a:t>: Inverse Document Frequency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94487B-AF75-4C27-A69A-F5D751E5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55" y="5473225"/>
            <a:ext cx="4255204" cy="863488"/>
          </a:xfrm>
          <a:prstGeom prst="rect">
            <a:avLst/>
          </a:prstGeom>
        </p:spPr>
      </p:pic>
      <p:pic>
        <p:nvPicPr>
          <p:cNvPr id="12" name="Graphic 11" descr="A splash">
            <a:extLst>
              <a:ext uri="{FF2B5EF4-FFF2-40B4-BE49-F238E27FC236}">
                <a16:creationId xmlns:a16="http://schemas.microsoft.com/office/drawing/2014/main" id="{32FE6355-1998-4481-8FF7-046B82AC3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410" y="5658287"/>
            <a:ext cx="1047227" cy="1047227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91C448C-8E67-4762-83A1-434E977BC0CA}"/>
              </a:ext>
            </a:extLst>
          </p:cNvPr>
          <p:cNvSpPr txBox="1">
            <a:spLocks/>
          </p:cNvSpPr>
          <p:nvPr/>
        </p:nvSpPr>
        <p:spPr>
          <a:xfrm>
            <a:off x="11160327" y="599933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7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94790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DB4419-C5B3-45F7-B69A-0D30D849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310730-DF38-4414-85B0-A89922D8AE8C}"/>
              </a:ext>
            </a:extLst>
          </p:cNvPr>
          <p:cNvSpPr/>
          <p:nvPr/>
        </p:nvSpPr>
        <p:spPr>
          <a:xfrm>
            <a:off x="4464296" y="4982339"/>
            <a:ext cx="815069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0FA8B-0DD7-48C1-A83E-C21C99EF24D9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197B9-1049-471A-BF08-FD79A7D86457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3A037-7F8B-42D1-A9A4-463DF316EE26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54577-92BB-4867-BA7F-0C90B4D6BC70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5B0F8-529E-4A9E-B1C7-F367D117397A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88738-9AD3-47B0-B270-55DB946DD776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44B1C-9DDB-4CDD-B062-D0E87C0AF115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9DD1E-C0BE-4103-9705-8B5B4D32D2A9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52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1A0EAE12-6508-4D44-8662-2F837ABC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 Cats &amp; Dogs Cute Cat Dog Kitten Wallpapers">
            <a:extLst>
              <a:ext uri="{FF2B5EF4-FFF2-40B4-BE49-F238E27FC236}">
                <a16:creationId xmlns:a16="http://schemas.microsoft.com/office/drawing/2014/main" id="{F20C69D8-E295-4EE2-94BE-C98F98B6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35E291-F833-4C1C-BA54-C65691A8B9EC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67FF01-8A3F-4EBD-9EAF-D0EADE1867D4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4822D8-AFF0-4C3D-8490-BB767F5E3F26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ABB718B-1891-417E-9C60-27CC74C9B7AD}"/>
              </a:ext>
            </a:extLst>
          </p:cNvPr>
          <p:cNvSpPr/>
          <p:nvPr/>
        </p:nvSpPr>
        <p:spPr>
          <a:xfrm>
            <a:off x="2944259" y="1779816"/>
            <a:ext cx="1540429" cy="202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EA2B34-F304-4F82-A8EB-84E3244C2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40" y="1586212"/>
            <a:ext cx="2955844" cy="285586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BC6527-C002-4A2C-AF5E-85E95AF6F69E}"/>
              </a:ext>
            </a:extLst>
          </p:cNvPr>
          <p:cNvSpPr/>
          <p:nvPr/>
        </p:nvSpPr>
        <p:spPr>
          <a:xfrm>
            <a:off x="8617785" y="2268750"/>
            <a:ext cx="810886" cy="802256"/>
          </a:xfrm>
          <a:custGeom>
            <a:avLst/>
            <a:gdLst>
              <a:gd name="connsiteX0" fmla="*/ 802259 w 810886"/>
              <a:gd name="connsiteY0" fmla="*/ 0 h 802256"/>
              <a:gd name="connsiteX1" fmla="*/ 3 w 810886"/>
              <a:gd name="connsiteY1" fmla="*/ 414068 h 802256"/>
              <a:gd name="connsiteX2" fmla="*/ 810886 w 810886"/>
              <a:gd name="connsiteY2" fmla="*/ 802256 h 80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886" h="802256">
                <a:moveTo>
                  <a:pt x="802259" y="0"/>
                </a:moveTo>
                <a:cubicBezTo>
                  <a:pt x="400412" y="140179"/>
                  <a:pt x="-1435" y="280359"/>
                  <a:pt x="3" y="414068"/>
                </a:cubicBezTo>
                <a:cubicBezTo>
                  <a:pt x="1441" y="547777"/>
                  <a:pt x="631169" y="726056"/>
                  <a:pt x="810886" y="8022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FF26ECE-D9F8-4709-AD2B-BACB65FA56A6}"/>
              </a:ext>
            </a:extLst>
          </p:cNvPr>
          <p:cNvSpPr/>
          <p:nvPr/>
        </p:nvSpPr>
        <p:spPr>
          <a:xfrm>
            <a:off x="8678015" y="3364302"/>
            <a:ext cx="811042" cy="750498"/>
          </a:xfrm>
          <a:custGeom>
            <a:avLst/>
            <a:gdLst>
              <a:gd name="connsiteX0" fmla="*/ 811042 w 811042"/>
              <a:gd name="connsiteY0" fmla="*/ 0 h 750498"/>
              <a:gd name="connsiteX1" fmla="*/ 159 w 811042"/>
              <a:gd name="connsiteY1" fmla="*/ 181155 h 750498"/>
              <a:gd name="connsiteX2" fmla="*/ 742030 w 811042"/>
              <a:gd name="connsiteY2" fmla="*/ 750498 h 7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042" h="750498">
                <a:moveTo>
                  <a:pt x="811042" y="0"/>
                </a:moveTo>
                <a:cubicBezTo>
                  <a:pt x="411351" y="28036"/>
                  <a:pt x="11661" y="56072"/>
                  <a:pt x="159" y="181155"/>
                </a:cubicBezTo>
                <a:cubicBezTo>
                  <a:pt x="-11343" y="306238"/>
                  <a:pt x="601132" y="667109"/>
                  <a:pt x="742030" y="7504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6A6F615-A36F-4BEA-8CD9-0F0C1B9AF4CF}"/>
              </a:ext>
            </a:extLst>
          </p:cNvPr>
          <p:cNvSpPr/>
          <p:nvPr/>
        </p:nvSpPr>
        <p:spPr>
          <a:xfrm>
            <a:off x="10343072" y="2570672"/>
            <a:ext cx="388188" cy="22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130B8C4-7942-40DD-98EB-6D8789C615D8}"/>
              </a:ext>
            </a:extLst>
          </p:cNvPr>
          <p:cNvSpPr/>
          <p:nvPr/>
        </p:nvSpPr>
        <p:spPr>
          <a:xfrm>
            <a:off x="10343072" y="3635214"/>
            <a:ext cx="388188" cy="22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5" name="Graphic 24" descr="A splash">
            <a:extLst>
              <a:ext uri="{FF2B5EF4-FFF2-40B4-BE49-F238E27FC236}">
                <a16:creationId xmlns:a16="http://schemas.microsoft.com/office/drawing/2014/main" id="{0847471A-E9EA-4F09-9B53-4DBBD33A0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9410" y="5658287"/>
            <a:ext cx="1047227" cy="1047227"/>
          </a:xfrm>
          <a:prstGeom prst="rect">
            <a:avLst/>
          </a:prstGeom>
        </p:spPr>
      </p:pic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5794FAAD-081C-4944-9A6D-1F19F7FDE581}"/>
              </a:ext>
            </a:extLst>
          </p:cNvPr>
          <p:cNvSpPr txBox="1">
            <a:spLocks/>
          </p:cNvSpPr>
          <p:nvPr/>
        </p:nvSpPr>
        <p:spPr>
          <a:xfrm>
            <a:off x="11227439" y="606005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8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4173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A8233-1887-4D40-8F95-AD126A0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19" y="237229"/>
            <a:ext cx="9700105" cy="1022230"/>
          </a:xfrm>
        </p:spPr>
        <p:txBody>
          <a:bodyPr/>
          <a:lstStyle/>
          <a:p>
            <a:pPr algn="l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3/ Image retrieval with TF-IDF</a:t>
            </a:r>
            <a:endParaRPr lang="en-ID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0B686-D4D2-4840-A914-3CEC849B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0" y="1688621"/>
            <a:ext cx="5515855" cy="3819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E07C6-9671-41DE-9A3F-B695A1785BEC}"/>
              </a:ext>
            </a:extLst>
          </p:cNvPr>
          <p:cNvSpPr txBox="1"/>
          <p:nvPr/>
        </p:nvSpPr>
        <p:spPr>
          <a:xfrm>
            <a:off x="2799224" y="5048639"/>
            <a:ext cx="1585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Database images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1668A-0DA8-4536-A256-B9EB05DA0E21}"/>
              </a:ext>
            </a:extLst>
          </p:cNvPr>
          <p:cNvSpPr txBox="1"/>
          <p:nvPr/>
        </p:nvSpPr>
        <p:spPr>
          <a:xfrm>
            <a:off x="3300253" y="2794343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/>
              <a:t>Index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48DD5-8988-4560-AB9E-CABB92B713AA}"/>
              </a:ext>
            </a:extLst>
          </p:cNvPr>
          <p:cNvSpPr txBox="1"/>
          <p:nvPr/>
        </p:nvSpPr>
        <p:spPr>
          <a:xfrm>
            <a:off x="4202110" y="2794342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9205C-4E9E-4F56-8376-4F38D4B1999D}"/>
              </a:ext>
            </a:extLst>
          </p:cNvPr>
          <p:cNvSpPr txBox="1"/>
          <p:nvPr/>
        </p:nvSpPr>
        <p:spPr>
          <a:xfrm>
            <a:off x="4825299" y="1779817"/>
            <a:ext cx="66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49CC6-C791-4D78-A792-A0EB693B6647}"/>
              </a:ext>
            </a:extLst>
          </p:cNvPr>
          <p:cNvSpPr/>
          <p:nvPr/>
        </p:nvSpPr>
        <p:spPr>
          <a:xfrm>
            <a:off x="5641664" y="3968151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9E029-E17C-4C10-8A75-F33ECCBF4DC6}"/>
              </a:ext>
            </a:extLst>
          </p:cNvPr>
          <p:cNvSpPr/>
          <p:nvPr/>
        </p:nvSpPr>
        <p:spPr>
          <a:xfrm>
            <a:off x="5635916" y="4212703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F3CAC-F53D-4A20-8F85-E20344787523}"/>
              </a:ext>
            </a:extLst>
          </p:cNvPr>
          <p:cNvSpPr/>
          <p:nvPr/>
        </p:nvSpPr>
        <p:spPr>
          <a:xfrm>
            <a:off x="5644542" y="4474952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6B617-874E-4654-B945-495D211F7683}"/>
              </a:ext>
            </a:extLst>
          </p:cNvPr>
          <p:cNvSpPr/>
          <p:nvPr/>
        </p:nvSpPr>
        <p:spPr>
          <a:xfrm>
            <a:off x="5641664" y="4726108"/>
            <a:ext cx="793638" cy="146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4" descr="Zoonoses: The Diseases Our Cats and Dogs Give Us | Discover Magazine">
            <a:extLst>
              <a:ext uri="{FF2B5EF4-FFF2-40B4-BE49-F238E27FC236}">
                <a16:creationId xmlns:a16="http://schemas.microsoft.com/office/drawing/2014/main" id="{0D1EF04D-7E88-490E-80BF-FB38B01F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392" y="3807260"/>
            <a:ext cx="871534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y Cats &amp; Dogs Cute Cat Dog Kitten Wallpapers">
            <a:extLst>
              <a:ext uri="{FF2B5EF4-FFF2-40B4-BE49-F238E27FC236}">
                <a16:creationId xmlns:a16="http://schemas.microsoft.com/office/drawing/2014/main" id="{D1013FD8-29CD-4733-9F20-37B0D24A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252" y="4604699"/>
            <a:ext cx="928922" cy="5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E75DC5-9C98-4E80-973F-07B5913277C9}"/>
              </a:ext>
            </a:extLst>
          </p:cNvPr>
          <p:cNvSpPr/>
          <p:nvPr/>
        </p:nvSpPr>
        <p:spPr>
          <a:xfrm>
            <a:off x="4384743" y="4604699"/>
            <a:ext cx="1008475" cy="225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6F3B23-2372-454A-869F-FA266D1820BC}"/>
              </a:ext>
            </a:extLst>
          </p:cNvPr>
          <p:cNvCxnSpPr/>
          <p:nvPr/>
        </p:nvCxnSpPr>
        <p:spPr>
          <a:xfrm>
            <a:off x="6280030" y="4054415"/>
            <a:ext cx="385222" cy="55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DD6F7-E52A-4D5E-BF09-FF61642F7C0F}"/>
              </a:ext>
            </a:extLst>
          </p:cNvPr>
          <p:cNvCxnSpPr/>
          <p:nvPr/>
        </p:nvCxnSpPr>
        <p:spPr>
          <a:xfrm flipV="1">
            <a:off x="6273533" y="4212703"/>
            <a:ext cx="541335" cy="61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3D70A-D51D-4A49-B093-F839E2663B8B}"/>
              </a:ext>
            </a:extLst>
          </p:cNvPr>
          <p:cNvSpPr/>
          <p:nvPr/>
        </p:nvSpPr>
        <p:spPr>
          <a:xfrm>
            <a:off x="2944259" y="1779817"/>
            <a:ext cx="2775054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1091ED-9168-422B-AF4E-0E72F0440F36}"/>
              </a:ext>
            </a:extLst>
          </p:cNvPr>
          <p:cNvGrpSpPr/>
          <p:nvPr/>
        </p:nvGrpSpPr>
        <p:grpSpPr>
          <a:xfrm>
            <a:off x="9525632" y="1460116"/>
            <a:ext cx="1393114" cy="477597"/>
            <a:chOff x="8069802" y="2512380"/>
            <a:chExt cx="1393114" cy="4775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10F85FF-9DAD-40A7-81F3-F61979C4A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069802" y="2512380"/>
              <a:ext cx="257452" cy="4775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8ED6E9-2DA4-4A74-BF08-10394496D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448356" y="2512380"/>
              <a:ext cx="257452" cy="4775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595B638-78CB-413F-A3EA-29B1E4D34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8826910" y="2512380"/>
              <a:ext cx="257452" cy="4775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E7B9A5-4F84-40F0-A356-BFC91862D4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85" t="38273" r="57737" b="52158"/>
            <a:stretch/>
          </p:blipFill>
          <p:spPr>
            <a:xfrm>
              <a:off x="9205464" y="2512380"/>
              <a:ext cx="257452" cy="477597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CA3B173-5FC8-4D06-9708-8CB9950B98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t="2971" r="63056" b="75329"/>
          <a:stretch/>
        </p:blipFill>
        <p:spPr>
          <a:xfrm>
            <a:off x="9303543" y="2398481"/>
            <a:ext cx="1716189" cy="122511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1C9CB0-7F42-449A-8418-0A4ECBEC5FF8}"/>
              </a:ext>
            </a:extLst>
          </p:cNvPr>
          <p:cNvCxnSpPr/>
          <p:nvPr/>
        </p:nvCxnSpPr>
        <p:spPr>
          <a:xfrm>
            <a:off x="9650398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00175-CB2D-439D-8E0A-B349C00DD457}"/>
              </a:ext>
            </a:extLst>
          </p:cNvPr>
          <p:cNvCxnSpPr/>
          <p:nvPr/>
        </p:nvCxnSpPr>
        <p:spPr>
          <a:xfrm>
            <a:off x="10025764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BD164E-DC61-47D1-9F8D-18EAE53668DB}"/>
              </a:ext>
            </a:extLst>
          </p:cNvPr>
          <p:cNvCxnSpPr/>
          <p:nvPr/>
        </p:nvCxnSpPr>
        <p:spPr>
          <a:xfrm>
            <a:off x="10411466" y="1939628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E75F66-1D2E-4856-87AE-630E9798C129}"/>
              </a:ext>
            </a:extLst>
          </p:cNvPr>
          <p:cNvCxnSpPr/>
          <p:nvPr/>
        </p:nvCxnSpPr>
        <p:spPr>
          <a:xfrm>
            <a:off x="10790020" y="193771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687F3-66AA-40AA-9ABE-284ECE91F6FE}"/>
              </a:ext>
            </a:extLst>
          </p:cNvPr>
          <p:cNvCxnSpPr/>
          <p:nvPr/>
        </p:nvCxnSpPr>
        <p:spPr>
          <a:xfrm>
            <a:off x="9632315" y="3537338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1A48CC-3AB8-4715-AAC2-6EC014338E41}"/>
              </a:ext>
            </a:extLst>
          </p:cNvPr>
          <p:cNvCxnSpPr/>
          <p:nvPr/>
        </p:nvCxnSpPr>
        <p:spPr>
          <a:xfrm>
            <a:off x="10032912" y="3764455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645A65-AAD9-442E-983D-19590E76FCBA}"/>
              </a:ext>
            </a:extLst>
          </p:cNvPr>
          <p:cNvCxnSpPr/>
          <p:nvPr/>
        </p:nvCxnSpPr>
        <p:spPr>
          <a:xfrm>
            <a:off x="10411466" y="3580692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91DEF3-44BD-4ED5-AEB7-9C4EAB1FFA10}"/>
              </a:ext>
            </a:extLst>
          </p:cNvPr>
          <p:cNvCxnSpPr/>
          <p:nvPr/>
        </p:nvCxnSpPr>
        <p:spPr>
          <a:xfrm>
            <a:off x="10794258" y="3740043"/>
            <a:ext cx="0" cy="460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5889A7-5950-461C-AB92-7E4F1E1EA037}"/>
              </a:ext>
            </a:extLst>
          </p:cNvPr>
          <p:cNvSpPr txBox="1"/>
          <p:nvPr/>
        </p:nvSpPr>
        <p:spPr>
          <a:xfrm>
            <a:off x="8057573" y="1566115"/>
            <a:ext cx="1292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Arial (Body)"/>
              </a:rPr>
              <a:t>Query</a:t>
            </a:r>
            <a:r>
              <a:rPr lang="en-US" sz="1600" dirty="0">
                <a:latin typeface="Arial (Body)"/>
              </a:rPr>
              <a:t> descriptors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19E4E8-846B-4DF4-A96F-F0C0237FCDB5}"/>
              </a:ext>
            </a:extLst>
          </p:cNvPr>
          <p:cNvSpPr txBox="1"/>
          <p:nvPr/>
        </p:nvSpPr>
        <p:spPr>
          <a:xfrm>
            <a:off x="8264548" y="2794341"/>
            <a:ext cx="878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TF-IDF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0078DF79-9F6D-432F-B1C0-A12EFB76045B}"/>
              </a:ext>
            </a:extLst>
          </p:cNvPr>
          <p:cNvSpPr/>
          <p:nvPr/>
        </p:nvSpPr>
        <p:spPr>
          <a:xfrm rot="5400000">
            <a:off x="10069611" y="3639966"/>
            <a:ext cx="356330" cy="1795102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6AACAC-6C8E-4C0F-9C2F-7008463647AD}"/>
              </a:ext>
            </a:extLst>
          </p:cNvPr>
          <p:cNvSpPr txBox="1"/>
          <p:nvPr/>
        </p:nvSpPr>
        <p:spPr>
          <a:xfrm>
            <a:off x="9632315" y="5033250"/>
            <a:ext cx="166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(Body)"/>
              </a:rPr>
              <a:t>Key of Image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9A5A3F-06EF-4920-B648-CB29ED10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B2403-B035-4CF8-9196-38B9AE83F1D0}" type="slidenum">
              <a:rPr lang="en-ID" smtClean="0"/>
              <a:t>9</a:t>
            </a:fld>
            <a:endParaRPr lang="en-ID"/>
          </a:p>
        </p:txBody>
      </p:sp>
      <p:pic>
        <p:nvPicPr>
          <p:cNvPr id="38" name="Graphic 37" descr="A splash">
            <a:extLst>
              <a:ext uri="{FF2B5EF4-FFF2-40B4-BE49-F238E27FC236}">
                <a16:creationId xmlns:a16="http://schemas.microsoft.com/office/drawing/2014/main" id="{B402F371-1275-4535-89BD-B17C5C372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9409" y="5708642"/>
            <a:ext cx="1047227" cy="1047227"/>
          </a:xfrm>
          <a:prstGeom prst="rect">
            <a:avLst/>
          </a:prstGeom>
        </p:spPr>
      </p:pic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146A8A5-9790-4729-8AB7-412BD7863EA0}"/>
              </a:ext>
            </a:extLst>
          </p:cNvPr>
          <p:cNvSpPr txBox="1">
            <a:spLocks/>
          </p:cNvSpPr>
          <p:nvPr/>
        </p:nvSpPr>
        <p:spPr>
          <a:xfrm>
            <a:off x="11213662" y="6049693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E8B2403-B035-4CF8-9196-38B9AE83F1D0}" type="slidenum">
              <a:rPr lang="en-ID" sz="2000" smtClean="0"/>
              <a:pPr/>
              <a:t>9</a:t>
            </a:fld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875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4" grpId="0"/>
      <p:bldP spid="35" grpId="0"/>
      <p:bldP spid="36" grpId="0" animBg="1"/>
      <p:bldP spid="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6AD8CC2C41C0E84A8C090505175F8245" ma:contentTypeVersion="9" ma:contentTypeDescription="Tạo tài liệu mới." ma:contentTypeScope="" ma:versionID="d3f14441cd93640b6ee771cf15b9cc61">
  <xsd:schema xmlns:xsd="http://www.w3.org/2001/XMLSchema" xmlns:xs="http://www.w3.org/2001/XMLSchema" xmlns:p="http://schemas.microsoft.com/office/2006/metadata/properties" xmlns:ns3="e37d3be0-0233-4753-8495-3f4d24fafbbc" targetNamespace="http://schemas.microsoft.com/office/2006/metadata/properties" ma:root="true" ma:fieldsID="46171b3bd1f5bc711e5e27c5124fd6d8" ns3:_="">
    <xsd:import namespace="e37d3be0-0233-4753-8495-3f4d24fafb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d3be0-0233-4753-8495-3f4d24faf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AE66F9-93E2-44B4-A779-440E90CC2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D5F8F9-7659-428B-8152-31D3616109C8}">
  <ds:schemaRefs>
    <ds:schemaRef ds:uri="http://purl.org/dc/terms/"/>
    <ds:schemaRef ds:uri="e37d3be0-0233-4753-8495-3f4d24fafbbc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F91FDDD-907E-4430-8FCF-97DFED226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d3be0-0233-4753-8495-3f4d24fafb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565</TotalTime>
  <Words>261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(Body)</vt:lpstr>
      <vt:lpstr>Calibri</vt:lpstr>
      <vt:lpstr>Corbel</vt:lpstr>
      <vt:lpstr>Lucida Handwriting</vt:lpstr>
      <vt:lpstr>Times New Roman</vt:lpstr>
      <vt:lpstr>Verdana</vt:lpstr>
      <vt:lpstr>Parallax</vt:lpstr>
      <vt:lpstr>PowerPoint Presentation</vt:lpstr>
      <vt:lpstr>Table content</vt:lpstr>
      <vt:lpstr>PowerPoint Presentation</vt:lpstr>
      <vt:lpstr> 1/ Introduction</vt:lpstr>
      <vt:lpstr> 1/ Introduction</vt:lpstr>
      <vt:lpstr> 1/ Introduction</vt:lpstr>
      <vt:lpstr> 2/  TF-IDF</vt:lpstr>
      <vt:lpstr>3/ Image retrieval with TF-IDF</vt:lpstr>
      <vt:lpstr> 3/ Image retrieval with TF-IDF</vt:lpstr>
      <vt:lpstr> 3/ Image retrieval with TF-IDF</vt:lpstr>
      <vt:lpstr> 4/ Evaluation</vt:lpstr>
      <vt:lpstr> 4/ Evaluation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 Nguyễn Đức</dc:creator>
  <cp:lastModifiedBy>Bao Vo</cp:lastModifiedBy>
  <cp:revision>33</cp:revision>
  <dcterms:created xsi:type="dcterms:W3CDTF">2020-12-24T16:23:31Z</dcterms:created>
  <dcterms:modified xsi:type="dcterms:W3CDTF">2020-12-26T08:24:08Z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0x0101006AD8CC2C41C0E84A8C090505175F8245</vt:lpwstr>
  </property>
</Properties>
</file>