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0640e7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0640e7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 Free day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Menghapus Subsidi Bahan Bakar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Meningkatkan persentase pajak kendaraan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Meningkatkan kesadaran individu akan pentingnya lingkungan sehat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3ff863a5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3ff863a5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3ff863a5_3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3ff863a5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3ff863a5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3ff863a5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4507ca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4507ca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3ff863a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3ff863a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4507ca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4507ca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3ff863a5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3ff863a5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0640e7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0640e7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22901"/>
            <a:ext cx="3054600" cy="28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lt2"/>
                </a:solidFill>
              </a:rPr>
              <a:t>Jumlah</a:t>
            </a:r>
            <a:r>
              <a:rPr lang="id" sz="3600"/>
              <a:t> </a:t>
            </a:r>
            <a:r>
              <a:rPr b="1" lang="id" sz="3600">
                <a:solidFill>
                  <a:srgbClr val="073763"/>
                </a:solidFill>
              </a:rPr>
              <a:t>Kendaraan Bermotor</a:t>
            </a:r>
            <a:r>
              <a:rPr b="1" lang="id" sz="3600"/>
              <a:t> </a:t>
            </a:r>
            <a:r>
              <a:rPr b="1" lang="id" sz="3600">
                <a:solidFill>
                  <a:srgbClr val="666666"/>
                </a:solidFill>
              </a:rPr>
              <a:t>Yang</a:t>
            </a:r>
            <a:r>
              <a:rPr b="1" lang="id" sz="3600"/>
              <a:t> </a:t>
            </a:r>
            <a:r>
              <a:rPr b="1" lang="id" sz="3600">
                <a:solidFill>
                  <a:schemeClr val="lt2"/>
                </a:solidFill>
              </a:rPr>
              <a:t>Terus Meningkat</a:t>
            </a:r>
            <a:r>
              <a:rPr lang="id" sz="3600"/>
              <a:t> </a:t>
            </a:r>
            <a:r>
              <a:rPr b="1" lang="id" sz="3600">
                <a:solidFill>
                  <a:srgbClr val="666666"/>
                </a:solidFill>
              </a:rPr>
              <a:t>Dari Waktu ke Waktu</a:t>
            </a:r>
            <a:endParaRPr b="1" sz="3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38025" y="720200"/>
            <a:ext cx="2178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2"/>
                </a:solidFill>
              </a:rPr>
              <a:t>=</a:t>
            </a:r>
            <a:r>
              <a:rPr b="1" lang="id">
                <a:solidFill>
                  <a:schemeClr val="lt2"/>
                </a:solidFill>
              </a:rPr>
              <a:t>Solusi=</a:t>
            </a:r>
            <a:r>
              <a:rPr b="1" lang="id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descr="Hasil gambar untuk car free day"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2032150"/>
            <a:ext cx="2073950" cy="217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sil gambar untuk menghapus subsidi"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550" y="12250"/>
            <a:ext cx="2558750" cy="21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sil gambar untuk persentase pajak kendaraan bermotor"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0" r="0" t="15739"/>
          <a:stretch/>
        </p:blipFill>
        <p:spPr>
          <a:xfrm>
            <a:off x="5586150" y="315925"/>
            <a:ext cx="2308250" cy="15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485075" y="2032150"/>
            <a:ext cx="2681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Menghapus Subsidi Bahan Bakar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399425" y="1866700"/>
            <a:ext cx="2681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 sz="1500">
                <a:solidFill>
                  <a:schemeClr val="accent1"/>
                </a:solidFill>
              </a:rPr>
              <a:t>Meningkatkan persentase pajak kendaraan</a:t>
            </a:r>
            <a:endParaRPr b="1" sz="1500">
              <a:solidFill>
                <a:schemeClr val="accent1"/>
              </a:solidFill>
            </a:endParaRPr>
          </a:p>
        </p:txBody>
      </p:sp>
      <p:pic>
        <p:nvPicPr>
          <p:cNvPr descr="Hasil gambar untuk trans metro"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150" y="2769075"/>
            <a:ext cx="2177950" cy="217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sil gambar untuk walking" id="147" name="Google Shape;147;p22"/>
          <p:cNvPicPr preferRelativeResize="0"/>
          <p:nvPr/>
        </p:nvPicPr>
        <p:blipFill rotWithShape="1">
          <a:blip r:embed="rId7">
            <a:alphaModFix/>
          </a:blip>
          <a:srcRect b="0" l="0" r="20051" t="0"/>
          <a:stretch/>
        </p:blipFill>
        <p:spPr>
          <a:xfrm>
            <a:off x="5045300" y="2895700"/>
            <a:ext cx="25587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060025" y="3943450"/>
            <a:ext cx="2681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Menggiatkan transportasi umum dan berjalan kaki</a:t>
            </a:r>
            <a:endParaRPr b="1" sz="1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987300" y="1122901"/>
            <a:ext cx="3054600" cy="28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lt2"/>
                </a:solidFill>
              </a:rPr>
              <a:t>Jumlah</a:t>
            </a:r>
            <a:r>
              <a:rPr lang="id" sz="3600"/>
              <a:t> </a:t>
            </a:r>
            <a:r>
              <a:rPr b="1" lang="id" sz="3600">
                <a:solidFill>
                  <a:srgbClr val="073763"/>
                </a:solidFill>
              </a:rPr>
              <a:t>Kendaraan Bermotor</a:t>
            </a:r>
            <a:r>
              <a:rPr b="1" lang="id" sz="3600"/>
              <a:t> </a:t>
            </a:r>
            <a:r>
              <a:rPr b="1" lang="id" sz="3600">
                <a:solidFill>
                  <a:srgbClr val="666666"/>
                </a:solidFill>
              </a:rPr>
              <a:t>Yang</a:t>
            </a:r>
            <a:r>
              <a:rPr b="1" lang="id" sz="3600"/>
              <a:t> </a:t>
            </a:r>
            <a:r>
              <a:rPr b="1" lang="id" sz="3600">
                <a:solidFill>
                  <a:schemeClr val="lt2"/>
                </a:solidFill>
              </a:rPr>
              <a:t>Terus Meningkat</a:t>
            </a:r>
            <a:r>
              <a:rPr lang="id" sz="3600"/>
              <a:t> </a:t>
            </a:r>
            <a:r>
              <a:rPr b="1" lang="id" sz="3600">
                <a:solidFill>
                  <a:srgbClr val="666666"/>
                </a:solidFill>
              </a:rPr>
              <a:t>Dari Waktu ke Waktu</a:t>
            </a:r>
            <a:endParaRPr b="1" sz="3600">
              <a:solidFill>
                <a:srgbClr val="666666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655350" y="828925"/>
            <a:ext cx="729600" cy="618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2959150" y="3402300"/>
            <a:ext cx="729600" cy="618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4772625" y="1323575"/>
            <a:ext cx="36351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id" sz="1800">
                <a:solidFill>
                  <a:schemeClr val="lt2"/>
                </a:solidFill>
              </a:rPr>
              <a:t>Gusti Kadek Natia Larasati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(17/413900/TK/46340)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id" sz="1800">
                <a:solidFill>
                  <a:schemeClr val="lt2"/>
                </a:solidFill>
              </a:rPr>
              <a:t>Rozanah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(17/413922/TK/46362)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id" sz="1800">
                <a:solidFill>
                  <a:schemeClr val="lt2"/>
                </a:solidFill>
              </a:rPr>
              <a:t>Anindya Damayanti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(17/415231/TK/46520)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id" sz="1800">
                <a:solidFill>
                  <a:schemeClr val="lt2"/>
                </a:solidFill>
              </a:rPr>
              <a:t>Dyah Permata Octaviana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(17/415232/TK/46521)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165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2"/>
                </a:solidFill>
              </a:rPr>
              <a:t>Latar Belakang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16500" y="1225225"/>
            <a:ext cx="4173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tahun ke tahun, jumlah kendaraan bermotor di Indonesia terus </a:t>
            </a:r>
            <a:r>
              <a:rPr b="1" lang="id">
                <a:solidFill>
                  <a:schemeClr val="lt2"/>
                </a:solidFill>
              </a:rPr>
              <a:t>meningkat</a:t>
            </a:r>
            <a:r>
              <a:rPr lang="id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2"/>
                </a:solidFill>
              </a:rPr>
              <a:t>R</a:t>
            </a:r>
            <a:r>
              <a:rPr b="1" lang="id">
                <a:solidFill>
                  <a:schemeClr val="lt2"/>
                </a:solidFill>
              </a:rPr>
              <a:t>asa nyama</a:t>
            </a:r>
            <a:r>
              <a:rPr b="1" lang="id">
                <a:solidFill>
                  <a:schemeClr val="lt2"/>
                </a:solidFill>
              </a:rPr>
              <a:t>n</a:t>
            </a:r>
            <a:r>
              <a:rPr lang="id"/>
              <a:t> masyarakat untuk bertransportasi menggunakan </a:t>
            </a:r>
            <a:r>
              <a:rPr b="1" lang="id">
                <a:solidFill>
                  <a:srgbClr val="073763"/>
                </a:solidFill>
              </a:rPr>
              <a:t>kendaraan pribadi</a:t>
            </a:r>
            <a:r>
              <a:rPr b="1" lang="id">
                <a:solidFill>
                  <a:schemeClr val="lt2"/>
                </a:solidFill>
              </a:rPr>
              <a:t> </a:t>
            </a:r>
            <a:r>
              <a:rPr lang="id"/>
              <a:t>dirasa masih </a:t>
            </a:r>
            <a:r>
              <a:rPr b="1" lang="id">
                <a:solidFill>
                  <a:schemeClr val="lt2"/>
                </a:solidFill>
              </a:rPr>
              <a:t>lebih besar</a:t>
            </a:r>
            <a:r>
              <a:rPr lang="id"/>
              <a:t> dibanding menggunakan kendaraan umum.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400" y="559825"/>
            <a:ext cx="3526848" cy="264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17245" l="0" r="0" t="0"/>
          <a:stretch/>
        </p:blipFill>
        <p:spPr>
          <a:xfrm>
            <a:off x="5098625" y="2472850"/>
            <a:ext cx="3618175" cy="24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165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2"/>
                </a:solidFill>
              </a:rPr>
              <a:t>Latar Belakang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17750" y="1278550"/>
            <a:ext cx="4481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Kenaikan ini tentunya memberikan beberapa </a:t>
            </a:r>
            <a:r>
              <a:rPr b="1" lang="id" sz="18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dampak negatif</a:t>
            </a: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0" y="2341800"/>
            <a:ext cx="3986400" cy="22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987550" y="2441650"/>
            <a:ext cx="39864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Misalnya, </a:t>
            </a:r>
            <a:r>
              <a:rPr b="1" lang="id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emisi</a:t>
            </a: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yang dihasilkan berdampak buruk terhadap lingkungan dan </a:t>
            </a:r>
            <a:r>
              <a:rPr b="1" lang="id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kemacetan</a:t>
            </a: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yang timbul menyebabkan waktu untuk berpindah antar tempat menjadi lama sehingga </a:t>
            </a:r>
            <a:r>
              <a:rPr b="1" lang="id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mengurangi efektivitas waktu</a:t>
            </a:r>
            <a:r>
              <a:rPr lang="id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300" y="442050"/>
            <a:ext cx="2622875" cy="1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lt2"/>
                </a:solidFill>
              </a:rPr>
              <a:t>Variabel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6464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●"/>
            </a:pPr>
            <a:r>
              <a:rPr baseline="30000" lang="id" sz="3100"/>
              <a:t>Variabel bebas : penyebab meningkatnya penggunaan kendaraan bermotor. Diantaranya, </a:t>
            </a:r>
            <a:r>
              <a:rPr b="1" baseline="30000" lang="id" sz="3100">
                <a:solidFill>
                  <a:schemeClr val="accent1"/>
                </a:solidFill>
              </a:rPr>
              <a:t>pendapatan masyarakat Indonesia yang semakin meningkat</a:t>
            </a:r>
            <a:r>
              <a:rPr baseline="30000" lang="id" sz="3100">
                <a:solidFill>
                  <a:schemeClr val="accent1"/>
                </a:solidFill>
              </a:rPr>
              <a:t>, </a:t>
            </a:r>
            <a:r>
              <a:rPr b="1" baseline="30000" lang="id" sz="3100">
                <a:solidFill>
                  <a:schemeClr val="accent1"/>
                </a:solidFill>
              </a:rPr>
              <a:t>program mobil murah</a:t>
            </a:r>
            <a:r>
              <a:rPr b="1" baseline="30000" lang="id" sz="3100">
                <a:solidFill>
                  <a:schemeClr val="lt2"/>
                </a:solidFill>
              </a:rPr>
              <a:t>, </a:t>
            </a:r>
            <a:r>
              <a:rPr b="1" baseline="30000" lang="id" sz="3100">
                <a:solidFill>
                  <a:schemeClr val="accent1"/>
                </a:solidFill>
              </a:rPr>
              <a:t>kenyamanan menggunakan kendaraan bermotor</a:t>
            </a:r>
            <a:r>
              <a:rPr b="1" baseline="30000" lang="id" sz="3100">
                <a:solidFill>
                  <a:schemeClr val="lt2"/>
                </a:solidFill>
              </a:rPr>
              <a:t>,</a:t>
            </a:r>
            <a:r>
              <a:rPr baseline="30000" lang="id" sz="3100"/>
              <a:t> didukung dengan </a:t>
            </a:r>
            <a:r>
              <a:rPr b="1" baseline="30000" lang="id" sz="3100">
                <a:solidFill>
                  <a:schemeClr val="accent1"/>
                </a:solidFill>
              </a:rPr>
              <a:t>kemudahan dalam kepemilikan kendaraan bermotor</a:t>
            </a:r>
            <a:endParaRPr b="1" baseline="30000" sz="3100">
              <a:solidFill>
                <a:schemeClr val="accent1"/>
              </a:solidFill>
            </a:endParaRPr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●"/>
            </a:pPr>
            <a:r>
              <a:rPr baseline="30000" lang="id" sz="3100"/>
              <a:t>Variabel terikat : </a:t>
            </a:r>
            <a:r>
              <a:rPr b="1" baseline="30000" lang="id" sz="3100">
                <a:solidFill>
                  <a:schemeClr val="accent1"/>
                </a:solidFill>
              </a:rPr>
              <a:t>peningkatan penggunaan kendaraan bermotor</a:t>
            </a:r>
            <a:endParaRPr b="1" baseline="30000" sz="3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2"/>
                </a:solidFill>
              </a:rPr>
              <a:t>Grafik Kenaikan Jumlah Kendaraan (2012-2016)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34225"/>
            <a:ext cx="2604949" cy="173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773" y="1303073"/>
            <a:ext cx="5824525" cy="35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3040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600">
                <a:solidFill>
                  <a:schemeClr val="lt2"/>
                </a:solidFill>
              </a:rPr>
              <a:t>Pemodelan</a:t>
            </a:r>
            <a:endParaRPr b="1" sz="4600">
              <a:solidFill>
                <a:schemeClr val="lt2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001200" y="439225"/>
            <a:ext cx="3270300" cy="9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191650" y="1993038"/>
            <a:ext cx="2895900" cy="7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191650" y="3156750"/>
            <a:ext cx="2895900" cy="7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191650" y="4185300"/>
            <a:ext cx="2895900" cy="7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091900" y="1896850"/>
            <a:ext cx="3216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u="sng">
                <a:solidFill>
                  <a:schemeClr val="lt1"/>
                </a:solidFill>
              </a:rPr>
              <a:t>Effect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</a:rPr>
              <a:t>Rasa nyaman menggunakan kendaraan pribadi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168100" y="4168050"/>
            <a:ext cx="279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600" u="sng">
                <a:solidFill>
                  <a:schemeClr val="lt1"/>
                </a:solidFill>
              </a:rPr>
              <a:t>Object</a:t>
            </a:r>
            <a:endParaRPr b="1" sz="16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</a:rPr>
              <a:t>Transportasi umum</a:t>
            </a:r>
            <a:r>
              <a:rPr b="1" lang="id">
                <a:solidFill>
                  <a:schemeClr val="dk1"/>
                </a:solidFill>
              </a:rPr>
              <a:t> </a:t>
            </a:r>
            <a:endParaRPr b="1" sz="16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168100" y="3100650"/>
            <a:ext cx="279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600" u="sng">
                <a:solidFill>
                  <a:schemeClr val="lt1"/>
                </a:solidFill>
              </a:rPr>
              <a:t>Attribute</a:t>
            </a:r>
            <a:endParaRPr b="1" sz="16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</a:rPr>
              <a:t>Fasilitas transportasi umum yang kurang memadai</a:t>
            </a:r>
            <a:r>
              <a:rPr b="1" lang="id">
                <a:solidFill>
                  <a:schemeClr val="dk1"/>
                </a:solidFill>
              </a:rPr>
              <a:t> </a:t>
            </a:r>
            <a:endParaRPr b="1" sz="16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/>
              <a:t> </a:t>
            </a:r>
            <a:endParaRPr b="1" sz="1500"/>
          </a:p>
        </p:txBody>
      </p:sp>
      <p:sp>
        <p:nvSpPr>
          <p:cNvPr id="113" name="Google Shape;113;p19"/>
          <p:cNvSpPr txBox="1"/>
          <p:nvPr/>
        </p:nvSpPr>
        <p:spPr>
          <a:xfrm>
            <a:off x="2740800" y="439225"/>
            <a:ext cx="379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 u="sng">
                <a:solidFill>
                  <a:schemeClr val="lt1"/>
                </a:solidFill>
              </a:rPr>
              <a:t>Unwanted Effect</a:t>
            </a:r>
            <a:endParaRPr b="1" sz="16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700">
                <a:solidFill>
                  <a:schemeClr val="dk1"/>
                </a:solidFill>
              </a:rPr>
              <a:t>Peningkatan Penggunaan Kendaraan Bermotor</a:t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 flipH="1">
            <a:off x="4696900" y="1344925"/>
            <a:ext cx="6900" cy="63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flipH="1">
            <a:off x="4696900" y="2741250"/>
            <a:ext cx="6900" cy="417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689400" y="3904950"/>
            <a:ext cx="7500" cy="289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2"/>
                </a:solidFill>
              </a:rPr>
              <a:t>Persamaan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47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Menggunakan aturan Gauss Seidel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0" y="1742200"/>
            <a:ext cx="4071175" cy="26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21430" l="0" r="0" t="30702"/>
          <a:stretch/>
        </p:blipFill>
        <p:spPr>
          <a:xfrm>
            <a:off x="4762225" y="2262238"/>
            <a:ext cx="4381774" cy="13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326325" y="1826350"/>
            <a:ext cx="1890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Jumlah Kendaraan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1246075" y="1470225"/>
            <a:ext cx="36999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Sehingga didapat: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8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id" sz="1100"/>
              <a:t>1 </a:t>
            </a:r>
            <a:r>
              <a:rPr lang="id" sz="1800"/>
              <a:t>= -4.275.708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8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id" sz="1100"/>
              <a:t>2</a:t>
            </a:r>
            <a:r>
              <a:rPr lang="id" sz="1800"/>
              <a:t> = 33.787.210,5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8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id" sz="1100"/>
              <a:t>3</a:t>
            </a:r>
            <a:r>
              <a:rPr lang="id" sz="1800"/>
              <a:t> = -61.341.284,5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8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id" sz="1100"/>
              <a:t>4</a:t>
            </a:r>
            <a:r>
              <a:rPr lang="id" sz="1800"/>
              <a:t> = 135.948.885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650" y="2358538"/>
            <a:ext cx="2552449" cy="3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1023500" y="2047000"/>
            <a:ext cx="2618700" cy="1231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519200" y="2244200"/>
            <a:ext cx="3509700" cy="545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643875" y="1470225"/>
            <a:ext cx="39900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</a:rPr>
              <a:t>Persamaan: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1"/>
                </a:solidFill>
              </a:rPr>
              <a:t>Jml Kendaraan tahun ke-n: </a:t>
            </a:r>
            <a:r>
              <a:rPr b="1" lang="id" sz="1800">
                <a:solidFill>
                  <a:schemeClr val="dk1"/>
                </a:solidFill>
              </a:rPr>
              <a:t>N(t)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800">
                <a:solidFill>
                  <a:schemeClr val="dk1"/>
                </a:solidFill>
              </a:rPr>
              <a:t>N(t) </a:t>
            </a:r>
            <a:r>
              <a:rPr lang="id" sz="1800">
                <a:solidFill>
                  <a:schemeClr val="dk1"/>
                </a:solidFill>
              </a:rPr>
              <a:t>=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2"/>
                </a:solidFill>
              </a:rPr>
              <a:t>Persamaan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