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4" r:id="rId3"/>
    <p:sldId id="286" r:id="rId4"/>
    <p:sldId id="289" r:id="rId5"/>
    <p:sldId id="292" r:id="rId6"/>
    <p:sldId id="293" r:id="rId7"/>
    <p:sldId id="287" r:id="rId8"/>
    <p:sldId id="285" r:id="rId9"/>
    <p:sldId id="288" r:id="rId10"/>
    <p:sldId id="295" r:id="rId11"/>
    <p:sldId id="294" r:id="rId12"/>
    <p:sldId id="296" r:id="rId13"/>
  </p:sldIdLst>
  <p:sldSz cx="9144000" cy="5143500" type="screen16x9"/>
  <p:notesSz cx="6858000" cy="9144000"/>
  <p:embeddedFontLst>
    <p:embeddedFont>
      <p:font typeface="Short Stack" panose="020B0604020202020204" charset="0"/>
      <p:regular r:id="rId15"/>
    </p:embeddedFont>
    <p:embeddedFont>
      <p:font typeface="Quicksand" panose="020B0604020202020204" charset="0"/>
      <p:regular r:id="rId16"/>
      <p:bold r:id="rId17"/>
    </p:embeddedFont>
    <p:embeddedFont>
      <p:font typeface="Amatic SC" panose="020B0604020202020204" charset="-79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0EB"/>
    <a:srgbClr val="F3805C"/>
    <a:srgbClr val="4BD1DD"/>
    <a:srgbClr val="95D346"/>
    <a:srgbClr val="BD9ADD"/>
    <a:srgbClr val="FFD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5FEF-7E23-46A8-8911-4854C9B579CA}">
  <a:tblStyle styleId="{D9855FEF-7E23-46A8-8911-4854C9B57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3" autoAdjust="0"/>
    <p:restoredTop sz="94660"/>
  </p:normalViewPr>
  <p:slideViewPr>
    <p:cSldViewPr snapToGrid="0">
      <p:cViewPr varScale="1">
        <p:scale>
          <a:sx n="52" d="100"/>
          <a:sy n="52" d="100"/>
        </p:scale>
        <p:origin x="64" y="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177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43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28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6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77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1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9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67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4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5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7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0" y="1205234"/>
            <a:ext cx="9144000" cy="11707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AIR MEASUREMENT</a:t>
            </a:r>
            <a:endParaRPr sz="8800" dirty="0"/>
          </a:p>
        </p:txBody>
      </p:sp>
      <p:sp>
        <p:nvSpPr>
          <p:cNvPr id="4" name="Google Shape;709;p15"/>
          <p:cNvSpPr txBox="1">
            <a:spLocks/>
          </p:cNvSpPr>
          <p:nvPr/>
        </p:nvSpPr>
        <p:spPr>
          <a:xfrm>
            <a:off x="2540832" y="2256018"/>
            <a:ext cx="4077325" cy="180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Instructor: </a:t>
            </a:r>
            <a:r>
              <a:rPr lang="en-US" sz="2000" dirty="0" err="1" smtClean="0">
                <a:solidFill>
                  <a:schemeClr val="bg1"/>
                </a:solidFill>
              </a:rPr>
              <a:t>Ph.D</a:t>
            </a:r>
            <a:r>
              <a:rPr lang="en-US" sz="2000" dirty="0" smtClean="0">
                <a:solidFill>
                  <a:schemeClr val="bg1"/>
                </a:solidFill>
              </a:rPr>
              <a:t> Do </a:t>
            </a:r>
            <a:r>
              <a:rPr lang="en-US" sz="2000" dirty="0" err="1" smtClean="0">
                <a:solidFill>
                  <a:schemeClr val="bg1"/>
                </a:solidFill>
              </a:rPr>
              <a:t>Thanh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Nghi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Group members: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Dang Quach Gia </a:t>
            </a:r>
            <a:r>
              <a:rPr lang="en-US" sz="2000" dirty="0" err="1" smtClean="0">
                <a:solidFill>
                  <a:schemeClr val="bg1"/>
                </a:solidFill>
              </a:rPr>
              <a:t>Binh</a:t>
            </a:r>
            <a:r>
              <a:rPr lang="en-US" sz="2000" dirty="0" smtClean="0">
                <a:solidFill>
                  <a:schemeClr val="bg1"/>
                </a:solidFill>
              </a:rPr>
              <a:t> B1706973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Lam </a:t>
            </a:r>
            <a:r>
              <a:rPr lang="en-US" sz="2000" dirty="0" err="1" smtClean="0">
                <a:solidFill>
                  <a:schemeClr val="bg1"/>
                </a:solidFill>
              </a:rPr>
              <a:t>Truc</a:t>
            </a:r>
            <a:r>
              <a:rPr lang="en-US" sz="2000" dirty="0" smtClean="0">
                <a:solidFill>
                  <a:schemeClr val="bg1"/>
                </a:solidFill>
              </a:rPr>
              <a:t> Mai B1706723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</a:t>
            </a:r>
            <a:r>
              <a:rPr lang="en-US" sz="2000" dirty="0" err="1" smtClean="0">
                <a:solidFill>
                  <a:schemeClr val="bg1"/>
                </a:solidFill>
              </a:rPr>
              <a:t>Thi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Bao</a:t>
            </a:r>
            <a:r>
              <a:rPr lang="en-US" sz="2000" dirty="0" smtClean="0">
                <a:solidFill>
                  <a:schemeClr val="bg1"/>
                </a:solidFill>
              </a:rPr>
              <a:t> Thu B1710449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10</a:t>
            </a:fld>
            <a:endParaRPr sz="1800"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/>
              <a:t>Have a good day!</a:t>
            </a:r>
            <a:endParaRPr sz="1800" b="1" dirty="0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385235" y="4749851"/>
            <a:ext cx="548700" cy="2769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t>11</a:t>
            </a:fld>
            <a:endParaRPr lang="e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7135"/>
            <a:ext cx="9144000" cy="568840"/>
          </a:xfrm>
        </p:spPr>
        <p:txBody>
          <a:bodyPr/>
          <a:lstStyle/>
          <a:p>
            <a:r>
              <a:rPr lang="en-US" sz="4800" dirty="0" err="1" smtClean="0"/>
              <a:t>Refereneces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85350" y="815974"/>
            <a:ext cx="8748585" cy="4210776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[1] “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cồn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tin &amp;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2015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[2] “ESP8266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AsyncWebServer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README.md [Online]. Available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https://github.com/me-no-dev/ESPAsyncWebServer/blob/master/README.md.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[Accessed 2020]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D. Technologies, "Getting right PPM from MQ sensors," 3 1 2015. [Online]. Available: https://www.youtube.com/watch?v=fBo3Yq9LK1U. [Accessed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2020]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[4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C.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Pfister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the Internet of Things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[5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 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Arduino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 |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Arduino," [Online]. Available: http://arduino.vn/. [Accessed 2020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B. T. Sinh, "</a:t>
            </a:r>
            <a:r>
              <a:rPr lang="vi-VN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Khả năng và định hướng phát triển của Internet kết nối vạn vật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Viện Chiến lược và Chính sách Khoa học &amp; Công nghệ, 2017.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385235" y="4749851"/>
            <a:ext cx="548700" cy="2769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t>12</a:t>
            </a:fld>
            <a:endParaRPr lang="en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85350" y="58375"/>
            <a:ext cx="8748585" cy="5026750"/>
          </a:xfrm>
        </p:spPr>
        <p:txBody>
          <a:bodyPr/>
          <a:lstStyle/>
          <a:p>
            <a:pPr marL="114300" indent="0">
              <a:buNone/>
            </a:pP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[7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] "ESP8266 Arduino </a:t>
            </a: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Core” 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[Online</a:t>
            </a: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]. Available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: https://arduino-esp8266.readthedocs.io/en/latest/filesystem.html. [Accessed 2020</a:t>
            </a: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marL="114300" indent="0">
              <a:buNone/>
            </a:pP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[8] </a:t>
            </a:r>
            <a:r>
              <a:rPr lang="fr-FR" sz="1750" dirty="0">
                <a:latin typeface="Arial" panose="020B0604020202020204" pitchFamily="34" charset="0"/>
                <a:cs typeface="Arial" panose="020B0604020202020204" pitchFamily="34" charset="0"/>
              </a:rPr>
              <a:t>"MQ-3 </a:t>
            </a:r>
            <a:r>
              <a:rPr lang="fr-FR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Document" </a:t>
            </a:r>
            <a:r>
              <a:rPr lang="fr-FR" sz="1750" dirty="0">
                <a:latin typeface="Arial" panose="020B0604020202020204" pitchFamily="34" charset="0"/>
                <a:cs typeface="Arial" panose="020B0604020202020204" pitchFamily="34" charset="0"/>
              </a:rPr>
              <a:t>[Online]. </a:t>
            </a:r>
            <a:r>
              <a:rPr lang="fr-FR" sz="175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fr-FR" sz="17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fr-FR" sz="1750" dirty="0">
                <a:latin typeface="Arial" panose="020B0604020202020204" pitchFamily="34" charset="0"/>
                <a:cs typeface="Arial" panose="020B0604020202020204" pitchFamily="34" charset="0"/>
              </a:rPr>
              <a:t>://www.pololu.com/file/0J310/MQ3.pdf. [</a:t>
            </a:r>
            <a:r>
              <a:rPr lang="fr-FR" sz="1750" dirty="0" err="1"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lang="fr-FR" sz="1750" dirty="0">
                <a:latin typeface="Arial" panose="020B0604020202020204" pitchFamily="34" charset="0"/>
                <a:cs typeface="Arial" panose="020B0604020202020204" pitchFamily="34" charset="0"/>
              </a:rPr>
              <a:t> 2020].</a:t>
            </a:r>
            <a:endParaRPr lang="en-US" sz="17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vi-VN" sz="1750" dirty="0">
                <a:latin typeface="Arial" panose="020B0604020202020204" pitchFamily="34" charset="0"/>
                <a:cs typeface="Arial" panose="020B0604020202020204" pitchFamily="34" charset="0"/>
              </a:rPr>
              <a:t>Vũ Ngọc Duy Tín, Nguyễn Hoàng Quốc Hưng, "</a:t>
            </a:r>
            <a:r>
              <a:rPr lang="vi-VN" sz="1750" i="1" dirty="0">
                <a:latin typeface="Arial" panose="020B0604020202020204" pitchFamily="34" charset="0"/>
                <a:cs typeface="Arial" panose="020B0604020202020204" pitchFamily="34" charset="0"/>
              </a:rPr>
              <a:t>Báo cáo Mô hình Giám sát và Điều khiển mô hình trồng nấm </a:t>
            </a:r>
            <a:r>
              <a:rPr lang="vi-VN" sz="1750" i="1" dirty="0" smtClean="0">
                <a:latin typeface="Arial" panose="020B0604020202020204" pitchFamily="34" charset="0"/>
                <a:cs typeface="Arial" panose="020B0604020202020204" pitchFamily="34" charset="0"/>
              </a:rPr>
              <a:t>rơm</a:t>
            </a:r>
            <a:r>
              <a:rPr lang="vi-VN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750" dirty="0">
                <a:latin typeface="Arial" panose="020B0604020202020204" pitchFamily="34" charset="0"/>
                <a:cs typeface="Arial" panose="020B0604020202020204" pitchFamily="34" charset="0"/>
              </a:rPr>
              <a:t>Trường ĐH SPKT, TP.HCM, 2019</a:t>
            </a:r>
            <a:r>
              <a:rPr lang="vi-VN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[10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] S. Santos, "ESP8266 Web Server using SPIFFS (SPI Flash File System) – </a:t>
            </a:r>
            <a:r>
              <a:rPr lang="en-US" sz="17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[Online]. Available: https://randomnerdtutorials.com/esp8266-web-server-spiffs-nodemcu/. [Accessed 2020</a:t>
            </a: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marL="114300" indent="0">
              <a:buNone/>
            </a:pP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[11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] "</a:t>
            </a:r>
            <a:r>
              <a:rPr lang="en-US" sz="1750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 - Web APIs | </a:t>
            </a: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MDN" 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20 5 2020. [Online]. Available: https://developer.mozilla.org/en-US/docs/Web/API/XMLHttpRequest. [Accessed 2020</a:t>
            </a: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marL="114300" indent="0">
              <a:buNone/>
            </a:pPr>
            <a:r>
              <a:rPr lang="en-US" sz="1750" dirty="0" smtClean="0">
                <a:latin typeface="Arial" panose="020B0604020202020204" pitchFamily="34" charset="0"/>
                <a:cs typeface="Arial" panose="020B0604020202020204" pitchFamily="34" charset="0"/>
              </a:rPr>
              <a:t>[12] N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. Santos, "ESP8266 Arduino: Asynchronous HTTP web server," 1 1 2018. [Online]. Available: https://techtutorialsx.com/2018/01/01/esp8266-arduino-asynchronous-http-web-server/. [Accessed 2020].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3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OUTLINE</a:t>
            </a:r>
            <a:endParaRPr sz="4800" dirty="0"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</a:t>
            </a:fld>
            <a:endParaRPr sz="1800"/>
          </a:p>
        </p:txBody>
      </p:sp>
      <p:grpSp>
        <p:nvGrpSpPr>
          <p:cNvPr id="2" name="Group 1"/>
          <p:cNvGrpSpPr/>
          <p:nvPr/>
        </p:nvGrpSpPr>
        <p:grpSpPr>
          <a:xfrm>
            <a:off x="0" y="2096647"/>
            <a:ext cx="9143999" cy="1080467"/>
            <a:chOff x="0" y="1212226"/>
            <a:chExt cx="9055039" cy="1080467"/>
          </a:xfrm>
        </p:grpSpPr>
        <p:sp>
          <p:nvSpPr>
            <p:cNvPr id="843" name="Google Shape;843;p29"/>
            <p:cNvSpPr/>
            <p:nvPr/>
          </p:nvSpPr>
          <p:spPr>
            <a:xfrm>
              <a:off x="3932194" y="1212226"/>
              <a:ext cx="3108960" cy="1080282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Demonstration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0" y="1212226"/>
              <a:ext cx="2560320" cy="1080467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Module components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922694" y="1212226"/>
              <a:ext cx="2560320" cy="1080282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W</a:t>
              </a: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eb server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13" name="Google Shape;843;p29"/>
            <p:cNvSpPr/>
            <p:nvPr/>
          </p:nvSpPr>
          <p:spPr>
            <a:xfrm>
              <a:off x="6403279" y="1212226"/>
              <a:ext cx="2651760" cy="1080282"/>
            </a:xfrm>
            <a:prstGeom prst="chevron">
              <a:avLst>
                <a:gd name="adj" fmla="val 50000"/>
              </a:avLst>
            </a:prstGeom>
            <a:solidFill>
              <a:srgbClr val="57C0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Conclusion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2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84124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3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571500"/>
            <a:ext cx="9144000" cy="57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Module components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5"/>
          <a:stretch/>
        </p:blipFill>
        <p:spPr>
          <a:xfrm>
            <a:off x="457175" y="1340583"/>
            <a:ext cx="8229600" cy="3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4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430327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2" y="2121770"/>
            <a:ext cx="8229600" cy="1974273"/>
          </a:xfrm>
          <a:prstGeom prst="rect">
            <a:avLst/>
          </a:prstGeom>
        </p:spPr>
      </p:pic>
      <p:sp>
        <p:nvSpPr>
          <p:cNvPr id="6" name="Google Shape;729;p18"/>
          <p:cNvSpPr txBox="1">
            <a:spLocks/>
          </p:cNvSpPr>
          <p:nvPr/>
        </p:nvSpPr>
        <p:spPr>
          <a:xfrm>
            <a:off x="405962" y="1214862"/>
            <a:ext cx="8332076" cy="67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8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b="1" dirty="0" smtClean="0"/>
              <a:t>HTTP - </a:t>
            </a:r>
            <a:r>
              <a:rPr lang="en-US" b="1" dirty="0" err="1" smtClean="0"/>
              <a:t>HyperText</a:t>
            </a:r>
            <a:r>
              <a:rPr lang="en-US" b="1" dirty="0" smtClean="0"/>
              <a:t> </a:t>
            </a:r>
            <a:r>
              <a:rPr lang="en-US" b="1" dirty="0"/>
              <a:t>Transfer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</a:t>
            </a:fld>
            <a:endParaRPr sz="1800" dirty="0"/>
          </a:p>
        </p:txBody>
      </p:sp>
      <p:sp>
        <p:nvSpPr>
          <p:cNvPr id="746" name="Google Shape;746;p20"/>
          <p:cNvSpPr txBox="1">
            <a:spLocks noGrp="1"/>
          </p:cNvSpPr>
          <p:nvPr>
            <p:ph type="body" idx="4294967295"/>
          </p:nvPr>
        </p:nvSpPr>
        <p:spPr>
          <a:xfrm>
            <a:off x="0" y="554038"/>
            <a:ext cx="4011613" cy="577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/>
              <a:t>Synchronous</a:t>
            </a:r>
            <a:endParaRPr sz="3200" b="1" dirty="0"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 idx="4294967295"/>
          </p:nvPr>
        </p:nvSpPr>
        <p:spPr>
          <a:xfrm>
            <a:off x="0" y="200178"/>
            <a:ext cx="9144000" cy="5698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Web server</a:t>
            </a:r>
            <a:endParaRPr sz="4800" dirty="0"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4294967295"/>
          </p:nvPr>
        </p:nvSpPr>
        <p:spPr>
          <a:xfrm>
            <a:off x="5094288" y="577850"/>
            <a:ext cx="4049712" cy="69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Asynchronous</a:t>
            </a:r>
            <a:endParaRPr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2" y="1379385"/>
            <a:ext cx="4881806" cy="11923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56" y="1379385"/>
            <a:ext cx="3442176" cy="36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8412310" y="4699655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6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158444"/>
            <a:ext cx="9144000" cy="6019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sp>
        <p:nvSpPr>
          <p:cNvPr id="6" name="Google Shape;729;p18"/>
          <p:cNvSpPr txBox="1">
            <a:spLocks/>
          </p:cNvSpPr>
          <p:nvPr/>
        </p:nvSpPr>
        <p:spPr>
          <a:xfrm>
            <a:off x="0" y="634894"/>
            <a:ext cx="9144000" cy="67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8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b="1" dirty="0" smtClean="0"/>
              <a:t>SPIFFS - </a:t>
            </a:r>
            <a:r>
              <a:rPr lang="vi-VN" dirty="0"/>
              <a:t>Serial Peripheral Interface Flash File System</a:t>
            </a:r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05" y="1219875"/>
            <a:ext cx="6400800" cy="36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8417238" y="4725075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7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336885"/>
            <a:ext cx="9144000" cy="6833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3726"/>
            <a:ext cx="7315200" cy="38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ADD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604057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lt1"/>
                </a:solidFill>
              </a:rPr>
              <a:t>Let’s visit our website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8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781780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</a:rPr>
              <a:t>DEMONSTRATION</a:t>
            </a:r>
            <a:endParaRPr sz="6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build="p"/>
      <p:bldP spid="736" grpId="0" animBg="1"/>
      <p:bldP spid="737" grpId="0" animBg="1"/>
      <p:bldP spid="738" grpId="0" animBg="1"/>
      <p:bldP spid="739" grpId="0" animBg="1"/>
      <p:bldP spid="7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Conclusion</a:t>
            </a:r>
            <a:endParaRPr sz="4800"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386255" y="1327952"/>
            <a:ext cx="8332076" cy="3283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n-US" sz="2800" dirty="0" smtClean="0"/>
              <a:t>High </a:t>
            </a:r>
            <a:r>
              <a:rPr lang="en-US" sz="2800" dirty="0"/>
              <a:t>applicability and expandability 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smtClean="0"/>
              <a:t>Development Strategy</a:t>
            </a:r>
            <a:endParaRPr lang="en-US" sz="2800" dirty="0"/>
          </a:p>
          <a:p>
            <a:pPr lvl="0"/>
            <a:r>
              <a:rPr lang="en-US" sz="2800" dirty="0" smtClean="0"/>
              <a:t>Use an external Webserver </a:t>
            </a:r>
          </a:p>
          <a:p>
            <a:pPr lvl="0"/>
            <a:r>
              <a:rPr lang="en-US" sz="2800" dirty="0" smtClean="0"/>
              <a:t>Use an independent power source for ESP8266</a:t>
            </a:r>
            <a:endParaRPr lang="en-US" sz="2800" dirty="0"/>
          </a:p>
          <a:p>
            <a:pPr lvl="0"/>
            <a:r>
              <a:rPr lang="en-US" sz="2800" dirty="0" smtClean="0"/>
              <a:t>Integrate </a:t>
            </a:r>
            <a:r>
              <a:rPr lang="en-US" sz="2800" dirty="0"/>
              <a:t>more </a:t>
            </a:r>
            <a:r>
              <a:rPr lang="en-US" sz="2800" dirty="0" smtClean="0"/>
              <a:t>sensors and other components</a:t>
            </a:r>
          </a:p>
          <a:p>
            <a:pPr lvl="0"/>
            <a:endParaRPr sz="2800"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9</a:t>
            </a:fld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797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459</Words>
  <Application>Microsoft Office PowerPoint</Application>
  <PresentationFormat>On-screen Show (16:9)</PresentationFormat>
  <Paragraphs>54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Short Stack</vt:lpstr>
      <vt:lpstr>Quicksand</vt:lpstr>
      <vt:lpstr>Arial</vt:lpstr>
      <vt:lpstr>Amatic SC</vt:lpstr>
      <vt:lpstr>Knight template</vt:lpstr>
      <vt:lpstr>AIR MEASUREMENT</vt:lpstr>
      <vt:lpstr>OUTLINE</vt:lpstr>
      <vt:lpstr>Module components</vt:lpstr>
      <vt:lpstr>Web server</vt:lpstr>
      <vt:lpstr>Web server</vt:lpstr>
      <vt:lpstr>Web server</vt:lpstr>
      <vt:lpstr>Web server</vt:lpstr>
      <vt:lpstr>DEMONSTRATION</vt:lpstr>
      <vt:lpstr>Conclusion</vt:lpstr>
      <vt:lpstr>THANKS!</vt:lpstr>
      <vt:lpstr>Refereneces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MEASUREMENT</dc:title>
  <cp:lastModifiedBy>Gia Bình</cp:lastModifiedBy>
  <cp:revision>56</cp:revision>
  <dcterms:modified xsi:type="dcterms:W3CDTF">2020-06-03T01:35:40Z</dcterms:modified>
</cp:coreProperties>
</file>