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258" r:id="rId2"/>
    <p:sldId id="285" r:id="rId3"/>
    <p:sldId id="304" r:id="rId4"/>
    <p:sldId id="288" r:id="rId5"/>
    <p:sldId id="287" r:id="rId6"/>
    <p:sldId id="289" r:id="rId7"/>
    <p:sldId id="290" r:id="rId8"/>
    <p:sldId id="305" r:id="rId9"/>
    <p:sldId id="292" r:id="rId10"/>
    <p:sldId id="293" r:id="rId11"/>
    <p:sldId id="294" r:id="rId12"/>
    <p:sldId id="295" r:id="rId13"/>
    <p:sldId id="296" r:id="rId14"/>
    <p:sldId id="299" r:id="rId15"/>
    <p:sldId id="306" r:id="rId16"/>
    <p:sldId id="297" r:id="rId17"/>
    <p:sldId id="300" r:id="rId18"/>
    <p:sldId id="301" r:id="rId19"/>
    <p:sldId id="302" r:id="rId20"/>
    <p:sldId id="322" r:id="rId21"/>
    <p:sldId id="307" r:id="rId22"/>
    <p:sldId id="308" r:id="rId23"/>
    <p:sldId id="309" r:id="rId24"/>
    <p:sldId id="310" r:id="rId25"/>
    <p:sldId id="311" r:id="rId26"/>
    <p:sldId id="312" r:id="rId27"/>
    <p:sldId id="314" r:id="rId28"/>
    <p:sldId id="315" r:id="rId29"/>
    <p:sldId id="316" r:id="rId30"/>
    <p:sldId id="317" r:id="rId31"/>
    <p:sldId id="318" r:id="rId32"/>
    <p:sldId id="319" r:id="rId33"/>
    <p:sldId id="320" r:id="rId34"/>
    <p:sldId id="321" r:id="rId35"/>
    <p:sldId id="323" r:id="rId36"/>
    <p:sldId id="337" r:id="rId37"/>
    <p:sldId id="338" r:id="rId38"/>
    <p:sldId id="339" r:id="rId39"/>
    <p:sldId id="340" r:id="rId40"/>
    <p:sldId id="342" r:id="rId41"/>
    <p:sldId id="343" r:id="rId42"/>
    <p:sldId id="345" r:id="rId43"/>
    <p:sldId id="346" r:id="rId44"/>
    <p:sldId id="344" r:id="rId45"/>
    <p:sldId id="324" r:id="rId46"/>
    <p:sldId id="331" r:id="rId47"/>
    <p:sldId id="325" r:id="rId48"/>
    <p:sldId id="332" r:id="rId49"/>
    <p:sldId id="341" r:id="rId50"/>
    <p:sldId id="284" r:id="rId51"/>
    <p:sldId id="326" r:id="rId52"/>
    <p:sldId id="32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20000"/>
    <a:srgbClr val="9D5813"/>
    <a:srgbClr val="AB6015"/>
    <a:srgbClr val="E878D0"/>
    <a:srgbClr val="0356B1"/>
    <a:srgbClr val="000000"/>
    <a:srgbClr val="606060"/>
    <a:srgbClr val="024EA2"/>
    <a:srgbClr val="024B9C"/>
    <a:srgbClr val="035DC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0" d="100"/>
          <a:sy n="80" d="100"/>
        </p:scale>
        <p:origin x="120" y="624"/>
      </p:cViewPr>
      <p:guideLst>
        <p:guide orient="horz" pos="2092"/>
        <p:guide pos="3840"/>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939EFE-0303-44F6-9A16-FD3B5E015DB1}" type="datetimeFigureOut">
              <a:rPr lang="en-GB" smtClean="0"/>
              <a:t>28/11/2023</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F04766-77AF-4EBE-9704-229FD5F6AD6A}" type="slidenum">
              <a:rPr lang="en-GB" smtClean="0"/>
              <a:t>‹#›</a:t>
            </a:fld>
            <a:endParaRPr lang="en-GB" dirty="0"/>
          </a:p>
        </p:txBody>
      </p:sp>
    </p:spTree>
    <p:extLst>
      <p:ext uri="{BB962C8B-B14F-4D97-AF65-F5344CB8AC3E}">
        <p14:creationId xmlns:p14="http://schemas.microsoft.com/office/powerpoint/2010/main" val="378898812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B926D1-0013-4A80-B64E-9D824EE65210}" type="datetimeFigureOut">
              <a:rPr lang="en-GB" smtClean="0"/>
              <a:t>28/11/2023</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F2995-AB43-4B7C-B8CD-9DC7C3692A9C}" type="slidenum">
              <a:rPr lang="en-GB" smtClean="0"/>
              <a:t>‹#›</a:t>
            </a:fld>
            <a:endParaRPr lang="en-GB" dirty="0"/>
          </a:p>
        </p:txBody>
      </p:sp>
    </p:spTree>
    <p:extLst>
      <p:ext uri="{BB962C8B-B14F-4D97-AF65-F5344CB8AC3E}">
        <p14:creationId xmlns:p14="http://schemas.microsoft.com/office/powerpoint/2010/main" val="146078466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yintracomm.ec.europa.eu/corp/intellectual-property/Documents/2019_Reuse-guidelines%28CC-BY%29.pdf"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Update/add/delete parts of the</a:t>
            </a:r>
            <a:r>
              <a:rPr lang="en-IE" baseline="0" dirty="0"/>
              <a:t> copy right notice where appropriate.</a:t>
            </a:r>
          </a:p>
          <a:p>
            <a:r>
              <a:rPr lang="en-IE" baseline="0" dirty="0"/>
              <a:t>More information: </a:t>
            </a:r>
            <a:r>
              <a:rPr lang="en-GB" dirty="0">
                <a:hlinkClick r:id="rId3"/>
              </a:rPr>
              <a:t>https://myintracomm.ec.europa.eu/corp/intellectual-property/Documents/2019_Reuse-guidelines%28CC-BY%29.pdf</a:t>
            </a:r>
            <a:endParaRPr lang="en-GB" dirty="0"/>
          </a:p>
        </p:txBody>
      </p:sp>
      <p:sp>
        <p:nvSpPr>
          <p:cNvPr id="4" name="Slide Number Placeholder 3"/>
          <p:cNvSpPr>
            <a:spLocks noGrp="1"/>
          </p:cNvSpPr>
          <p:nvPr>
            <p:ph type="sldNum" sz="quarter" idx="10"/>
          </p:nvPr>
        </p:nvSpPr>
        <p:spPr/>
        <p:txBody>
          <a:bodyPr/>
          <a:lstStyle/>
          <a:p>
            <a:fld id="{59CF2995-AB43-4B7C-B8CD-9DC7C3692A9C}" type="slidenum">
              <a:rPr lang="en-GB" smtClean="0"/>
              <a:t>50</a:t>
            </a:fld>
            <a:endParaRPr lang="en-GB" dirty="0"/>
          </a:p>
        </p:txBody>
      </p:sp>
    </p:spTree>
    <p:extLst>
      <p:ext uri="{BB962C8B-B14F-4D97-AF65-F5344CB8AC3E}">
        <p14:creationId xmlns:p14="http://schemas.microsoft.com/office/powerpoint/2010/main" val="20075199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noAutofit/>
          </a:bodyPr>
          <a:lstStyle/>
          <a:p>
            <a:fld id="{F46C79FD-C571-418B-AB0F-5EE936C85276}" type="slidenum">
              <a:rPr lang="en-GB" smtClean="0"/>
              <a:t>‹#›</a:t>
            </a:fld>
            <a:endParaRPr lang="en-GB" dirty="0"/>
          </a:p>
        </p:txBody>
      </p:sp>
      <p:sp>
        <p:nvSpPr>
          <p:cNvPr id="2" name="Rectangle 1"/>
          <p:cNvSpPr/>
          <p:nvPr userDrawn="1"/>
        </p:nvSpPr>
        <p:spPr>
          <a:xfrm>
            <a:off x="0" y="0"/>
            <a:ext cx="12192000" cy="10781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5" name="Rectangle 4"/>
          <p:cNvSpPr/>
          <p:nvPr userDrawn="1"/>
        </p:nvSpPr>
        <p:spPr>
          <a:xfrm>
            <a:off x="0" y="1078173"/>
            <a:ext cx="12192000" cy="5779827"/>
          </a:xfrm>
          <a:prstGeom prst="rect">
            <a:avLst/>
          </a:prstGeom>
          <a:solidFill>
            <a:srgbClr val="0356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solidFill>
                <a:schemeClr val="accent4"/>
              </a:solidFill>
            </a:endParaRP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88933" y="258042"/>
            <a:ext cx="1659793" cy="1152460"/>
          </a:xfrm>
          <a:prstGeom prst="rect">
            <a:avLst/>
          </a:prstGeom>
        </p:spPr>
      </p:pic>
      <p:sp>
        <p:nvSpPr>
          <p:cNvPr id="6" name="Title 1"/>
          <p:cNvSpPr>
            <a:spLocks noGrp="1"/>
          </p:cNvSpPr>
          <p:nvPr>
            <p:ph type="ctrTitle"/>
          </p:nvPr>
        </p:nvSpPr>
        <p:spPr>
          <a:xfrm>
            <a:off x="1071350" y="1992572"/>
            <a:ext cx="10065224" cy="2149523"/>
          </a:xfrm>
        </p:spPr>
        <p:txBody>
          <a:bodyPr wrap="none" anchor="t">
            <a:noAutofit/>
          </a:bodyPr>
          <a:lstStyle>
            <a:lvl1pPr algn="l">
              <a:defRPr sz="6000" b="0">
                <a:solidFill>
                  <a:schemeClr val="bg1"/>
                </a:solidFill>
              </a:defRPr>
            </a:lvl1pPr>
          </a:lstStyle>
          <a:p>
            <a:r>
              <a:rPr lang="en-US" smtClean="0"/>
              <a:t>Click to edit Master title style</a:t>
            </a:r>
            <a:endParaRPr lang="en-GB" dirty="0"/>
          </a:p>
        </p:txBody>
      </p:sp>
      <p:cxnSp>
        <p:nvCxnSpPr>
          <p:cNvPr id="7" name="Straight Connector 6"/>
          <p:cNvCxnSpPr/>
          <p:nvPr userDrawn="1"/>
        </p:nvCxnSpPr>
        <p:spPr>
          <a:xfrm>
            <a:off x="838200" y="1978925"/>
            <a:ext cx="0" cy="4879075"/>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5741158" y="6619164"/>
            <a:ext cx="707409" cy="240594"/>
          </a:xfrm>
          <a:prstGeom prst="rect">
            <a:avLst/>
          </a:prstGeom>
          <a:solidFill>
            <a:srgbClr val="004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17" name="Subtitle 2"/>
          <p:cNvSpPr>
            <a:spLocks noGrp="1"/>
          </p:cNvSpPr>
          <p:nvPr>
            <p:ph type="subTitle" idx="1"/>
          </p:nvPr>
        </p:nvSpPr>
        <p:spPr>
          <a:xfrm>
            <a:off x="1071351" y="4418049"/>
            <a:ext cx="10065224" cy="897754"/>
          </a:xfrm>
        </p:spPr>
        <p:txBody>
          <a:bodyPr>
            <a:noAutofit/>
          </a:bodyPr>
          <a:lstStyle>
            <a:lvl1pPr marL="0" indent="0" algn="l">
              <a:buNone/>
              <a:defRPr sz="2800" i="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19" name="Text Placeholder 18"/>
          <p:cNvSpPr>
            <a:spLocks noGrp="1"/>
          </p:cNvSpPr>
          <p:nvPr>
            <p:ph type="body" sz="quarter" idx="13"/>
          </p:nvPr>
        </p:nvSpPr>
        <p:spPr>
          <a:xfrm>
            <a:off x="6096000" y="5557903"/>
            <a:ext cx="5040313" cy="528998"/>
          </a:xfrm>
        </p:spPr>
        <p:txBody>
          <a:bodyPr>
            <a:noAutofit/>
          </a:bodyPr>
          <a:lstStyle>
            <a:lvl1pPr marL="0" indent="0" algn="r">
              <a:buFontTx/>
              <a:buNone/>
              <a:defRPr sz="2200" i="1">
                <a:solidFill>
                  <a:schemeClr val="bg1"/>
                </a:solidFill>
              </a:defRPr>
            </a:lvl1pPr>
          </a:lstStyle>
          <a:p>
            <a:pPr lvl="0"/>
            <a:r>
              <a:rPr lang="en-US" smtClean="0"/>
              <a:t>Edit Master text styles</a:t>
            </a:r>
          </a:p>
        </p:txBody>
      </p:sp>
    </p:spTree>
    <p:extLst>
      <p:ext uri="{BB962C8B-B14F-4D97-AF65-F5344CB8AC3E}">
        <p14:creationId xmlns:p14="http://schemas.microsoft.com/office/powerpoint/2010/main" val="3992183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198" y="1825625"/>
            <a:ext cx="5328000" cy="3906435"/>
          </a:xfrm>
        </p:spPr>
        <p:txBody>
          <a:bodyPr>
            <a:noAutofit/>
          </a:bodyPr>
          <a:lstStyle>
            <a:lvl3pPr>
              <a:spcBef>
                <a:spcPts val="0"/>
              </a:spcBef>
              <a:defRPr/>
            </a:lvl3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6402250" y="1825625"/>
            <a:ext cx="5328000" cy="3906435"/>
          </a:xfrm>
        </p:spPr>
        <p:txBody>
          <a:bodyPr>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6"/>
          <p:cNvSpPr>
            <a:spLocks noGrp="1"/>
          </p:cNvSpPr>
          <p:nvPr>
            <p:ph type="sldNum" sz="quarter" idx="12"/>
          </p:nvPr>
        </p:nvSpPr>
        <p:spPr/>
        <p:txBody>
          <a:bodyPr/>
          <a:lstStyle/>
          <a:p>
            <a:fld id="{F46C79FD-C571-418B-AB0F-5EE936C85276}" type="slidenum">
              <a:rPr lang="en-GB" smtClean="0"/>
              <a:t>‹#›</a:t>
            </a:fld>
            <a:endParaRPr lang="en-GB" dirty="0"/>
          </a:p>
        </p:txBody>
      </p:sp>
      <p:cxnSp>
        <p:nvCxnSpPr>
          <p:cNvPr id="10" name="Straight Connector 9"/>
          <p:cNvCxnSpPr/>
          <p:nvPr userDrawn="1"/>
        </p:nvCxnSpPr>
        <p:spPr>
          <a:xfrm flipH="1">
            <a:off x="838199" y="0"/>
            <a:ext cx="1" cy="1276357"/>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p:nvPr>
        </p:nvSpPr>
        <p:spPr>
          <a:xfrm>
            <a:off x="970722" y="482860"/>
            <a:ext cx="10515600" cy="782357"/>
          </a:xfrm>
          <a:prstGeom prst="rect">
            <a:avLst/>
          </a:prstGeom>
        </p:spPr>
        <p:txBody>
          <a:bodyPr vert="horz" lIns="91440" tIns="45720" rIns="91440" bIns="0" rtlCol="0" anchor="b" anchorCtr="0">
            <a:noAutofit/>
          </a:bodyPr>
          <a:lstStyle/>
          <a:p>
            <a:r>
              <a:rPr lang="en-US" smtClean="0"/>
              <a:t>Click to edit Master title style</a:t>
            </a:r>
            <a:endParaRPr lang="en-GB" dirty="0"/>
          </a:p>
        </p:txBody>
      </p:sp>
    </p:spTree>
    <p:extLst>
      <p:ext uri="{BB962C8B-B14F-4D97-AF65-F5344CB8AC3E}">
        <p14:creationId xmlns:p14="http://schemas.microsoft.com/office/powerpoint/2010/main" val="1246774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198" y="1825626"/>
            <a:ext cx="3358489" cy="3763134"/>
          </a:xfrm>
        </p:spPr>
        <p:txBody>
          <a:bodyPr>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7" name="Slide Number Placeholder 6"/>
          <p:cNvSpPr>
            <a:spLocks noGrp="1"/>
          </p:cNvSpPr>
          <p:nvPr>
            <p:ph type="sldNum" sz="quarter" idx="12"/>
          </p:nvPr>
        </p:nvSpPr>
        <p:spPr/>
        <p:txBody>
          <a:bodyPr>
            <a:noAutofit/>
          </a:bodyPr>
          <a:lstStyle/>
          <a:p>
            <a:fld id="{F46C79FD-C571-418B-AB0F-5EE936C85276}" type="slidenum">
              <a:rPr lang="en-GB" smtClean="0"/>
              <a:t>‹#›</a:t>
            </a:fld>
            <a:endParaRPr lang="en-GB" dirty="0"/>
          </a:p>
        </p:txBody>
      </p:sp>
      <p:sp>
        <p:nvSpPr>
          <p:cNvPr id="9" name="Content Placeholder 2"/>
          <p:cNvSpPr>
            <a:spLocks noGrp="1"/>
          </p:cNvSpPr>
          <p:nvPr>
            <p:ph sz="half" idx="13"/>
          </p:nvPr>
        </p:nvSpPr>
        <p:spPr>
          <a:xfrm>
            <a:off x="4604979" y="1825625"/>
            <a:ext cx="3358489" cy="3763134"/>
          </a:xfrm>
        </p:spPr>
        <p:txBody>
          <a:bodyPr>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0" name="Content Placeholder 2"/>
          <p:cNvSpPr>
            <a:spLocks noGrp="1"/>
          </p:cNvSpPr>
          <p:nvPr>
            <p:ph sz="half" idx="14"/>
          </p:nvPr>
        </p:nvSpPr>
        <p:spPr>
          <a:xfrm>
            <a:off x="8371761" y="1825625"/>
            <a:ext cx="3358489" cy="3763134"/>
          </a:xfrm>
        </p:spPr>
        <p:txBody>
          <a:bodyPr>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cxnSp>
        <p:nvCxnSpPr>
          <p:cNvPr id="12" name="Straight Connector 11"/>
          <p:cNvCxnSpPr/>
          <p:nvPr userDrawn="1"/>
        </p:nvCxnSpPr>
        <p:spPr>
          <a:xfrm flipH="1">
            <a:off x="838199" y="0"/>
            <a:ext cx="1" cy="1276357"/>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3" name="Title Placeholder 1"/>
          <p:cNvSpPr>
            <a:spLocks noGrp="1"/>
          </p:cNvSpPr>
          <p:nvPr>
            <p:ph type="title"/>
          </p:nvPr>
        </p:nvSpPr>
        <p:spPr>
          <a:xfrm>
            <a:off x="970722" y="482860"/>
            <a:ext cx="10515600" cy="782357"/>
          </a:xfrm>
          <a:prstGeom prst="rect">
            <a:avLst/>
          </a:prstGeom>
        </p:spPr>
        <p:txBody>
          <a:bodyPr vert="horz" lIns="91440" tIns="45720" rIns="91440" bIns="0" rtlCol="0" anchor="b" anchorCtr="0">
            <a:noAutofit/>
          </a:bodyPr>
          <a:lstStyle/>
          <a:p>
            <a:r>
              <a:rPr lang="en-US" smtClean="0"/>
              <a:t>Click to edit Master title style</a:t>
            </a:r>
            <a:endParaRPr lang="en-GB" dirty="0"/>
          </a:p>
        </p:txBody>
      </p:sp>
    </p:spTree>
    <p:extLst>
      <p:ext uri="{BB962C8B-B14F-4D97-AF65-F5344CB8AC3E}">
        <p14:creationId xmlns:p14="http://schemas.microsoft.com/office/powerpoint/2010/main" val="22071010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wrap="square" anchor="b">
            <a:noAutofit/>
          </a:bodyPr>
          <a:lstStyle>
            <a:lvl1pPr marL="0" indent="0">
              <a:buNone/>
              <a:defRPr sz="2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097331"/>
          </a:xfrm>
        </p:spPr>
        <p:txBody>
          <a:bodyPr wrap="square">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6172200" y="1681163"/>
            <a:ext cx="5183188" cy="823912"/>
          </a:xfrm>
          <a:noFill/>
        </p:spPr>
        <p:txBody>
          <a:bodyPr wrap="square" anchor="b">
            <a:noAutofit/>
          </a:bodyPr>
          <a:lstStyle>
            <a:lvl1pPr marL="0" indent="0">
              <a:buNone/>
              <a:defRPr sz="28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097331"/>
          </a:xfrm>
        </p:spPr>
        <p:txBody>
          <a:bodyPr wrap="square">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9" name="Slide Number Placeholder 8"/>
          <p:cNvSpPr>
            <a:spLocks noGrp="1"/>
          </p:cNvSpPr>
          <p:nvPr>
            <p:ph type="sldNum" sz="quarter" idx="12"/>
          </p:nvPr>
        </p:nvSpPr>
        <p:spPr/>
        <p:txBody>
          <a:bodyPr>
            <a:noAutofit/>
          </a:bodyPr>
          <a:lstStyle/>
          <a:p>
            <a:fld id="{F46C79FD-C571-418B-AB0F-5EE936C85276}" type="slidenum">
              <a:rPr lang="en-GB" smtClean="0"/>
              <a:t>‹#›</a:t>
            </a:fld>
            <a:endParaRPr lang="en-GB" dirty="0"/>
          </a:p>
        </p:txBody>
      </p:sp>
      <p:cxnSp>
        <p:nvCxnSpPr>
          <p:cNvPr id="12" name="Straight Connector 11"/>
          <p:cNvCxnSpPr/>
          <p:nvPr userDrawn="1"/>
        </p:nvCxnSpPr>
        <p:spPr>
          <a:xfrm flipH="1">
            <a:off x="838199" y="0"/>
            <a:ext cx="1" cy="1276357"/>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3" name="Title Placeholder 1"/>
          <p:cNvSpPr>
            <a:spLocks noGrp="1"/>
          </p:cNvSpPr>
          <p:nvPr>
            <p:ph type="title"/>
          </p:nvPr>
        </p:nvSpPr>
        <p:spPr>
          <a:xfrm>
            <a:off x="970722" y="482860"/>
            <a:ext cx="10515600" cy="782357"/>
          </a:xfrm>
          <a:prstGeom prst="rect">
            <a:avLst/>
          </a:prstGeom>
        </p:spPr>
        <p:txBody>
          <a:bodyPr vert="horz" lIns="91440" tIns="45720" rIns="91440" bIns="0" rtlCol="0" anchor="b" anchorCtr="0">
            <a:noAutofit/>
          </a:bodyPr>
          <a:lstStyle/>
          <a:p>
            <a:r>
              <a:rPr lang="en-US" smtClean="0"/>
              <a:t>Click to edit Master title style</a:t>
            </a:r>
            <a:endParaRPr lang="en-GB" dirty="0"/>
          </a:p>
        </p:txBody>
      </p:sp>
    </p:spTree>
    <p:extLst>
      <p:ext uri="{BB962C8B-B14F-4D97-AF65-F5344CB8AC3E}">
        <p14:creationId xmlns:p14="http://schemas.microsoft.com/office/powerpoint/2010/main" val="27426941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46C79FD-C571-418B-AB0F-5EE936C85276}" type="slidenum">
              <a:rPr lang="en-GB" smtClean="0"/>
              <a:t>‹#›</a:t>
            </a:fld>
            <a:endParaRPr lang="en-GB" dirty="0"/>
          </a:p>
        </p:txBody>
      </p:sp>
      <p:cxnSp>
        <p:nvCxnSpPr>
          <p:cNvPr id="8" name="Straight Connector 7"/>
          <p:cNvCxnSpPr/>
          <p:nvPr userDrawn="1"/>
        </p:nvCxnSpPr>
        <p:spPr>
          <a:xfrm flipH="1">
            <a:off x="838199" y="0"/>
            <a:ext cx="1" cy="1276357"/>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p:nvPr>
        </p:nvSpPr>
        <p:spPr>
          <a:xfrm>
            <a:off x="970722" y="482860"/>
            <a:ext cx="10515600" cy="782357"/>
          </a:xfrm>
          <a:prstGeom prst="rect">
            <a:avLst/>
          </a:prstGeom>
        </p:spPr>
        <p:txBody>
          <a:bodyPr vert="horz" lIns="91440" tIns="45720" rIns="91440" bIns="0" rtlCol="0" anchor="b" anchorCtr="0">
            <a:noAutofit/>
          </a:bodyPr>
          <a:lstStyle/>
          <a:p>
            <a:r>
              <a:rPr lang="en-US" smtClean="0"/>
              <a:t>Click to edit Master title style</a:t>
            </a:r>
            <a:endParaRPr lang="en-GB" dirty="0"/>
          </a:p>
        </p:txBody>
      </p:sp>
    </p:spTree>
    <p:extLst>
      <p:ext uri="{BB962C8B-B14F-4D97-AF65-F5344CB8AC3E}">
        <p14:creationId xmlns:p14="http://schemas.microsoft.com/office/powerpoint/2010/main" val="14843015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Picture Placeholder 4"/>
          <p:cNvSpPr>
            <a:spLocks noGrp="1"/>
          </p:cNvSpPr>
          <p:nvPr>
            <p:ph type="pic" sz="quarter" idx="13"/>
          </p:nvPr>
        </p:nvSpPr>
        <p:spPr>
          <a:xfrm>
            <a:off x="-59635" y="-59635"/>
            <a:ext cx="6155635" cy="6983896"/>
          </a:xfrm>
          <a:solidFill>
            <a:schemeClr val="bg2"/>
          </a:solidFill>
          <a:ln w="28575">
            <a:solidFill>
              <a:schemeClr val="accent5"/>
            </a:solidFill>
          </a:ln>
        </p:spPr>
        <p:txBody>
          <a:bodyPr/>
          <a:lstStyle/>
          <a:p>
            <a:r>
              <a:rPr lang="en-US" dirty="0" smtClean="0"/>
              <a:t>Click icon to add picture</a:t>
            </a:r>
            <a:endParaRPr lang="en-GB" dirty="0"/>
          </a:p>
        </p:txBody>
      </p:sp>
      <p:sp>
        <p:nvSpPr>
          <p:cNvPr id="10" name="Rectangle 9"/>
          <p:cNvSpPr/>
          <p:nvPr userDrawn="1"/>
        </p:nvSpPr>
        <p:spPr>
          <a:xfrm>
            <a:off x="3214048" y="1992573"/>
            <a:ext cx="8550322" cy="3616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19447" y="743802"/>
            <a:ext cx="544923" cy="544923"/>
          </a:xfrm>
          <a:prstGeom prst="rect">
            <a:avLst/>
          </a:prstGeom>
        </p:spPr>
      </p:pic>
      <p:sp>
        <p:nvSpPr>
          <p:cNvPr id="3" name="Content Placeholder 2"/>
          <p:cNvSpPr>
            <a:spLocks noGrp="1"/>
          </p:cNvSpPr>
          <p:nvPr>
            <p:ph idx="1"/>
          </p:nvPr>
        </p:nvSpPr>
        <p:spPr>
          <a:xfrm>
            <a:off x="3538331" y="1992572"/>
            <a:ext cx="8226040" cy="3616657"/>
          </a:xfrm>
          <a:solidFill>
            <a:schemeClr val="bg1"/>
          </a:solidFill>
        </p:spPr>
        <p:txBody>
          <a:bodyPr lIns="360000" tIns="360000" rIns="360000" bIns="360000" anchor="ctr" anchorCtr="0">
            <a:noAutofit/>
          </a:bodyPr>
          <a:lstStyle>
            <a:lvl1pPr marL="0" indent="0">
              <a:buFontTx/>
              <a:buNone/>
              <a:defRPr i="1">
                <a:solidFill>
                  <a:schemeClr val="tx2"/>
                </a:solidFill>
              </a:defRPr>
            </a:lvl1pPr>
          </a:lstStyle>
          <a:p>
            <a:pPr lvl="0"/>
            <a:r>
              <a:rPr lang="en-US" smtClean="0"/>
              <a:t>Edit Master text styles</a:t>
            </a:r>
          </a:p>
        </p:txBody>
      </p:sp>
    </p:spTree>
    <p:extLst>
      <p:ext uri="{BB962C8B-B14F-4D97-AF65-F5344CB8AC3E}">
        <p14:creationId xmlns:p14="http://schemas.microsoft.com/office/powerpoint/2010/main" val="178406293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icture and Content (half page)">
    <p:spTree>
      <p:nvGrpSpPr>
        <p:cNvPr id="1" name=""/>
        <p:cNvGrpSpPr/>
        <p:nvPr/>
      </p:nvGrpSpPr>
      <p:grpSpPr>
        <a:xfrm>
          <a:off x="0" y="0"/>
          <a:ext cx="0" cy="0"/>
          <a:chOff x="0" y="0"/>
          <a:chExt cx="0" cy="0"/>
        </a:xfrm>
      </p:grpSpPr>
      <p:sp>
        <p:nvSpPr>
          <p:cNvPr id="3" name="Content Placeholder 2"/>
          <p:cNvSpPr>
            <a:spLocks noGrp="1"/>
          </p:cNvSpPr>
          <p:nvPr>
            <p:ph idx="1"/>
          </p:nvPr>
        </p:nvSpPr>
        <p:spPr>
          <a:xfrm>
            <a:off x="6817056" y="1825625"/>
            <a:ext cx="4926841" cy="3769957"/>
          </a:xfrm>
        </p:spPr>
        <p:txBody>
          <a:bodyPr>
            <a:no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12"/>
          </p:nvPr>
        </p:nvSpPr>
        <p:spPr/>
        <p:txBody>
          <a:bodyPr/>
          <a:lstStyle/>
          <a:p>
            <a:fld id="{F46C79FD-C571-418B-AB0F-5EE936C85276}" type="slidenum">
              <a:rPr lang="en-GB" smtClean="0"/>
              <a:t>‹#›</a:t>
            </a:fld>
            <a:endParaRPr lang="en-GB" dirty="0"/>
          </a:p>
        </p:txBody>
      </p:sp>
      <p:sp>
        <p:nvSpPr>
          <p:cNvPr id="10" name="Title Placeholder 1"/>
          <p:cNvSpPr>
            <a:spLocks noGrp="1"/>
          </p:cNvSpPr>
          <p:nvPr>
            <p:ph type="title"/>
          </p:nvPr>
        </p:nvSpPr>
        <p:spPr>
          <a:xfrm>
            <a:off x="6817056" y="482860"/>
            <a:ext cx="4669266" cy="782357"/>
          </a:xfrm>
          <a:prstGeom prst="rect">
            <a:avLst/>
          </a:prstGeom>
        </p:spPr>
        <p:txBody>
          <a:bodyPr vert="horz" lIns="91440" tIns="45720" rIns="91440" bIns="0" rtlCol="0" anchor="b" anchorCtr="0">
            <a:noAutofit/>
          </a:bodyPr>
          <a:lstStyle/>
          <a:p>
            <a:r>
              <a:rPr lang="en-US" smtClean="0"/>
              <a:t>Click to edit Master title style</a:t>
            </a:r>
            <a:endParaRPr lang="en-GB" dirty="0"/>
          </a:p>
        </p:txBody>
      </p:sp>
      <p:sp>
        <p:nvSpPr>
          <p:cNvPr id="7" name="Picture Placeholder 4"/>
          <p:cNvSpPr>
            <a:spLocks noGrp="1"/>
          </p:cNvSpPr>
          <p:nvPr>
            <p:ph type="pic" sz="quarter" idx="13"/>
          </p:nvPr>
        </p:nvSpPr>
        <p:spPr>
          <a:xfrm>
            <a:off x="-46383" y="-46383"/>
            <a:ext cx="6142383" cy="6964017"/>
          </a:xfrm>
          <a:solidFill>
            <a:schemeClr val="bg2"/>
          </a:solidFill>
          <a:ln w="28575">
            <a:solidFill>
              <a:schemeClr val="accent5"/>
            </a:solidFill>
          </a:ln>
        </p:spPr>
        <p:txBody>
          <a:bodyPr/>
          <a:lstStyle/>
          <a:p>
            <a:r>
              <a:rPr lang="en-US" dirty="0" smtClean="0"/>
              <a:t>Click icon to add picture</a:t>
            </a:r>
            <a:endParaRPr lang="en-GB" dirty="0"/>
          </a:p>
        </p:txBody>
      </p:sp>
    </p:spTree>
    <p:extLst>
      <p:ext uri="{BB962C8B-B14F-4D97-AF65-F5344CB8AC3E}">
        <p14:creationId xmlns:p14="http://schemas.microsoft.com/office/powerpoint/2010/main" val="369203447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46C79FD-C571-418B-AB0F-5EE936C85276}" type="slidenum">
              <a:rPr lang="en-GB" smtClean="0"/>
              <a:t>‹#›</a:t>
            </a:fld>
            <a:endParaRPr lang="en-GB" dirty="0"/>
          </a:p>
        </p:txBody>
      </p:sp>
      <p:cxnSp>
        <p:nvCxnSpPr>
          <p:cNvPr id="8" name="Straight Connector 7"/>
          <p:cNvCxnSpPr/>
          <p:nvPr userDrawn="1"/>
        </p:nvCxnSpPr>
        <p:spPr>
          <a:xfrm flipH="1">
            <a:off x="838199" y="0"/>
            <a:ext cx="1" cy="1276357"/>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p:nvPr>
        </p:nvSpPr>
        <p:spPr>
          <a:xfrm>
            <a:off x="970722" y="482860"/>
            <a:ext cx="10515600" cy="782357"/>
          </a:xfrm>
          <a:prstGeom prst="rect">
            <a:avLst/>
          </a:prstGeom>
        </p:spPr>
        <p:txBody>
          <a:bodyPr vert="horz" lIns="91440" tIns="45720" rIns="91440" bIns="0" rtlCol="0" anchor="b" anchorCtr="0">
            <a:noAutofit/>
          </a:bodyPr>
          <a:lstStyle/>
          <a:p>
            <a:r>
              <a:rPr lang="en-US" smtClean="0"/>
              <a:t>Click to edit Master title style</a:t>
            </a:r>
            <a:endParaRPr lang="en-GB" dirty="0"/>
          </a:p>
        </p:txBody>
      </p:sp>
      <p:sp>
        <p:nvSpPr>
          <p:cNvPr id="3" name="Picture Placeholder 2"/>
          <p:cNvSpPr>
            <a:spLocks noGrp="1"/>
          </p:cNvSpPr>
          <p:nvPr>
            <p:ph type="pic" sz="quarter" idx="13"/>
          </p:nvPr>
        </p:nvSpPr>
        <p:spPr>
          <a:xfrm>
            <a:off x="970722" y="2284667"/>
            <a:ext cx="3141663" cy="2090737"/>
          </a:xfrm>
          <a:solidFill>
            <a:schemeClr val="bg2"/>
          </a:solidFill>
        </p:spPr>
        <p:txBody>
          <a:bodyPr/>
          <a:lstStyle/>
          <a:p>
            <a:r>
              <a:rPr lang="en-US" dirty="0" smtClean="0"/>
              <a:t>Click icon to add picture</a:t>
            </a:r>
            <a:endParaRPr lang="en-GB" dirty="0"/>
          </a:p>
        </p:txBody>
      </p:sp>
      <p:sp>
        <p:nvSpPr>
          <p:cNvPr id="11" name="Picture Placeholder 2"/>
          <p:cNvSpPr>
            <a:spLocks noGrp="1"/>
          </p:cNvSpPr>
          <p:nvPr>
            <p:ph type="pic" sz="quarter" idx="14"/>
          </p:nvPr>
        </p:nvSpPr>
        <p:spPr>
          <a:xfrm>
            <a:off x="7901451" y="2284668"/>
            <a:ext cx="3141663" cy="2090737"/>
          </a:xfrm>
          <a:solidFill>
            <a:schemeClr val="bg2"/>
          </a:solidFill>
        </p:spPr>
        <p:txBody>
          <a:bodyPr/>
          <a:lstStyle/>
          <a:p>
            <a:r>
              <a:rPr lang="en-US" dirty="0" smtClean="0"/>
              <a:t>Click icon to add picture</a:t>
            </a:r>
            <a:endParaRPr lang="en-GB" dirty="0"/>
          </a:p>
        </p:txBody>
      </p:sp>
      <p:sp>
        <p:nvSpPr>
          <p:cNvPr id="12" name="Picture Placeholder 2"/>
          <p:cNvSpPr>
            <a:spLocks noGrp="1"/>
          </p:cNvSpPr>
          <p:nvPr>
            <p:ph type="pic" sz="quarter" idx="15"/>
          </p:nvPr>
        </p:nvSpPr>
        <p:spPr>
          <a:xfrm>
            <a:off x="4436086" y="2284667"/>
            <a:ext cx="3141663" cy="2090737"/>
          </a:xfrm>
          <a:solidFill>
            <a:schemeClr val="bg2"/>
          </a:solidFill>
        </p:spPr>
        <p:txBody>
          <a:bodyPr/>
          <a:lstStyle/>
          <a:p>
            <a:r>
              <a:rPr lang="en-US" dirty="0" smtClean="0"/>
              <a:t>Click icon to add picture</a:t>
            </a:r>
            <a:endParaRPr lang="en-GB" dirty="0"/>
          </a:p>
        </p:txBody>
      </p:sp>
      <p:sp>
        <p:nvSpPr>
          <p:cNvPr id="13" name="Text Placeholder 12"/>
          <p:cNvSpPr>
            <a:spLocks noGrp="1"/>
          </p:cNvSpPr>
          <p:nvPr>
            <p:ph type="body" sz="quarter" idx="16"/>
          </p:nvPr>
        </p:nvSpPr>
        <p:spPr>
          <a:xfrm>
            <a:off x="1206774" y="4038684"/>
            <a:ext cx="2669558" cy="1524235"/>
          </a:xfrm>
          <a:solidFill>
            <a:schemeClr val="bg1"/>
          </a:solidFill>
        </p:spPr>
        <p:txBody>
          <a:bodyPr tIns="90000"/>
          <a:lstStyle>
            <a:lvl1pPr marL="0" indent="0" algn="ctr">
              <a:buNone/>
              <a:defRPr sz="2000"/>
            </a:lvl1pPr>
          </a:lstStyle>
          <a:p>
            <a:pPr lvl="0"/>
            <a:r>
              <a:rPr lang="en-US" smtClean="0"/>
              <a:t>Edit Master text styles</a:t>
            </a:r>
          </a:p>
        </p:txBody>
      </p:sp>
      <p:sp>
        <p:nvSpPr>
          <p:cNvPr id="15" name="Text Placeholder 12"/>
          <p:cNvSpPr>
            <a:spLocks noGrp="1"/>
          </p:cNvSpPr>
          <p:nvPr>
            <p:ph type="body" sz="quarter" idx="17"/>
          </p:nvPr>
        </p:nvSpPr>
        <p:spPr>
          <a:xfrm>
            <a:off x="4672139" y="4041944"/>
            <a:ext cx="2669558" cy="1524235"/>
          </a:xfrm>
          <a:solidFill>
            <a:schemeClr val="bg1"/>
          </a:solidFill>
        </p:spPr>
        <p:txBody>
          <a:bodyPr tIns="90000"/>
          <a:lstStyle>
            <a:lvl1pPr marL="0" indent="0" algn="ctr">
              <a:buNone/>
              <a:defRPr sz="2000"/>
            </a:lvl1pPr>
          </a:lstStyle>
          <a:p>
            <a:pPr lvl="0"/>
            <a:r>
              <a:rPr lang="en-US" smtClean="0"/>
              <a:t>Edit Master text styles</a:t>
            </a:r>
          </a:p>
        </p:txBody>
      </p:sp>
      <p:sp>
        <p:nvSpPr>
          <p:cNvPr id="16" name="Text Placeholder 12"/>
          <p:cNvSpPr>
            <a:spLocks noGrp="1"/>
          </p:cNvSpPr>
          <p:nvPr>
            <p:ph type="body" sz="quarter" idx="18"/>
          </p:nvPr>
        </p:nvSpPr>
        <p:spPr>
          <a:xfrm>
            <a:off x="8137503" y="4037437"/>
            <a:ext cx="2669558" cy="1524235"/>
          </a:xfrm>
          <a:solidFill>
            <a:schemeClr val="bg1"/>
          </a:solidFill>
        </p:spPr>
        <p:txBody>
          <a:bodyPr tIns="90000"/>
          <a:lstStyle>
            <a:lvl1pPr marL="0" indent="0" algn="ctr">
              <a:buNone/>
              <a:defRPr sz="2000"/>
            </a:lvl1pPr>
          </a:lstStyle>
          <a:p>
            <a:pPr lvl="0"/>
            <a:r>
              <a:rPr lang="en-US" smtClean="0"/>
              <a:t>Edit Master text styles</a:t>
            </a:r>
          </a:p>
        </p:txBody>
      </p:sp>
    </p:spTree>
    <p:extLst>
      <p:ext uri="{BB962C8B-B14F-4D97-AF65-F5344CB8AC3E}">
        <p14:creationId xmlns:p14="http://schemas.microsoft.com/office/powerpoint/2010/main" val="17801072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images">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F46C79FD-C571-418B-AB0F-5EE936C85276}" type="slidenum">
              <a:rPr lang="en-GB" smtClean="0"/>
              <a:t>‹#›</a:t>
            </a:fld>
            <a:endParaRPr lang="en-GB" dirty="0"/>
          </a:p>
        </p:txBody>
      </p:sp>
      <p:cxnSp>
        <p:nvCxnSpPr>
          <p:cNvPr id="8" name="Straight Connector 7"/>
          <p:cNvCxnSpPr/>
          <p:nvPr userDrawn="1"/>
        </p:nvCxnSpPr>
        <p:spPr>
          <a:xfrm flipH="1">
            <a:off x="838199" y="0"/>
            <a:ext cx="1" cy="1276357"/>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p:nvPr>
        </p:nvSpPr>
        <p:spPr>
          <a:xfrm>
            <a:off x="970722" y="482860"/>
            <a:ext cx="10515600" cy="782357"/>
          </a:xfrm>
          <a:prstGeom prst="rect">
            <a:avLst/>
          </a:prstGeom>
        </p:spPr>
        <p:txBody>
          <a:bodyPr vert="horz" lIns="91440" tIns="45720" rIns="91440" bIns="0" rtlCol="0" anchor="b" anchorCtr="0">
            <a:noAutofit/>
          </a:bodyPr>
          <a:lstStyle/>
          <a:p>
            <a:r>
              <a:rPr lang="en-US" smtClean="0"/>
              <a:t>Click to edit Master title style</a:t>
            </a:r>
            <a:endParaRPr lang="en-GB" dirty="0"/>
          </a:p>
        </p:txBody>
      </p:sp>
      <p:sp>
        <p:nvSpPr>
          <p:cNvPr id="3" name="Picture Placeholder 2"/>
          <p:cNvSpPr>
            <a:spLocks noGrp="1"/>
          </p:cNvSpPr>
          <p:nvPr>
            <p:ph type="pic" sz="quarter" idx="13"/>
          </p:nvPr>
        </p:nvSpPr>
        <p:spPr>
          <a:xfrm>
            <a:off x="3713869" y="2159957"/>
            <a:ext cx="2461591" cy="1638158"/>
          </a:xfrm>
          <a:solidFill>
            <a:schemeClr val="bg2"/>
          </a:solidFill>
        </p:spPr>
        <p:txBody>
          <a:bodyPr/>
          <a:lstStyle/>
          <a:p>
            <a:r>
              <a:rPr lang="en-US" dirty="0" smtClean="0"/>
              <a:t>Click icon to add picture</a:t>
            </a:r>
            <a:endParaRPr lang="en-GB" dirty="0"/>
          </a:p>
        </p:txBody>
      </p:sp>
      <p:sp>
        <p:nvSpPr>
          <p:cNvPr id="11" name="Picture Placeholder 2"/>
          <p:cNvSpPr>
            <a:spLocks noGrp="1"/>
          </p:cNvSpPr>
          <p:nvPr>
            <p:ph type="pic" sz="quarter" idx="14"/>
          </p:nvPr>
        </p:nvSpPr>
        <p:spPr>
          <a:xfrm>
            <a:off x="3713868" y="3968881"/>
            <a:ext cx="2461591" cy="1638158"/>
          </a:xfrm>
          <a:solidFill>
            <a:schemeClr val="bg2"/>
          </a:solidFill>
        </p:spPr>
        <p:txBody>
          <a:bodyPr/>
          <a:lstStyle/>
          <a:p>
            <a:r>
              <a:rPr lang="en-US" dirty="0" smtClean="0"/>
              <a:t>Click icon to add picture</a:t>
            </a:r>
            <a:endParaRPr lang="en-GB" dirty="0"/>
          </a:p>
        </p:txBody>
      </p:sp>
      <p:sp>
        <p:nvSpPr>
          <p:cNvPr id="12" name="Picture Placeholder 2"/>
          <p:cNvSpPr>
            <a:spLocks noGrp="1"/>
          </p:cNvSpPr>
          <p:nvPr>
            <p:ph type="pic" sz="quarter" idx="15"/>
          </p:nvPr>
        </p:nvSpPr>
        <p:spPr>
          <a:xfrm>
            <a:off x="6324547" y="2159956"/>
            <a:ext cx="2461593" cy="1638159"/>
          </a:xfrm>
          <a:solidFill>
            <a:schemeClr val="bg2"/>
          </a:solidFill>
        </p:spPr>
        <p:txBody>
          <a:bodyPr/>
          <a:lstStyle/>
          <a:p>
            <a:r>
              <a:rPr lang="en-US" dirty="0" smtClean="0"/>
              <a:t>Click icon to add picture</a:t>
            </a:r>
            <a:endParaRPr lang="en-GB" dirty="0"/>
          </a:p>
        </p:txBody>
      </p:sp>
      <p:sp>
        <p:nvSpPr>
          <p:cNvPr id="13" name="Text Placeholder 12"/>
          <p:cNvSpPr>
            <a:spLocks noGrp="1"/>
          </p:cNvSpPr>
          <p:nvPr>
            <p:ph type="body" sz="quarter" idx="16"/>
          </p:nvPr>
        </p:nvSpPr>
        <p:spPr>
          <a:xfrm>
            <a:off x="8935227" y="3968880"/>
            <a:ext cx="2520000" cy="1638158"/>
          </a:xfrm>
          <a:noFill/>
        </p:spPr>
        <p:txBody>
          <a:bodyPr tIns="90000"/>
          <a:lstStyle>
            <a:lvl1pPr marL="0" indent="0" algn="l">
              <a:buNone/>
              <a:defRPr sz="2000"/>
            </a:lvl1pPr>
          </a:lstStyle>
          <a:p>
            <a:pPr lvl="0"/>
            <a:r>
              <a:rPr lang="en-US" smtClean="0"/>
              <a:t>Edit Master text styles</a:t>
            </a:r>
          </a:p>
        </p:txBody>
      </p:sp>
      <p:sp>
        <p:nvSpPr>
          <p:cNvPr id="16" name="Text Placeholder 12"/>
          <p:cNvSpPr>
            <a:spLocks noGrp="1"/>
          </p:cNvSpPr>
          <p:nvPr>
            <p:ph type="body" sz="quarter" idx="18"/>
          </p:nvPr>
        </p:nvSpPr>
        <p:spPr>
          <a:xfrm>
            <a:off x="1033617" y="2159957"/>
            <a:ext cx="2520000" cy="1638159"/>
          </a:xfrm>
          <a:noFill/>
        </p:spPr>
        <p:txBody>
          <a:bodyPr tIns="90000"/>
          <a:lstStyle>
            <a:lvl1pPr marL="0" indent="0" algn="r">
              <a:buNone/>
              <a:defRPr sz="2000"/>
            </a:lvl1pPr>
          </a:lstStyle>
          <a:p>
            <a:pPr lvl="0"/>
            <a:r>
              <a:rPr lang="en-US" smtClean="0"/>
              <a:t>Edit Master text styles</a:t>
            </a:r>
          </a:p>
        </p:txBody>
      </p:sp>
      <p:sp>
        <p:nvSpPr>
          <p:cNvPr id="14" name="Picture Placeholder 2"/>
          <p:cNvSpPr>
            <a:spLocks noGrp="1"/>
          </p:cNvSpPr>
          <p:nvPr>
            <p:ph type="pic" sz="quarter" idx="19"/>
          </p:nvPr>
        </p:nvSpPr>
        <p:spPr>
          <a:xfrm>
            <a:off x="6324549" y="3968880"/>
            <a:ext cx="2461591" cy="1638158"/>
          </a:xfrm>
          <a:solidFill>
            <a:schemeClr val="bg2"/>
          </a:solidFill>
        </p:spPr>
        <p:txBody>
          <a:bodyPr/>
          <a:lstStyle/>
          <a:p>
            <a:r>
              <a:rPr lang="en-US" dirty="0" smtClean="0"/>
              <a:t>Click icon to add picture</a:t>
            </a:r>
            <a:endParaRPr lang="en-GB" dirty="0"/>
          </a:p>
        </p:txBody>
      </p:sp>
      <p:sp>
        <p:nvSpPr>
          <p:cNvPr id="17" name="Text Placeholder 12"/>
          <p:cNvSpPr>
            <a:spLocks noGrp="1"/>
          </p:cNvSpPr>
          <p:nvPr>
            <p:ph type="body" sz="quarter" idx="20"/>
          </p:nvPr>
        </p:nvSpPr>
        <p:spPr>
          <a:xfrm>
            <a:off x="1033617" y="3968881"/>
            <a:ext cx="2520000" cy="1638158"/>
          </a:xfrm>
          <a:noFill/>
        </p:spPr>
        <p:txBody>
          <a:bodyPr tIns="90000"/>
          <a:lstStyle>
            <a:lvl1pPr marL="0" indent="0" algn="r">
              <a:buNone/>
              <a:defRPr sz="2000"/>
            </a:lvl1pPr>
          </a:lstStyle>
          <a:p>
            <a:pPr lvl="0"/>
            <a:r>
              <a:rPr lang="en-US" smtClean="0"/>
              <a:t>Edit Master text styles</a:t>
            </a:r>
          </a:p>
        </p:txBody>
      </p:sp>
      <p:sp>
        <p:nvSpPr>
          <p:cNvPr id="18" name="Text Placeholder 12"/>
          <p:cNvSpPr>
            <a:spLocks noGrp="1"/>
          </p:cNvSpPr>
          <p:nvPr>
            <p:ph type="body" sz="quarter" idx="21"/>
          </p:nvPr>
        </p:nvSpPr>
        <p:spPr>
          <a:xfrm>
            <a:off x="8966322" y="2159956"/>
            <a:ext cx="2520000" cy="1638159"/>
          </a:xfrm>
          <a:noFill/>
        </p:spPr>
        <p:txBody>
          <a:bodyPr tIns="90000"/>
          <a:lstStyle>
            <a:lvl1pPr marL="0" indent="0" algn="l">
              <a:buNone/>
              <a:defRPr sz="2000"/>
            </a:lvl1pPr>
          </a:lstStyle>
          <a:p>
            <a:pPr lvl="0"/>
            <a:r>
              <a:rPr lang="en-US" smtClean="0"/>
              <a:t>Edit Master text styles</a:t>
            </a:r>
          </a:p>
        </p:txBody>
      </p:sp>
    </p:spTree>
    <p:extLst>
      <p:ext uri="{BB962C8B-B14F-4D97-AF65-F5344CB8AC3E}">
        <p14:creationId xmlns:p14="http://schemas.microsoft.com/office/powerpoint/2010/main" val="36385566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2"/>
          <p:cNvSpPr>
            <a:spLocks noGrp="1"/>
          </p:cNvSpPr>
          <p:nvPr>
            <p:ph type="pic" sz="quarter" idx="13"/>
          </p:nvPr>
        </p:nvSpPr>
        <p:spPr>
          <a:xfrm>
            <a:off x="0" y="0"/>
            <a:ext cx="12192000" cy="3429000"/>
          </a:xfrm>
          <a:solidFill>
            <a:schemeClr val="bg2"/>
          </a:solidFill>
        </p:spPr>
        <p:txBody>
          <a:bodyPr/>
          <a:lstStyle/>
          <a:p>
            <a:r>
              <a:rPr lang="en-US" dirty="0" smtClean="0"/>
              <a:t>Click icon to add picture</a:t>
            </a:r>
            <a:endParaRPr lang="en-GB" dirty="0"/>
          </a:p>
        </p:txBody>
      </p:sp>
      <p:sp>
        <p:nvSpPr>
          <p:cNvPr id="2" name="Title 1"/>
          <p:cNvSpPr>
            <a:spLocks noGrp="1"/>
          </p:cNvSpPr>
          <p:nvPr>
            <p:ph type="title"/>
          </p:nvPr>
        </p:nvSpPr>
        <p:spPr>
          <a:xfrm>
            <a:off x="838200" y="2646643"/>
            <a:ext cx="10515600" cy="782357"/>
          </a:xfrm>
          <a:solidFill>
            <a:schemeClr val="bg1"/>
          </a:solidFill>
        </p:spPr>
        <p:txBody>
          <a:bodyPr/>
          <a:lstStyle/>
          <a:p>
            <a:r>
              <a:rPr lang="en-US" smtClean="0"/>
              <a:t>Click to edit Master title style</a:t>
            </a:r>
            <a:endParaRPr lang="en-GB"/>
          </a:p>
        </p:txBody>
      </p:sp>
      <p:sp>
        <p:nvSpPr>
          <p:cNvPr id="3" name="Slide Number Placeholder 2"/>
          <p:cNvSpPr>
            <a:spLocks noGrp="1"/>
          </p:cNvSpPr>
          <p:nvPr>
            <p:ph type="sldNum" sz="quarter" idx="10"/>
          </p:nvPr>
        </p:nvSpPr>
        <p:spPr/>
        <p:txBody>
          <a:bodyPr/>
          <a:lstStyle/>
          <a:p>
            <a:fld id="{F46C79FD-C571-418B-AB0F-5EE936C85276}" type="slidenum">
              <a:rPr lang="en-GB" smtClean="0"/>
              <a:pPr/>
              <a:t>‹#›</a:t>
            </a:fld>
            <a:endParaRPr lang="en-GB" dirty="0"/>
          </a:p>
        </p:txBody>
      </p:sp>
      <p:sp>
        <p:nvSpPr>
          <p:cNvPr id="6" name="Text Placeholder 5"/>
          <p:cNvSpPr>
            <a:spLocks noGrp="1"/>
          </p:cNvSpPr>
          <p:nvPr>
            <p:ph type="body" sz="quarter" idx="14"/>
          </p:nvPr>
        </p:nvSpPr>
        <p:spPr>
          <a:xfrm>
            <a:off x="838200" y="3630613"/>
            <a:ext cx="10515600" cy="20351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Tree>
    <p:extLst>
      <p:ext uri="{BB962C8B-B14F-4D97-AF65-F5344CB8AC3E}">
        <p14:creationId xmlns:p14="http://schemas.microsoft.com/office/powerpoint/2010/main" val="41367746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46C79FD-C571-418B-AB0F-5EE936C85276}" type="slidenum">
              <a:rPr lang="en-GB" smtClean="0"/>
              <a:t>‹#›</a:t>
            </a:fld>
            <a:endParaRPr lang="en-GB" dirty="0"/>
          </a:p>
        </p:txBody>
      </p:sp>
    </p:spTree>
    <p:extLst>
      <p:ext uri="{BB962C8B-B14F-4D97-AF65-F5344CB8AC3E}">
        <p14:creationId xmlns:p14="http://schemas.microsoft.com/office/powerpoint/2010/main" val="2414118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850288"/>
            <a:ext cx="12192000" cy="5018345"/>
          </a:xfrm>
          <a:prstGeom prst="rect">
            <a:avLst/>
          </a:prstGeom>
        </p:spPr>
      </p:pic>
      <p:sp>
        <p:nvSpPr>
          <p:cNvPr id="4" name="Slide Number Placeholder 3"/>
          <p:cNvSpPr>
            <a:spLocks noGrp="1"/>
          </p:cNvSpPr>
          <p:nvPr>
            <p:ph type="sldNum" sz="quarter" idx="12"/>
          </p:nvPr>
        </p:nvSpPr>
        <p:spPr/>
        <p:txBody>
          <a:bodyPr>
            <a:noAutofit/>
          </a:bodyPr>
          <a:lstStyle/>
          <a:p>
            <a:fld id="{F46C79FD-C571-418B-AB0F-5EE936C85276}" type="slidenum">
              <a:rPr lang="en-GB" smtClean="0"/>
              <a:t>‹#›</a:t>
            </a:fld>
            <a:endParaRPr lang="en-GB" dirty="0"/>
          </a:p>
        </p:txBody>
      </p:sp>
      <p:sp>
        <p:nvSpPr>
          <p:cNvPr id="2" name="Rectangle 1"/>
          <p:cNvSpPr/>
          <p:nvPr userDrawn="1"/>
        </p:nvSpPr>
        <p:spPr>
          <a:xfrm>
            <a:off x="0" y="0"/>
            <a:ext cx="12192000" cy="10781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5" name="Rectangle 4"/>
          <p:cNvSpPr/>
          <p:nvPr userDrawn="1"/>
        </p:nvSpPr>
        <p:spPr>
          <a:xfrm>
            <a:off x="0" y="1078174"/>
            <a:ext cx="12192000" cy="2890800"/>
          </a:xfrm>
          <a:prstGeom prst="rect">
            <a:avLst/>
          </a:prstGeom>
          <a:solidFill>
            <a:srgbClr val="0356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solidFill>
                <a:schemeClr val="accent4"/>
              </a:solidFill>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88933" y="258042"/>
            <a:ext cx="1659793" cy="1152460"/>
          </a:xfrm>
          <a:prstGeom prst="rect">
            <a:avLst/>
          </a:prstGeom>
        </p:spPr>
      </p:pic>
      <p:sp>
        <p:nvSpPr>
          <p:cNvPr id="6" name="Title 1"/>
          <p:cNvSpPr>
            <a:spLocks noGrp="1"/>
          </p:cNvSpPr>
          <p:nvPr>
            <p:ph type="ctrTitle"/>
          </p:nvPr>
        </p:nvSpPr>
        <p:spPr>
          <a:xfrm>
            <a:off x="1071350" y="1992572"/>
            <a:ext cx="10065224" cy="872647"/>
          </a:xfrm>
        </p:spPr>
        <p:txBody>
          <a:bodyPr anchor="t">
            <a:normAutofit/>
          </a:bodyPr>
          <a:lstStyle>
            <a:lvl1pPr algn="l">
              <a:defRPr sz="6000" b="0">
                <a:solidFill>
                  <a:schemeClr val="bg1"/>
                </a:solidFill>
              </a:defRPr>
            </a:lvl1pPr>
          </a:lstStyle>
          <a:p>
            <a:r>
              <a:rPr lang="en-US" smtClean="0"/>
              <a:t>Click to edit Master title style</a:t>
            </a:r>
            <a:endParaRPr lang="en-GB" dirty="0"/>
          </a:p>
        </p:txBody>
      </p:sp>
      <p:cxnSp>
        <p:nvCxnSpPr>
          <p:cNvPr id="7" name="Straight Connector 6"/>
          <p:cNvCxnSpPr/>
          <p:nvPr userDrawn="1"/>
        </p:nvCxnSpPr>
        <p:spPr>
          <a:xfrm>
            <a:off x="838200" y="1978925"/>
            <a:ext cx="0" cy="4879075"/>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5741158" y="6619164"/>
            <a:ext cx="707409" cy="240594"/>
          </a:xfrm>
          <a:prstGeom prst="rect">
            <a:avLst/>
          </a:prstGeom>
          <a:solidFill>
            <a:srgbClr val="004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17" name="Subtitle 2"/>
          <p:cNvSpPr>
            <a:spLocks noGrp="1"/>
          </p:cNvSpPr>
          <p:nvPr>
            <p:ph type="subTitle" idx="1"/>
          </p:nvPr>
        </p:nvSpPr>
        <p:spPr>
          <a:xfrm>
            <a:off x="1071351" y="3067468"/>
            <a:ext cx="10065224" cy="897754"/>
          </a:xfrm>
        </p:spPr>
        <p:txBody>
          <a:bodyPr>
            <a:noAutofit/>
          </a:bodyPr>
          <a:lstStyle>
            <a:lvl1pPr marL="0" indent="0" algn="l">
              <a:buNone/>
              <a:defRPr sz="2800" i="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19" name="Text Placeholder 18"/>
          <p:cNvSpPr>
            <a:spLocks noGrp="1"/>
          </p:cNvSpPr>
          <p:nvPr>
            <p:ph type="body" sz="quarter" idx="13"/>
          </p:nvPr>
        </p:nvSpPr>
        <p:spPr>
          <a:xfrm>
            <a:off x="6096000" y="5783535"/>
            <a:ext cx="5040313" cy="528998"/>
          </a:xfrm>
        </p:spPr>
        <p:txBody>
          <a:bodyPr anchor="b" anchorCtr="0">
            <a:noAutofit/>
          </a:bodyPr>
          <a:lstStyle>
            <a:lvl1pPr marL="0" indent="0" algn="r">
              <a:buFontTx/>
              <a:buNone/>
              <a:defRPr sz="2200" i="1">
                <a:solidFill>
                  <a:schemeClr val="bg1"/>
                </a:solidFill>
              </a:defRPr>
            </a:lvl1pPr>
          </a:lstStyle>
          <a:p>
            <a:pPr lvl="0"/>
            <a:r>
              <a:rPr lang="en-US" smtClean="0"/>
              <a:t>Edit Master text styles</a:t>
            </a:r>
          </a:p>
        </p:txBody>
      </p:sp>
    </p:spTree>
    <p:extLst>
      <p:ext uri="{BB962C8B-B14F-4D97-AF65-F5344CB8AC3E}">
        <p14:creationId xmlns:p14="http://schemas.microsoft.com/office/powerpoint/2010/main" val="10699858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802219"/>
            <a:ext cx="12192000" cy="6059194"/>
          </a:xfrm>
          <a:prstGeom prst="rect">
            <a:avLst/>
          </a:prstGeom>
        </p:spPr>
      </p:pic>
      <p:sp>
        <p:nvSpPr>
          <p:cNvPr id="14" name="Rectangle 13"/>
          <p:cNvSpPr/>
          <p:nvPr userDrawn="1"/>
        </p:nvSpPr>
        <p:spPr>
          <a:xfrm>
            <a:off x="5289" y="1078173"/>
            <a:ext cx="12197346" cy="5783239"/>
          </a:xfrm>
          <a:prstGeom prst="rect">
            <a:avLst/>
          </a:prstGeom>
          <a:solidFill>
            <a:srgbClr val="024EA2">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solidFill>
                <a:schemeClr val="accent4"/>
              </a:solidFill>
            </a:endParaRPr>
          </a:p>
        </p:txBody>
      </p:sp>
      <p:sp>
        <p:nvSpPr>
          <p:cNvPr id="2" name="Rectangle 1"/>
          <p:cNvSpPr/>
          <p:nvPr userDrawn="1"/>
        </p:nvSpPr>
        <p:spPr>
          <a:xfrm>
            <a:off x="0" y="0"/>
            <a:ext cx="12192000" cy="10781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6" name="Title 1"/>
          <p:cNvSpPr>
            <a:spLocks noGrp="1"/>
          </p:cNvSpPr>
          <p:nvPr>
            <p:ph type="ctrTitle"/>
          </p:nvPr>
        </p:nvSpPr>
        <p:spPr>
          <a:xfrm>
            <a:off x="1071350" y="1992572"/>
            <a:ext cx="10065224" cy="2149523"/>
          </a:xfrm>
        </p:spPr>
        <p:txBody>
          <a:bodyPr wrap="none" anchor="t">
            <a:noAutofit/>
          </a:bodyPr>
          <a:lstStyle>
            <a:lvl1pPr algn="l">
              <a:defRPr sz="6000" b="0">
                <a:solidFill>
                  <a:schemeClr val="bg1"/>
                </a:solidFill>
              </a:defRPr>
            </a:lvl1pPr>
          </a:lstStyle>
          <a:p>
            <a:r>
              <a:rPr lang="en-US" smtClean="0"/>
              <a:t>Click to edit Master title style</a:t>
            </a:r>
            <a:endParaRPr lang="en-GB" dirty="0"/>
          </a:p>
        </p:txBody>
      </p:sp>
      <p:cxnSp>
        <p:nvCxnSpPr>
          <p:cNvPr id="7" name="Straight Connector 6"/>
          <p:cNvCxnSpPr/>
          <p:nvPr userDrawn="1"/>
        </p:nvCxnSpPr>
        <p:spPr>
          <a:xfrm>
            <a:off x="838200" y="1978925"/>
            <a:ext cx="0" cy="4879075"/>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Rectangle 10"/>
          <p:cNvSpPr/>
          <p:nvPr userDrawn="1"/>
        </p:nvSpPr>
        <p:spPr>
          <a:xfrm>
            <a:off x="5741158" y="6619164"/>
            <a:ext cx="707409" cy="240594"/>
          </a:xfrm>
          <a:prstGeom prst="rect">
            <a:avLst/>
          </a:prstGeom>
          <a:solidFill>
            <a:srgbClr val="0044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12" name="Subtitle 2"/>
          <p:cNvSpPr>
            <a:spLocks noGrp="1"/>
          </p:cNvSpPr>
          <p:nvPr>
            <p:ph type="subTitle" idx="1"/>
          </p:nvPr>
        </p:nvSpPr>
        <p:spPr>
          <a:xfrm>
            <a:off x="1071351" y="4418049"/>
            <a:ext cx="10065224" cy="897754"/>
          </a:xfrm>
        </p:spPr>
        <p:txBody>
          <a:bodyPr wrap="none">
            <a:noAutofit/>
          </a:bodyPr>
          <a:lstStyle>
            <a:lvl1pPr marL="0" indent="0" algn="l">
              <a:buNone/>
              <a:defRPr sz="2800" i="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88933" y="258042"/>
            <a:ext cx="1659793" cy="1152460"/>
          </a:xfrm>
          <a:prstGeom prst="rect">
            <a:avLst/>
          </a:prstGeom>
        </p:spPr>
      </p:pic>
      <p:sp>
        <p:nvSpPr>
          <p:cNvPr id="16" name="Text Placeholder 18"/>
          <p:cNvSpPr>
            <a:spLocks noGrp="1"/>
          </p:cNvSpPr>
          <p:nvPr>
            <p:ph type="body" sz="quarter" idx="13"/>
          </p:nvPr>
        </p:nvSpPr>
        <p:spPr>
          <a:xfrm>
            <a:off x="6096000" y="5557903"/>
            <a:ext cx="5040313" cy="528998"/>
          </a:xfrm>
        </p:spPr>
        <p:txBody>
          <a:bodyPr wrap="none">
            <a:noAutofit/>
          </a:bodyPr>
          <a:lstStyle>
            <a:lvl1pPr marL="0" indent="0" algn="r">
              <a:buFontTx/>
              <a:buNone/>
              <a:defRPr sz="2200" i="1">
                <a:solidFill>
                  <a:schemeClr val="bg1"/>
                </a:solidFill>
              </a:defRPr>
            </a:lvl1pPr>
          </a:lstStyle>
          <a:p>
            <a:pPr lvl="0"/>
            <a:r>
              <a:rPr lang="en-US" smtClean="0"/>
              <a:t>Edit Master text styles</a:t>
            </a:r>
          </a:p>
        </p:txBody>
      </p:sp>
    </p:spTree>
    <p:extLst>
      <p:ext uri="{BB962C8B-B14F-4D97-AF65-F5344CB8AC3E}">
        <p14:creationId xmlns:p14="http://schemas.microsoft.com/office/powerpoint/2010/main" val="18244287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Chapter Slide">
    <p:spTree>
      <p:nvGrpSpPr>
        <p:cNvPr id="1" name=""/>
        <p:cNvGrpSpPr/>
        <p:nvPr/>
      </p:nvGrpSpPr>
      <p:grpSpPr>
        <a:xfrm>
          <a:off x="0" y="0"/>
          <a:ext cx="0" cy="0"/>
          <a:chOff x="0" y="0"/>
          <a:chExt cx="0" cy="0"/>
        </a:xfrm>
      </p:grpSpPr>
      <p:sp>
        <p:nvSpPr>
          <p:cNvPr id="4" name="Rectangle 3"/>
          <p:cNvSpPr/>
          <p:nvPr userDrawn="1"/>
        </p:nvSpPr>
        <p:spPr>
          <a:xfrm>
            <a:off x="0" y="0"/>
            <a:ext cx="12192000" cy="6858000"/>
          </a:xfrm>
          <a:prstGeom prst="rect">
            <a:avLst/>
          </a:prstGeom>
          <a:solidFill>
            <a:srgbClr val="0356B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2" name="Title 1"/>
          <p:cNvSpPr>
            <a:spLocks noGrp="1"/>
          </p:cNvSpPr>
          <p:nvPr>
            <p:ph type="ctrTitle"/>
          </p:nvPr>
        </p:nvSpPr>
        <p:spPr>
          <a:xfrm>
            <a:off x="1070189" y="1122363"/>
            <a:ext cx="10676038" cy="2387600"/>
          </a:xfrm>
        </p:spPr>
        <p:txBody>
          <a:bodyPr anchor="b">
            <a:noAutofit/>
          </a:bodyPr>
          <a:lstStyle>
            <a:lvl1pPr algn="l">
              <a:defRPr sz="6000">
                <a:solidFill>
                  <a:schemeClr val="accent5"/>
                </a:solidFill>
              </a:defRPr>
            </a:lvl1pPr>
          </a:lstStyle>
          <a:p>
            <a:r>
              <a:rPr lang="en-US" smtClean="0"/>
              <a:t>Click to edit Master title style</a:t>
            </a:r>
            <a:endParaRPr lang="en-GB" dirty="0"/>
          </a:p>
        </p:txBody>
      </p:sp>
      <p:sp>
        <p:nvSpPr>
          <p:cNvPr id="3" name="Subtitle 2"/>
          <p:cNvSpPr>
            <a:spLocks noGrp="1"/>
          </p:cNvSpPr>
          <p:nvPr>
            <p:ph type="subTitle" idx="1"/>
          </p:nvPr>
        </p:nvSpPr>
        <p:spPr>
          <a:xfrm>
            <a:off x="1070189" y="3602038"/>
            <a:ext cx="10676038" cy="1655762"/>
          </a:xfrm>
        </p:spPr>
        <p:txBody>
          <a:bodyPr>
            <a:noAutofit/>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
        <p:nvSpPr>
          <p:cNvPr id="6" name="Slide Number Placeholder 5"/>
          <p:cNvSpPr>
            <a:spLocks noGrp="1"/>
          </p:cNvSpPr>
          <p:nvPr>
            <p:ph type="sldNum" sz="quarter" idx="12"/>
          </p:nvPr>
        </p:nvSpPr>
        <p:spPr/>
        <p:txBody>
          <a:bodyPr>
            <a:noAutofit/>
          </a:bodyPr>
          <a:lstStyle>
            <a:lvl1pPr>
              <a:defRPr>
                <a:solidFill>
                  <a:schemeClr val="bg1"/>
                </a:solidFill>
              </a:defRPr>
            </a:lvl1pPr>
          </a:lstStyle>
          <a:p>
            <a:fld id="{F46C79FD-C571-418B-AB0F-5EE936C85276}" type="slidenum">
              <a:rPr lang="en-GB" smtClean="0"/>
              <a:pPr/>
              <a:t>‹#›</a:t>
            </a:fld>
            <a:endParaRPr lang="en-GB" dirty="0"/>
          </a:p>
        </p:txBody>
      </p:sp>
      <p:cxnSp>
        <p:nvCxnSpPr>
          <p:cNvPr id="7" name="Straight Connector 6"/>
          <p:cNvCxnSpPr/>
          <p:nvPr userDrawn="1"/>
        </p:nvCxnSpPr>
        <p:spPr>
          <a:xfrm>
            <a:off x="838200" y="0"/>
            <a:ext cx="0" cy="3295934"/>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27715" y="6045257"/>
            <a:ext cx="1718512" cy="451153"/>
          </a:xfrm>
          <a:prstGeom prst="rect">
            <a:avLst/>
          </a:prstGeom>
        </p:spPr>
      </p:pic>
    </p:spTree>
    <p:extLst>
      <p:ext uri="{BB962C8B-B14F-4D97-AF65-F5344CB8AC3E}">
        <p14:creationId xmlns:p14="http://schemas.microsoft.com/office/powerpoint/2010/main" val="3788699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Slide (2)">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6" name="Slide Number Placeholder 5"/>
          <p:cNvSpPr>
            <a:spLocks noGrp="1"/>
          </p:cNvSpPr>
          <p:nvPr>
            <p:ph type="sldNum" sz="quarter" idx="12"/>
          </p:nvPr>
        </p:nvSpPr>
        <p:spPr/>
        <p:txBody>
          <a:bodyPr>
            <a:noAutofit/>
          </a:bodyPr>
          <a:lstStyle/>
          <a:p>
            <a:fld id="{F46C79FD-C571-418B-AB0F-5EE936C85276}" type="slidenum">
              <a:rPr lang="en-GB" smtClean="0"/>
              <a:t>‹#›</a:t>
            </a:fld>
            <a:endParaRPr lang="en-GB" dirty="0"/>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0033852" y="6045865"/>
            <a:ext cx="1716200" cy="450546"/>
          </a:xfrm>
          <a:prstGeom prst="rect">
            <a:avLst/>
          </a:prstGeom>
        </p:spPr>
      </p:pic>
      <p:sp>
        <p:nvSpPr>
          <p:cNvPr id="11" name="Title 1"/>
          <p:cNvSpPr>
            <a:spLocks noGrp="1"/>
          </p:cNvSpPr>
          <p:nvPr>
            <p:ph type="ctrTitle"/>
          </p:nvPr>
        </p:nvSpPr>
        <p:spPr>
          <a:xfrm>
            <a:off x="1077013" y="1122363"/>
            <a:ext cx="10156297" cy="2387600"/>
          </a:xfrm>
        </p:spPr>
        <p:txBody>
          <a:bodyPr anchor="b">
            <a:noAutofit/>
          </a:bodyPr>
          <a:lstStyle>
            <a:lvl1pPr algn="l">
              <a:defRPr sz="6000">
                <a:solidFill>
                  <a:schemeClr val="tx2"/>
                </a:solidFill>
              </a:defRPr>
            </a:lvl1pPr>
          </a:lstStyle>
          <a:p>
            <a:r>
              <a:rPr lang="en-US" smtClean="0"/>
              <a:t>Click to edit Master title style</a:t>
            </a:r>
            <a:endParaRPr lang="en-GB" dirty="0"/>
          </a:p>
        </p:txBody>
      </p:sp>
      <p:cxnSp>
        <p:nvCxnSpPr>
          <p:cNvPr id="13" name="Straight Connector 12"/>
          <p:cNvCxnSpPr/>
          <p:nvPr userDrawn="1"/>
        </p:nvCxnSpPr>
        <p:spPr>
          <a:xfrm>
            <a:off x="838200" y="0"/>
            <a:ext cx="0" cy="3295934"/>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Subtitle 2"/>
          <p:cNvSpPr>
            <a:spLocks noGrp="1"/>
          </p:cNvSpPr>
          <p:nvPr>
            <p:ph type="subTitle" idx="1"/>
          </p:nvPr>
        </p:nvSpPr>
        <p:spPr>
          <a:xfrm>
            <a:off x="1070189" y="3602038"/>
            <a:ext cx="10156297" cy="1655762"/>
          </a:xfrm>
        </p:spPr>
        <p:txBody>
          <a:bodyPr>
            <a:noAutofit/>
          </a:bodyPr>
          <a:lstStyle>
            <a:lvl1pPr marL="0" indent="0" algn="l">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Tree>
    <p:extLst>
      <p:ext uri="{BB962C8B-B14F-4D97-AF65-F5344CB8AC3E}">
        <p14:creationId xmlns:p14="http://schemas.microsoft.com/office/powerpoint/2010/main" val="932509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ast slide (option 1)">
    <p:spTree>
      <p:nvGrpSpPr>
        <p:cNvPr id="1" name=""/>
        <p:cNvGrpSpPr/>
        <p:nvPr/>
      </p:nvGrpSpPr>
      <p:grpSpPr>
        <a:xfrm>
          <a:off x="0" y="0"/>
          <a:ext cx="0" cy="0"/>
          <a:chOff x="0" y="0"/>
          <a:chExt cx="0" cy="0"/>
        </a:xfrm>
      </p:grpSpPr>
      <p:sp>
        <p:nvSpPr>
          <p:cNvPr id="7" name="Rectangle 6"/>
          <p:cNvSpPr/>
          <p:nvPr userDrawn="1"/>
        </p:nvSpPr>
        <p:spPr>
          <a:xfrm>
            <a:off x="0" y="1"/>
            <a:ext cx="12192000" cy="342899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6" name="Slide Number Placeholder 5"/>
          <p:cNvSpPr>
            <a:spLocks noGrp="1"/>
          </p:cNvSpPr>
          <p:nvPr>
            <p:ph type="sldNum" sz="quarter" idx="12"/>
          </p:nvPr>
        </p:nvSpPr>
        <p:spPr/>
        <p:txBody>
          <a:bodyPr>
            <a:noAutofit/>
          </a:bodyPr>
          <a:lstStyle/>
          <a:p>
            <a:fld id="{F46C79FD-C571-418B-AB0F-5EE936C85276}" type="slidenum">
              <a:rPr lang="en-GB" smtClean="0"/>
              <a:t>‹#›</a:t>
            </a:fld>
            <a:endParaRPr lang="en-GB" dirty="0"/>
          </a:p>
        </p:txBody>
      </p:sp>
      <p:sp>
        <p:nvSpPr>
          <p:cNvPr id="11" name="Title 1"/>
          <p:cNvSpPr>
            <a:spLocks noGrp="1"/>
          </p:cNvSpPr>
          <p:nvPr>
            <p:ph type="ctrTitle"/>
          </p:nvPr>
        </p:nvSpPr>
        <p:spPr>
          <a:xfrm>
            <a:off x="1077013" y="1122363"/>
            <a:ext cx="10156297" cy="1240348"/>
          </a:xfrm>
        </p:spPr>
        <p:txBody>
          <a:bodyPr anchor="b">
            <a:noAutofit/>
          </a:bodyPr>
          <a:lstStyle>
            <a:lvl1pPr algn="l">
              <a:defRPr sz="6000">
                <a:solidFill>
                  <a:schemeClr val="tx2"/>
                </a:solidFill>
              </a:defRPr>
            </a:lvl1pPr>
          </a:lstStyle>
          <a:p>
            <a:r>
              <a:rPr lang="en-US" smtClean="0"/>
              <a:t>Click to edit Master title style</a:t>
            </a:r>
            <a:endParaRPr lang="en-GB" dirty="0"/>
          </a:p>
        </p:txBody>
      </p:sp>
      <p:cxnSp>
        <p:nvCxnSpPr>
          <p:cNvPr id="13" name="Straight Connector 12"/>
          <p:cNvCxnSpPr/>
          <p:nvPr userDrawn="1"/>
        </p:nvCxnSpPr>
        <p:spPr>
          <a:xfrm>
            <a:off x="838200" y="0"/>
            <a:ext cx="0" cy="2362711"/>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Subtitle 2"/>
          <p:cNvSpPr>
            <a:spLocks noGrp="1"/>
          </p:cNvSpPr>
          <p:nvPr>
            <p:ph type="subTitle" idx="1"/>
          </p:nvPr>
        </p:nvSpPr>
        <p:spPr>
          <a:xfrm>
            <a:off x="838200" y="4160826"/>
            <a:ext cx="10889439" cy="1620145"/>
          </a:xfrm>
        </p:spPr>
        <p:txBody>
          <a:bodyPr>
            <a:noAutofit/>
          </a:bodyPr>
          <a:lstStyle>
            <a:lvl1pPr marL="0" indent="0" algn="l">
              <a:buNone/>
              <a:defRPr sz="1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Tree>
    <p:extLst>
      <p:ext uri="{BB962C8B-B14F-4D97-AF65-F5344CB8AC3E}">
        <p14:creationId xmlns:p14="http://schemas.microsoft.com/office/powerpoint/2010/main" val="168860481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ast slide (option 2)">
    <p:spTree>
      <p:nvGrpSpPr>
        <p:cNvPr id="1" name=""/>
        <p:cNvGrpSpPr/>
        <p:nvPr/>
      </p:nvGrpSpPr>
      <p:grpSpPr>
        <a:xfrm>
          <a:off x="0" y="0"/>
          <a:ext cx="0" cy="0"/>
          <a:chOff x="0" y="0"/>
          <a:chExt cx="0" cy="0"/>
        </a:xfrm>
      </p:grpSpPr>
      <p:sp>
        <p:nvSpPr>
          <p:cNvPr id="7" name="Rectangle 6"/>
          <p:cNvSpPr/>
          <p:nvPr userDrawn="1"/>
        </p:nvSpPr>
        <p:spPr>
          <a:xfrm>
            <a:off x="0" y="1"/>
            <a:ext cx="12192000" cy="342899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GB" dirty="0"/>
          </a:p>
        </p:txBody>
      </p:sp>
      <p:sp>
        <p:nvSpPr>
          <p:cNvPr id="6" name="Slide Number Placeholder 5"/>
          <p:cNvSpPr>
            <a:spLocks noGrp="1"/>
          </p:cNvSpPr>
          <p:nvPr>
            <p:ph type="sldNum" sz="quarter" idx="12"/>
          </p:nvPr>
        </p:nvSpPr>
        <p:spPr/>
        <p:txBody>
          <a:bodyPr>
            <a:noAutofit/>
          </a:bodyPr>
          <a:lstStyle/>
          <a:p>
            <a:fld id="{F46C79FD-C571-418B-AB0F-5EE936C85276}" type="slidenum">
              <a:rPr lang="en-GB" smtClean="0"/>
              <a:t>‹#›</a:t>
            </a:fld>
            <a:endParaRPr lang="en-GB" dirty="0"/>
          </a:p>
        </p:txBody>
      </p:sp>
      <p:sp>
        <p:nvSpPr>
          <p:cNvPr id="11" name="Title 1"/>
          <p:cNvSpPr>
            <a:spLocks noGrp="1"/>
          </p:cNvSpPr>
          <p:nvPr>
            <p:ph type="ctrTitle"/>
          </p:nvPr>
        </p:nvSpPr>
        <p:spPr>
          <a:xfrm>
            <a:off x="1077013" y="1122363"/>
            <a:ext cx="10156297" cy="1240348"/>
          </a:xfrm>
        </p:spPr>
        <p:txBody>
          <a:bodyPr anchor="b">
            <a:noAutofit/>
          </a:bodyPr>
          <a:lstStyle>
            <a:lvl1pPr algn="l">
              <a:defRPr sz="6000">
                <a:solidFill>
                  <a:schemeClr val="accent5"/>
                </a:solidFill>
              </a:defRPr>
            </a:lvl1pPr>
          </a:lstStyle>
          <a:p>
            <a:r>
              <a:rPr lang="en-US" smtClean="0"/>
              <a:t>Click to edit Master title style</a:t>
            </a:r>
            <a:endParaRPr lang="en-GB" dirty="0"/>
          </a:p>
        </p:txBody>
      </p:sp>
      <p:cxnSp>
        <p:nvCxnSpPr>
          <p:cNvPr id="13" name="Straight Connector 12"/>
          <p:cNvCxnSpPr/>
          <p:nvPr userDrawn="1"/>
        </p:nvCxnSpPr>
        <p:spPr>
          <a:xfrm>
            <a:off x="838200" y="0"/>
            <a:ext cx="0" cy="2362711"/>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4" name="Subtitle 2"/>
          <p:cNvSpPr>
            <a:spLocks noGrp="1"/>
          </p:cNvSpPr>
          <p:nvPr>
            <p:ph type="subTitle" idx="1"/>
          </p:nvPr>
        </p:nvSpPr>
        <p:spPr>
          <a:xfrm>
            <a:off x="838200" y="4160826"/>
            <a:ext cx="10889439" cy="1620145"/>
          </a:xfrm>
        </p:spPr>
        <p:txBody>
          <a:bodyPr>
            <a:noAutofit/>
          </a:bodyPr>
          <a:lstStyle>
            <a:lvl1pPr marL="0" indent="0" algn="l">
              <a:buNone/>
              <a:defRPr sz="14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dirty="0"/>
          </a:p>
        </p:txBody>
      </p:sp>
    </p:spTree>
    <p:extLst>
      <p:ext uri="{BB962C8B-B14F-4D97-AF65-F5344CB8AC3E}">
        <p14:creationId xmlns:p14="http://schemas.microsoft.com/office/powerpoint/2010/main" val="258833977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825625"/>
            <a:ext cx="10905699" cy="3881904"/>
          </a:xfrm>
        </p:spPr>
        <p:txBody>
          <a:bodyPr>
            <a:noAutofit/>
          </a:bodyPr>
          <a:lstStyle>
            <a:lvl1pPr>
              <a:lnSpc>
                <a:spcPct val="100000"/>
              </a:lnSpc>
              <a:spcBef>
                <a:spcPts val="0"/>
              </a:spcBef>
              <a:spcAft>
                <a:spcPts val="1800"/>
              </a:spcAft>
              <a:defRPr/>
            </a:lvl1pPr>
            <a:lvl2pPr>
              <a:lnSpc>
                <a:spcPct val="100000"/>
              </a:lnSpc>
              <a:spcAft>
                <a:spcPts val="1800"/>
              </a:spcAft>
              <a:defRPr/>
            </a:lvl2pPr>
            <a:lvl3pPr>
              <a:lnSpc>
                <a:spcPct val="100000"/>
              </a:lnSpc>
              <a:spcAft>
                <a:spcPts val="1800"/>
              </a:spcAft>
              <a:defRPr/>
            </a:lvl3pPr>
            <a:lvl4pPr>
              <a:lnSpc>
                <a:spcPct val="100000"/>
              </a:lnSpc>
              <a:spcAft>
                <a:spcPts val="1800"/>
              </a:spcAft>
              <a:defRPr/>
            </a:lvl4pPr>
            <a:lvl5pPr>
              <a:lnSpc>
                <a:spcPct val="100000"/>
              </a:lnSpc>
              <a:spcAft>
                <a:spcPts val="1800"/>
              </a:spcAf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12"/>
          </p:nvPr>
        </p:nvSpPr>
        <p:spPr/>
        <p:txBody>
          <a:bodyPr>
            <a:noAutofit/>
          </a:bodyPr>
          <a:lstStyle/>
          <a:p>
            <a:fld id="{F46C79FD-C571-418B-AB0F-5EE936C85276}" type="slidenum">
              <a:rPr lang="en-GB" smtClean="0"/>
              <a:t>‹#›</a:t>
            </a:fld>
            <a:endParaRPr lang="en-GB" dirty="0"/>
          </a:p>
        </p:txBody>
      </p:sp>
      <p:cxnSp>
        <p:nvCxnSpPr>
          <p:cNvPr id="7" name="Straight Connector 6"/>
          <p:cNvCxnSpPr/>
          <p:nvPr userDrawn="1"/>
        </p:nvCxnSpPr>
        <p:spPr>
          <a:xfrm flipH="1">
            <a:off x="838199" y="0"/>
            <a:ext cx="1" cy="1276357"/>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p:nvPr>
        </p:nvSpPr>
        <p:spPr>
          <a:xfrm>
            <a:off x="970722" y="482860"/>
            <a:ext cx="10515600" cy="782357"/>
          </a:xfrm>
          <a:prstGeom prst="rect">
            <a:avLst/>
          </a:prstGeom>
        </p:spPr>
        <p:txBody>
          <a:bodyPr vert="horz" lIns="91440" tIns="45720" rIns="91440" bIns="0" rtlCol="0" anchor="b" anchorCtr="0">
            <a:noAutofit/>
          </a:bodyPr>
          <a:lstStyle/>
          <a:p>
            <a:r>
              <a:rPr lang="en-US" smtClean="0"/>
              <a:t>Click to edit Master title style</a:t>
            </a:r>
            <a:endParaRPr lang="en-GB" dirty="0"/>
          </a:p>
        </p:txBody>
      </p:sp>
    </p:spTree>
    <p:extLst>
      <p:ext uri="{BB962C8B-B14F-4D97-AF65-F5344CB8AC3E}">
        <p14:creationId xmlns:p14="http://schemas.microsoft.com/office/powerpoint/2010/main" val="3042341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Objec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198" y="1825625"/>
            <a:ext cx="5328000" cy="3906435"/>
          </a:xfrm>
        </p:spPr>
        <p:txBody>
          <a:bodyPr>
            <a:noAutofit/>
          </a:bodyPr>
          <a:lstStyle>
            <a:lvl1pPr>
              <a:spcAft>
                <a:spcPts val="1800"/>
              </a:spcAft>
              <a:defRPr/>
            </a:lvl1pPr>
            <a:lvl2pPr>
              <a:spcAft>
                <a:spcPts val="1800"/>
              </a:spcAft>
              <a:defRPr/>
            </a:lvl2pPr>
            <a:lvl3pPr>
              <a:spcAft>
                <a:spcPts val="1800"/>
              </a:spcAft>
              <a:defRPr/>
            </a:lvl3pPr>
            <a:lvl4pPr>
              <a:spcAft>
                <a:spcPts val="1800"/>
              </a:spcAft>
              <a:defRPr/>
            </a:lvl4pPr>
            <a:lvl5pPr>
              <a:spcAft>
                <a:spcPts val="1800"/>
              </a:spcAf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Content Placeholder 3"/>
          <p:cNvSpPr>
            <a:spLocks noGrp="1"/>
          </p:cNvSpPr>
          <p:nvPr>
            <p:ph sz="half" idx="2"/>
          </p:nvPr>
        </p:nvSpPr>
        <p:spPr>
          <a:xfrm>
            <a:off x="6402250" y="1825625"/>
            <a:ext cx="5328000" cy="3906435"/>
          </a:xfrm>
          <a:noFill/>
        </p:spPr>
        <p:txBody>
          <a:bodyPr>
            <a:noAutofit/>
          </a:bodyPr>
          <a:lstStyle>
            <a:lvl1pPr marL="0" indent="0">
              <a:buNone/>
              <a:defRPr/>
            </a:lvl1pPr>
          </a:lstStyle>
          <a:p>
            <a:pPr lvl="0"/>
            <a:r>
              <a:rPr lang="en-US" smtClean="0"/>
              <a:t>Edit Master text styles</a:t>
            </a:r>
          </a:p>
        </p:txBody>
      </p:sp>
      <p:sp>
        <p:nvSpPr>
          <p:cNvPr id="7" name="Slide Number Placeholder 6"/>
          <p:cNvSpPr>
            <a:spLocks noGrp="1"/>
          </p:cNvSpPr>
          <p:nvPr>
            <p:ph type="sldNum" sz="quarter" idx="12"/>
          </p:nvPr>
        </p:nvSpPr>
        <p:spPr/>
        <p:txBody>
          <a:bodyPr>
            <a:noAutofit/>
          </a:bodyPr>
          <a:lstStyle/>
          <a:p>
            <a:fld id="{F46C79FD-C571-418B-AB0F-5EE936C85276}" type="slidenum">
              <a:rPr lang="en-GB" smtClean="0"/>
              <a:t>‹#›</a:t>
            </a:fld>
            <a:endParaRPr lang="en-GB" dirty="0"/>
          </a:p>
        </p:txBody>
      </p:sp>
      <p:cxnSp>
        <p:nvCxnSpPr>
          <p:cNvPr id="9" name="Straight Connector 8"/>
          <p:cNvCxnSpPr/>
          <p:nvPr userDrawn="1"/>
        </p:nvCxnSpPr>
        <p:spPr>
          <a:xfrm flipH="1">
            <a:off x="838199" y="0"/>
            <a:ext cx="1" cy="1276357"/>
          </a:xfrm>
          <a:prstGeom prst="line">
            <a:avLst/>
          </a:prstGeom>
          <a:ln w="28575">
            <a:solidFill>
              <a:schemeClr val="accent5"/>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p:nvPr>
        </p:nvSpPr>
        <p:spPr>
          <a:xfrm>
            <a:off x="970722" y="482860"/>
            <a:ext cx="10515600" cy="782357"/>
          </a:xfrm>
          <a:prstGeom prst="rect">
            <a:avLst/>
          </a:prstGeom>
        </p:spPr>
        <p:txBody>
          <a:bodyPr vert="horz" lIns="91440" tIns="45720" rIns="91440" bIns="0" rtlCol="0" anchor="b" anchorCtr="0">
            <a:noAutofit/>
          </a:bodyPr>
          <a:lstStyle/>
          <a:p>
            <a:r>
              <a:rPr lang="en-US" smtClean="0"/>
              <a:t>Click to edit Master title style</a:t>
            </a:r>
            <a:endParaRPr lang="en-GB" dirty="0"/>
          </a:p>
        </p:txBody>
      </p:sp>
    </p:spTree>
    <p:extLst>
      <p:ext uri="{BB962C8B-B14F-4D97-AF65-F5344CB8AC3E}">
        <p14:creationId xmlns:p14="http://schemas.microsoft.com/office/powerpoint/2010/main" val="2803839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82860"/>
            <a:ext cx="10515600" cy="782357"/>
          </a:xfrm>
          <a:prstGeom prst="rect">
            <a:avLst/>
          </a:prstGeom>
        </p:spPr>
        <p:txBody>
          <a:bodyPr vert="horz" lIns="91440" tIns="45720" rIns="91440" bIns="0" rtlCol="0" anchor="b" anchorCtr="0">
            <a:noAutofit/>
          </a:bodyPr>
          <a:lstStyle/>
          <a:p>
            <a:r>
              <a:rPr lang="en-US" smtClean="0"/>
              <a:t>Click to edit Master title style</a:t>
            </a:r>
            <a:endParaRPr lang="en-GB" dirty="0"/>
          </a:p>
        </p:txBody>
      </p:sp>
      <p:sp>
        <p:nvSpPr>
          <p:cNvPr id="3" name="Text Placeholder 2"/>
          <p:cNvSpPr>
            <a:spLocks noGrp="1"/>
          </p:cNvSpPr>
          <p:nvPr>
            <p:ph type="body" idx="1"/>
          </p:nvPr>
        </p:nvSpPr>
        <p:spPr>
          <a:xfrm>
            <a:off x="838200" y="1825625"/>
            <a:ext cx="10515600" cy="3881904"/>
          </a:xfrm>
          <a:prstGeom prst="rect">
            <a:avLst/>
          </a:prstGeom>
        </p:spPr>
        <p:txBody>
          <a:bodyPr vert="horz" lIns="91440" tIns="45720" rIns="91440" bIns="4572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p:cNvSpPr>
            <a:spLocks noGrp="1"/>
          </p:cNvSpPr>
          <p:nvPr>
            <p:ph type="sldNum" sz="quarter" idx="4"/>
          </p:nvPr>
        </p:nvSpPr>
        <p:spPr>
          <a:xfrm>
            <a:off x="838200" y="6131286"/>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fld id="{F46C79FD-C571-418B-AB0F-5EE936C85276}" type="slidenum">
              <a:rPr lang="en-GB" smtClean="0"/>
              <a:pPr/>
              <a:t>‹#›</a:t>
            </a:fld>
            <a:endParaRPr lang="en-GB" dirty="0"/>
          </a:p>
        </p:txBody>
      </p:sp>
      <p:pic>
        <p:nvPicPr>
          <p:cNvPr id="7" name="Picture 6"/>
          <p:cNvPicPr>
            <a:picLocks noChangeAspect="1"/>
          </p:cNvPicPr>
          <p:nvPr userDrawn="1"/>
        </p:nvPicPr>
        <p:blipFill>
          <a:blip r:embed="rId21" cstate="print">
            <a:extLst>
              <a:ext uri="{28A0092B-C50C-407E-A947-70E740481C1C}">
                <a14:useLocalDpi xmlns:a14="http://schemas.microsoft.com/office/drawing/2010/main"/>
              </a:ext>
            </a:extLst>
          </a:blip>
          <a:stretch>
            <a:fillRect/>
          </a:stretch>
        </p:blipFill>
        <p:spPr>
          <a:xfrm>
            <a:off x="10033852" y="6045988"/>
            <a:ext cx="1715733" cy="450423"/>
          </a:xfrm>
          <a:prstGeom prst="rect">
            <a:avLst/>
          </a:prstGeom>
        </p:spPr>
      </p:pic>
    </p:spTree>
    <p:extLst>
      <p:ext uri="{BB962C8B-B14F-4D97-AF65-F5344CB8AC3E}">
        <p14:creationId xmlns:p14="http://schemas.microsoft.com/office/powerpoint/2010/main" val="459720850"/>
      </p:ext>
    </p:extLst>
  </p:cSld>
  <p:clrMap bg1="lt1" tx1="dk1" bg2="lt2" tx2="dk2" accent1="accent1" accent2="accent2" accent3="accent3" accent4="accent4" accent5="accent5" accent6="accent6" hlink="hlink" folHlink="folHlink"/>
  <p:sldLayoutIdLst>
    <p:sldLayoutId id="2147483656" r:id="rId1"/>
    <p:sldLayoutId id="2147483662" r:id="rId2"/>
    <p:sldLayoutId id="2147483657" r:id="rId3"/>
    <p:sldLayoutId id="2147483649" r:id="rId4"/>
    <p:sldLayoutId id="2147483651" r:id="rId5"/>
    <p:sldLayoutId id="2147483669" r:id="rId6"/>
    <p:sldLayoutId id="2147483670" r:id="rId7"/>
    <p:sldLayoutId id="2147483650" r:id="rId8"/>
    <p:sldLayoutId id="2147483660" r:id="rId9"/>
    <p:sldLayoutId id="2147483652" r:id="rId10"/>
    <p:sldLayoutId id="2147483661" r:id="rId11"/>
    <p:sldLayoutId id="2147483653" r:id="rId12"/>
    <p:sldLayoutId id="2147483654" r:id="rId13"/>
    <p:sldLayoutId id="2147483659" r:id="rId14"/>
    <p:sldLayoutId id="2147483658" r:id="rId15"/>
    <p:sldLayoutId id="2147483666" r:id="rId16"/>
    <p:sldLayoutId id="2147483667" r:id="rId17"/>
    <p:sldLayoutId id="2147483668" r:id="rId18"/>
    <p:sldLayoutId id="2147483655" r:id="rId19"/>
  </p:sldLayoutIdLst>
  <p:hf sldNum="0" hdr="0" ftr="0" dt="0"/>
  <p:txStyles>
    <p:titleStyle>
      <a:lvl1pPr algn="l" defTabSz="914400" rtl="0" eaLnBrk="1" latinLnBrk="0" hangingPunct="1">
        <a:lnSpc>
          <a:spcPct val="9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800"/>
        </a:spcAft>
        <a:buClr>
          <a:schemeClr val="tx2"/>
        </a:buClr>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spcAft>
          <a:spcPts val="1800"/>
        </a:spcAft>
        <a:buClr>
          <a:schemeClr val="tx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1800"/>
        </a:spcAft>
        <a:buClr>
          <a:schemeClr val="tx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1800"/>
        </a:spcAft>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1800"/>
        </a:spcAft>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3" Type="http://schemas.openxmlformats.org/officeDocument/2006/relationships/hyperlink" Target="https://creativecommons.org/licenses/by/4.0/"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r>
              <a:rPr lang="en-GB" dirty="0" smtClean="0"/>
              <a:t>For climate, </a:t>
            </a:r>
            <a:r>
              <a:rPr lang="en-GB" dirty="0" smtClean="0"/>
              <a:t>nature, soil and forest policies</a:t>
            </a:r>
            <a:endParaRPr lang="en-GB" dirty="0"/>
          </a:p>
        </p:txBody>
      </p:sp>
      <p:sp>
        <p:nvSpPr>
          <p:cNvPr id="8" name="Text Placeholder 7"/>
          <p:cNvSpPr>
            <a:spLocks noGrp="1"/>
          </p:cNvSpPr>
          <p:nvPr>
            <p:ph type="body" sz="quarter" idx="13"/>
          </p:nvPr>
        </p:nvSpPr>
        <p:spPr>
          <a:xfrm>
            <a:off x="5752345" y="5506129"/>
            <a:ext cx="5744917" cy="684359"/>
          </a:xfrm>
          <a:ln>
            <a:solidFill>
              <a:schemeClr val="accent5"/>
            </a:solidFill>
          </a:ln>
        </p:spPr>
        <p:txBody>
          <a:bodyPr/>
          <a:lstStyle/>
          <a:p>
            <a:r>
              <a:rPr lang="en-GB" sz="1800" dirty="0" smtClean="0"/>
              <a:t>An indicative activity of the EU Biodiversity Platform sub group on Monitoring and Assessment (EUBP MA)</a:t>
            </a:r>
            <a:endParaRPr lang="en-GB" sz="1800" dirty="0"/>
          </a:p>
        </p:txBody>
      </p:sp>
      <p:sp>
        <p:nvSpPr>
          <p:cNvPr id="2" name="TextBox 1"/>
          <p:cNvSpPr txBox="1"/>
          <p:nvPr/>
        </p:nvSpPr>
        <p:spPr>
          <a:xfrm>
            <a:off x="1071351" y="1820333"/>
            <a:ext cx="10064962" cy="2246769"/>
          </a:xfrm>
          <a:prstGeom prst="rect">
            <a:avLst/>
          </a:prstGeom>
          <a:noFill/>
        </p:spPr>
        <p:txBody>
          <a:bodyPr wrap="square" rtlCol="0">
            <a:spAutoFit/>
          </a:bodyPr>
          <a:lstStyle/>
          <a:p>
            <a:r>
              <a:rPr lang="en-GB" sz="3500" dirty="0" smtClean="0">
                <a:solidFill>
                  <a:schemeClr val="bg1"/>
                </a:solidFill>
              </a:rPr>
              <a:t>Investigating the synergies/overlaps </a:t>
            </a:r>
            <a:r>
              <a:rPr lang="en-GB" sz="3500" dirty="0" smtClean="0">
                <a:solidFill>
                  <a:schemeClr val="bg1"/>
                </a:solidFill>
              </a:rPr>
              <a:t>and differences in </a:t>
            </a:r>
            <a:r>
              <a:rPr lang="en-GB" sz="3500" dirty="0" smtClean="0">
                <a:solidFill>
                  <a:schemeClr val="bg1"/>
                </a:solidFill>
              </a:rPr>
              <a:t>the </a:t>
            </a:r>
            <a:r>
              <a:rPr lang="en-GB" sz="3500" dirty="0">
                <a:solidFill>
                  <a:schemeClr val="bg1"/>
                </a:solidFill>
              </a:rPr>
              <a:t>M</a:t>
            </a:r>
            <a:r>
              <a:rPr lang="en-GB" sz="3500" dirty="0" smtClean="0">
                <a:solidFill>
                  <a:schemeClr val="bg1"/>
                </a:solidFill>
              </a:rPr>
              <a:t>ember State reporting requirements for the indicators soil organic carbon and deadwood, across multiple Regulations</a:t>
            </a:r>
            <a:endParaRPr lang="en-GB" sz="3500" dirty="0">
              <a:solidFill>
                <a:schemeClr val="bg1"/>
              </a:solidFill>
            </a:endParaRPr>
          </a:p>
        </p:txBody>
      </p:sp>
      <p:sp>
        <p:nvSpPr>
          <p:cNvPr id="5" name="Text Placeholder 7"/>
          <p:cNvSpPr txBox="1">
            <a:spLocks/>
          </p:cNvSpPr>
          <p:nvPr/>
        </p:nvSpPr>
        <p:spPr>
          <a:xfrm>
            <a:off x="1071351" y="5568414"/>
            <a:ext cx="3528012" cy="622074"/>
          </a:xfrm>
          <a:prstGeom prst="rect">
            <a:avLst/>
          </a:prstGeom>
        </p:spPr>
        <p:txBody>
          <a:bodyPr vert="horz" lIns="91440" tIns="45720" rIns="91440" bIns="45720" rtlCol="0">
            <a:noAutofit/>
          </a:bodyPr>
          <a:lstStyle>
            <a:lvl1pPr marL="0" indent="0" algn="r" defTabSz="914400" rtl="0" eaLnBrk="1" latinLnBrk="0" hangingPunct="1">
              <a:lnSpc>
                <a:spcPct val="100000"/>
              </a:lnSpc>
              <a:spcBef>
                <a:spcPts val="0"/>
              </a:spcBef>
              <a:spcAft>
                <a:spcPts val="1800"/>
              </a:spcAft>
              <a:buClr>
                <a:schemeClr val="tx2"/>
              </a:buClr>
              <a:buFontTx/>
              <a:buNone/>
              <a:defRPr sz="2200" i="1" kern="1200">
                <a:solidFill>
                  <a:schemeClr val="bg1"/>
                </a:solidFill>
                <a:latin typeface="+mn-lt"/>
                <a:ea typeface="+mn-ea"/>
                <a:cs typeface="+mn-cs"/>
              </a:defRPr>
            </a:lvl1pPr>
            <a:lvl2pPr marL="685800" indent="-228600" algn="l" defTabSz="914400" rtl="0" eaLnBrk="1" latinLnBrk="0" hangingPunct="1">
              <a:lnSpc>
                <a:spcPct val="100000"/>
              </a:lnSpc>
              <a:spcBef>
                <a:spcPts val="500"/>
              </a:spcBef>
              <a:spcAft>
                <a:spcPts val="1800"/>
              </a:spcAft>
              <a:buClr>
                <a:schemeClr val="tx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1800"/>
              </a:spcAft>
              <a:buClr>
                <a:schemeClr val="tx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1800"/>
              </a:spcAft>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1800"/>
              </a:spcAft>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GB" sz="1800" i="0" dirty="0" smtClean="0"/>
              <a:t>Eleanor Hammond</a:t>
            </a:r>
          </a:p>
          <a:p>
            <a:pPr algn="l"/>
            <a:r>
              <a:rPr lang="en-GB" sz="1800" i="0" dirty="0"/>
              <a:t>T</a:t>
            </a:r>
            <a:r>
              <a:rPr lang="en-GB" sz="1800" i="0" dirty="0" smtClean="0"/>
              <a:t>rainee with KCBD in JRC </a:t>
            </a:r>
            <a:r>
              <a:rPr lang="en-GB" sz="1800" i="0" dirty="0" err="1" smtClean="0"/>
              <a:t>Ispra</a:t>
            </a:r>
            <a:endParaRPr lang="en-GB" sz="1800" i="0" dirty="0"/>
          </a:p>
        </p:txBody>
      </p:sp>
    </p:spTree>
    <p:extLst>
      <p:ext uri="{BB962C8B-B14F-4D97-AF65-F5344CB8AC3E}">
        <p14:creationId xmlns:p14="http://schemas.microsoft.com/office/powerpoint/2010/main" val="11213718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2973943833"/>
              </p:ext>
            </p:extLst>
          </p:nvPr>
        </p:nvGraphicFramePr>
        <p:xfrm>
          <a:off x="970722" y="2327563"/>
          <a:ext cx="10514841" cy="3198244"/>
        </p:xfrm>
        <a:graphic>
          <a:graphicData uri="http://schemas.openxmlformats.org/drawingml/2006/table">
            <a:tbl>
              <a:tblPr firstRow="1" bandRow="1">
                <a:tableStyleId>{F5AB1C69-6EDB-4FF4-983F-18BD219EF322}</a:tableStyleId>
              </a:tblPr>
              <a:tblGrid>
                <a:gridCol w="4723496">
                  <a:extLst>
                    <a:ext uri="{9D8B030D-6E8A-4147-A177-3AD203B41FA5}">
                      <a16:colId xmlns:a16="http://schemas.microsoft.com/office/drawing/2014/main" val="1806999277"/>
                    </a:ext>
                  </a:extLst>
                </a:gridCol>
                <a:gridCol w="3300153">
                  <a:extLst>
                    <a:ext uri="{9D8B030D-6E8A-4147-A177-3AD203B41FA5}">
                      <a16:colId xmlns:a16="http://schemas.microsoft.com/office/drawing/2014/main" val="2919424168"/>
                    </a:ext>
                  </a:extLst>
                </a:gridCol>
                <a:gridCol w="2491192">
                  <a:extLst>
                    <a:ext uri="{9D8B030D-6E8A-4147-A177-3AD203B41FA5}">
                      <a16:colId xmlns:a16="http://schemas.microsoft.com/office/drawing/2014/main" val="4146979640"/>
                    </a:ext>
                  </a:extLst>
                </a:gridCol>
              </a:tblGrid>
              <a:tr h="799561">
                <a:tc>
                  <a:txBody>
                    <a:bodyPr/>
                    <a:lstStyle/>
                    <a:p>
                      <a:pPr algn="ctr" fontAlgn="b"/>
                      <a:r>
                        <a:rPr lang="en-US" sz="1100" u="none" strike="noStrike" dirty="0">
                          <a:effectLst/>
                        </a:rPr>
                        <a:t>Indicator specified in </a:t>
                      </a:r>
                      <a:r>
                        <a:rPr lang="en-US" sz="1100" u="none" strike="noStrike" dirty="0" smtClean="0">
                          <a:effectLst/>
                        </a:rPr>
                        <a:t>NRL</a:t>
                      </a:r>
                      <a:r>
                        <a:rPr lang="en-US" sz="1100" u="none" strike="noStrike" baseline="0" dirty="0" smtClean="0">
                          <a:effectLst/>
                        </a:rPr>
                        <a:t> proposal</a:t>
                      </a:r>
                      <a:endParaRPr lang="en-US" sz="1100" b="1" i="0" u="none" strike="noStrike" dirty="0">
                        <a:solidFill>
                          <a:srgbClr val="000000"/>
                        </a:solidFill>
                        <a:effectLst/>
                        <a:latin typeface="Calibri" panose="020F0502020204030204" pitchFamily="34" charset="0"/>
                      </a:endParaRPr>
                    </a:p>
                  </a:txBody>
                  <a:tcPr marL="0" marR="0" marT="0" marB="0" anchor="ctr">
                    <a:solidFill>
                      <a:schemeClr val="accent3">
                        <a:lumMod val="50000"/>
                      </a:schemeClr>
                    </a:solidFill>
                  </a:tcPr>
                </a:tc>
                <a:tc>
                  <a:txBody>
                    <a:bodyPr/>
                    <a:lstStyle/>
                    <a:p>
                      <a:pPr algn="ctr" fontAlgn="b"/>
                      <a:r>
                        <a:rPr lang="en-GB" sz="1100" u="none" strike="noStrike" dirty="0">
                          <a:effectLst/>
                        </a:rPr>
                        <a:t>Indicator definition</a:t>
                      </a:r>
                      <a:endParaRPr lang="en-GB" sz="1100" b="1" i="0" u="none" strike="noStrike" dirty="0">
                        <a:solidFill>
                          <a:srgbClr val="000000"/>
                        </a:solidFill>
                        <a:effectLst/>
                        <a:latin typeface="Calibri" panose="020F0502020204030204" pitchFamily="34" charset="0"/>
                      </a:endParaRPr>
                    </a:p>
                  </a:txBody>
                  <a:tcPr marL="0" marR="0" marT="0" marB="0" anchor="ctr">
                    <a:solidFill>
                      <a:schemeClr val="accent3">
                        <a:lumMod val="50000"/>
                      </a:schemeClr>
                    </a:solidFill>
                  </a:tcPr>
                </a:tc>
                <a:tc>
                  <a:txBody>
                    <a:bodyPr/>
                    <a:lstStyle/>
                    <a:p>
                      <a:pPr algn="ctr" fontAlgn="b"/>
                      <a:r>
                        <a:rPr lang="en-US" sz="1100" u="none" strike="noStrike" dirty="0">
                          <a:effectLst/>
                        </a:rPr>
                        <a:t>Land use categories that this indicator applies to</a:t>
                      </a:r>
                      <a:endParaRPr lang="en-US" sz="1100" b="1" i="0" u="none" strike="noStrike" dirty="0">
                        <a:solidFill>
                          <a:srgbClr val="000000"/>
                        </a:solidFill>
                        <a:effectLst/>
                        <a:latin typeface="Calibri" panose="020F0502020204030204" pitchFamily="34" charset="0"/>
                      </a:endParaRPr>
                    </a:p>
                  </a:txBody>
                  <a:tcPr marL="0" marR="0" marT="0" marB="0" anchor="ctr">
                    <a:solidFill>
                      <a:schemeClr val="accent3">
                        <a:lumMod val="50000"/>
                      </a:schemeClr>
                    </a:solidFill>
                  </a:tcPr>
                </a:tc>
                <a:extLst>
                  <a:ext uri="{0D108BD9-81ED-4DB2-BD59-A6C34878D82A}">
                    <a16:rowId xmlns:a16="http://schemas.microsoft.com/office/drawing/2014/main" val="502229163"/>
                  </a:ext>
                </a:extLst>
              </a:tr>
              <a:tr h="799561">
                <a:tc>
                  <a:txBody>
                    <a:bodyPr/>
                    <a:lstStyle/>
                    <a:p>
                      <a:pPr algn="ctr" fontAlgn="t"/>
                      <a:r>
                        <a:rPr lang="en-US" sz="1100" b="0" i="0" u="none" strike="noStrike" dirty="0" smtClean="0">
                          <a:solidFill>
                            <a:srgbClr val="000000"/>
                          </a:solidFill>
                          <a:effectLst/>
                          <a:latin typeface="Calibri" panose="020F0502020204030204" pitchFamily="34" charset="0"/>
                        </a:rPr>
                        <a:t>Stock of organic carbon</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t"/>
                      <a:r>
                        <a:rPr lang="en-US" sz="1100" b="0" i="0" u="none" strike="noStrike" dirty="0">
                          <a:solidFill>
                            <a:srgbClr val="000000"/>
                          </a:solidFill>
                          <a:effectLst/>
                          <a:latin typeface="Calibri" panose="020F0502020204030204" pitchFamily="34" charset="0"/>
                        </a:rPr>
                        <a:t>The stock of organic carbon in the </a:t>
                      </a:r>
                      <a:r>
                        <a:rPr lang="en-US" sz="1100" b="1" i="0" u="none" strike="noStrike" dirty="0">
                          <a:solidFill>
                            <a:srgbClr val="000000"/>
                          </a:solidFill>
                          <a:effectLst/>
                          <a:latin typeface="Calibri" panose="020F0502020204030204" pitchFamily="34" charset="0"/>
                        </a:rPr>
                        <a:t>litter and </a:t>
                      </a:r>
                      <a:r>
                        <a:rPr lang="en-US" sz="1100" b="0" i="0" u="none" strike="noStrike" dirty="0">
                          <a:solidFill>
                            <a:srgbClr val="000000"/>
                          </a:solidFill>
                          <a:effectLst/>
                          <a:latin typeface="Calibri" panose="020F0502020204030204" pitchFamily="34" charset="0"/>
                        </a:rPr>
                        <a:t>in the </a:t>
                      </a:r>
                      <a:r>
                        <a:rPr lang="en-US" sz="1100" b="1" i="0" u="none" strike="noStrike" dirty="0">
                          <a:solidFill>
                            <a:srgbClr val="000000"/>
                          </a:solidFill>
                          <a:effectLst/>
                          <a:latin typeface="Calibri" panose="020F0502020204030204" pitchFamily="34" charset="0"/>
                        </a:rPr>
                        <a:t>mineral</a:t>
                      </a:r>
                      <a:r>
                        <a:rPr lang="en-US" sz="1100" b="0" i="0" u="none" strike="noStrike" dirty="0">
                          <a:solidFill>
                            <a:srgbClr val="000000"/>
                          </a:solidFill>
                          <a:effectLst/>
                          <a:latin typeface="Calibri" panose="020F0502020204030204" pitchFamily="34" charset="0"/>
                        </a:rPr>
                        <a:t> soil at a depth of 0 to 30 cm in forest ecosystems</a:t>
                      </a:r>
                    </a:p>
                  </a:txBody>
                  <a:tcPr marL="0" marR="0" marT="0" marB="0" anchor="ctr"/>
                </a:tc>
                <a:tc>
                  <a:txBody>
                    <a:bodyPr/>
                    <a:lstStyle/>
                    <a:p>
                      <a:pPr algn="ctr" fontAlgn="t"/>
                      <a:r>
                        <a:rPr lang="en-GB" sz="1100" b="0" i="0" u="none" strike="noStrike" dirty="0">
                          <a:solidFill>
                            <a:srgbClr val="000000"/>
                          </a:solidFill>
                          <a:effectLst/>
                          <a:latin typeface="Calibri" panose="020F0502020204030204" pitchFamily="34" charset="0"/>
                        </a:rPr>
                        <a:t>Forest ecosystems</a:t>
                      </a:r>
                    </a:p>
                  </a:txBody>
                  <a:tcPr marL="0" marR="0" marT="0" marB="0" anchor="ctr"/>
                </a:tc>
                <a:extLst>
                  <a:ext uri="{0D108BD9-81ED-4DB2-BD59-A6C34878D82A}">
                    <a16:rowId xmlns:a16="http://schemas.microsoft.com/office/drawing/2014/main" val="2373905450"/>
                  </a:ext>
                </a:extLst>
              </a:tr>
              <a:tr h="799561">
                <a:tc>
                  <a:txBody>
                    <a:bodyPr/>
                    <a:lstStyle/>
                    <a:p>
                      <a:pPr algn="ctr" fontAlgn="t"/>
                      <a:r>
                        <a:rPr lang="en-US" sz="1100" b="0" i="0" u="none" strike="noStrike" dirty="0">
                          <a:solidFill>
                            <a:srgbClr val="000000"/>
                          </a:solidFill>
                          <a:effectLst/>
                          <a:latin typeface="Calibri" panose="020F0502020204030204" pitchFamily="34" charset="0"/>
                        </a:rPr>
                        <a:t>Standing </a:t>
                      </a:r>
                      <a:r>
                        <a:rPr lang="en-US" sz="1100" b="0" i="0" u="none" strike="noStrike" dirty="0" smtClean="0">
                          <a:solidFill>
                            <a:srgbClr val="000000"/>
                          </a:solidFill>
                          <a:effectLst/>
                          <a:latin typeface="Calibri" panose="020F0502020204030204" pitchFamily="34" charset="0"/>
                        </a:rPr>
                        <a:t>deadwood</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t"/>
                      <a:r>
                        <a:rPr lang="en-US" sz="1100" b="0" i="0" u="none" strike="noStrike" dirty="0">
                          <a:solidFill>
                            <a:srgbClr val="000000"/>
                          </a:solidFill>
                          <a:effectLst/>
                          <a:latin typeface="Calibri" panose="020F0502020204030204" pitchFamily="34" charset="0"/>
                        </a:rPr>
                        <a:t>The amount of non-living standing woody biomass in forest and other wooded land.</a:t>
                      </a:r>
                    </a:p>
                  </a:txBody>
                  <a:tcPr marL="0" marR="0" marT="0" marB="0" anchor="ctr"/>
                </a:tc>
                <a:tc>
                  <a:txBody>
                    <a:bodyPr/>
                    <a:lstStyle/>
                    <a:p>
                      <a:pPr algn="ctr" fontAlgn="t"/>
                      <a:r>
                        <a:rPr lang="en-GB" sz="1100" b="0" i="0" u="none" strike="noStrike" dirty="0">
                          <a:solidFill>
                            <a:srgbClr val="000000"/>
                          </a:solidFill>
                          <a:effectLst/>
                          <a:latin typeface="Calibri" panose="020F0502020204030204" pitchFamily="34" charset="0"/>
                        </a:rPr>
                        <a:t>Forest ecosystems</a:t>
                      </a:r>
                    </a:p>
                  </a:txBody>
                  <a:tcPr marL="0" marR="0" marT="0" marB="0" anchor="ctr"/>
                </a:tc>
                <a:extLst>
                  <a:ext uri="{0D108BD9-81ED-4DB2-BD59-A6C34878D82A}">
                    <a16:rowId xmlns:a16="http://schemas.microsoft.com/office/drawing/2014/main" val="2904982006"/>
                  </a:ext>
                </a:extLst>
              </a:tr>
              <a:tr h="799561">
                <a:tc>
                  <a:txBody>
                    <a:bodyPr/>
                    <a:lstStyle/>
                    <a:p>
                      <a:pPr algn="ctr" fontAlgn="t"/>
                      <a:r>
                        <a:rPr lang="en-US" sz="1100" b="0" i="0" u="none" strike="noStrike" dirty="0">
                          <a:solidFill>
                            <a:srgbClr val="000000"/>
                          </a:solidFill>
                          <a:effectLst/>
                          <a:latin typeface="Calibri" panose="020F0502020204030204" pitchFamily="34" charset="0"/>
                        </a:rPr>
                        <a:t>Lying </a:t>
                      </a:r>
                      <a:r>
                        <a:rPr lang="en-US" sz="1100" b="0" i="0" u="none" strike="noStrike" dirty="0" smtClean="0">
                          <a:solidFill>
                            <a:srgbClr val="000000"/>
                          </a:solidFill>
                          <a:effectLst/>
                          <a:latin typeface="Calibri" panose="020F0502020204030204" pitchFamily="34" charset="0"/>
                        </a:rPr>
                        <a:t>deadwood</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t"/>
                      <a:r>
                        <a:rPr lang="en-US" sz="1100" b="0" i="0" u="none" strike="noStrike" dirty="0">
                          <a:solidFill>
                            <a:srgbClr val="000000"/>
                          </a:solidFill>
                          <a:effectLst/>
                          <a:latin typeface="Calibri" panose="020F0502020204030204" pitchFamily="34" charset="0"/>
                        </a:rPr>
                        <a:t>The amount of non-living woody biomass lying on the ground in forest and other wooded land.</a:t>
                      </a:r>
                    </a:p>
                  </a:txBody>
                  <a:tcPr marL="0" marR="0" marT="0" marB="0" anchor="ctr"/>
                </a:tc>
                <a:tc>
                  <a:txBody>
                    <a:bodyPr/>
                    <a:lstStyle/>
                    <a:p>
                      <a:pPr algn="ctr" fontAlgn="t"/>
                      <a:r>
                        <a:rPr lang="en-GB" sz="1100" b="0" i="0" u="none" strike="noStrike" dirty="0">
                          <a:solidFill>
                            <a:srgbClr val="000000"/>
                          </a:solidFill>
                          <a:effectLst/>
                          <a:latin typeface="Calibri" panose="020F0502020204030204" pitchFamily="34" charset="0"/>
                        </a:rPr>
                        <a:t>Forest ecosystems</a:t>
                      </a:r>
                    </a:p>
                  </a:txBody>
                  <a:tcPr marL="0" marR="0" marT="0" marB="0" anchor="ctr"/>
                </a:tc>
                <a:extLst>
                  <a:ext uri="{0D108BD9-81ED-4DB2-BD59-A6C34878D82A}">
                    <a16:rowId xmlns:a16="http://schemas.microsoft.com/office/drawing/2014/main" val="1768535991"/>
                  </a:ext>
                </a:extLst>
              </a:tr>
            </a:tbl>
          </a:graphicData>
        </a:graphic>
      </p:graphicFrame>
      <p:sp>
        <p:nvSpPr>
          <p:cNvPr id="2" name="Rectangle 1"/>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Indicators, definitions, and land categories </a:t>
            </a:r>
            <a:endParaRPr lang="en-GB" dirty="0">
              <a:solidFill>
                <a:schemeClr val="bg1">
                  <a:lumMod val="50000"/>
                </a:schemeClr>
              </a:solidFill>
            </a:endParaRPr>
          </a:p>
        </p:txBody>
      </p:sp>
      <p:sp>
        <p:nvSpPr>
          <p:cNvPr id="4" name="Title 3"/>
          <p:cNvSpPr>
            <a:spLocks noGrp="1"/>
          </p:cNvSpPr>
          <p:nvPr>
            <p:ph type="title"/>
          </p:nvPr>
        </p:nvSpPr>
        <p:spPr/>
        <p:txBody>
          <a:bodyPr/>
          <a:lstStyle/>
          <a:p>
            <a:r>
              <a:rPr lang="en-GB" dirty="0" smtClean="0"/>
              <a:t>The Nature Restoration Law proposal</a:t>
            </a:r>
            <a:endParaRPr lang="en-GB" dirty="0"/>
          </a:p>
        </p:txBody>
      </p:sp>
      <p:sp>
        <p:nvSpPr>
          <p:cNvPr id="5" name="TextBox 4"/>
          <p:cNvSpPr txBox="1"/>
          <p:nvPr/>
        </p:nvSpPr>
        <p:spPr>
          <a:xfrm>
            <a:off x="5807413" y="1580524"/>
            <a:ext cx="593387"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smtClean="0"/>
              <a:t>pt2</a:t>
            </a:r>
            <a:endParaRPr lang="en-GB" dirty="0"/>
          </a:p>
        </p:txBody>
      </p:sp>
    </p:spTree>
    <p:extLst>
      <p:ext uri="{BB962C8B-B14F-4D97-AF65-F5344CB8AC3E}">
        <p14:creationId xmlns:p14="http://schemas.microsoft.com/office/powerpoint/2010/main" val="4143641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115614945"/>
              </p:ext>
            </p:extLst>
          </p:nvPr>
        </p:nvGraphicFramePr>
        <p:xfrm>
          <a:off x="970722" y="2327563"/>
          <a:ext cx="10514841" cy="2398683"/>
        </p:xfrm>
        <a:graphic>
          <a:graphicData uri="http://schemas.openxmlformats.org/drawingml/2006/table">
            <a:tbl>
              <a:tblPr firstRow="1" bandRow="1">
                <a:tableStyleId>{F5AB1C69-6EDB-4FF4-983F-18BD219EF322}</a:tableStyleId>
              </a:tblPr>
              <a:tblGrid>
                <a:gridCol w="4731809">
                  <a:extLst>
                    <a:ext uri="{9D8B030D-6E8A-4147-A177-3AD203B41FA5}">
                      <a16:colId xmlns:a16="http://schemas.microsoft.com/office/drawing/2014/main" val="1806999277"/>
                    </a:ext>
                  </a:extLst>
                </a:gridCol>
                <a:gridCol w="2310938">
                  <a:extLst>
                    <a:ext uri="{9D8B030D-6E8A-4147-A177-3AD203B41FA5}">
                      <a16:colId xmlns:a16="http://schemas.microsoft.com/office/drawing/2014/main" val="2919424168"/>
                    </a:ext>
                  </a:extLst>
                </a:gridCol>
                <a:gridCol w="3472094">
                  <a:extLst>
                    <a:ext uri="{9D8B030D-6E8A-4147-A177-3AD203B41FA5}">
                      <a16:colId xmlns:a16="http://schemas.microsoft.com/office/drawing/2014/main" val="4146979640"/>
                    </a:ext>
                  </a:extLst>
                </a:gridCol>
              </a:tblGrid>
              <a:tr h="799561">
                <a:tc>
                  <a:txBody>
                    <a:bodyPr/>
                    <a:lstStyle/>
                    <a:p>
                      <a:pPr algn="ctr" fontAlgn="b"/>
                      <a:r>
                        <a:rPr lang="en-US" sz="1100" u="none" strike="noStrike" dirty="0">
                          <a:effectLst/>
                        </a:rPr>
                        <a:t>Indicator specified in </a:t>
                      </a:r>
                      <a:r>
                        <a:rPr lang="en-US" sz="1100" u="none" strike="noStrike" dirty="0" smtClean="0">
                          <a:effectLst/>
                        </a:rPr>
                        <a:t>NRL proposal</a:t>
                      </a:r>
                      <a:endParaRPr lang="en-US" sz="1100" b="1" i="0" u="none" strike="noStrike" dirty="0">
                        <a:solidFill>
                          <a:srgbClr val="000000"/>
                        </a:solidFill>
                        <a:effectLst/>
                        <a:latin typeface="Calibri" panose="020F0502020204030204" pitchFamily="34" charset="0"/>
                      </a:endParaRPr>
                    </a:p>
                  </a:txBody>
                  <a:tcPr marL="0" marR="0" marT="0" marB="0" anchor="ctr">
                    <a:solidFill>
                      <a:schemeClr val="accent3">
                        <a:lumMod val="50000"/>
                      </a:schemeClr>
                    </a:solidFill>
                  </a:tcPr>
                </a:tc>
                <a:tc>
                  <a:txBody>
                    <a:bodyPr/>
                    <a:lstStyle/>
                    <a:p>
                      <a:pPr algn="ctr" fontAlgn="b"/>
                      <a:r>
                        <a:rPr lang="en-GB" sz="1100" b="1" i="0" u="none" strike="noStrike" dirty="0" smtClean="0">
                          <a:solidFill>
                            <a:schemeClr val="lt1"/>
                          </a:solidFill>
                          <a:effectLst/>
                          <a:latin typeface="+mn-lt"/>
                        </a:rPr>
                        <a:t>Units</a:t>
                      </a:r>
                      <a:r>
                        <a:rPr lang="en-GB" sz="1100" b="1" i="0" u="none" strike="noStrike" baseline="0" dirty="0" smtClean="0">
                          <a:solidFill>
                            <a:schemeClr val="lt1"/>
                          </a:solidFill>
                          <a:effectLst/>
                          <a:latin typeface="+mn-lt"/>
                        </a:rPr>
                        <a:t> to be reported in</a:t>
                      </a:r>
                      <a:endParaRPr lang="en-GB" sz="1100" b="1" i="0" u="none" strike="noStrike" dirty="0">
                        <a:solidFill>
                          <a:srgbClr val="000000"/>
                        </a:solidFill>
                        <a:effectLst/>
                        <a:latin typeface="Calibri" panose="020F0502020204030204" pitchFamily="34" charset="0"/>
                      </a:endParaRPr>
                    </a:p>
                  </a:txBody>
                  <a:tcPr marL="0" marR="0" marT="0" marB="0" anchor="ctr">
                    <a:solidFill>
                      <a:schemeClr val="accent3">
                        <a:lumMod val="50000"/>
                      </a:schemeClr>
                    </a:solidFill>
                  </a:tcPr>
                </a:tc>
                <a:tc>
                  <a:txBody>
                    <a:bodyPr/>
                    <a:lstStyle/>
                    <a:p>
                      <a:pPr algn="ctr" fontAlgn="b"/>
                      <a:r>
                        <a:rPr lang="en-US" sz="1100" u="none" strike="noStrike" dirty="0" smtClean="0">
                          <a:effectLst/>
                        </a:rPr>
                        <a:t>Methodologies</a:t>
                      </a:r>
                      <a:endParaRPr lang="en-US" sz="1100" b="1" i="0" u="none" strike="noStrike" dirty="0">
                        <a:solidFill>
                          <a:srgbClr val="000000"/>
                        </a:solidFill>
                        <a:effectLst/>
                        <a:latin typeface="Calibri" panose="020F0502020204030204" pitchFamily="34" charset="0"/>
                      </a:endParaRPr>
                    </a:p>
                  </a:txBody>
                  <a:tcPr marL="0" marR="0" marT="0" marB="0" anchor="ctr">
                    <a:solidFill>
                      <a:schemeClr val="accent3">
                        <a:lumMod val="50000"/>
                      </a:schemeClr>
                    </a:solidFill>
                  </a:tcPr>
                </a:tc>
                <a:extLst>
                  <a:ext uri="{0D108BD9-81ED-4DB2-BD59-A6C34878D82A}">
                    <a16:rowId xmlns:a16="http://schemas.microsoft.com/office/drawing/2014/main" val="502229163"/>
                  </a:ext>
                </a:extLst>
              </a:tr>
              <a:tr h="799561">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100" b="0" i="0" u="none" strike="noStrike" dirty="0">
                          <a:solidFill>
                            <a:srgbClr val="000000"/>
                          </a:solidFill>
                          <a:effectLst/>
                          <a:latin typeface="Calibri" panose="020F0502020204030204" pitchFamily="34" charset="0"/>
                        </a:rPr>
                        <a:t>Stock of organic carbon in cropland mineral </a:t>
                      </a:r>
                      <a:r>
                        <a:rPr lang="en-US" sz="1100" b="0" i="0" u="none" strike="noStrike" dirty="0" smtClean="0">
                          <a:solidFill>
                            <a:srgbClr val="000000"/>
                          </a:solidFill>
                          <a:effectLst/>
                          <a:latin typeface="Calibri" panose="020F0502020204030204" pitchFamily="34" charset="0"/>
                        </a:rPr>
                        <a:t>soils</a:t>
                      </a:r>
                      <a:endParaRPr lang="en-US" sz="1100" b="0" i="0" u="none" strike="noStrike" dirty="0" smtClean="0">
                        <a:solidFill>
                          <a:srgbClr val="000000"/>
                        </a:solidFill>
                        <a:effectLst/>
                        <a:latin typeface="Calibri" panose="020F0502020204030204" pitchFamily="34" charset="0"/>
                      </a:endParaRPr>
                    </a:p>
                  </a:txBody>
                  <a:tcPr marL="0" marR="0" marT="0" marB="0" anchor="ctr"/>
                </a:tc>
                <a:tc rowSpan="2">
                  <a:txBody>
                    <a:bodyPr/>
                    <a:lstStyle/>
                    <a:p>
                      <a:pPr algn="ctr" fontAlgn="t"/>
                      <a:r>
                        <a:rPr lang="en-GB" sz="1100" b="0" i="0" u="none" strike="noStrike" dirty="0">
                          <a:solidFill>
                            <a:srgbClr val="000000"/>
                          </a:solidFill>
                          <a:effectLst/>
                          <a:latin typeface="Calibri" panose="020F0502020204030204" pitchFamily="34" charset="0"/>
                        </a:rPr>
                        <a:t>tonnes organic </a:t>
                      </a:r>
                      <a:r>
                        <a:rPr lang="en-GB" sz="1100" b="0" i="0" u="none" strike="noStrike" dirty="0" smtClean="0">
                          <a:solidFill>
                            <a:srgbClr val="000000"/>
                          </a:solidFill>
                          <a:effectLst/>
                          <a:latin typeface="Calibri" panose="020F0502020204030204" pitchFamily="34" charset="0"/>
                        </a:rPr>
                        <a:t>carbon/ha</a:t>
                      </a:r>
                      <a:endParaRPr lang="en-GB" sz="1100" b="0" i="0" u="none" strike="noStrike" dirty="0">
                        <a:solidFill>
                          <a:srgbClr val="000000"/>
                        </a:solidFill>
                        <a:effectLst/>
                        <a:latin typeface="Calibri" panose="020F0502020204030204" pitchFamily="34" charset="0"/>
                      </a:endParaRPr>
                    </a:p>
                  </a:txBody>
                  <a:tcPr marL="0" marR="0" marT="0" marB="0" anchor="ctr"/>
                </a:tc>
                <a:tc rowSpan="2">
                  <a:txBody>
                    <a:bodyPr/>
                    <a:lstStyle/>
                    <a:p>
                      <a:pPr algn="ctr" fontAlgn="t"/>
                      <a:r>
                        <a:rPr lang="en-US" sz="1100" b="0" i="0" u="none" strike="noStrike" dirty="0">
                          <a:solidFill>
                            <a:srgbClr val="000000"/>
                          </a:solidFill>
                          <a:effectLst/>
                          <a:latin typeface="Calibri" panose="020F0502020204030204" pitchFamily="34" charset="0"/>
                        </a:rPr>
                        <a:t>2006 IPCC Guidelines for National Greenhouse Gas Inventories</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Land use types to be determined using: Land Use and Coverage Area frame Survey (LUCAS) Soil, Jones A. et al., LUCAS Soil 2022, JRC technical report, Publications Office of the European Union, 2021.</a:t>
                      </a:r>
                    </a:p>
                  </a:txBody>
                  <a:tcPr marL="0" marR="0" marT="0" marB="0" anchor="ctr"/>
                </a:tc>
                <a:extLst>
                  <a:ext uri="{0D108BD9-81ED-4DB2-BD59-A6C34878D82A}">
                    <a16:rowId xmlns:a16="http://schemas.microsoft.com/office/drawing/2014/main" val="2373905450"/>
                  </a:ext>
                </a:extLst>
              </a:tr>
              <a:tr h="799561">
                <a:tc>
                  <a:txBody>
                    <a:bodyPr/>
                    <a:lstStyle/>
                    <a:p>
                      <a:pPr algn="ctr" fontAlgn="t"/>
                      <a:r>
                        <a:rPr lang="en-US" sz="1100" b="0" i="0" u="none" strike="noStrike" dirty="0">
                          <a:solidFill>
                            <a:srgbClr val="000000"/>
                          </a:solidFill>
                          <a:effectLst/>
                          <a:latin typeface="Calibri" panose="020F0502020204030204" pitchFamily="34" charset="0"/>
                        </a:rPr>
                        <a:t>Stock of organic </a:t>
                      </a:r>
                      <a:r>
                        <a:rPr lang="en-US" sz="1100" b="0" i="0" u="none" strike="noStrike" dirty="0" smtClean="0">
                          <a:solidFill>
                            <a:srgbClr val="000000"/>
                          </a:solidFill>
                          <a:effectLst/>
                          <a:latin typeface="Calibri" panose="020F0502020204030204" pitchFamily="34" charset="0"/>
                        </a:rPr>
                        <a:t>carbon (in</a:t>
                      </a:r>
                      <a:r>
                        <a:rPr lang="en-US" sz="1100" b="0" i="0" u="none" strike="noStrike" baseline="0" dirty="0" smtClean="0">
                          <a:solidFill>
                            <a:srgbClr val="000000"/>
                          </a:solidFill>
                          <a:effectLst/>
                          <a:latin typeface="Calibri" panose="020F0502020204030204" pitchFamily="34" charset="0"/>
                        </a:rPr>
                        <a:t> litter and mineral soil of forest ecosystems)</a:t>
                      </a:r>
                      <a:endParaRPr lang="en-US" sz="1100" b="0" i="0" u="none" strike="noStrike" dirty="0">
                        <a:solidFill>
                          <a:srgbClr val="000000"/>
                        </a:solidFill>
                        <a:effectLst/>
                        <a:latin typeface="Calibri" panose="020F0502020204030204" pitchFamily="34" charset="0"/>
                      </a:endParaRPr>
                    </a:p>
                  </a:txBody>
                  <a:tcPr marL="0" marR="0" marT="0" marB="0" anchor="ctr"/>
                </a:tc>
                <a:tc vMerge="1">
                  <a:txBody>
                    <a:bodyPr/>
                    <a:lstStyle/>
                    <a:p>
                      <a:pPr algn="l" fontAlgn="t"/>
                      <a:endParaRPr lang="en-GB" sz="1100" b="0" i="0" u="none" strike="noStrike" dirty="0">
                        <a:solidFill>
                          <a:srgbClr val="000000"/>
                        </a:solidFill>
                        <a:effectLst/>
                        <a:latin typeface="Calibri" panose="020F0502020204030204" pitchFamily="34" charset="0"/>
                      </a:endParaRPr>
                    </a:p>
                  </a:txBody>
                  <a:tcPr marL="0" marR="0" marT="0" marB="0"/>
                </a:tc>
                <a:tc vMerge="1">
                  <a:txBody>
                    <a:bodyPr/>
                    <a:lstStyle/>
                    <a:p>
                      <a:endParaRPr lang="en-GB"/>
                    </a:p>
                  </a:txBody>
                  <a:tcPr/>
                </a:tc>
                <a:extLst>
                  <a:ext uri="{0D108BD9-81ED-4DB2-BD59-A6C34878D82A}">
                    <a16:rowId xmlns:a16="http://schemas.microsoft.com/office/drawing/2014/main" val="3100268310"/>
                  </a:ext>
                </a:extLst>
              </a:tr>
            </a:tbl>
          </a:graphicData>
        </a:graphic>
      </p:graphicFrame>
      <p:sp>
        <p:nvSpPr>
          <p:cNvPr id="5" name="Title 4"/>
          <p:cNvSpPr>
            <a:spLocks noGrp="1"/>
          </p:cNvSpPr>
          <p:nvPr>
            <p:ph type="title"/>
          </p:nvPr>
        </p:nvSpPr>
        <p:spPr/>
        <p:txBody>
          <a:bodyPr/>
          <a:lstStyle/>
          <a:p>
            <a:r>
              <a:rPr lang="en-GB" sz="3600" dirty="0" smtClean="0"/>
              <a:t>The Nature Restoration Law proposal</a:t>
            </a:r>
            <a:endParaRPr lang="en-GB" sz="3600" dirty="0"/>
          </a:p>
        </p:txBody>
      </p:sp>
      <p:sp>
        <p:nvSpPr>
          <p:cNvPr id="2" name="Rectangle 1"/>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Units and methodologies</a:t>
            </a:r>
            <a:endParaRPr lang="en-GB" dirty="0">
              <a:solidFill>
                <a:schemeClr val="bg1">
                  <a:lumMod val="50000"/>
                </a:schemeClr>
              </a:solidFill>
            </a:endParaRPr>
          </a:p>
        </p:txBody>
      </p:sp>
      <p:sp>
        <p:nvSpPr>
          <p:cNvPr id="6" name="TextBox 5"/>
          <p:cNvSpPr txBox="1"/>
          <p:nvPr/>
        </p:nvSpPr>
        <p:spPr>
          <a:xfrm>
            <a:off x="5807413" y="1580524"/>
            <a:ext cx="593387"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smtClean="0"/>
              <a:t>pt1</a:t>
            </a:r>
            <a:endParaRPr lang="en-GB" dirty="0"/>
          </a:p>
        </p:txBody>
      </p:sp>
    </p:spTree>
    <p:extLst>
      <p:ext uri="{BB962C8B-B14F-4D97-AF65-F5344CB8AC3E}">
        <p14:creationId xmlns:p14="http://schemas.microsoft.com/office/powerpoint/2010/main" val="166135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32355089"/>
              </p:ext>
            </p:extLst>
          </p:nvPr>
        </p:nvGraphicFramePr>
        <p:xfrm>
          <a:off x="970722" y="2327563"/>
          <a:ext cx="10514841" cy="3997805"/>
        </p:xfrm>
        <a:graphic>
          <a:graphicData uri="http://schemas.openxmlformats.org/drawingml/2006/table">
            <a:tbl>
              <a:tblPr firstRow="1" bandRow="1">
                <a:tableStyleId>{F5AB1C69-6EDB-4FF4-983F-18BD219EF322}</a:tableStyleId>
              </a:tblPr>
              <a:tblGrid>
                <a:gridCol w="4731809">
                  <a:extLst>
                    <a:ext uri="{9D8B030D-6E8A-4147-A177-3AD203B41FA5}">
                      <a16:colId xmlns:a16="http://schemas.microsoft.com/office/drawing/2014/main" val="1806999277"/>
                    </a:ext>
                  </a:extLst>
                </a:gridCol>
                <a:gridCol w="2310938">
                  <a:extLst>
                    <a:ext uri="{9D8B030D-6E8A-4147-A177-3AD203B41FA5}">
                      <a16:colId xmlns:a16="http://schemas.microsoft.com/office/drawing/2014/main" val="2919424168"/>
                    </a:ext>
                  </a:extLst>
                </a:gridCol>
                <a:gridCol w="3472094">
                  <a:extLst>
                    <a:ext uri="{9D8B030D-6E8A-4147-A177-3AD203B41FA5}">
                      <a16:colId xmlns:a16="http://schemas.microsoft.com/office/drawing/2014/main" val="4146979640"/>
                    </a:ext>
                  </a:extLst>
                </a:gridCol>
              </a:tblGrid>
              <a:tr h="799561">
                <a:tc>
                  <a:txBody>
                    <a:bodyPr/>
                    <a:lstStyle/>
                    <a:p>
                      <a:pPr algn="ctr" fontAlgn="b"/>
                      <a:r>
                        <a:rPr lang="en-US" sz="1100" u="none" strike="noStrike" dirty="0">
                          <a:effectLst/>
                        </a:rPr>
                        <a:t>Indicator specified in </a:t>
                      </a:r>
                      <a:r>
                        <a:rPr lang="en-US" sz="1100" u="none" strike="noStrike" dirty="0" smtClean="0">
                          <a:effectLst/>
                        </a:rPr>
                        <a:t>NRL proposal</a:t>
                      </a:r>
                      <a:endParaRPr lang="en-US" sz="1100" b="1" i="0" u="none" strike="noStrike" dirty="0">
                        <a:solidFill>
                          <a:srgbClr val="000000"/>
                        </a:solidFill>
                        <a:effectLst/>
                        <a:latin typeface="Calibri" panose="020F0502020204030204" pitchFamily="34" charset="0"/>
                      </a:endParaRPr>
                    </a:p>
                  </a:txBody>
                  <a:tcPr marL="0" marR="0" marT="0" marB="0" anchor="ctr">
                    <a:solidFill>
                      <a:schemeClr val="accent3">
                        <a:lumMod val="50000"/>
                      </a:schemeClr>
                    </a:solidFill>
                  </a:tcPr>
                </a:tc>
                <a:tc>
                  <a:txBody>
                    <a:bodyPr/>
                    <a:lstStyle/>
                    <a:p>
                      <a:pPr algn="ctr" fontAlgn="b"/>
                      <a:r>
                        <a:rPr lang="en-GB" sz="1100" b="1" i="0" u="none" strike="noStrike" dirty="0" smtClean="0">
                          <a:solidFill>
                            <a:schemeClr val="lt1"/>
                          </a:solidFill>
                          <a:effectLst/>
                          <a:latin typeface="+mn-lt"/>
                        </a:rPr>
                        <a:t>Units</a:t>
                      </a:r>
                      <a:r>
                        <a:rPr lang="en-GB" sz="1100" b="1" i="0" u="none" strike="noStrike" baseline="0" dirty="0" smtClean="0">
                          <a:solidFill>
                            <a:schemeClr val="lt1"/>
                          </a:solidFill>
                          <a:effectLst/>
                          <a:latin typeface="+mn-lt"/>
                        </a:rPr>
                        <a:t> to be reported in</a:t>
                      </a:r>
                      <a:endParaRPr lang="en-GB" sz="1100" b="1" i="0" u="none" strike="noStrike" dirty="0">
                        <a:solidFill>
                          <a:srgbClr val="000000"/>
                        </a:solidFill>
                        <a:effectLst/>
                        <a:latin typeface="Calibri" panose="020F0502020204030204" pitchFamily="34" charset="0"/>
                      </a:endParaRPr>
                    </a:p>
                  </a:txBody>
                  <a:tcPr marL="0" marR="0" marT="0" marB="0" anchor="ctr">
                    <a:solidFill>
                      <a:schemeClr val="accent3">
                        <a:lumMod val="50000"/>
                      </a:schemeClr>
                    </a:solidFill>
                  </a:tcPr>
                </a:tc>
                <a:tc>
                  <a:txBody>
                    <a:bodyPr/>
                    <a:lstStyle/>
                    <a:p>
                      <a:pPr algn="ctr" fontAlgn="b"/>
                      <a:r>
                        <a:rPr lang="en-US" sz="1100" u="none" strike="noStrike" dirty="0" smtClean="0">
                          <a:effectLst/>
                        </a:rPr>
                        <a:t>Methodologies</a:t>
                      </a:r>
                      <a:endParaRPr lang="en-US" sz="1100" b="1" i="0" u="none" strike="noStrike" dirty="0">
                        <a:solidFill>
                          <a:srgbClr val="000000"/>
                        </a:solidFill>
                        <a:effectLst/>
                        <a:latin typeface="Calibri" panose="020F0502020204030204" pitchFamily="34" charset="0"/>
                      </a:endParaRPr>
                    </a:p>
                  </a:txBody>
                  <a:tcPr marL="0" marR="0" marT="0" marB="0" anchor="ctr">
                    <a:solidFill>
                      <a:schemeClr val="accent3">
                        <a:lumMod val="50000"/>
                      </a:schemeClr>
                    </a:solidFill>
                  </a:tcPr>
                </a:tc>
                <a:extLst>
                  <a:ext uri="{0D108BD9-81ED-4DB2-BD59-A6C34878D82A}">
                    <a16:rowId xmlns:a16="http://schemas.microsoft.com/office/drawing/2014/main" val="502229163"/>
                  </a:ext>
                </a:extLst>
              </a:tr>
              <a:tr h="3198244">
                <a:tc>
                  <a:txBody>
                    <a:bodyPr/>
                    <a:lstStyle/>
                    <a:p>
                      <a:pPr algn="ctr" fontAlgn="t"/>
                      <a:r>
                        <a:rPr lang="en-US" sz="1100" b="0" i="0" u="none" strike="noStrike" dirty="0">
                          <a:solidFill>
                            <a:srgbClr val="000000"/>
                          </a:solidFill>
                          <a:effectLst/>
                          <a:latin typeface="Calibri" panose="020F0502020204030204" pitchFamily="34" charset="0"/>
                        </a:rPr>
                        <a:t>Standing </a:t>
                      </a:r>
                      <a:r>
                        <a:rPr lang="en-US" sz="1100" b="0" i="0" u="none" strike="noStrike" dirty="0" smtClean="0">
                          <a:solidFill>
                            <a:srgbClr val="000000"/>
                          </a:solidFill>
                          <a:effectLst/>
                          <a:latin typeface="Calibri" panose="020F0502020204030204" pitchFamily="34" charset="0"/>
                        </a:rPr>
                        <a:t>deadwood </a:t>
                      </a:r>
                    </a:p>
                    <a:p>
                      <a:pPr algn="ctr" fontAlgn="t"/>
                      <a:r>
                        <a:rPr lang="en-US" sz="1100" b="0" i="0" u="none" strike="noStrike" dirty="0" smtClean="0">
                          <a:solidFill>
                            <a:schemeClr val="tx1">
                              <a:lumMod val="60000"/>
                              <a:lumOff val="40000"/>
                            </a:schemeClr>
                          </a:solidFill>
                          <a:effectLst/>
                          <a:latin typeface="Calibri" panose="020F0502020204030204" pitchFamily="34" charset="0"/>
                        </a:rPr>
                        <a:t>AND</a:t>
                      </a:r>
                    </a:p>
                    <a:p>
                      <a:pPr algn="ctr" fontAlgn="t"/>
                      <a:r>
                        <a:rPr lang="en-US" sz="1100" b="0" i="0" u="none" strike="noStrike" dirty="0" smtClean="0">
                          <a:solidFill>
                            <a:srgbClr val="000000"/>
                          </a:solidFill>
                          <a:effectLst/>
                          <a:latin typeface="Calibri" panose="020F0502020204030204" pitchFamily="34" charset="0"/>
                        </a:rPr>
                        <a:t>Lying</a:t>
                      </a:r>
                      <a:r>
                        <a:rPr lang="en-US" sz="1100" b="0" i="0" u="none" strike="noStrike" baseline="0" dirty="0" smtClean="0">
                          <a:solidFill>
                            <a:srgbClr val="000000"/>
                          </a:solidFill>
                          <a:effectLst/>
                          <a:latin typeface="Calibri" panose="020F0502020204030204" pitchFamily="34" charset="0"/>
                        </a:rPr>
                        <a:t> </a:t>
                      </a:r>
                      <a:r>
                        <a:rPr lang="en-US" sz="1100" b="0" i="0" u="none" strike="noStrike" baseline="0" dirty="0" smtClean="0">
                          <a:solidFill>
                            <a:srgbClr val="000000"/>
                          </a:solidFill>
                          <a:effectLst/>
                          <a:latin typeface="Calibri" panose="020F0502020204030204" pitchFamily="34" charset="0"/>
                        </a:rPr>
                        <a:t>deadwood</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t"/>
                      <a:r>
                        <a:rPr lang="en-GB" sz="1100" b="0" i="0" u="none" strike="noStrike" dirty="0">
                          <a:solidFill>
                            <a:srgbClr val="000000"/>
                          </a:solidFill>
                          <a:effectLst/>
                          <a:latin typeface="Calibri" panose="020F0502020204030204" pitchFamily="34" charset="0"/>
                        </a:rPr>
                        <a:t>m3/ha</a:t>
                      </a:r>
                    </a:p>
                  </a:txBody>
                  <a:tcPr marL="0" marR="0" marT="0" marB="0" anchor="ctr"/>
                </a:tc>
                <a:tc>
                  <a:txBody>
                    <a:bodyPr/>
                    <a:lstStyle/>
                    <a:p>
                      <a:pPr algn="ctr" fontAlgn="ctr"/>
                      <a:r>
                        <a:rPr lang="en-US" sz="1100" b="0" i="0" u="none" strike="noStrike" dirty="0" smtClean="0">
                          <a:solidFill>
                            <a:srgbClr val="000000"/>
                          </a:solidFill>
                          <a:effectLst/>
                          <a:latin typeface="Calibri" panose="020F0502020204030204" pitchFamily="34" charset="0"/>
                        </a:rPr>
                        <a:t>“FOREST </a:t>
                      </a:r>
                      <a:r>
                        <a:rPr lang="en-US" sz="1100" b="0" i="0" u="none" strike="noStrike" dirty="0">
                          <a:solidFill>
                            <a:srgbClr val="000000"/>
                          </a:solidFill>
                          <a:effectLst/>
                          <a:latin typeface="Calibri" panose="020F0502020204030204" pitchFamily="34" charset="0"/>
                        </a:rPr>
                        <a:t>EUROPE, State of Europe’s Forests 2020, FOREST EUROPE 2020, and in the description of national forest inventories in Tomppo E. et al., National Forest Inventories, Pathways for Common Reporting, Springer, 2010, and </a:t>
                      </a:r>
                      <a:r>
                        <a:rPr lang="en-US" sz="1100" b="1" i="0" u="none" strike="noStrike" dirty="0">
                          <a:solidFill>
                            <a:srgbClr val="000000"/>
                          </a:solidFill>
                          <a:effectLst/>
                          <a:latin typeface="Calibri" panose="020F0502020204030204" pitchFamily="34" charset="0"/>
                        </a:rPr>
                        <a:t>taking into account the methodology as set out in Annex V of Regulation 2018/1999 in accordance with the 2006 IPCC Guidelines for National Greenhouse Gas Inventories</a:t>
                      </a:r>
                      <a:r>
                        <a:rPr lang="en-US" sz="1100" b="0" i="0" u="none" strike="noStrike" dirty="0" smtClean="0">
                          <a:solidFill>
                            <a:srgbClr val="000000"/>
                          </a:solidFill>
                          <a:effectLst/>
                          <a:latin typeface="Calibri" panose="020F0502020204030204" pitchFamily="34" charset="0"/>
                        </a:rPr>
                        <a:t>.”</a:t>
                      </a:r>
                      <a:r>
                        <a:rPr lang="en-US" sz="1100" b="0" i="0" u="none" strike="noStrike" dirty="0">
                          <a:solidFill>
                            <a:srgbClr val="000000"/>
                          </a:solidFill>
                          <a:effectLst/>
                          <a:latin typeface="Calibri" panose="020F0502020204030204" pitchFamily="34" charset="0"/>
                        </a:rPr>
                        <a:t/>
                      </a:r>
                      <a:br>
                        <a:rPr lang="en-US" sz="1100" b="0" i="0" u="none" strike="noStrike" dirty="0">
                          <a:solidFill>
                            <a:srgbClr val="000000"/>
                          </a:solidFill>
                          <a:effectLst/>
                          <a:latin typeface="Calibri" panose="020F0502020204030204" pitchFamily="34" charset="0"/>
                        </a:rPr>
                      </a:br>
                      <a:r>
                        <a:rPr lang="en-US" sz="1100" b="0" i="1" u="none" strike="noStrike" dirty="0">
                          <a:solidFill>
                            <a:srgbClr val="000000"/>
                          </a:solidFill>
                          <a:effectLst/>
                          <a:latin typeface="Calibri" panose="020F0502020204030204" pitchFamily="34" charset="0"/>
                        </a:rPr>
                        <a:t/>
                      </a:r>
                      <a:br>
                        <a:rPr lang="en-US" sz="1100" b="0" i="1" u="none" strike="noStrike" dirty="0">
                          <a:solidFill>
                            <a:srgbClr val="000000"/>
                          </a:solidFill>
                          <a:effectLst/>
                          <a:latin typeface="Calibri" panose="020F0502020204030204" pitchFamily="34" charset="0"/>
                        </a:rPr>
                      </a:br>
                      <a:r>
                        <a:rPr lang="en-US" sz="1100" b="0" i="1" u="none" strike="noStrike" dirty="0">
                          <a:solidFill>
                            <a:srgbClr val="000000"/>
                          </a:solidFill>
                          <a:effectLst/>
                          <a:latin typeface="Calibri" panose="020F0502020204030204" pitchFamily="34" charset="0"/>
                        </a:rPr>
                        <a:t/>
                      </a:r>
                      <a:br>
                        <a:rPr lang="en-US" sz="1100" b="0" i="1" u="none" strike="noStrike" dirty="0">
                          <a:solidFill>
                            <a:srgbClr val="000000"/>
                          </a:solidFill>
                          <a:effectLst/>
                          <a:latin typeface="Calibri" panose="020F0502020204030204" pitchFamily="34" charset="0"/>
                        </a:rPr>
                      </a:br>
                      <a:r>
                        <a:rPr lang="en-US" sz="1100" b="0" i="0" u="none" strike="noStrike" dirty="0" smtClean="0">
                          <a:solidFill>
                            <a:srgbClr val="000000"/>
                          </a:solidFill>
                          <a:effectLst/>
                          <a:latin typeface="Calibri" panose="020F0502020204030204" pitchFamily="34" charset="0"/>
                        </a:rPr>
                        <a:t>Tomppo </a:t>
                      </a:r>
                      <a:r>
                        <a:rPr lang="en-US" sz="1100" b="0" i="0" u="none" strike="noStrike" dirty="0">
                          <a:solidFill>
                            <a:srgbClr val="000000"/>
                          </a:solidFill>
                          <a:effectLst/>
                          <a:latin typeface="Calibri" panose="020F0502020204030204" pitchFamily="34" charset="0"/>
                        </a:rPr>
                        <a:t>E. et al. </a:t>
                      </a:r>
                      <a:r>
                        <a:rPr lang="en-US" sz="1100" b="0" i="0" u="none" strike="noStrike" dirty="0" smtClean="0">
                          <a:solidFill>
                            <a:srgbClr val="000000"/>
                          </a:solidFill>
                          <a:effectLst/>
                          <a:latin typeface="Calibri" panose="020F0502020204030204" pitchFamily="34" charset="0"/>
                        </a:rPr>
                        <a:t>2010 discuss </a:t>
                      </a:r>
                      <a:r>
                        <a:rPr lang="en-US" sz="1100" b="0" i="0" u="none" strike="noStrike" dirty="0">
                          <a:solidFill>
                            <a:srgbClr val="000000"/>
                          </a:solidFill>
                          <a:effectLst/>
                          <a:latin typeface="Calibri" panose="020F0502020204030204" pitchFamily="34" charset="0"/>
                        </a:rPr>
                        <a:t>the COST (Cooperation in Science and Technology) Action E43: Harmonisation of National Forest Inventories in Europe, for which the following paper was published: Rondeux et al. 2012, Assessing Deadwood Using Harmonized National Forest Inventory Data. This method for harmonisation 'focused on constructing bridges to produce estimates based on reference definitions using data collected according to national definitions</a:t>
                      </a:r>
                      <a:r>
                        <a:rPr lang="en-US" sz="1100" b="0" i="0" u="none" strike="noStrike" dirty="0" smtClean="0">
                          <a:solidFill>
                            <a:srgbClr val="000000"/>
                          </a:solidFill>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373905450"/>
                  </a:ext>
                </a:extLst>
              </a:tr>
            </a:tbl>
          </a:graphicData>
        </a:graphic>
      </p:graphicFrame>
      <p:sp>
        <p:nvSpPr>
          <p:cNvPr id="5" name="Title 4"/>
          <p:cNvSpPr>
            <a:spLocks noGrp="1"/>
          </p:cNvSpPr>
          <p:nvPr>
            <p:ph type="title"/>
          </p:nvPr>
        </p:nvSpPr>
        <p:spPr/>
        <p:txBody>
          <a:bodyPr/>
          <a:lstStyle/>
          <a:p>
            <a:r>
              <a:rPr lang="en-GB" sz="3600" dirty="0" smtClean="0"/>
              <a:t>The Nature Restoration Law proposal</a:t>
            </a:r>
            <a:endParaRPr lang="en-GB" sz="3600" dirty="0"/>
          </a:p>
        </p:txBody>
      </p:sp>
      <p:sp>
        <p:nvSpPr>
          <p:cNvPr id="2" name="Rectangle 1"/>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Units and methodologies</a:t>
            </a:r>
            <a:endParaRPr lang="en-GB" dirty="0">
              <a:solidFill>
                <a:schemeClr val="bg1">
                  <a:lumMod val="50000"/>
                </a:schemeClr>
              </a:solidFill>
            </a:endParaRPr>
          </a:p>
        </p:txBody>
      </p:sp>
      <p:sp>
        <p:nvSpPr>
          <p:cNvPr id="6" name="TextBox 5"/>
          <p:cNvSpPr txBox="1"/>
          <p:nvPr/>
        </p:nvSpPr>
        <p:spPr>
          <a:xfrm>
            <a:off x="5807413" y="1580524"/>
            <a:ext cx="593387"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smtClean="0"/>
              <a:t>pt2</a:t>
            </a:r>
            <a:endParaRPr lang="en-GB" dirty="0"/>
          </a:p>
        </p:txBody>
      </p:sp>
      <p:sp>
        <p:nvSpPr>
          <p:cNvPr id="7" name="Rounded Rectangle 6"/>
          <p:cNvSpPr/>
          <p:nvPr/>
        </p:nvSpPr>
        <p:spPr>
          <a:xfrm>
            <a:off x="7986409" y="3793787"/>
            <a:ext cx="3647872" cy="57393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Straight Arrow Connector 8"/>
          <p:cNvCxnSpPr/>
          <p:nvPr/>
        </p:nvCxnSpPr>
        <p:spPr>
          <a:xfrm>
            <a:off x="10719881" y="1838528"/>
            <a:ext cx="175098" cy="194553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8939720" y="825098"/>
            <a:ext cx="2908569" cy="1107996"/>
          </a:xfrm>
          <a:prstGeom prst="rect">
            <a:avLst/>
          </a:prstGeom>
          <a:noFill/>
          <a:ln>
            <a:solidFill>
              <a:srgbClr val="FF0000"/>
            </a:solidFill>
          </a:ln>
        </p:spPr>
        <p:txBody>
          <a:bodyPr wrap="square" rtlCol="0">
            <a:spAutoFit/>
          </a:bodyPr>
          <a:lstStyle/>
          <a:p>
            <a:r>
              <a:rPr lang="en-GB" sz="1100" dirty="0" smtClean="0">
                <a:solidFill>
                  <a:srgbClr val="FF0000"/>
                </a:solidFill>
              </a:rPr>
              <a:t>I am unsure what this means, because Annex V of Regulation 2018/1999 sets out the methodology for preparing GHG inventories, but the NRL is asking for </a:t>
            </a:r>
            <a:r>
              <a:rPr lang="en-GB" sz="1100" i="1" dirty="0" smtClean="0">
                <a:solidFill>
                  <a:srgbClr val="FF0000"/>
                </a:solidFill>
              </a:rPr>
              <a:t>volume </a:t>
            </a:r>
            <a:r>
              <a:rPr lang="en-GB" sz="1100" dirty="0" smtClean="0">
                <a:solidFill>
                  <a:srgbClr val="FF0000"/>
                </a:solidFill>
              </a:rPr>
              <a:t>of deadwood, rather than carbon stock within deadwood…</a:t>
            </a:r>
            <a:endParaRPr lang="en-GB" sz="1100" dirty="0">
              <a:solidFill>
                <a:srgbClr val="FF0000"/>
              </a:solidFill>
            </a:endParaRPr>
          </a:p>
        </p:txBody>
      </p:sp>
    </p:spTree>
    <p:extLst>
      <p:ext uri="{BB962C8B-B14F-4D97-AF65-F5344CB8AC3E}">
        <p14:creationId xmlns:p14="http://schemas.microsoft.com/office/powerpoint/2010/main" val="20149036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939866442"/>
              </p:ext>
            </p:extLst>
          </p:nvPr>
        </p:nvGraphicFramePr>
        <p:xfrm>
          <a:off x="970722" y="2327563"/>
          <a:ext cx="10509154" cy="2398683"/>
        </p:xfrm>
        <a:graphic>
          <a:graphicData uri="http://schemas.openxmlformats.org/drawingml/2006/table">
            <a:tbl>
              <a:tblPr firstRow="1" bandRow="1">
                <a:tableStyleId>{F5AB1C69-6EDB-4FF4-983F-18BD219EF322}</a:tableStyleId>
              </a:tblPr>
              <a:tblGrid>
                <a:gridCol w="4731809">
                  <a:extLst>
                    <a:ext uri="{9D8B030D-6E8A-4147-A177-3AD203B41FA5}">
                      <a16:colId xmlns:a16="http://schemas.microsoft.com/office/drawing/2014/main" val="1806999277"/>
                    </a:ext>
                  </a:extLst>
                </a:gridCol>
                <a:gridCol w="5777345">
                  <a:extLst>
                    <a:ext uri="{9D8B030D-6E8A-4147-A177-3AD203B41FA5}">
                      <a16:colId xmlns:a16="http://schemas.microsoft.com/office/drawing/2014/main" val="4146979640"/>
                    </a:ext>
                  </a:extLst>
                </a:gridCol>
              </a:tblGrid>
              <a:tr h="799561">
                <a:tc>
                  <a:txBody>
                    <a:bodyPr/>
                    <a:lstStyle/>
                    <a:p>
                      <a:pPr algn="ctr" fontAlgn="b"/>
                      <a:r>
                        <a:rPr lang="en-US" sz="1100" u="none" strike="noStrike" dirty="0">
                          <a:effectLst/>
                        </a:rPr>
                        <a:t>Indicator specified in </a:t>
                      </a:r>
                      <a:r>
                        <a:rPr lang="en-US" sz="1100" u="none" strike="noStrike" dirty="0" smtClean="0">
                          <a:effectLst/>
                        </a:rPr>
                        <a:t>NRL proposal</a:t>
                      </a:r>
                      <a:endParaRPr lang="en-US" sz="1100" b="1" i="0" u="none" strike="noStrike" dirty="0">
                        <a:solidFill>
                          <a:srgbClr val="000000"/>
                        </a:solidFill>
                        <a:effectLst/>
                        <a:latin typeface="Calibri" panose="020F0502020204030204" pitchFamily="34" charset="0"/>
                      </a:endParaRPr>
                    </a:p>
                  </a:txBody>
                  <a:tcPr marL="0" marR="0" marT="0" marB="0" anchor="ctr">
                    <a:solidFill>
                      <a:schemeClr val="accent3">
                        <a:lumMod val="50000"/>
                      </a:schemeClr>
                    </a:solidFill>
                  </a:tcPr>
                </a:tc>
                <a:tc>
                  <a:txBody>
                    <a:bodyPr/>
                    <a:lstStyle/>
                    <a:p>
                      <a:pPr algn="ctr" fontAlgn="b"/>
                      <a:r>
                        <a:rPr lang="en-US" sz="1100" b="1" i="0" u="none" strike="noStrike" dirty="0" smtClean="0">
                          <a:solidFill>
                            <a:schemeClr val="lt1"/>
                          </a:solidFill>
                          <a:effectLst/>
                          <a:latin typeface="+mn-lt"/>
                        </a:rPr>
                        <a:t>Time</a:t>
                      </a:r>
                      <a:r>
                        <a:rPr lang="en-US" sz="1100" b="1" i="0" u="none" strike="noStrike" baseline="0" dirty="0" smtClean="0">
                          <a:solidFill>
                            <a:schemeClr val="lt1"/>
                          </a:solidFill>
                          <a:effectLst/>
                          <a:latin typeface="+mn-lt"/>
                        </a:rPr>
                        <a:t>frames and frequency of reporting</a:t>
                      </a:r>
                      <a:endParaRPr lang="en-US" sz="1100" b="1" i="0" u="none" strike="noStrike" dirty="0">
                        <a:solidFill>
                          <a:srgbClr val="000000"/>
                        </a:solidFill>
                        <a:effectLst/>
                        <a:latin typeface="Calibri" panose="020F0502020204030204" pitchFamily="34" charset="0"/>
                      </a:endParaRPr>
                    </a:p>
                  </a:txBody>
                  <a:tcPr marL="0" marR="0" marT="0" marB="0" anchor="ctr">
                    <a:solidFill>
                      <a:schemeClr val="accent3">
                        <a:lumMod val="50000"/>
                      </a:schemeClr>
                    </a:solidFill>
                  </a:tcPr>
                </a:tc>
                <a:extLst>
                  <a:ext uri="{0D108BD9-81ED-4DB2-BD59-A6C34878D82A}">
                    <a16:rowId xmlns:a16="http://schemas.microsoft.com/office/drawing/2014/main" val="502229163"/>
                  </a:ext>
                </a:extLst>
              </a:tr>
              <a:tr h="1599122">
                <a:tc>
                  <a:txBody>
                    <a:bodyPr/>
                    <a:lstStyle/>
                    <a:p>
                      <a:pPr marL="171450" marR="0" lvl="0" indent="-171450" algn="ctr" defTabSz="914400" rtl="0" eaLnBrk="1" fontAlgn="t" latinLnBrk="0" hangingPunct="1">
                        <a:lnSpc>
                          <a:spcPct val="100000"/>
                        </a:lnSpc>
                        <a:spcBef>
                          <a:spcPts val="0"/>
                        </a:spcBef>
                        <a:spcAft>
                          <a:spcPts val="0"/>
                        </a:spcAft>
                        <a:buClrTx/>
                        <a:buSzTx/>
                        <a:buFontTx/>
                        <a:buChar char="-"/>
                        <a:tabLst/>
                        <a:defRPr/>
                      </a:pPr>
                      <a:r>
                        <a:rPr lang="en-US" sz="1100" b="0" i="0" u="none" strike="noStrike" dirty="0" smtClean="0">
                          <a:solidFill>
                            <a:srgbClr val="000000"/>
                          </a:solidFill>
                          <a:effectLst/>
                          <a:latin typeface="Calibri" panose="020F0502020204030204" pitchFamily="34" charset="0"/>
                        </a:rPr>
                        <a:t>Stock </a:t>
                      </a:r>
                      <a:r>
                        <a:rPr lang="en-US" sz="1100" b="0" i="0" u="none" strike="noStrike" dirty="0">
                          <a:solidFill>
                            <a:srgbClr val="000000"/>
                          </a:solidFill>
                          <a:effectLst/>
                          <a:latin typeface="Calibri" panose="020F0502020204030204" pitchFamily="34" charset="0"/>
                        </a:rPr>
                        <a:t>of organic carbon in cropland mineral </a:t>
                      </a:r>
                      <a:r>
                        <a:rPr lang="en-US" sz="1100" b="0" i="0" u="none" strike="noStrike" dirty="0" smtClean="0">
                          <a:solidFill>
                            <a:srgbClr val="000000"/>
                          </a:solidFill>
                          <a:effectLst/>
                          <a:latin typeface="Calibri" panose="020F0502020204030204" pitchFamily="34" charset="0"/>
                        </a:rPr>
                        <a:t>soils</a:t>
                      </a:r>
                    </a:p>
                    <a:p>
                      <a:pPr marL="171450" marR="0" lvl="0" indent="-171450" algn="ctr" defTabSz="914400" rtl="0" eaLnBrk="1" fontAlgn="t" latinLnBrk="0" hangingPunct="1">
                        <a:lnSpc>
                          <a:spcPct val="100000"/>
                        </a:lnSpc>
                        <a:spcBef>
                          <a:spcPts val="0"/>
                        </a:spcBef>
                        <a:spcAft>
                          <a:spcPts val="0"/>
                        </a:spcAft>
                        <a:buClrTx/>
                        <a:buSzTx/>
                        <a:buFontTx/>
                        <a:buChar char="-"/>
                        <a:tabLst/>
                        <a:defRPr/>
                      </a:pPr>
                      <a:endParaRPr lang="en-US" sz="1100" b="0" i="0" u="none" strike="noStrike" dirty="0">
                        <a:solidFill>
                          <a:srgbClr val="000000"/>
                        </a:solidFill>
                        <a:effectLst/>
                        <a:latin typeface="Calibri" panose="020F0502020204030204" pitchFamily="34" charset="0"/>
                      </a:endParaRPr>
                    </a:p>
                    <a:p>
                      <a:pPr marL="171450" indent="-171450" algn="ctr" fontAlgn="t">
                        <a:buFontTx/>
                        <a:buChar char="-"/>
                      </a:pPr>
                      <a:r>
                        <a:rPr lang="en-US" sz="1100" b="0" i="0" u="none" strike="noStrike" dirty="0" smtClean="0">
                          <a:solidFill>
                            <a:srgbClr val="000000"/>
                          </a:solidFill>
                          <a:effectLst/>
                          <a:latin typeface="Calibri" panose="020F0502020204030204" pitchFamily="34" charset="0"/>
                        </a:rPr>
                        <a:t>Stock </a:t>
                      </a:r>
                      <a:r>
                        <a:rPr lang="en-US" sz="1100" b="0" i="0" u="none" strike="noStrike" dirty="0">
                          <a:solidFill>
                            <a:srgbClr val="000000"/>
                          </a:solidFill>
                          <a:effectLst/>
                          <a:latin typeface="Calibri" panose="020F0502020204030204" pitchFamily="34" charset="0"/>
                        </a:rPr>
                        <a:t>of organic </a:t>
                      </a:r>
                      <a:r>
                        <a:rPr lang="en-US" sz="1100" b="0" i="0" u="none" strike="noStrike" dirty="0" smtClean="0">
                          <a:solidFill>
                            <a:srgbClr val="000000"/>
                          </a:solidFill>
                          <a:effectLst/>
                          <a:latin typeface="Calibri" panose="020F0502020204030204" pitchFamily="34" charset="0"/>
                        </a:rPr>
                        <a:t>carbon (in</a:t>
                      </a:r>
                      <a:r>
                        <a:rPr lang="en-US" sz="1100" b="0" i="0" u="none" strike="noStrike" baseline="0" dirty="0" smtClean="0">
                          <a:solidFill>
                            <a:srgbClr val="000000"/>
                          </a:solidFill>
                          <a:effectLst/>
                          <a:latin typeface="Calibri" panose="020F0502020204030204" pitchFamily="34" charset="0"/>
                        </a:rPr>
                        <a:t> litter and mineral soil of forest ecosystems)</a:t>
                      </a:r>
                      <a:endParaRPr lang="en-US" sz="1100" b="0" i="0" u="none" strike="noStrike" dirty="0" smtClean="0">
                        <a:solidFill>
                          <a:srgbClr val="000000"/>
                        </a:solidFill>
                        <a:effectLst/>
                        <a:latin typeface="Calibri" panose="020F0502020204030204" pitchFamily="34" charset="0"/>
                      </a:endParaRPr>
                    </a:p>
                    <a:p>
                      <a:pPr marL="171450" indent="-171450" algn="ctr" fontAlgn="t">
                        <a:buFontTx/>
                        <a:buChar char="-"/>
                      </a:pPr>
                      <a:endParaRPr lang="en-US" sz="1100" b="0" i="0" u="none" strike="noStrike" dirty="0" smtClean="0">
                        <a:solidFill>
                          <a:srgbClr val="000000"/>
                        </a:solidFill>
                        <a:effectLst/>
                        <a:latin typeface="Calibri" panose="020F0502020204030204" pitchFamily="34" charset="0"/>
                      </a:endParaRPr>
                    </a:p>
                    <a:p>
                      <a:pPr marL="171450" indent="-171450" algn="ctr" fontAlgn="t">
                        <a:buFontTx/>
                        <a:buChar char="-"/>
                      </a:pPr>
                      <a:r>
                        <a:rPr lang="en-US" sz="1100" b="0" i="0" u="none" strike="noStrike" dirty="0" smtClean="0">
                          <a:solidFill>
                            <a:srgbClr val="000000"/>
                          </a:solidFill>
                          <a:effectLst/>
                          <a:latin typeface="Calibri" panose="020F0502020204030204" pitchFamily="34" charset="0"/>
                        </a:rPr>
                        <a:t>Standing</a:t>
                      </a:r>
                      <a:r>
                        <a:rPr lang="en-US" sz="1100" b="0" i="0" u="none" strike="noStrike" baseline="0" dirty="0" smtClean="0">
                          <a:solidFill>
                            <a:srgbClr val="000000"/>
                          </a:solidFill>
                          <a:effectLst/>
                          <a:latin typeface="Calibri" panose="020F0502020204030204" pitchFamily="34" charset="0"/>
                        </a:rPr>
                        <a:t> deadwood</a:t>
                      </a:r>
                    </a:p>
                    <a:p>
                      <a:pPr marL="171450" indent="-171450" algn="ctr" fontAlgn="t">
                        <a:buFontTx/>
                        <a:buChar char="-"/>
                      </a:pPr>
                      <a:r>
                        <a:rPr lang="en-US" sz="1100" b="0" i="0" u="none" strike="noStrike" baseline="0" dirty="0" smtClean="0">
                          <a:solidFill>
                            <a:srgbClr val="000000"/>
                          </a:solidFill>
                          <a:effectLst/>
                          <a:latin typeface="Calibri" panose="020F0502020204030204" pitchFamily="34" charset="0"/>
                        </a:rPr>
                        <a:t>Lying </a:t>
                      </a:r>
                      <a:r>
                        <a:rPr lang="en-US" sz="1100" b="0" i="0" u="none" strike="noStrike" baseline="0" dirty="0" smtClean="0">
                          <a:solidFill>
                            <a:srgbClr val="000000"/>
                          </a:solidFill>
                          <a:effectLst/>
                          <a:latin typeface="Calibri" panose="020F0502020204030204" pitchFamily="34" charset="0"/>
                        </a:rPr>
                        <a:t>deadwood</a:t>
                      </a:r>
                      <a:r>
                        <a:rPr lang="en-US" sz="1100" b="0" i="0" u="none" strike="noStrike" dirty="0">
                          <a:solidFill>
                            <a:srgbClr val="000000"/>
                          </a:solidFill>
                          <a:effectLst/>
                          <a:latin typeface="Calibri" panose="020F0502020204030204" pitchFamily="34" charset="0"/>
                        </a:rPr>
                        <a:t/>
                      </a:r>
                      <a:br>
                        <a:rPr lang="en-US" sz="1100" b="0" i="0" u="none" strike="noStrike" dirty="0">
                          <a:solidFill>
                            <a:srgbClr val="000000"/>
                          </a:solidFill>
                          <a:effectLst/>
                          <a:latin typeface="Calibri" panose="020F0502020204030204" pitchFamily="34" charset="0"/>
                        </a:rPr>
                      </a:b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t"/>
                      <a:r>
                        <a:rPr lang="en-US" sz="1100" b="0" i="0" u="none" strike="noStrike" dirty="0">
                          <a:solidFill>
                            <a:srgbClr val="000000"/>
                          </a:solidFill>
                          <a:effectLst/>
                          <a:latin typeface="Calibri" panose="020F0502020204030204" pitchFamily="34" charset="0"/>
                        </a:rPr>
                        <a:t>Member States shall achieve an increasing trend at national level of each of the following indicators in forest ecosystems, as further set out in Annex VI, measured in the period from the date of entry into force of this Regulation until 31 December 2030, and every three years thereafter.</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
                      </a:r>
                      <a:br>
                        <a:rPr lang="en-US" sz="1100" b="0" i="0" u="none" strike="noStrike" dirty="0">
                          <a:solidFill>
                            <a:srgbClr val="000000"/>
                          </a:solidFill>
                          <a:effectLst/>
                          <a:latin typeface="Calibri" panose="020F0502020204030204" pitchFamily="34" charset="0"/>
                        </a:rPr>
                      </a:br>
                      <a:r>
                        <a:rPr lang="en-US" sz="1100" b="0" i="1" u="none" strike="noStrike" dirty="0" smtClean="0">
                          <a:solidFill>
                            <a:srgbClr val="000000"/>
                          </a:solidFill>
                          <a:effectLst/>
                          <a:latin typeface="Calibri" panose="020F0502020204030204" pitchFamily="34" charset="0"/>
                        </a:rPr>
                        <a:t>From amended</a:t>
                      </a:r>
                      <a:r>
                        <a:rPr lang="en-US" sz="1100" b="0" i="1" u="none" strike="noStrike" baseline="0" dirty="0" smtClean="0">
                          <a:solidFill>
                            <a:srgbClr val="000000"/>
                          </a:solidFill>
                          <a:effectLst/>
                          <a:latin typeface="Calibri" panose="020F0502020204030204" pitchFamily="34" charset="0"/>
                        </a:rPr>
                        <a:t> version of the NRL proposal: a</a:t>
                      </a:r>
                      <a:r>
                        <a:rPr lang="en-US" sz="1100" b="0" i="0" u="none" strike="noStrike" dirty="0" smtClean="0">
                          <a:solidFill>
                            <a:srgbClr val="000000"/>
                          </a:solidFill>
                          <a:effectLst/>
                          <a:latin typeface="Calibri" panose="020F0502020204030204" pitchFamily="34" charset="0"/>
                        </a:rPr>
                        <a:t>t </a:t>
                      </a:r>
                      <a:r>
                        <a:rPr lang="en-US" sz="1100" b="0" i="0" u="none" strike="noStrike" dirty="0">
                          <a:solidFill>
                            <a:srgbClr val="000000"/>
                          </a:solidFill>
                          <a:effectLst/>
                          <a:latin typeface="Calibri" panose="020F0502020204030204" pitchFamily="34" charset="0"/>
                        </a:rPr>
                        <a:t>least </a:t>
                      </a:r>
                      <a:r>
                        <a:rPr lang="en-US" sz="1100" b="0" i="0" u="none" strike="noStrike" dirty="0" smtClean="0">
                          <a:solidFill>
                            <a:srgbClr val="000000"/>
                          </a:solidFill>
                          <a:effectLst/>
                          <a:latin typeface="Calibri" panose="020F0502020204030204" pitchFamily="34" charset="0"/>
                        </a:rPr>
                        <a:t>every six</a:t>
                      </a:r>
                      <a:r>
                        <a:rPr lang="en-US" sz="1100" b="0" i="0" u="none" strike="noStrike" baseline="0" dirty="0" smtClean="0">
                          <a:solidFill>
                            <a:srgbClr val="000000"/>
                          </a:solidFill>
                          <a:effectLst/>
                          <a:latin typeface="Calibri" panose="020F0502020204030204" pitchFamily="34" charset="0"/>
                        </a:rPr>
                        <a:t> </a:t>
                      </a:r>
                      <a:r>
                        <a:rPr lang="en-US" sz="1100" b="0" i="0" u="none" strike="noStrike" dirty="0" smtClean="0">
                          <a:solidFill>
                            <a:srgbClr val="000000"/>
                          </a:solidFill>
                          <a:effectLst/>
                          <a:latin typeface="Calibri" panose="020F0502020204030204" pitchFamily="34" charset="0"/>
                        </a:rPr>
                        <a:t>years, or, where necessary to evaluate the achievement of increasing trends to 2030, with a shorter interval.</a:t>
                      </a:r>
                      <a:endParaRPr lang="en-US"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373905450"/>
                  </a:ext>
                </a:extLst>
              </a:tr>
            </a:tbl>
          </a:graphicData>
        </a:graphic>
      </p:graphicFrame>
      <p:sp>
        <p:nvSpPr>
          <p:cNvPr id="5" name="Title 4"/>
          <p:cNvSpPr>
            <a:spLocks noGrp="1"/>
          </p:cNvSpPr>
          <p:nvPr>
            <p:ph type="title"/>
          </p:nvPr>
        </p:nvSpPr>
        <p:spPr/>
        <p:txBody>
          <a:bodyPr/>
          <a:lstStyle/>
          <a:p>
            <a:r>
              <a:rPr lang="en-GB" sz="3600" dirty="0" smtClean="0"/>
              <a:t>The Nature Restoration Law proposal</a:t>
            </a:r>
            <a:endParaRPr lang="en-GB" sz="3600" dirty="0"/>
          </a:p>
        </p:txBody>
      </p:sp>
      <p:sp>
        <p:nvSpPr>
          <p:cNvPr id="2" name="Rectangle 1"/>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Timeframes and frequency of reporting</a:t>
            </a:r>
            <a:endParaRPr lang="en-GB" dirty="0">
              <a:solidFill>
                <a:schemeClr val="bg1">
                  <a:lumMod val="50000"/>
                </a:schemeClr>
              </a:solidFill>
            </a:endParaRPr>
          </a:p>
        </p:txBody>
      </p:sp>
    </p:spTree>
    <p:extLst>
      <p:ext uri="{BB962C8B-B14F-4D97-AF65-F5344CB8AC3E}">
        <p14:creationId xmlns:p14="http://schemas.microsoft.com/office/powerpoint/2010/main" val="8327312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38198" y="1825626"/>
            <a:ext cx="10857809" cy="3763134"/>
          </a:xfrm>
        </p:spPr>
        <p:txBody>
          <a:bodyPr/>
          <a:lstStyle/>
          <a:p>
            <a:r>
              <a:rPr lang="en-GB" sz="1800" dirty="0"/>
              <a:t>Article 17(6</a:t>
            </a:r>
            <a:r>
              <a:rPr lang="en-GB" sz="1800" dirty="0" smtClean="0"/>
              <a:t>) of NRL: </a:t>
            </a:r>
            <a:r>
              <a:rPr lang="en-US" sz="1800" i="1" dirty="0" smtClean="0"/>
              <a:t>“Member </a:t>
            </a:r>
            <a:r>
              <a:rPr lang="en-US" sz="1800" i="1" dirty="0"/>
              <a:t>States shall ensure that the indicators for agricultural ecosystems referred to in Article 9(2), point (b), and the indicators for forest ecosystems referred to in Article 10 (2), points (a), (b) and (f), of this Regulation, are monitored in a manner consistent with the monitoring required under </a:t>
            </a:r>
            <a:r>
              <a:rPr lang="en-US" sz="1800" i="1" dirty="0">
                <a:solidFill>
                  <a:srgbClr val="C00000"/>
                </a:solidFill>
              </a:rPr>
              <a:t>Regulations (EU) 2018/841 </a:t>
            </a:r>
            <a:r>
              <a:rPr lang="en-US" sz="1800" i="1" dirty="0">
                <a:solidFill>
                  <a:schemeClr val="accent6">
                    <a:lumMod val="60000"/>
                    <a:lumOff val="40000"/>
                  </a:schemeClr>
                </a:solidFill>
              </a:rPr>
              <a:t>[</a:t>
            </a:r>
            <a:r>
              <a:rPr lang="en-US" sz="1800" i="1" dirty="0" smtClean="0">
                <a:solidFill>
                  <a:schemeClr val="accent6">
                    <a:lumMod val="60000"/>
                    <a:lumOff val="40000"/>
                  </a:schemeClr>
                </a:solidFill>
              </a:rPr>
              <a:t>the </a:t>
            </a:r>
            <a:r>
              <a:rPr lang="en-US" sz="1800" i="1" dirty="0">
                <a:solidFill>
                  <a:schemeClr val="accent6">
                    <a:lumMod val="60000"/>
                    <a:lumOff val="40000"/>
                  </a:schemeClr>
                </a:solidFill>
              </a:rPr>
              <a:t>LULUCF </a:t>
            </a:r>
            <a:r>
              <a:rPr lang="en-US" sz="1800" i="1" dirty="0" smtClean="0">
                <a:solidFill>
                  <a:schemeClr val="accent6">
                    <a:lumMod val="60000"/>
                    <a:lumOff val="40000"/>
                  </a:schemeClr>
                </a:solidFill>
              </a:rPr>
              <a:t>Regulation] </a:t>
            </a:r>
            <a:r>
              <a:rPr lang="en-US" sz="1800" i="1" dirty="0"/>
              <a:t>and </a:t>
            </a:r>
            <a:r>
              <a:rPr lang="en-US" sz="1800" i="1" dirty="0">
                <a:solidFill>
                  <a:srgbClr val="C00000"/>
                </a:solidFill>
              </a:rPr>
              <a:t>(EU) 2018/1999 </a:t>
            </a:r>
            <a:r>
              <a:rPr lang="en-US" sz="1800" i="1" dirty="0">
                <a:solidFill>
                  <a:schemeClr val="accent6">
                    <a:lumMod val="60000"/>
                    <a:lumOff val="40000"/>
                  </a:schemeClr>
                </a:solidFill>
              </a:rPr>
              <a:t>[</a:t>
            </a:r>
            <a:r>
              <a:rPr lang="en-US" sz="1800" i="1" dirty="0" smtClean="0">
                <a:solidFill>
                  <a:schemeClr val="accent6">
                    <a:lumMod val="60000"/>
                    <a:lumOff val="40000"/>
                  </a:schemeClr>
                </a:solidFill>
              </a:rPr>
              <a:t>the </a:t>
            </a:r>
            <a:r>
              <a:rPr lang="en-US" sz="1800" i="1" dirty="0">
                <a:solidFill>
                  <a:schemeClr val="accent6">
                    <a:lumMod val="60000"/>
                    <a:lumOff val="40000"/>
                  </a:schemeClr>
                </a:solidFill>
              </a:rPr>
              <a:t>regulation that states how the indicators in the LULUCF (and in other Regulations) should be </a:t>
            </a:r>
            <a:r>
              <a:rPr lang="en-US" sz="1800" i="1" dirty="0" smtClean="0">
                <a:solidFill>
                  <a:schemeClr val="accent6">
                    <a:lumMod val="60000"/>
                    <a:lumOff val="40000"/>
                  </a:schemeClr>
                </a:solidFill>
              </a:rPr>
              <a:t>reported]</a:t>
            </a:r>
            <a:r>
              <a:rPr lang="en-US" sz="1800" i="1" dirty="0" smtClean="0"/>
              <a:t>”</a:t>
            </a:r>
            <a:endParaRPr lang="en-GB" sz="1800" i="1" dirty="0"/>
          </a:p>
        </p:txBody>
      </p:sp>
      <p:sp>
        <p:nvSpPr>
          <p:cNvPr id="5" name="Title 4"/>
          <p:cNvSpPr>
            <a:spLocks noGrp="1"/>
          </p:cNvSpPr>
          <p:nvPr>
            <p:ph type="title"/>
          </p:nvPr>
        </p:nvSpPr>
        <p:spPr/>
        <p:txBody>
          <a:bodyPr/>
          <a:lstStyle/>
          <a:p>
            <a:r>
              <a:rPr lang="en-GB" dirty="0" smtClean="0"/>
              <a:t>Explicit link between NRL and LULUCF</a:t>
            </a:r>
            <a:endParaRPr lang="en-GB" dirty="0"/>
          </a:p>
        </p:txBody>
      </p:sp>
      <p:cxnSp>
        <p:nvCxnSpPr>
          <p:cNvPr id="4" name="Straight Arrow Connector 3"/>
          <p:cNvCxnSpPr/>
          <p:nvPr/>
        </p:nvCxnSpPr>
        <p:spPr>
          <a:xfrm>
            <a:off x="4192621" y="1815594"/>
            <a:ext cx="145915" cy="440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996119" y="1394739"/>
            <a:ext cx="1692613" cy="430887"/>
          </a:xfrm>
          <a:prstGeom prst="rect">
            <a:avLst/>
          </a:prstGeom>
          <a:noFill/>
        </p:spPr>
        <p:txBody>
          <a:bodyPr wrap="square" rtlCol="0">
            <a:spAutoFit/>
          </a:bodyPr>
          <a:lstStyle/>
          <a:p>
            <a:r>
              <a:rPr lang="en-US" sz="1100" dirty="0">
                <a:solidFill>
                  <a:schemeClr val="accent3">
                    <a:lumMod val="75000"/>
                  </a:schemeClr>
                </a:solidFill>
              </a:rPr>
              <a:t>stock of organic carbon in cropland mineral soils</a:t>
            </a:r>
            <a:endParaRPr lang="en-GB" sz="1100" dirty="0">
              <a:solidFill>
                <a:schemeClr val="accent3">
                  <a:lumMod val="75000"/>
                </a:schemeClr>
              </a:solidFill>
            </a:endParaRPr>
          </a:p>
        </p:txBody>
      </p:sp>
      <p:sp>
        <p:nvSpPr>
          <p:cNvPr id="11" name="TextBox 10"/>
          <p:cNvSpPr txBox="1"/>
          <p:nvPr/>
        </p:nvSpPr>
        <p:spPr>
          <a:xfrm>
            <a:off x="1303506" y="3407111"/>
            <a:ext cx="1692613" cy="600164"/>
          </a:xfrm>
          <a:prstGeom prst="rect">
            <a:avLst/>
          </a:prstGeom>
          <a:noFill/>
        </p:spPr>
        <p:txBody>
          <a:bodyPr wrap="square" rtlCol="0">
            <a:spAutoFit/>
          </a:bodyPr>
          <a:lstStyle/>
          <a:p>
            <a:r>
              <a:rPr lang="en-US" sz="1100" dirty="0" smtClean="0">
                <a:solidFill>
                  <a:schemeClr val="accent3">
                    <a:lumMod val="75000"/>
                  </a:schemeClr>
                </a:solidFill>
              </a:rPr>
              <a:t>Standing deadwood,</a:t>
            </a:r>
          </a:p>
          <a:p>
            <a:r>
              <a:rPr lang="en-US" sz="1100" dirty="0" smtClean="0">
                <a:solidFill>
                  <a:schemeClr val="accent3">
                    <a:lumMod val="75000"/>
                  </a:schemeClr>
                </a:solidFill>
              </a:rPr>
              <a:t>lying deadwood, </a:t>
            </a:r>
          </a:p>
          <a:p>
            <a:r>
              <a:rPr lang="en-US" sz="1100" dirty="0" smtClean="0">
                <a:solidFill>
                  <a:schemeClr val="accent3">
                    <a:lumMod val="75000"/>
                  </a:schemeClr>
                </a:solidFill>
              </a:rPr>
              <a:t>stock </a:t>
            </a:r>
            <a:r>
              <a:rPr lang="en-US" sz="1100" dirty="0">
                <a:solidFill>
                  <a:schemeClr val="accent3">
                    <a:lumMod val="75000"/>
                  </a:schemeClr>
                </a:solidFill>
              </a:rPr>
              <a:t>of organic </a:t>
            </a:r>
            <a:r>
              <a:rPr lang="en-US" sz="1100" dirty="0" smtClean="0">
                <a:solidFill>
                  <a:schemeClr val="accent3">
                    <a:lumMod val="75000"/>
                  </a:schemeClr>
                </a:solidFill>
              </a:rPr>
              <a:t>carbon</a:t>
            </a:r>
            <a:endParaRPr lang="en-GB" sz="1100" dirty="0">
              <a:solidFill>
                <a:schemeClr val="accent3">
                  <a:lumMod val="75000"/>
                </a:schemeClr>
              </a:solidFill>
            </a:endParaRPr>
          </a:p>
        </p:txBody>
      </p:sp>
      <p:cxnSp>
        <p:nvCxnSpPr>
          <p:cNvPr id="12" name="Straight Arrow Connector 11"/>
          <p:cNvCxnSpPr/>
          <p:nvPr/>
        </p:nvCxnSpPr>
        <p:spPr>
          <a:xfrm flipV="1">
            <a:off x="1974713" y="2766247"/>
            <a:ext cx="77822" cy="721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265578" y="2431915"/>
            <a:ext cx="3550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814207" y="2700897"/>
            <a:ext cx="1454286" cy="3242"/>
          </a:xfrm>
          <a:prstGeom prst="line">
            <a:avLst/>
          </a:prstGeom>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7704307" y="4007275"/>
            <a:ext cx="3222343" cy="1107996"/>
          </a:xfrm>
          <a:prstGeom prst="rect">
            <a:avLst/>
          </a:prstGeom>
          <a:noFill/>
          <a:ln>
            <a:solidFill>
              <a:srgbClr val="FF0000"/>
            </a:solidFill>
          </a:ln>
        </p:spPr>
        <p:txBody>
          <a:bodyPr wrap="square" rtlCol="0">
            <a:spAutoFit/>
          </a:bodyPr>
          <a:lstStyle/>
          <a:p>
            <a:r>
              <a:rPr lang="en-GB" sz="1100" dirty="0" smtClean="0">
                <a:solidFill>
                  <a:srgbClr val="FF0000"/>
                </a:solidFill>
              </a:rPr>
              <a:t>Again, I am unsure what this means, with regards to standing and lying deadwood, because Regulation 2018/841 and Regulation 2018/1999 discuss the monitoring of </a:t>
            </a:r>
            <a:r>
              <a:rPr lang="en-GB" sz="1100" i="1" dirty="0" smtClean="0">
                <a:solidFill>
                  <a:srgbClr val="FF0000"/>
                </a:solidFill>
              </a:rPr>
              <a:t>carbon stocks </a:t>
            </a:r>
            <a:r>
              <a:rPr lang="en-GB" sz="1100" dirty="0" smtClean="0">
                <a:solidFill>
                  <a:srgbClr val="FF0000"/>
                </a:solidFill>
              </a:rPr>
              <a:t>in deadwood, but the NRL is asking for </a:t>
            </a:r>
            <a:r>
              <a:rPr lang="en-GB" sz="1100" i="1" dirty="0" smtClean="0">
                <a:solidFill>
                  <a:srgbClr val="FF0000"/>
                </a:solidFill>
              </a:rPr>
              <a:t>volume </a:t>
            </a:r>
            <a:r>
              <a:rPr lang="en-GB" sz="1100" dirty="0" smtClean="0">
                <a:solidFill>
                  <a:srgbClr val="FF0000"/>
                </a:solidFill>
              </a:rPr>
              <a:t>of deadwood</a:t>
            </a:r>
            <a:endParaRPr lang="en-GB" sz="1100" dirty="0">
              <a:solidFill>
                <a:srgbClr val="FF0000"/>
              </a:solidFill>
            </a:endParaRPr>
          </a:p>
        </p:txBody>
      </p:sp>
    </p:spTree>
    <p:extLst>
      <p:ext uri="{BB962C8B-B14F-4D97-AF65-F5344CB8AC3E}">
        <p14:creationId xmlns:p14="http://schemas.microsoft.com/office/powerpoint/2010/main" val="1417339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a:xfrm>
            <a:off x="838198" y="1825626"/>
            <a:ext cx="10648124" cy="376313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spcAft>
                <a:spcPts val="1800"/>
              </a:spcAft>
              <a:buClr>
                <a:schemeClr val="tx2"/>
              </a:buClr>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t>Establishing a Union certification framework for carbon removals</a:t>
            </a:r>
            <a:endParaRPr lang="en-GB" sz="1600" i="1" dirty="0">
              <a:solidFill>
                <a:schemeClr val="tx1">
                  <a:lumMod val="60000"/>
                  <a:lumOff val="40000"/>
                </a:schemeClr>
              </a:solidFill>
            </a:endParaRPr>
          </a:p>
        </p:txBody>
      </p:sp>
      <p:sp>
        <p:nvSpPr>
          <p:cNvPr id="6" name="Title 4"/>
          <p:cNvSpPr txBox="1">
            <a:spLocks/>
          </p:cNvSpPr>
          <p:nvPr/>
        </p:nvSpPr>
        <p:spPr>
          <a:xfrm>
            <a:off x="970722" y="482860"/>
            <a:ext cx="10515600" cy="782357"/>
          </a:xfrm>
          <a:prstGeom prst="rect">
            <a:avLst/>
          </a:prstGeom>
        </p:spPr>
        <p:txBody>
          <a:bodyPr vert="horz" lIns="91440" tIns="45720" rIns="91440" bIns="0" rtlCol="0" anchor="b" anchorCtr="0">
            <a:noAutofit/>
          </a:bodyPr>
          <a:lstStyle>
            <a:lvl1pPr algn="l" defTabSz="914400" rtl="0" eaLnBrk="1" latinLnBrk="0" hangingPunct="1">
              <a:lnSpc>
                <a:spcPct val="90000"/>
              </a:lnSpc>
              <a:spcBef>
                <a:spcPct val="0"/>
              </a:spcBef>
              <a:buNone/>
              <a:defRPr sz="6000" kern="1200">
                <a:solidFill>
                  <a:schemeClr val="tx2"/>
                </a:solidFill>
                <a:latin typeface="+mj-lt"/>
                <a:ea typeface="+mj-ea"/>
                <a:cs typeface="+mj-cs"/>
              </a:defRPr>
            </a:lvl1pPr>
          </a:lstStyle>
          <a:p>
            <a:r>
              <a:rPr lang="en-GB" sz="3600" dirty="0" smtClean="0"/>
              <a:t>Carbon Removal Certification</a:t>
            </a:r>
            <a:endParaRPr lang="en-GB" sz="3600" dirty="0"/>
          </a:p>
        </p:txBody>
      </p:sp>
    </p:spTree>
    <p:extLst>
      <p:ext uri="{BB962C8B-B14F-4D97-AF65-F5344CB8AC3E}">
        <p14:creationId xmlns:p14="http://schemas.microsoft.com/office/powerpoint/2010/main" val="919301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4083910871"/>
              </p:ext>
            </p:extLst>
          </p:nvPr>
        </p:nvGraphicFramePr>
        <p:xfrm>
          <a:off x="970722" y="2327561"/>
          <a:ext cx="10514841" cy="2674451"/>
        </p:xfrm>
        <a:graphic>
          <a:graphicData uri="http://schemas.openxmlformats.org/drawingml/2006/table">
            <a:tbl>
              <a:tblPr firstRow="1" bandRow="1">
                <a:tableStyleId>{93296810-A885-4BE3-A3E7-6D5BEEA58F35}</a:tableStyleId>
              </a:tblPr>
              <a:tblGrid>
                <a:gridCol w="2529821">
                  <a:extLst>
                    <a:ext uri="{9D8B030D-6E8A-4147-A177-3AD203B41FA5}">
                      <a16:colId xmlns:a16="http://schemas.microsoft.com/office/drawing/2014/main" val="1806999277"/>
                    </a:ext>
                  </a:extLst>
                </a:gridCol>
                <a:gridCol w="4180417">
                  <a:extLst>
                    <a:ext uri="{9D8B030D-6E8A-4147-A177-3AD203B41FA5}">
                      <a16:colId xmlns:a16="http://schemas.microsoft.com/office/drawing/2014/main" val="2919424168"/>
                    </a:ext>
                  </a:extLst>
                </a:gridCol>
                <a:gridCol w="3804603">
                  <a:extLst>
                    <a:ext uri="{9D8B030D-6E8A-4147-A177-3AD203B41FA5}">
                      <a16:colId xmlns:a16="http://schemas.microsoft.com/office/drawing/2014/main" val="4146979640"/>
                    </a:ext>
                  </a:extLst>
                </a:gridCol>
              </a:tblGrid>
              <a:tr h="875084">
                <a:tc>
                  <a:txBody>
                    <a:bodyPr/>
                    <a:lstStyle/>
                    <a:p>
                      <a:pPr algn="ctr" fontAlgn="b"/>
                      <a:r>
                        <a:rPr lang="en-US" sz="1100" u="none" strike="noStrike" dirty="0">
                          <a:effectLst/>
                        </a:rPr>
                        <a:t>Indicator specified in </a:t>
                      </a:r>
                      <a:r>
                        <a:rPr lang="en-US" sz="1100" u="none" strike="noStrike" dirty="0" smtClean="0">
                          <a:effectLst/>
                        </a:rPr>
                        <a:t>Carbon Removal</a:t>
                      </a:r>
                      <a:r>
                        <a:rPr lang="en-US" sz="1100" u="none" strike="noStrike" baseline="0" dirty="0" smtClean="0">
                          <a:effectLst/>
                        </a:rPr>
                        <a:t> Certification</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100" u="none" strike="noStrike" dirty="0">
                          <a:effectLst/>
                        </a:rPr>
                        <a:t>Indicator definition</a:t>
                      </a:r>
                      <a:endParaRPr lang="en-GB"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US" sz="1100" u="none" strike="noStrike" dirty="0">
                          <a:effectLst/>
                        </a:rPr>
                        <a:t>Land use categories that this indicator applies to</a:t>
                      </a:r>
                      <a:endParaRPr lang="en-US" sz="1100" b="1"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502229163"/>
                  </a:ext>
                </a:extLst>
              </a:tr>
              <a:tr h="1799367">
                <a:tc>
                  <a:txBody>
                    <a:bodyPr/>
                    <a:lstStyle/>
                    <a:p>
                      <a:pPr algn="ctr" fontAlgn="b"/>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Biogenic</a:t>
                      </a:r>
                      <a:r>
                        <a:rPr lang="en-US" sz="1100" u="none" strike="noStrike" baseline="0" dirty="0" smtClean="0">
                          <a:solidFill>
                            <a:schemeClr val="tx1">
                              <a:lumMod val="50000"/>
                            </a:schemeClr>
                          </a:solidFill>
                          <a:effectLst/>
                          <a:latin typeface="Calibri" panose="020F0502020204030204" pitchFamily="34" charset="0"/>
                          <a:cs typeface="Calibri" panose="020F0502020204030204" pitchFamily="34" charset="0"/>
                        </a:rPr>
                        <a:t> carbon pool</a:t>
                      </a:r>
                      <a:endParaRPr lang="en-US" sz="1100" b="0" i="0" u="none" strike="noStrike" dirty="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b"/>
                      <a:r>
                        <a:rPr lang="en-US" sz="1100" b="0" i="0" u="none" strike="noStrike" dirty="0">
                          <a:solidFill>
                            <a:schemeClr val="tx1">
                              <a:lumMod val="50000"/>
                            </a:schemeClr>
                          </a:solidFill>
                          <a:effectLst/>
                          <a:latin typeface="Calibri" panose="020F0502020204030204" pitchFamily="34" charset="0"/>
                          <a:cs typeface="Calibri" panose="020F0502020204030204" pitchFamily="34" charset="0"/>
                        </a:rPr>
                        <a:t>"Above-ground biomass, below-ground biomass</a:t>
                      </a:r>
                      <a:r>
                        <a:rPr lang="en-US" sz="1100" b="1" i="0" u="none" strike="noStrike" dirty="0">
                          <a:solidFill>
                            <a:schemeClr val="tx1">
                              <a:lumMod val="50000"/>
                            </a:schemeClr>
                          </a:solidFill>
                          <a:effectLst/>
                          <a:latin typeface="Calibri" panose="020F0502020204030204" pitchFamily="34" charset="0"/>
                          <a:cs typeface="Calibri" panose="020F0502020204030204" pitchFamily="34" charset="0"/>
                        </a:rPr>
                        <a:t>, litter, dead wood and soil organic carbon</a:t>
                      </a:r>
                      <a:r>
                        <a:rPr lang="en-US" sz="1100" b="0" i="0" u="none" strike="noStrike" dirty="0">
                          <a:solidFill>
                            <a:schemeClr val="tx1">
                              <a:lumMod val="50000"/>
                            </a:schemeClr>
                          </a:solidFill>
                          <a:effectLst/>
                          <a:latin typeface="Calibri" panose="020F0502020204030204" pitchFamily="34" charset="0"/>
                          <a:cs typeface="Calibri" panose="020F0502020204030204" pitchFamily="34" charset="0"/>
                        </a:rPr>
                        <a:t> as set out in points (a) to (e) of Part B of Annex I to Regulation 2018/841 [</a:t>
                      </a:r>
                      <a:r>
                        <a:rPr lang="en-US" sz="1100" b="0" i="1" u="none" strike="noStrike" dirty="0">
                          <a:solidFill>
                            <a:schemeClr val="tx1">
                              <a:lumMod val="50000"/>
                            </a:schemeClr>
                          </a:solidFill>
                          <a:effectLst/>
                          <a:latin typeface="Calibri" panose="020F0502020204030204" pitchFamily="34" charset="0"/>
                          <a:cs typeface="Calibri" panose="020F0502020204030204" pitchFamily="34" charset="0"/>
                        </a:rPr>
                        <a:t>the LULUCF Regulation]"</a:t>
                      </a:r>
                      <a:endParaRPr lang="en-US" sz="1100" b="0" i="0" u="none" strike="noStrike" dirty="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b"/>
                      <a:r>
                        <a:rPr lang="en-US" sz="1100" b="0" i="0" u="none" strike="noStrike" dirty="0">
                          <a:solidFill>
                            <a:schemeClr val="tx1">
                              <a:lumMod val="50000"/>
                            </a:schemeClr>
                          </a:solidFill>
                          <a:effectLst/>
                          <a:latin typeface="Calibri" panose="020F0502020204030204" pitchFamily="34" charset="0"/>
                          <a:cs typeface="Calibri" panose="020F0502020204030204" pitchFamily="34" charset="0"/>
                        </a:rPr>
                        <a:t>Does not specify, and so this implies that it is the same land use categories as in the LULUCF Regulation (i.e.  Deforested Land, Managed Cropland, Managed Grassland and Managed Wetland, Afforested Land and Managed Forest Land</a:t>
                      </a:r>
                      <a:r>
                        <a:rPr lang="en-US" sz="1100" b="0" i="0" u="none" strike="noStrike" dirty="0" smtClean="0">
                          <a:solidFill>
                            <a:schemeClr val="tx1">
                              <a:lumMod val="50000"/>
                            </a:schemeClr>
                          </a:solidFill>
                          <a:effectLst/>
                          <a:latin typeface="Calibri" panose="020F0502020204030204" pitchFamily="34" charset="0"/>
                          <a:cs typeface="Calibri" panose="020F0502020204030204" pitchFamily="34" charset="0"/>
                        </a:rPr>
                        <a:t>)</a:t>
                      </a:r>
                    </a:p>
                    <a:p>
                      <a:pPr algn="ctr" fontAlgn="b"/>
                      <a:endParaRPr lang="en-US" sz="1100" b="0" i="0" u="none" strike="noStrike" dirty="0" smtClean="0">
                        <a:solidFill>
                          <a:schemeClr val="tx1">
                            <a:lumMod val="50000"/>
                          </a:schemeClr>
                        </a:solidFill>
                        <a:effectLst/>
                        <a:latin typeface="Calibri" panose="020F0502020204030204" pitchFamily="34" charset="0"/>
                        <a:cs typeface="Calibri" panose="020F0502020204030204" pitchFamily="34" charset="0"/>
                      </a:endParaRPr>
                    </a:p>
                    <a:p>
                      <a:pPr algn="ctr" fontAlgn="b"/>
                      <a:r>
                        <a:rPr lang="en-US" sz="1100" b="0" i="0" u="none" strike="noStrike" dirty="0" smtClean="0">
                          <a:solidFill>
                            <a:schemeClr val="tx1">
                              <a:lumMod val="50000"/>
                            </a:schemeClr>
                          </a:solidFill>
                          <a:effectLst/>
                          <a:latin typeface="Calibri" panose="020F0502020204030204" pitchFamily="34" charset="0"/>
                          <a:cs typeface="Calibri" panose="020F0502020204030204" pitchFamily="34" charset="0"/>
                        </a:rPr>
                        <a:t>I.e.</a:t>
                      </a:r>
                      <a:r>
                        <a:rPr lang="en-US" sz="1100" b="0" i="0" u="none" strike="noStrike" baseline="0" dirty="0" smtClean="0">
                          <a:solidFill>
                            <a:schemeClr val="tx1">
                              <a:lumMod val="50000"/>
                            </a:schemeClr>
                          </a:solidFill>
                          <a:effectLst/>
                          <a:latin typeface="Calibri" panose="020F0502020204030204" pitchFamily="34" charset="0"/>
                          <a:cs typeface="Calibri" panose="020F0502020204030204" pitchFamily="34" charset="0"/>
                        </a:rPr>
                        <a:t> if you were using more than Tier 1 methodology, I would assume that you would apply these methods in the land use categories specified in the LULUCF Regulation</a:t>
                      </a:r>
                      <a:endParaRPr lang="en-US" sz="1100" b="0" i="0" u="none" strike="noStrike" dirty="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90269413"/>
                  </a:ext>
                </a:extLst>
              </a:tr>
            </a:tbl>
          </a:graphicData>
        </a:graphic>
      </p:graphicFrame>
      <p:sp>
        <p:nvSpPr>
          <p:cNvPr id="5" name="Title 4"/>
          <p:cNvSpPr>
            <a:spLocks noGrp="1"/>
          </p:cNvSpPr>
          <p:nvPr>
            <p:ph type="title"/>
          </p:nvPr>
        </p:nvSpPr>
        <p:spPr/>
        <p:txBody>
          <a:bodyPr/>
          <a:lstStyle/>
          <a:p>
            <a:r>
              <a:rPr lang="en-GB" sz="3600" dirty="0" smtClean="0"/>
              <a:t>Carbon Removal Certification</a:t>
            </a:r>
            <a:endParaRPr lang="en-GB" sz="3600" dirty="0"/>
          </a:p>
        </p:txBody>
      </p:sp>
      <p:sp>
        <p:nvSpPr>
          <p:cNvPr id="4" name="Rectangle 3"/>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Indicators, definitions, and land categories </a:t>
            </a:r>
            <a:endParaRPr lang="en-GB" dirty="0">
              <a:solidFill>
                <a:schemeClr val="bg1">
                  <a:lumMod val="50000"/>
                </a:schemeClr>
              </a:solidFill>
            </a:endParaRPr>
          </a:p>
        </p:txBody>
      </p:sp>
    </p:spTree>
    <p:extLst>
      <p:ext uri="{BB962C8B-B14F-4D97-AF65-F5344CB8AC3E}">
        <p14:creationId xmlns:p14="http://schemas.microsoft.com/office/powerpoint/2010/main" val="18314797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2057513495"/>
              </p:ext>
            </p:extLst>
          </p:nvPr>
        </p:nvGraphicFramePr>
        <p:xfrm>
          <a:off x="970722" y="2327561"/>
          <a:ext cx="10514841" cy="2674451"/>
        </p:xfrm>
        <a:graphic>
          <a:graphicData uri="http://schemas.openxmlformats.org/drawingml/2006/table">
            <a:tbl>
              <a:tblPr firstRow="1" bandRow="1">
                <a:tableStyleId>{93296810-A885-4BE3-A3E7-6D5BEEA58F35}</a:tableStyleId>
              </a:tblPr>
              <a:tblGrid>
                <a:gridCol w="2529821">
                  <a:extLst>
                    <a:ext uri="{9D8B030D-6E8A-4147-A177-3AD203B41FA5}">
                      <a16:colId xmlns:a16="http://schemas.microsoft.com/office/drawing/2014/main" val="1806999277"/>
                    </a:ext>
                  </a:extLst>
                </a:gridCol>
                <a:gridCol w="2958446">
                  <a:extLst>
                    <a:ext uri="{9D8B030D-6E8A-4147-A177-3AD203B41FA5}">
                      <a16:colId xmlns:a16="http://schemas.microsoft.com/office/drawing/2014/main" val="2919424168"/>
                    </a:ext>
                  </a:extLst>
                </a:gridCol>
                <a:gridCol w="5026574">
                  <a:extLst>
                    <a:ext uri="{9D8B030D-6E8A-4147-A177-3AD203B41FA5}">
                      <a16:colId xmlns:a16="http://schemas.microsoft.com/office/drawing/2014/main" val="4146979640"/>
                    </a:ext>
                  </a:extLst>
                </a:gridCol>
              </a:tblGrid>
              <a:tr h="875084">
                <a:tc>
                  <a:txBody>
                    <a:bodyPr/>
                    <a:lstStyle/>
                    <a:p>
                      <a:pPr algn="ctr" fontAlgn="b"/>
                      <a:r>
                        <a:rPr lang="en-US" sz="1100" u="none" strike="noStrike" dirty="0">
                          <a:effectLst/>
                        </a:rPr>
                        <a:t>Indicator specified in </a:t>
                      </a:r>
                      <a:r>
                        <a:rPr lang="en-US" sz="1100" u="none" strike="noStrike" dirty="0" smtClean="0">
                          <a:effectLst/>
                        </a:rPr>
                        <a:t>Carbon Removal</a:t>
                      </a:r>
                      <a:r>
                        <a:rPr lang="en-US" sz="1100" u="none" strike="noStrike" baseline="0" dirty="0" smtClean="0">
                          <a:effectLst/>
                        </a:rPr>
                        <a:t> Certification</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100" b="1" i="0" u="none" strike="noStrike" dirty="0" smtClean="0">
                          <a:solidFill>
                            <a:schemeClr val="lt1"/>
                          </a:solidFill>
                          <a:effectLst/>
                          <a:latin typeface="+mn-lt"/>
                        </a:rPr>
                        <a:t>Units</a:t>
                      </a:r>
                      <a:r>
                        <a:rPr lang="en-GB" sz="1100" b="1" i="0" u="none" strike="noStrike" baseline="0" dirty="0" smtClean="0">
                          <a:solidFill>
                            <a:schemeClr val="lt1"/>
                          </a:solidFill>
                          <a:effectLst/>
                          <a:latin typeface="+mn-lt"/>
                        </a:rPr>
                        <a:t> to be reported in</a:t>
                      </a:r>
                      <a:endParaRPr lang="en-GB"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US" sz="1100" u="none" strike="noStrike" dirty="0" smtClean="0">
                          <a:effectLst/>
                        </a:rPr>
                        <a:t>Methodology</a:t>
                      </a:r>
                      <a:endParaRPr lang="en-US" sz="1100" b="1"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502229163"/>
                  </a:ext>
                </a:extLst>
              </a:tr>
              <a:tr h="1799367">
                <a:tc>
                  <a:txBody>
                    <a:bodyPr/>
                    <a:lstStyle/>
                    <a:p>
                      <a:pPr algn="ctr" fontAlgn="b"/>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Biogenic</a:t>
                      </a:r>
                      <a:r>
                        <a:rPr lang="en-US" sz="1100" u="none" strike="noStrike" baseline="0" dirty="0" smtClean="0">
                          <a:solidFill>
                            <a:schemeClr val="tx1">
                              <a:lumMod val="50000"/>
                            </a:schemeClr>
                          </a:solidFill>
                          <a:effectLst/>
                          <a:latin typeface="Calibri" panose="020F0502020204030204" pitchFamily="34" charset="0"/>
                          <a:cs typeface="Calibri" panose="020F0502020204030204" pitchFamily="34" charset="0"/>
                        </a:rPr>
                        <a:t> carbon pool</a:t>
                      </a:r>
                      <a:endParaRPr lang="en-US" sz="1100" b="0" i="0" u="none" strike="noStrike" dirty="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t"/>
                      <a:r>
                        <a:rPr lang="en-US" sz="1100" b="0" i="0" u="none" strike="noStrike" dirty="0">
                          <a:solidFill>
                            <a:schemeClr val="tx1">
                              <a:lumMod val="50000"/>
                            </a:schemeClr>
                          </a:solidFill>
                          <a:effectLst/>
                          <a:latin typeface="Calibri" panose="020F0502020204030204" pitchFamily="34" charset="0"/>
                          <a:cs typeface="Calibri" panose="020F0502020204030204" pitchFamily="34" charset="0"/>
                        </a:rPr>
                        <a:t>tonnes C </a:t>
                      </a:r>
                      <a:r>
                        <a:rPr lang="en-US" sz="1100" b="0" i="1" u="none" strike="noStrike" dirty="0">
                          <a:solidFill>
                            <a:schemeClr val="tx1">
                              <a:lumMod val="50000"/>
                            </a:schemeClr>
                          </a:solidFill>
                          <a:effectLst/>
                          <a:latin typeface="Calibri" panose="020F0502020204030204" pitchFamily="34" charset="0"/>
                          <a:cs typeface="Calibri" panose="020F0502020204030204" pitchFamily="34" charset="0"/>
                        </a:rPr>
                        <a:t>[as these are the units in the 2006 IPCC methodology]</a:t>
                      </a:r>
                      <a:endParaRPr lang="en-US" sz="1100" b="0" i="0" u="none" strike="noStrike" dirty="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t"/>
                      <a:r>
                        <a:rPr lang="en-US" sz="1100" b="0" i="1" u="none" strike="noStrike" dirty="0">
                          <a:solidFill>
                            <a:schemeClr val="tx1">
                              <a:lumMod val="50000"/>
                            </a:schemeClr>
                          </a:solidFill>
                          <a:effectLst/>
                          <a:latin typeface="Calibri" panose="020F0502020204030204" pitchFamily="34" charset="0"/>
                          <a:cs typeface="Calibri" panose="020F0502020204030204" pitchFamily="34" charset="0"/>
                        </a:rPr>
                        <a:t>"In the case of carbon farming, CRbaseline and CRtotal shall be understood as net greenhouse gas removals or emissions in accordance with the accounting rules laid down in </a:t>
                      </a:r>
                      <a:r>
                        <a:rPr lang="en-US" sz="1100" b="1" i="1" u="none" strike="noStrike" dirty="0">
                          <a:solidFill>
                            <a:schemeClr val="tx1">
                              <a:lumMod val="50000"/>
                            </a:schemeClr>
                          </a:solidFill>
                          <a:effectLst/>
                          <a:latin typeface="Calibri" panose="020F0502020204030204" pitchFamily="34" charset="0"/>
                          <a:cs typeface="Calibri" panose="020F0502020204030204" pitchFamily="34" charset="0"/>
                        </a:rPr>
                        <a:t>Regulation (EU) 2018/841</a:t>
                      </a:r>
                      <a:r>
                        <a:rPr lang="en-US" sz="1100" b="0" i="1" u="none" strike="noStrike" dirty="0">
                          <a:solidFill>
                            <a:schemeClr val="tx1">
                              <a:lumMod val="50000"/>
                            </a:schemeClr>
                          </a:solidFill>
                          <a:effectLst/>
                          <a:latin typeface="Calibri" panose="020F0502020204030204" pitchFamily="34" charset="0"/>
                          <a:cs typeface="Calibri" panose="020F0502020204030204" pitchFamily="34" charset="0"/>
                        </a:rPr>
                        <a:t>".</a:t>
                      </a:r>
                      <a:br>
                        <a:rPr lang="en-US" sz="1100" b="0" i="1" u="none" strike="noStrike" dirty="0">
                          <a:solidFill>
                            <a:schemeClr val="tx1">
                              <a:lumMod val="50000"/>
                            </a:schemeClr>
                          </a:solidFill>
                          <a:effectLst/>
                          <a:latin typeface="Calibri" panose="020F0502020204030204" pitchFamily="34" charset="0"/>
                          <a:cs typeface="Calibri" panose="020F0502020204030204" pitchFamily="34" charset="0"/>
                        </a:rPr>
                      </a:br>
                      <a:r>
                        <a:rPr lang="en-US" sz="1100" b="0" i="1" u="none" strike="noStrike" dirty="0">
                          <a:solidFill>
                            <a:schemeClr val="tx1">
                              <a:lumMod val="50000"/>
                            </a:schemeClr>
                          </a:solidFill>
                          <a:effectLst/>
                          <a:latin typeface="Calibri" panose="020F0502020204030204" pitchFamily="34" charset="0"/>
                          <a:cs typeface="Calibri" panose="020F0502020204030204" pitchFamily="34" charset="0"/>
                        </a:rPr>
                        <a:t>"To support the quantification of carbon removals generated by carbon farming, the operator or group of operators shall gather data on carbon removals and greenhouse gas emissions in a manner compatible with national greenhouse gas inventories under </a:t>
                      </a:r>
                      <a:r>
                        <a:rPr lang="en-US" sz="1100" b="1" i="1" u="none" strike="noStrike" dirty="0" smtClean="0">
                          <a:solidFill>
                            <a:schemeClr val="tx1">
                              <a:lumMod val="50000"/>
                            </a:schemeClr>
                          </a:solidFill>
                          <a:effectLst/>
                          <a:latin typeface="Calibri" panose="020F0502020204030204" pitchFamily="34" charset="0"/>
                          <a:cs typeface="Calibri" panose="020F0502020204030204" pitchFamily="34" charset="0"/>
                        </a:rPr>
                        <a:t>Regulation </a:t>
                      </a:r>
                      <a:r>
                        <a:rPr lang="en-US" sz="1100" b="1" i="1" u="none" strike="noStrike" dirty="0">
                          <a:solidFill>
                            <a:schemeClr val="tx1">
                              <a:lumMod val="50000"/>
                            </a:schemeClr>
                          </a:solidFill>
                          <a:effectLst/>
                          <a:latin typeface="Calibri" panose="020F0502020204030204" pitchFamily="34" charset="0"/>
                          <a:cs typeface="Calibri" panose="020F0502020204030204" pitchFamily="34" charset="0"/>
                        </a:rPr>
                        <a:t>(EU) 2018/841 </a:t>
                      </a:r>
                      <a:r>
                        <a:rPr lang="en-US" sz="1100" b="0" i="1" u="none" strike="noStrike" dirty="0">
                          <a:solidFill>
                            <a:schemeClr val="tx1">
                              <a:lumMod val="50000"/>
                            </a:schemeClr>
                          </a:solidFill>
                          <a:effectLst/>
                          <a:latin typeface="Calibri" panose="020F0502020204030204" pitchFamily="34" charset="0"/>
                          <a:cs typeface="Calibri" panose="020F0502020204030204" pitchFamily="34" charset="0"/>
                        </a:rPr>
                        <a:t>[the LULUCF </a:t>
                      </a:r>
                      <a:r>
                        <a:rPr lang="en-US" sz="1100" b="0" i="1" u="none" strike="noStrike" dirty="0" smtClean="0">
                          <a:solidFill>
                            <a:schemeClr val="tx1">
                              <a:lumMod val="50000"/>
                            </a:schemeClr>
                          </a:solidFill>
                          <a:effectLst/>
                          <a:latin typeface="Calibri" panose="020F0502020204030204" pitchFamily="34" charset="0"/>
                          <a:cs typeface="Calibri" panose="020F0502020204030204" pitchFamily="34" charset="0"/>
                        </a:rPr>
                        <a:t>Regulation] and </a:t>
                      </a:r>
                      <a:r>
                        <a:rPr lang="en-US" sz="1100" b="1" i="1" u="none" strike="noStrike" dirty="0">
                          <a:solidFill>
                            <a:schemeClr val="tx1">
                              <a:lumMod val="50000"/>
                            </a:schemeClr>
                          </a:solidFill>
                          <a:effectLst/>
                          <a:latin typeface="Calibri" panose="020F0502020204030204" pitchFamily="34" charset="0"/>
                          <a:cs typeface="Calibri" panose="020F0502020204030204" pitchFamily="34" charset="0"/>
                        </a:rPr>
                        <a:t>Part 3 of Annex V to Regulation (EU) 2018/1999 </a:t>
                      </a:r>
                      <a:r>
                        <a:rPr lang="en-US" sz="1100" b="0" i="1" u="none" strike="noStrike" dirty="0">
                          <a:solidFill>
                            <a:schemeClr val="tx1">
                              <a:lumMod val="50000"/>
                            </a:schemeClr>
                          </a:solidFill>
                          <a:effectLst/>
                          <a:latin typeface="Calibri" panose="020F0502020204030204" pitchFamily="34" charset="0"/>
                          <a:cs typeface="Calibri" panose="020F0502020204030204" pitchFamily="34" charset="0"/>
                        </a:rPr>
                        <a:t>[the Regulation referred to within the LULUCF Regulation that details the methodologies for monitoring and reporting in the LULUCF sector</a:t>
                      </a:r>
                      <a:r>
                        <a:rPr lang="en-US" sz="1100" b="0" i="1" u="none" strike="noStrike" dirty="0" smtClean="0">
                          <a:solidFill>
                            <a:schemeClr val="tx1">
                              <a:lumMod val="50000"/>
                            </a:schemeClr>
                          </a:solidFill>
                          <a:effectLst/>
                          <a:latin typeface="Calibri" panose="020F0502020204030204" pitchFamily="34" charset="0"/>
                          <a:cs typeface="Calibri" panose="020F0502020204030204" pitchFamily="34" charset="0"/>
                        </a:rPr>
                        <a:t>]</a:t>
                      </a:r>
                      <a:endParaRPr lang="en-US" sz="1100" b="0" i="1" u="none" strike="noStrike" dirty="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90269413"/>
                  </a:ext>
                </a:extLst>
              </a:tr>
            </a:tbl>
          </a:graphicData>
        </a:graphic>
      </p:graphicFrame>
      <p:sp>
        <p:nvSpPr>
          <p:cNvPr id="5" name="Title 4"/>
          <p:cNvSpPr>
            <a:spLocks noGrp="1"/>
          </p:cNvSpPr>
          <p:nvPr>
            <p:ph type="title"/>
          </p:nvPr>
        </p:nvSpPr>
        <p:spPr/>
        <p:txBody>
          <a:bodyPr/>
          <a:lstStyle/>
          <a:p>
            <a:r>
              <a:rPr lang="en-GB" sz="3600" dirty="0" smtClean="0"/>
              <a:t>Carbon Removal Certification</a:t>
            </a:r>
            <a:endParaRPr lang="en-GB" sz="3600" dirty="0"/>
          </a:p>
        </p:txBody>
      </p:sp>
      <p:sp>
        <p:nvSpPr>
          <p:cNvPr id="4" name="Rectangle 3"/>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Units and methodology</a:t>
            </a:r>
            <a:endParaRPr lang="en-GB" dirty="0">
              <a:solidFill>
                <a:schemeClr val="bg1">
                  <a:lumMod val="50000"/>
                </a:schemeClr>
              </a:solidFill>
            </a:endParaRPr>
          </a:p>
        </p:txBody>
      </p:sp>
    </p:spTree>
    <p:extLst>
      <p:ext uri="{BB962C8B-B14F-4D97-AF65-F5344CB8AC3E}">
        <p14:creationId xmlns:p14="http://schemas.microsoft.com/office/powerpoint/2010/main" val="3014225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2589854455"/>
              </p:ext>
            </p:extLst>
          </p:nvPr>
        </p:nvGraphicFramePr>
        <p:xfrm>
          <a:off x="970722" y="2327561"/>
          <a:ext cx="10514841" cy="2674451"/>
        </p:xfrm>
        <a:graphic>
          <a:graphicData uri="http://schemas.openxmlformats.org/drawingml/2006/table">
            <a:tbl>
              <a:tblPr firstRow="1" bandRow="1">
                <a:tableStyleId>{93296810-A885-4BE3-A3E7-6D5BEEA58F35}</a:tableStyleId>
              </a:tblPr>
              <a:tblGrid>
                <a:gridCol w="2529821">
                  <a:extLst>
                    <a:ext uri="{9D8B030D-6E8A-4147-A177-3AD203B41FA5}">
                      <a16:colId xmlns:a16="http://schemas.microsoft.com/office/drawing/2014/main" val="1806999277"/>
                    </a:ext>
                  </a:extLst>
                </a:gridCol>
                <a:gridCol w="7985020">
                  <a:extLst>
                    <a:ext uri="{9D8B030D-6E8A-4147-A177-3AD203B41FA5}">
                      <a16:colId xmlns:a16="http://schemas.microsoft.com/office/drawing/2014/main" val="2919424168"/>
                    </a:ext>
                  </a:extLst>
                </a:gridCol>
              </a:tblGrid>
              <a:tr h="875084">
                <a:tc>
                  <a:txBody>
                    <a:bodyPr/>
                    <a:lstStyle/>
                    <a:p>
                      <a:pPr algn="ctr" fontAlgn="b"/>
                      <a:r>
                        <a:rPr lang="en-US" sz="1100" u="none" strike="noStrike" dirty="0">
                          <a:effectLst/>
                        </a:rPr>
                        <a:t>Indicator specified in </a:t>
                      </a:r>
                      <a:r>
                        <a:rPr lang="en-US" sz="1100" u="none" strike="noStrike" dirty="0" smtClean="0">
                          <a:effectLst/>
                        </a:rPr>
                        <a:t>Carbon Removal</a:t>
                      </a:r>
                      <a:r>
                        <a:rPr lang="en-US" sz="1100" u="none" strike="noStrike" baseline="0" dirty="0" smtClean="0">
                          <a:effectLst/>
                        </a:rPr>
                        <a:t> Certification</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100" b="1" i="0" u="none" strike="noStrike" dirty="0" smtClean="0">
                          <a:solidFill>
                            <a:schemeClr val="lt1"/>
                          </a:solidFill>
                          <a:effectLst/>
                          <a:latin typeface="+mn-lt"/>
                        </a:rPr>
                        <a:t>Timeframes</a:t>
                      </a:r>
                      <a:r>
                        <a:rPr lang="en-GB" sz="1100" b="1" i="0" u="none" strike="noStrike" baseline="0" dirty="0" smtClean="0">
                          <a:solidFill>
                            <a:schemeClr val="lt1"/>
                          </a:solidFill>
                          <a:effectLst/>
                          <a:latin typeface="+mn-lt"/>
                        </a:rPr>
                        <a:t> and frequency of reporting</a:t>
                      </a:r>
                      <a:endParaRPr lang="en-GB" sz="1100" b="1"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502229163"/>
                  </a:ext>
                </a:extLst>
              </a:tr>
              <a:tr h="1799367">
                <a:tc>
                  <a:txBody>
                    <a:bodyPr/>
                    <a:lstStyle/>
                    <a:p>
                      <a:pPr algn="ctr" fontAlgn="b"/>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Biogenic</a:t>
                      </a:r>
                      <a:r>
                        <a:rPr lang="en-US" sz="1100" u="none" strike="noStrike" baseline="0" dirty="0" smtClean="0">
                          <a:solidFill>
                            <a:schemeClr val="tx1">
                              <a:lumMod val="50000"/>
                            </a:schemeClr>
                          </a:solidFill>
                          <a:effectLst/>
                          <a:latin typeface="Calibri" panose="020F0502020204030204" pitchFamily="34" charset="0"/>
                          <a:cs typeface="Calibri" panose="020F0502020204030204" pitchFamily="34" charset="0"/>
                        </a:rPr>
                        <a:t> carbon pool</a:t>
                      </a:r>
                      <a:endParaRPr lang="en-US" sz="1100" b="0" i="0" u="none" strike="noStrike" dirty="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t"/>
                      <a:r>
                        <a:rPr lang="en-US" sz="1100" b="0" i="0" u="none" strike="noStrike" dirty="0">
                          <a:solidFill>
                            <a:schemeClr val="tx1">
                              <a:lumMod val="50000"/>
                            </a:schemeClr>
                          </a:solidFill>
                          <a:effectLst/>
                          <a:latin typeface="Calibri" panose="020F0502020204030204" pitchFamily="34" charset="0"/>
                          <a:cs typeface="Calibri" panose="020F0502020204030204" pitchFamily="34" charset="0"/>
                        </a:rPr>
                        <a:t>"</a:t>
                      </a:r>
                      <a:r>
                        <a:rPr lang="en-US" sz="1100" b="0" i="1" u="none" strike="noStrike" dirty="0">
                          <a:solidFill>
                            <a:schemeClr val="tx1">
                              <a:lumMod val="50000"/>
                            </a:schemeClr>
                          </a:solidFill>
                          <a:effectLst/>
                          <a:latin typeface="Calibri" panose="020F0502020204030204" pitchFamily="34" charset="0"/>
                          <a:cs typeface="Calibri" panose="020F0502020204030204" pitchFamily="34" charset="0"/>
                        </a:rPr>
                        <a:t>...the carbon removal claims made by operators will need to be regularly monitored, reported and independently verified by certification bodies.</a:t>
                      </a:r>
                      <a:r>
                        <a:rPr lang="en-US" sz="1100" b="0" i="0" u="none" strike="noStrike" dirty="0">
                          <a:solidFill>
                            <a:schemeClr val="tx1">
                              <a:lumMod val="50000"/>
                            </a:schemeClr>
                          </a:solidFill>
                          <a:effectLst/>
                          <a:latin typeface="Calibri" panose="020F0502020204030204" pitchFamily="34" charset="0"/>
                          <a:cs typeface="Calibri" panose="020F0502020204030204" pitchFamily="34" charset="0"/>
                        </a:rPr>
                        <a:t>"</a:t>
                      </a:r>
                      <a:br>
                        <a:rPr lang="en-US" sz="1100" b="0" i="0" u="none" strike="noStrike" dirty="0">
                          <a:solidFill>
                            <a:schemeClr val="tx1">
                              <a:lumMod val="50000"/>
                            </a:schemeClr>
                          </a:solidFill>
                          <a:effectLst/>
                          <a:latin typeface="Calibri" panose="020F0502020204030204" pitchFamily="34" charset="0"/>
                          <a:cs typeface="Calibri" panose="020F0502020204030204" pitchFamily="34" charset="0"/>
                        </a:rPr>
                      </a:br>
                      <a:r>
                        <a:rPr lang="en-US" sz="1100" b="0" i="0" u="none" strike="noStrike" dirty="0">
                          <a:solidFill>
                            <a:schemeClr val="tx1">
                              <a:lumMod val="50000"/>
                            </a:schemeClr>
                          </a:solidFill>
                          <a:effectLst/>
                          <a:latin typeface="Calibri" panose="020F0502020204030204" pitchFamily="34" charset="0"/>
                          <a:cs typeface="Calibri" panose="020F0502020204030204" pitchFamily="34" charset="0"/>
                        </a:rPr>
                        <a:t/>
                      </a:r>
                      <a:br>
                        <a:rPr lang="en-US" sz="1100" b="0" i="0" u="none" strike="noStrike" dirty="0">
                          <a:solidFill>
                            <a:schemeClr val="tx1">
                              <a:lumMod val="50000"/>
                            </a:schemeClr>
                          </a:solidFill>
                          <a:effectLst/>
                          <a:latin typeface="Calibri" panose="020F0502020204030204" pitchFamily="34" charset="0"/>
                          <a:cs typeface="Calibri" panose="020F0502020204030204" pitchFamily="34" charset="0"/>
                        </a:rPr>
                      </a:br>
                      <a:r>
                        <a:rPr lang="en-US" sz="1100" b="0" i="1" u="none" strike="noStrike" dirty="0">
                          <a:solidFill>
                            <a:schemeClr val="tx1">
                              <a:lumMod val="50000"/>
                            </a:schemeClr>
                          </a:solidFill>
                          <a:effectLst/>
                          <a:latin typeface="Calibri" panose="020F0502020204030204" pitchFamily="34" charset="0"/>
                          <a:cs typeface="Calibri" panose="020F0502020204030204" pitchFamily="34" charset="0"/>
                        </a:rPr>
                        <a:t>Note that unlike the LULUCF and the Nature Restoration Law, the measurement and reporting of these indicators is the responsibility of the operators of the carbon removal scheme - e.g. a farmer or forest holder. </a:t>
                      </a:r>
                      <a:endParaRPr lang="en-US" sz="1100" b="0" i="0" u="none" strike="noStrike" dirty="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90269413"/>
                  </a:ext>
                </a:extLst>
              </a:tr>
            </a:tbl>
          </a:graphicData>
        </a:graphic>
      </p:graphicFrame>
      <p:sp>
        <p:nvSpPr>
          <p:cNvPr id="5" name="Title 4"/>
          <p:cNvSpPr>
            <a:spLocks noGrp="1"/>
          </p:cNvSpPr>
          <p:nvPr>
            <p:ph type="title"/>
          </p:nvPr>
        </p:nvSpPr>
        <p:spPr/>
        <p:txBody>
          <a:bodyPr/>
          <a:lstStyle/>
          <a:p>
            <a:r>
              <a:rPr lang="en-GB" sz="3600" dirty="0" smtClean="0"/>
              <a:t>Carbon Removal Certification</a:t>
            </a:r>
            <a:endParaRPr lang="en-GB" sz="3600" dirty="0"/>
          </a:p>
        </p:txBody>
      </p:sp>
      <p:sp>
        <p:nvSpPr>
          <p:cNvPr id="4" name="Rectangle 3"/>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Timeframes and frequency of reporting</a:t>
            </a:r>
            <a:endParaRPr lang="en-GB" dirty="0">
              <a:solidFill>
                <a:schemeClr val="bg1">
                  <a:lumMod val="50000"/>
                </a:schemeClr>
              </a:solidFill>
            </a:endParaRPr>
          </a:p>
        </p:txBody>
      </p:sp>
    </p:spTree>
    <p:extLst>
      <p:ext uri="{BB962C8B-B14F-4D97-AF65-F5344CB8AC3E}">
        <p14:creationId xmlns:p14="http://schemas.microsoft.com/office/powerpoint/2010/main" val="17281954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38198" y="1825626"/>
            <a:ext cx="10857809" cy="3763134"/>
          </a:xfrm>
        </p:spPr>
        <p:txBody>
          <a:bodyPr/>
          <a:lstStyle/>
          <a:p>
            <a:r>
              <a:rPr lang="en-US" sz="1800" i="1" dirty="0" smtClean="0"/>
              <a:t>“</a:t>
            </a:r>
            <a:r>
              <a:rPr lang="en-US" sz="1800" i="1" dirty="0"/>
              <a:t>Under the proposal for amending the Regulation on Land Use, Land Use Change, and Forestry (LULUCF), the European Commission proposed – for the first time – a separate land-based net removals target of -310 million tonnes of CO2 -equivalent by 2030. </a:t>
            </a:r>
            <a:r>
              <a:rPr lang="en-US" sz="1800" b="1" i="1" dirty="0"/>
              <a:t>This proposal enables to channel more effective and result-based support toward carbon farming activities </a:t>
            </a:r>
            <a:r>
              <a:rPr lang="en-US" sz="1800" i="1" dirty="0"/>
              <a:t>that can contribute to the achievement of this target.”</a:t>
            </a:r>
          </a:p>
          <a:p>
            <a:r>
              <a:rPr lang="en-US" sz="1800" i="1" dirty="0"/>
              <a:t>“The 2021 Commission’s Communication on Sustainable Carbon Cycles stresses the importance of enabling a business model that rewards land managers for carbon sequestration in full respect of ecological principles (i.e. ‘carbon farming’), and of creating an EU internal market for capture, use, storage and transport of CO2 through innovative technologies. Goal for 2028: carbon farming approaches should contribute to reaching the LULUCF target of -310 Mt CO2 eq net removals; and industrial technologies should remove annually at least 5 Mt CO2 eq by 2030</a:t>
            </a:r>
            <a:r>
              <a:rPr lang="en-US" sz="1800" i="1" dirty="0" smtClean="0"/>
              <a:t>.”</a:t>
            </a:r>
            <a:endParaRPr lang="en-GB" sz="1800" i="1" dirty="0"/>
          </a:p>
          <a:p>
            <a:endParaRPr lang="en-GB" sz="1800" i="1" dirty="0"/>
          </a:p>
        </p:txBody>
      </p:sp>
      <p:sp>
        <p:nvSpPr>
          <p:cNvPr id="5" name="Title 4"/>
          <p:cNvSpPr>
            <a:spLocks noGrp="1"/>
          </p:cNvSpPr>
          <p:nvPr>
            <p:ph type="title"/>
          </p:nvPr>
        </p:nvSpPr>
        <p:spPr>
          <a:xfrm>
            <a:off x="970722" y="482860"/>
            <a:ext cx="10515600" cy="1113184"/>
          </a:xfrm>
        </p:spPr>
        <p:txBody>
          <a:bodyPr/>
          <a:lstStyle/>
          <a:p>
            <a:r>
              <a:rPr lang="en-GB" dirty="0" smtClean="0"/>
              <a:t>Explicit link between Carbon Removal Certification and LULUCF</a:t>
            </a:r>
            <a:endParaRPr lang="en-GB" dirty="0"/>
          </a:p>
        </p:txBody>
      </p:sp>
    </p:spTree>
    <p:extLst>
      <p:ext uri="{BB962C8B-B14F-4D97-AF65-F5344CB8AC3E}">
        <p14:creationId xmlns:p14="http://schemas.microsoft.com/office/powerpoint/2010/main" val="9281418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1951" y="577516"/>
            <a:ext cx="10156297" cy="806116"/>
          </a:xfrm>
        </p:spPr>
        <p:txBody>
          <a:bodyPr/>
          <a:lstStyle/>
          <a:p>
            <a:r>
              <a:rPr lang="en-GB" sz="5400" dirty="0" smtClean="0"/>
              <a:t>Contents</a:t>
            </a:r>
            <a:endParaRPr lang="en-GB" sz="5400" dirty="0"/>
          </a:p>
        </p:txBody>
      </p:sp>
      <p:sp>
        <p:nvSpPr>
          <p:cNvPr id="4" name="Content Placeholder 1"/>
          <p:cNvSpPr txBox="1">
            <a:spLocks/>
          </p:cNvSpPr>
          <p:nvPr/>
        </p:nvSpPr>
        <p:spPr>
          <a:xfrm>
            <a:off x="1101951" y="1600201"/>
            <a:ext cx="10384370" cy="413186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spcAft>
                <a:spcPts val="1800"/>
              </a:spcAft>
              <a:buClr>
                <a:schemeClr val="tx2"/>
              </a:buClr>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buFont typeface="+mj-lt"/>
              <a:buAutoNum type="arabicPeriod"/>
            </a:pPr>
            <a:r>
              <a:rPr lang="en-GB" sz="2300" dirty="0" smtClean="0"/>
              <a:t>The Land </a:t>
            </a:r>
            <a:r>
              <a:rPr lang="en-GB" sz="2300" dirty="0"/>
              <a:t>U</a:t>
            </a:r>
            <a:r>
              <a:rPr lang="en-GB" sz="2300" dirty="0" smtClean="0"/>
              <a:t>se, Land </a:t>
            </a:r>
            <a:r>
              <a:rPr lang="en-GB" sz="2300" dirty="0"/>
              <a:t>U</a:t>
            </a:r>
            <a:r>
              <a:rPr lang="en-GB" sz="2300" dirty="0" smtClean="0"/>
              <a:t>se </a:t>
            </a:r>
            <a:r>
              <a:rPr lang="en-GB" sz="2300" dirty="0"/>
              <a:t>C</a:t>
            </a:r>
            <a:r>
              <a:rPr lang="en-GB" sz="2300" dirty="0" smtClean="0"/>
              <a:t>hange and Forestry (LULUCF) Regulation</a:t>
            </a:r>
          </a:p>
          <a:p>
            <a:pPr marL="457200" indent="-457200">
              <a:buFont typeface="+mj-lt"/>
              <a:buAutoNum type="arabicPeriod"/>
            </a:pPr>
            <a:r>
              <a:rPr lang="en-GB" sz="2300" dirty="0" smtClean="0"/>
              <a:t>The Nature Restoration Law proposal</a:t>
            </a:r>
          </a:p>
          <a:p>
            <a:pPr marL="457200" indent="-457200">
              <a:buFont typeface="+mj-lt"/>
              <a:buAutoNum type="arabicPeriod"/>
            </a:pPr>
            <a:r>
              <a:rPr lang="en-GB" sz="2300" dirty="0" smtClean="0"/>
              <a:t>Carbon Removal Certification</a:t>
            </a:r>
          </a:p>
          <a:p>
            <a:pPr marL="457200" indent="-457200">
              <a:buFont typeface="+mj-lt"/>
              <a:buAutoNum type="arabicPeriod"/>
            </a:pPr>
            <a:r>
              <a:rPr lang="en-GB" sz="2300" dirty="0" smtClean="0"/>
              <a:t>The Climate Adaptation Strategy</a:t>
            </a:r>
          </a:p>
          <a:p>
            <a:pPr marL="457200" indent="-457200">
              <a:buFont typeface="+mj-lt"/>
              <a:buAutoNum type="arabicPeriod"/>
            </a:pPr>
            <a:r>
              <a:rPr lang="en-GB" sz="2300" dirty="0" smtClean="0"/>
              <a:t>The European Climate Law</a:t>
            </a:r>
          </a:p>
          <a:p>
            <a:pPr marL="457200" indent="-457200">
              <a:buFont typeface="+mj-lt"/>
              <a:buAutoNum type="arabicPeriod"/>
            </a:pPr>
            <a:r>
              <a:rPr lang="en-GB" sz="2300" dirty="0" smtClean="0"/>
              <a:t>The Soil Monitoring Law</a:t>
            </a:r>
          </a:p>
          <a:p>
            <a:pPr marL="457200" indent="-457200">
              <a:buFont typeface="+mj-lt"/>
              <a:buAutoNum type="arabicPeriod"/>
            </a:pPr>
            <a:r>
              <a:rPr lang="en-GB" sz="2300" dirty="0" smtClean="0"/>
              <a:t>The European Environmental Economic </a:t>
            </a:r>
            <a:r>
              <a:rPr lang="en-GB" sz="2300" dirty="0" smtClean="0"/>
              <a:t>Accounts</a:t>
            </a:r>
          </a:p>
          <a:p>
            <a:pPr marL="457200" indent="-457200">
              <a:buFont typeface="+mj-lt"/>
              <a:buAutoNum type="arabicPeriod"/>
            </a:pPr>
            <a:r>
              <a:rPr lang="en-GB" sz="2300" dirty="0"/>
              <a:t>The </a:t>
            </a:r>
            <a:r>
              <a:rPr lang="en-GB" sz="2300" dirty="0" smtClean="0"/>
              <a:t>monitoring </a:t>
            </a:r>
            <a:r>
              <a:rPr lang="en-GB" sz="2300" dirty="0"/>
              <a:t>framework for resilient European </a:t>
            </a:r>
            <a:r>
              <a:rPr lang="en-GB" sz="2300" dirty="0" smtClean="0"/>
              <a:t>forests</a:t>
            </a:r>
            <a:endParaRPr lang="en-GB" sz="2300" dirty="0" smtClean="0"/>
          </a:p>
          <a:p>
            <a:pPr marL="457200" indent="-457200">
              <a:buFont typeface="+mj-lt"/>
              <a:buAutoNum type="arabicPeriod"/>
            </a:pPr>
            <a:endParaRPr lang="en-GB" dirty="0"/>
          </a:p>
        </p:txBody>
      </p:sp>
    </p:spTree>
    <p:extLst>
      <p:ext uri="{BB962C8B-B14F-4D97-AF65-F5344CB8AC3E}">
        <p14:creationId xmlns:p14="http://schemas.microsoft.com/office/powerpoint/2010/main" val="21721883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38198" y="1825626"/>
            <a:ext cx="10857809" cy="3763134"/>
          </a:xfrm>
        </p:spPr>
        <p:txBody>
          <a:bodyPr/>
          <a:lstStyle/>
          <a:p>
            <a:r>
              <a:rPr lang="en-US" sz="1800" dirty="0"/>
              <a:t>T</a:t>
            </a:r>
            <a:r>
              <a:rPr lang="en-US" sz="1800" dirty="0" smtClean="0"/>
              <a:t>ext </a:t>
            </a:r>
            <a:r>
              <a:rPr lang="en-US" sz="1800" dirty="0"/>
              <a:t>quoted from the </a:t>
            </a:r>
            <a:r>
              <a:rPr lang="en-US" sz="1800" dirty="0" smtClean="0"/>
              <a:t>Carbon Removal Certification</a:t>
            </a:r>
            <a:r>
              <a:rPr lang="en-US" sz="1800" dirty="0"/>
              <a:t>: “</a:t>
            </a:r>
            <a:r>
              <a:rPr lang="en-US" sz="1800" i="1" dirty="0"/>
              <a:t>The proposed certification framework for carbon removals will </a:t>
            </a:r>
            <a:r>
              <a:rPr lang="en-US" sz="1800" b="1" i="1" dirty="0"/>
              <a:t>contribute to achieve the restoration targets and fulfil the obligations set out in the Nature Restoration Law</a:t>
            </a:r>
            <a:r>
              <a:rPr lang="en-US" sz="1800" i="1" dirty="0"/>
              <a:t>. For instance, </a:t>
            </a:r>
            <a:r>
              <a:rPr lang="en-US" sz="1800" b="1" i="1" dirty="0"/>
              <a:t>carbon farming </a:t>
            </a:r>
            <a:r>
              <a:rPr lang="en-US" sz="1800" i="1" dirty="0"/>
              <a:t>activities that enhance carbon storage can contribute to meeting the obligation to ensure an increasing trend at national level of the </a:t>
            </a:r>
            <a:r>
              <a:rPr lang="en-US" sz="1800" b="1" i="1" dirty="0"/>
              <a:t>stock of organic carbon in forest ecosystems and in cropland mineral soils in agricultural ecosystems</a:t>
            </a:r>
            <a:r>
              <a:rPr lang="en-US" sz="1800" i="1" dirty="0" smtClean="0"/>
              <a:t>… The </a:t>
            </a:r>
            <a:r>
              <a:rPr lang="en-US" sz="1800" i="1" dirty="0"/>
              <a:t>proposed Nature Restoration Law and this proposal will therefore reinforce each other, contributing to both climate and biodiversity policies</a:t>
            </a:r>
            <a:r>
              <a:rPr lang="en-US" sz="1800" dirty="0" smtClean="0"/>
              <a:t>.”</a:t>
            </a:r>
            <a:endParaRPr lang="en-GB" sz="1800" i="1" dirty="0"/>
          </a:p>
        </p:txBody>
      </p:sp>
      <p:sp>
        <p:nvSpPr>
          <p:cNvPr id="6" name="Title 4"/>
          <p:cNvSpPr txBox="1">
            <a:spLocks/>
          </p:cNvSpPr>
          <p:nvPr/>
        </p:nvSpPr>
        <p:spPr>
          <a:xfrm>
            <a:off x="970722" y="482860"/>
            <a:ext cx="10515600" cy="1113184"/>
          </a:xfrm>
          <a:prstGeom prst="rect">
            <a:avLst/>
          </a:prstGeom>
        </p:spPr>
        <p:txBody>
          <a:bodyPr vert="horz" lIns="91440" tIns="45720" rIns="91440" bIns="0" rtlCol="0" anchor="b" anchorCtr="0">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r>
              <a:rPr lang="en-GB" dirty="0" smtClean="0"/>
              <a:t>Explicit link between Carbon Removal Certification and NRL</a:t>
            </a:r>
            <a:endParaRPr lang="en-GB" dirty="0"/>
          </a:p>
        </p:txBody>
      </p:sp>
    </p:spTree>
    <p:extLst>
      <p:ext uri="{BB962C8B-B14F-4D97-AF65-F5344CB8AC3E}">
        <p14:creationId xmlns:p14="http://schemas.microsoft.com/office/powerpoint/2010/main" val="1705270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a:xfrm>
            <a:off x="970722" y="1825626"/>
            <a:ext cx="10515600" cy="376313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spcAft>
                <a:spcPts val="1800"/>
              </a:spcAft>
              <a:buClr>
                <a:schemeClr val="tx2"/>
              </a:buClr>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This strategy was proposed as part of the European Green Deal action plan. The Strategy has four principle objectives: to make adaptation to climate change</a:t>
            </a:r>
            <a:r>
              <a:rPr lang="en-US" sz="2000" dirty="0" smtClean="0"/>
              <a:t>: smarter, swifter and more systematic, and </a:t>
            </a:r>
            <a:r>
              <a:rPr lang="en-US" sz="2000" dirty="0"/>
              <a:t>to step up international action on adaptation to climate change. </a:t>
            </a:r>
            <a:endParaRPr lang="en-US" sz="2000" dirty="0" smtClean="0"/>
          </a:p>
          <a:p>
            <a:r>
              <a:rPr lang="en-US" sz="2000" dirty="0" smtClean="0"/>
              <a:t>The </a:t>
            </a:r>
            <a:r>
              <a:rPr lang="en-US" sz="2000" dirty="0"/>
              <a:t>strategy’s four objectives are underpinned by 14 actions and the steps to be taken to deliver </a:t>
            </a:r>
            <a:r>
              <a:rPr lang="en-US" sz="2000" dirty="0" smtClean="0"/>
              <a:t>them</a:t>
            </a:r>
            <a:endParaRPr lang="en-US" sz="2000" dirty="0"/>
          </a:p>
        </p:txBody>
      </p:sp>
      <p:sp>
        <p:nvSpPr>
          <p:cNvPr id="6" name="Title 4"/>
          <p:cNvSpPr txBox="1">
            <a:spLocks/>
          </p:cNvSpPr>
          <p:nvPr/>
        </p:nvSpPr>
        <p:spPr>
          <a:xfrm>
            <a:off x="970722" y="482860"/>
            <a:ext cx="10515600" cy="782357"/>
          </a:xfrm>
          <a:prstGeom prst="rect">
            <a:avLst/>
          </a:prstGeom>
        </p:spPr>
        <p:txBody>
          <a:bodyPr vert="horz" lIns="91440" tIns="45720" rIns="91440" bIns="0" rtlCol="0" anchor="b" anchorCtr="0">
            <a:noAutofit/>
          </a:bodyPr>
          <a:lstStyle>
            <a:lvl1pPr algn="l" defTabSz="914400" rtl="0" eaLnBrk="1" latinLnBrk="0" hangingPunct="1">
              <a:lnSpc>
                <a:spcPct val="90000"/>
              </a:lnSpc>
              <a:spcBef>
                <a:spcPct val="0"/>
              </a:spcBef>
              <a:buNone/>
              <a:defRPr sz="6000" kern="1200">
                <a:solidFill>
                  <a:schemeClr val="tx2"/>
                </a:solidFill>
                <a:latin typeface="+mj-lt"/>
                <a:ea typeface="+mj-ea"/>
                <a:cs typeface="+mj-cs"/>
              </a:defRPr>
            </a:lvl1pPr>
          </a:lstStyle>
          <a:p>
            <a:r>
              <a:rPr lang="en-GB" sz="3600" dirty="0" smtClean="0"/>
              <a:t>The Climate Adaptation Strategy</a:t>
            </a:r>
            <a:endParaRPr lang="en-GB" sz="3600" dirty="0"/>
          </a:p>
        </p:txBody>
      </p:sp>
    </p:spTree>
    <p:extLst>
      <p:ext uri="{BB962C8B-B14F-4D97-AF65-F5344CB8AC3E}">
        <p14:creationId xmlns:p14="http://schemas.microsoft.com/office/powerpoint/2010/main" val="16587326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70722" y="4345149"/>
            <a:ext cx="9661256" cy="1077218"/>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sz="1600" i="1" dirty="0"/>
              <a:t>"...Through </a:t>
            </a:r>
            <a:r>
              <a:rPr lang="en-US" sz="1600" b="1" i="1" dirty="0"/>
              <a:t>carbon farming</a:t>
            </a:r>
            <a:r>
              <a:rPr lang="en-US" sz="1600" i="1" dirty="0"/>
              <a:t>, the Commission will promote a new business model for </a:t>
            </a:r>
            <a:r>
              <a:rPr lang="en-US" sz="1600" b="1" i="1" dirty="0"/>
              <a:t>land-based carbon removals</a:t>
            </a:r>
            <a:r>
              <a:rPr lang="en-US" sz="1600" i="1" dirty="0"/>
              <a:t>, including financial incentives to rollout nature-based solutions" and "...</a:t>
            </a:r>
            <a:r>
              <a:rPr lang="en-US" sz="1600" b="1" i="1" dirty="0"/>
              <a:t>The Commission will "propose nature-based solutions for carbon removals</a:t>
            </a:r>
            <a:r>
              <a:rPr lang="en-US" sz="1600" i="1" dirty="0"/>
              <a:t>, including accounting and certification in upcoming carbon farming initiatives".</a:t>
            </a:r>
            <a:endParaRPr lang="en-GB" sz="1600" i="1" dirty="0"/>
          </a:p>
        </p:txBody>
      </p:sp>
      <p:sp>
        <p:nvSpPr>
          <p:cNvPr id="16" name="Oval 15"/>
          <p:cNvSpPr/>
          <p:nvPr/>
        </p:nvSpPr>
        <p:spPr>
          <a:xfrm>
            <a:off x="8588778" y="4771505"/>
            <a:ext cx="1134687" cy="43658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Title 4"/>
          <p:cNvSpPr>
            <a:spLocks noGrp="1"/>
          </p:cNvSpPr>
          <p:nvPr>
            <p:ph type="title"/>
          </p:nvPr>
        </p:nvSpPr>
        <p:spPr/>
        <p:txBody>
          <a:bodyPr/>
          <a:lstStyle/>
          <a:p>
            <a:r>
              <a:rPr lang="en-GB" sz="3600" dirty="0" smtClean="0"/>
              <a:t>The Climate Adaptation Strategy</a:t>
            </a:r>
            <a:endParaRPr lang="en-GB" sz="3600" dirty="0"/>
          </a:p>
        </p:txBody>
      </p:sp>
      <p:sp>
        <p:nvSpPr>
          <p:cNvPr id="4" name="Rectangle 3"/>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Indicators, definitions, and land categories </a:t>
            </a:r>
            <a:endParaRPr lang="en-GB" dirty="0">
              <a:solidFill>
                <a:schemeClr val="bg1">
                  <a:lumMod val="50000"/>
                </a:schemeClr>
              </a:solidFill>
            </a:endParaRPr>
          </a:p>
        </p:txBody>
      </p:sp>
      <p:sp>
        <p:nvSpPr>
          <p:cNvPr id="2" name="Content Placeholder 1"/>
          <p:cNvSpPr>
            <a:spLocks noGrp="1"/>
          </p:cNvSpPr>
          <p:nvPr>
            <p:ph sz="half" idx="1"/>
          </p:nvPr>
        </p:nvSpPr>
        <p:spPr>
          <a:xfrm>
            <a:off x="838198" y="2410690"/>
            <a:ext cx="10733118" cy="3178069"/>
          </a:xfrm>
        </p:spPr>
        <p:txBody>
          <a:bodyPr/>
          <a:lstStyle/>
          <a:p>
            <a:r>
              <a:rPr lang="en-US" sz="1600" dirty="0"/>
              <a:t>Soil organic carbon and deadwood are not explicitly mentioned in this strategy. </a:t>
            </a:r>
            <a:endParaRPr lang="en-US" sz="1600" dirty="0" smtClean="0"/>
          </a:p>
          <a:p>
            <a:r>
              <a:rPr lang="en-US" sz="1600" dirty="0" smtClean="0"/>
              <a:t>However</a:t>
            </a:r>
            <a:r>
              <a:rPr lang="en-US" sz="1600" dirty="0"/>
              <a:t>, these indicators are relevant to objective number 3: making </a:t>
            </a:r>
            <a:r>
              <a:rPr lang="en-US" sz="1600" dirty="0" smtClean="0"/>
              <a:t>climate adaptation </a:t>
            </a:r>
            <a:r>
              <a:rPr lang="en-US" sz="1600" dirty="0"/>
              <a:t>more </a:t>
            </a:r>
            <a:r>
              <a:rPr lang="en-US" sz="1600" b="1" dirty="0"/>
              <a:t>systematic</a:t>
            </a:r>
            <a:r>
              <a:rPr lang="en-US" sz="1600" dirty="0"/>
              <a:t>. </a:t>
            </a:r>
            <a:endParaRPr lang="en-US" sz="1600" dirty="0" smtClean="0"/>
          </a:p>
          <a:p>
            <a:r>
              <a:rPr lang="en-US" sz="1600" dirty="0" smtClean="0"/>
              <a:t>In this systematic </a:t>
            </a:r>
            <a:r>
              <a:rPr lang="en-US" sz="1600" dirty="0"/>
              <a:t>approach </a:t>
            </a:r>
            <a:r>
              <a:rPr lang="en-US" sz="1600" dirty="0" smtClean="0"/>
              <a:t>objective (Section 7-11), </a:t>
            </a:r>
            <a:r>
              <a:rPr lang="en-US" sz="1600" dirty="0"/>
              <a:t>it states that there are three cross cutting priorities: integrating adaptation into macro-fiscal policy, </a:t>
            </a:r>
            <a:r>
              <a:rPr lang="en-US" sz="1600" b="1" dirty="0"/>
              <a:t>nature-based solutions for adaptation</a:t>
            </a:r>
            <a:r>
              <a:rPr lang="en-US" sz="1600" dirty="0"/>
              <a:t>, and </a:t>
            </a:r>
            <a:r>
              <a:rPr lang="en-US" sz="1600" dirty="0" smtClean="0"/>
              <a:t>local </a:t>
            </a:r>
            <a:r>
              <a:rPr lang="en-US" sz="1600" dirty="0"/>
              <a:t>adaptation action</a:t>
            </a:r>
            <a:r>
              <a:rPr lang="en-US" sz="1600" dirty="0" smtClean="0"/>
              <a:t>.</a:t>
            </a:r>
          </a:p>
        </p:txBody>
      </p:sp>
      <p:cxnSp>
        <p:nvCxnSpPr>
          <p:cNvPr id="8" name="Straight Arrow Connector 7"/>
          <p:cNvCxnSpPr/>
          <p:nvPr/>
        </p:nvCxnSpPr>
        <p:spPr>
          <a:xfrm flipV="1">
            <a:off x="5707030" y="3982102"/>
            <a:ext cx="709701" cy="39229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5" name="Rectangle 14"/>
          <p:cNvSpPr/>
          <p:nvPr/>
        </p:nvSpPr>
        <p:spPr>
          <a:xfrm>
            <a:off x="7365076" y="5588759"/>
            <a:ext cx="2570363" cy="721897"/>
          </a:xfrm>
          <a:prstGeom prst="rect">
            <a:avLst/>
          </a:prstGeom>
          <a:ln>
            <a:solidFill>
              <a:schemeClr val="accent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GB" dirty="0" smtClean="0">
                <a:solidFill>
                  <a:srgbClr val="000000"/>
                </a:solidFill>
              </a:rPr>
              <a:t>The Carbon Removal Certification</a:t>
            </a:r>
            <a:endParaRPr lang="en-GB" dirty="0">
              <a:solidFill>
                <a:srgbClr val="000000"/>
              </a:solidFill>
            </a:endParaRPr>
          </a:p>
        </p:txBody>
      </p:sp>
      <p:cxnSp>
        <p:nvCxnSpPr>
          <p:cNvPr id="20" name="Straight Arrow Connector 19"/>
          <p:cNvCxnSpPr/>
          <p:nvPr/>
        </p:nvCxnSpPr>
        <p:spPr>
          <a:xfrm flipV="1">
            <a:off x="8512233" y="5131418"/>
            <a:ext cx="633497" cy="503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7157258" y="4771505"/>
            <a:ext cx="1155469" cy="436585"/>
          </a:xfrm>
          <a:prstGeom prst="ellipse">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p:cNvSpPr/>
          <p:nvPr/>
        </p:nvSpPr>
        <p:spPr>
          <a:xfrm>
            <a:off x="4237930" y="5586956"/>
            <a:ext cx="2570363" cy="880346"/>
          </a:xfrm>
          <a:prstGeom prst="rect">
            <a:avLst/>
          </a:prstGeom>
          <a:ln>
            <a:solidFill>
              <a:schemeClr val="tx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GB" dirty="0" smtClean="0">
                <a:solidFill>
                  <a:srgbClr val="000000"/>
                </a:solidFill>
              </a:rPr>
              <a:t>The LULUCF reporting on greenhouse gas inventories</a:t>
            </a:r>
            <a:r>
              <a:rPr lang="en-GB" dirty="0" smtClean="0">
                <a:solidFill>
                  <a:srgbClr val="FF0000"/>
                </a:solidFill>
              </a:rPr>
              <a:t>?</a:t>
            </a:r>
            <a:endParaRPr lang="en-GB" dirty="0">
              <a:solidFill>
                <a:srgbClr val="FF0000"/>
              </a:solidFill>
            </a:endParaRPr>
          </a:p>
        </p:txBody>
      </p:sp>
      <p:cxnSp>
        <p:nvCxnSpPr>
          <p:cNvPr id="27" name="Straight Connector 26"/>
          <p:cNvCxnSpPr/>
          <p:nvPr/>
        </p:nvCxnSpPr>
        <p:spPr>
          <a:xfrm>
            <a:off x="5338501" y="3898974"/>
            <a:ext cx="3665913" cy="0"/>
          </a:xfrm>
          <a:prstGeom prst="line">
            <a:avLst/>
          </a:prstGeom>
        </p:spPr>
        <p:style>
          <a:lnRef idx="1">
            <a:schemeClr val="accent6"/>
          </a:lnRef>
          <a:fillRef idx="0">
            <a:schemeClr val="accent6"/>
          </a:fillRef>
          <a:effectRef idx="0">
            <a:schemeClr val="accent6"/>
          </a:effectRef>
          <a:fontRef idx="minor">
            <a:schemeClr val="tx1"/>
          </a:fontRef>
        </p:style>
      </p:cxnSp>
      <p:cxnSp>
        <p:nvCxnSpPr>
          <p:cNvPr id="29" name="Straight Arrow Connector 28"/>
          <p:cNvCxnSpPr/>
          <p:nvPr/>
        </p:nvCxnSpPr>
        <p:spPr>
          <a:xfrm flipV="1">
            <a:off x="6600305" y="5107761"/>
            <a:ext cx="822218" cy="526685"/>
          </a:xfrm>
          <a:prstGeom prst="straightConnector1">
            <a:avLst/>
          </a:prstGeom>
          <a:ln>
            <a:solidFill>
              <a:schemeClr val="tx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5130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dirty="0" smtClean="0"/>
              <a:t>The Climate Adaptation Strategy</a:t>
            </a:r>
            <a:endParaRPr lang="en-GB" sz="3600" dirty="0"/>
          </a:p>
        </p:txBody>
      </p:sp>
      <p:sp>
        <p:nvSpPr>
          <p:cNvPr id="4" name="Rectangle 3"/>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Units and methodologies</a:t>
            </a:r>
            <a:endParaRPr lang="en-GB" dirty="0">
              <a:solidFill>
                <a:schemeClr val="bg1">
                  <a:lumMod val="50000"/>
                </a:schemeClr>
              </a:solidFill>
            </a:endParaRPr>
          </a:p>
        </p:txBody>
      </p:sp>
      <p:sp>
        <p:nvSpPr>
          <p:cNvPr id="2" name="Content Placeholder 1"/>
          <p:cNvSpPr>
            <a:spLocks noGrp="1"/>
          </p:cNvSpPr>
          <p:nvPr>
            <p:ph sz="half" idx="1"/>
          </p:nvPr>
        </p:nvSpPr>
        <p:spPr>
          <a:xfrm>
            <a:off x="838198" y="2410690"/>
            <a:ext cx="10733118" cy="3178069"/>
          </a:xfrm>
        </p:spPr>
        <p:txBody>
          <a:bodyPr/>
          <a:lstStyle/>
          <a:p>
            <a:r>
              <a:rPr lang="en-US" sz="1600" dirty="0" smtClean="0"/>
              <a:t>No units explicitly mentioned, and so this would suggest that the same units for accounting of greenhouse gas inventories specified in the LULUCF Regulation apply to the carbon accounting discussed in this Climate Adaptation Strategy.</a:t>
            </a:r>
          </a:p>
        </p:txBody>
      </p:sp>
    </p:spTree>
    <p:extLst>
      <p:ext uri="{BB962C8B-B14F-4D97-AF65-F5344CB8AC3E}">
        <p14:creationId xmlns:p14="http://schemas.microsoft.com/office/powerpoint/2010/main" val="21420839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dirty="0" smtClean="0"/>
              <a:t>The Climate Adaptation Strategy</a:t>
            </a:r>
            <a:endParaRPr lang="en-GB" sz="3600" dirty="0"/>
          </a:p>
        </p:txBody>
      </p:sp>
      <p:sp>
        <p:nvSpPr>
          <p:cNvPr id="4" name="Rectangle 3"/>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Timeframes and frequency of reporting</a:t>
            </a:r>
            <a:endParaRPr lang="en-GB" dirty="0">
              <a:solidFill>
                <a:schemeClr val="bg1">
                  <a:lumMod val="50000"/>
                </a:schemeClr>
              </a:solidFill>
            </a:endParaRPr>
          </a:p>
        </p:txBody>
      </p:sp>
      <p:sp>
        <p:nvSpPr>
          <p:cNvPr id="2" name="Content Placeholder 1"/>
          <p:cNvSpPr>
            <a:spLocks noGrp="1"/>
          </p:cNvSpPr>
          <p:nvPr>
            <p:ph sz="half" idx="1"/>
          </p:nvPr>
        </p:nvSpPr>
        <p:spPr>
          <a:xfrm>
            <a:off x="838198" y="2410690"/>
            <a:ext cx="10733118" cy="3178069"/>
          </a:xfrm>
        </p:spPr>
        <p:txBody>
          <a:bodyPr/>
          <a:lstStyle/>
          <a:p>
            <a:r>
              <a:rPr lang="en-US" sz="1600" dirty="0" smtClean="0"/>
              <a:t>No units timeframes and frequency of reporting explicitly mentioned</a:t>
            </a:r>
          </a:p>
        </p:txBody>
      </p:sp>
    </p:spTree>
    <p:extLst>
      <p:ext uri="{BB962C8B-B14F-4D97-AF65-F5344CB8AC3E}">
        <p14:creationId xmlns:p14="http://schemas.microsoft.com/office/powerpoint/2010/main" val="34904507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a:xfrm>
            <a:off x="970722" y="1825626"/>
            <a:ext cx="10515600" cy="376313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spcAft>
                <a:spcPts val="1800"/>
              </a:spcAft>
              <a:buClr>
                <a:schemeClr val="tx2"/>
              </a:buClr>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This Regulation writes into law the goal set out in the European Green Deal. This Regulation sets out </a:t>
            </a:r>
            <a:r>
              <a:rPr lang="en-US" sz="2000" dirty="0" smtClean="0"/>
              <a:t>the EU’s </a:t>
            </a:r>
            <a:r>
              <a:rPr lang="en-US" sz="2000" dirty="0"/>
              <a:t>greenhouse gas emission reduction target of at least 55% in </a:t>
            </a:r>
            <a:r>
              <a:rPr lang="en-US" sz="2000" dirty="0" smtClean="0"/>
              <a:t>2030.</a:t>
            </a:r>
            <a:endParaRPr lang="en-US" sz="2000" dirty="0"/>
          </a:p>
          <a:p>
            <a:r>
              <a:rPr lang="en-US" sz="2000" dirty="0"/>
              <a:t>Soil organic carbon and deadwood are not explicitly mentioned by name in this Regulation. However, via referring to other Regulations, these indicators are included </a:t>
            </a:r>
            <a:r>
              <a:rPr lang="en-US" sz="2000" dirty="0" smtClean="0"/>
              <a:t>in </a:t>
            </a:r>
            <a:r>
              <a:rPr lang="en-US" sz="2000" dirty="0"/>
              <a:t>the list of indicators that M</a:t>
            </a:r>
            <a:r>
              <a:rPr lang="en-US" sz="2000" dirty="0" smtClean="0"/>
              <a:t>ember States </a:t>
            </a:r>
            <a:r>
              <a:rPr lang="en-US" sz="2000" dirty="0"/>
              <a:t>are required to report on, and thus progress towards the targets stated in this European Climate Law is assessed.</a:t>
            </a:r>
          </a:p>
        </p:txBody>
      </p:sp>
      <p:sp>
        <p:nvSpPr>
          <p:cNvPr id="6" name="Title 4"/>
          <p:cNvSpPr txBox="1">
            <a:spLocks/>
          </p:cNvSpPr>
          <p:nvPr/>
        </p:nvSpPr>
        <p:spPr>
          <a:xfrm>
            <a:off x="970722" y="482860"/>
            <a:ext cx="10515600" cy="782357"/>
          </a:xfrm>
          <a:prstGeom prst="rect">
            <a:avLst/>
          </a:prstGeom>
        </p:spPr>
        <p:txBody>
          <a:bodyPr vert="horz" lIns="91440" tIns="45720" rIns="91440" bIns="0" rtlCol="0" anchor="b" anchorCtr="0">
            <a:noAutofit/>
          </a:bodyPr>
          <a:lstStyle>
            <a:lvl1pPr algn="l" defTabSz="914400" rtl="0" eaLnBrk="1" latinLnBrk="0" hangingPunct="1">
              <a:lnSpc>
                <a:spcPct val="90000"/>
              </a:lnSpc>
              <a:spcBef>
                <a:spcPct val="0"/>
              </a:spcBef>
              <a:buNone/>
              <a:defRPr sz="6000" kern="1200">
                <a:solidFill>
                  <a:schemeClr val="tx2"/>
                </a:solidFill>
                <a:latin typeface="+mj-lt"/>
                <a:ea typeface="+mj-ea"/>
                <a:cs typeface="+mj-cs"/>
              </a:defRPr>
            </a:lvl1pPr>
          </a:lstStyle>
          <a:p>
            <a:r>
              <a:rPr lang="en-GB" sz="3600" dirty="0" smtClean="0"/>
              <a:t>European Climate Law</a:t>
            </a:r>
            <a:endParaRPr lang="en-GB" sz="3600" dirty="0"/>
          </a:p>
        </p:txBody>
      </p:sp>
    </p:spTree>
    <p:extLst>
      <p:ext uri="{BB962C8B-B14F-4D97-AF65-F5344CB8AC3E}">
        <p14:creationId xmlns:p14="http://schemas.microsoft.com/office/powerpoint/2010/main" val="11330987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dirty="0" smtClean="0"/>
              <a:t>European Climate Law</a:t>
            </a:r>
            <a:endParaRPr lang="en-GB" sz="3600" dirty="0"/>
          </a:p>
        </p:txBody>
      </p:sp>
      <p:sp>
        <p:nvSpPr>
          <p:cNvPr id="2" name="Content Placeholder 1"/>
          <p:cNvSpPr>
            <a:spLocks noGrp="1"/>
          </p:cNvSpPr>
          <p:nvPr>
            <p:ph sz="half" idx="1"/>
          </p:nvPr>
        </p:nvSpPr>
        <p:spPr>
          <a:xfrm>
            <a:off x="970722" y="1472909"/>
            <a:ext cx="10733118" cy="2193807"/>
          </a:xfrm>
        </p:spPr>
        <p:txBody>
          <a:bodyPr/>
          <a:lstStyle/>
          <a:p>
            <a:pPr marL="0" indent="0">
              <a:buNone/>
            </a:pPr>
            <a:r>
              <a:rPr lang="en-US" sz="1200" dirty="0"/>
              <a:t>Soil organic carbon and deadwood are referenced by following the following trail:</a:t>
            </a:r>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a:p>
          <a:p>
            <a:pPr marL="0" indent="0">
              <a:buNone/>
            </a:pPr>
            <a:endParaRPr lang="en-US" sz="1200" dirty="0" smtClean="0"/>
          </a:p>
          <a:p>
            <a:pPr marL="0" indent="0">
              <a:buNone/>
            </a:pPr>
            <a:endParaRPr lang="en-US" sz="1200" dirty="0" smtClean="0"/>
          </a:p>
          <a:p>
            <a:pPr marL="0" indent="0">
              <a:buNone/>
            </a:pPr>
            <a:r>
              <a:rPr lang="en-US" sz="1200" dirty="0" smtClean="0"/>
              <a:t>So </a:t>
            </a:r>
            <a:r>
              <a:rPr lang="en-US" sz="1200" dirty="0"/>
              <a:t>this trail leads to the </a:t>
            </a:r>
            <a:r>
              <a:rPr lang="en-US" sz="1200" b="1" dirty="0"/>
              <a:t>2018/841 LULUCF Regulation </a:t>
            </a:r>
            <a:r>
              <a:rPr lang="en-US" sz="1200" dirty="0" smtClean="0"/>
              <a:t>(and so therefore now the amended LULUCF (2023/839 Regulation), and </a:t>
            </a:r>
            <a:r>
              <a:rPr lang="en-US" sz="1200" dirty="0"/>
              <a:t>therefore means that the indicators </a:t>
            </a:r>
            <a:r>
              <a:rPr lang="en-US" sz="1200" dirty="0" smtClean="0"/>
              <a:t>carbon stock in organic soil, mineral soil and deadwood and litter / dead organic matter, </a:t>
            </a:r>
            <a:r>
              <a:rPr lang="en-US" sz="1200" dirty="0"/>
              <a:t>that are stated in the LULUCF Regulation, are included in those used for assessment for the progress towards this European Climate Law Regulation. </a:t>
            </a:r>
            <a:endParaRPr lang="en-US" sz="1200" dirty="0" smtClean="0"/>
          </a:p>
        </p:txBody>
      </p:sp>
      <p:sp>
        <p:nvSpPr>
          <p:cNvPr id="3" name="TextBox 2"/>
          <p:cNvSpPr txBox="1"/>
          <p:nvPr/>
        </p:nvSpPr>
        <p:spPr>
          <a:xfrm>
            <a:off x="970721" y="1867137"/>
            <a:ext cx="4710231"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t>Article 6: "By </a:t>
            </a:r>
            <a:r>
              <a:rPr lang="en-US" sz="1200" dirty="0"/>
              <a:t>30 September 2023, and every five years thereafter, the Commission shall assess, together with the assessment provided for under Article 29(5) of Regulation (EU) 2018/1999" climate-neutrality objective set out in Article 2(1) of this Regulation.</a:t>
            </a:r>
          </a:p>
        </p:txBody>
      </p:sp>
      <p:sp>
        <p:nvSpPr>
          <p:cNvPr id="6" name="TextBox 5"/>
          <p:cNvSpPr txBox="1"/>
          <p:nvPr/>
        </p:nvSpPr>
        <p:spPr>
          <a:xfrm>
            <a:off x="5856051" y="1867137"/>
            <a:ext cx="5116748" cy="83099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t>Article 6 and Article 7: “The Commission </a:t>
            </a:r>
            <a:r>
              <a:rPr lang="en-US" sz="1200" dirty="0"/>
              <a:t>shall submit the conclusions of... the State of the Energy Union report prepared in the respective calendar year in accordance with Article 35 of Regulation (EU) 2018/1999, to the European Parliament and to the Council</a:t>
            </a:r>
            <a:r>
              <a:rPr lang="en-US" sz="1200" dirty="0" smtClean="0"/>
              <a:t>.</a:t>
            </a:r>
            <a:endParaRPr lang="en-US" sz="1200" dirty="0"/>
          </a:p>
        </p:txBody>
      </p:sp>
      <p:sp>
        <p:nvSpPr>
          <p:cNvPr id="7" name="TextBox 6"/>
          <p:cNvSpPr txBox="1"/>
          <p:nvPr/>
        </p:nvSpPr>
        <p:spPr>
          <a:xfrm>
            <a:off x="970720" y="3231987"/>
            <a:ext cx="4710231"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smtClean="0"/>
              <a:t>Article </a:t>
            </a:r>
            <a:r>
              <a:rPr lang="en-US" sz="1200" dirty="0"/>
              <a:t>29 (5) of Regulation </a:t>
            </a:r>
            <a:r>
              <a:rPr lang="en-US" sz="1200" dirty="0" smtClean="0"/>
              <a:t>2018/1999: "By </a:t>
            </a:r>
            <a:r>
              <a:rPr lang="en-US" sz="1200" dirty="0"/>
              <a:t>31 October 2021 and every year thereafter, the Commission shall assess, in particular on the basis of the information reported pursuant to this Regulation, whether the Union and its Member States have made sufficient progress towards meeting the following requirement: ... obligations set out in Article 4 of Regulation (EU) 2018/841</a:t>
            </a:r>
            <a:r>
              <a:rPr lang="en-US" sz="1200" dirty="0" smtClean="0"/>
              <a:t>"</a:t>
            </a:r>
            <a:endParaRPr lang="en-US" sz="1200" dirty="0"/>
          </a:p>
        </p:txBody>
      </p:sp>
      <p:sp>
        <p:nvSpPr>
          <p:cNvPr id="8" name="TextBox 7"/>
          <p:cNvSpPr txBox="1"/>
          <p:nvPr/>
        </p:nvSpPr>
        <p:spPr>
          <a:xfrm>
            <a:off x="5856051" y="3220770"/>
            <a:ext cx="5116748" cy="1384995"/>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2b) Article 35 of Regulation 2018/1999 states that "By 31 October of every year, the Commission shall submit to the European Parliament and to the Council a State of the Energy Union report...The State of the Energy Union report shall include the following elements: (a) the assessment carried out pursuant to Article 29 (and therefore includes the details of Article 29 (5) described in 2a above</a:t>
            </a:r>
            <a:r>
              <a:rPr lang="en-US" sz="1200" dirty="0" smtClean="0"/>
              <a:t>).</a:t>
            </a:r>
          </a:p>
          <a:p>
            <a:endParaRPr lang="en-US" sz="1200" dirty="0"/>
          </a:p>
        </p:txBody>
      </p:sp>
      <p:cxnSp>
        <p:nvCxnSpPr>
          <p:cNvPr id="9" name="Straight Arrow Connector 8"/>
          <p:cNvCxnSpPr/>
          <p:nvPr/>
        </p:nvCxnSpPr>
        <p:spPr>
          <a:xfrm flipH="1">
            <a:off x="1673157" y="2461098"/>
            <a:ext cx="875490" cy="83895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1" name="Straight Connector 10"/>
          <p:cNvCxnSpPr/>
          <p:nvPr/>
        </p:nvCxnSpPr>
        <p:spPr>
          <a:xfrm>
            <a:off x="2334638" y="2461098"/>
            <a:ext cx="807396"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12" name="Straight Arrow Connector 11"/>
          <p:cNvCxnSpPr/>
          <p:nvPr/>
        </p:nvCxnSpPr>
        <p:spPr>
          <a:xfrm flipH="1">
            <a:off x="6780179" y="2476442"/>
            <a:ext cx="1507788" cy="755545"/>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5" name="Straight Connector 14"/>
          <p:cNvCxnSpPr/>
          <p:nvPr/>
        </p:nvCxnSpPr>
        <p:spPr>
          <a:xfrm>
            <a:off x="8099898" y="2461098"/>
            <a:ext cx="807396"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24" name="Elbow Connector 23"/>
          <p:cNvCxnSpPr/>
          <p:nvPr/>
        </p:nvCxnSpPr>
        <p:spPr>
          <a:xfrm rot="10800000">
            <a:off x="1880419" y="3163529"/>
            <a:ext cx="4587056" cy="1191220"/>
          </a:xfrm>
          <a:prstGeom prst="bentConnector3">
            <a:avLst>
              <a:gd name="adj1" fmla="val 47093"/>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30" name="Straight Connector 29"/>
          <p:cNvCxnSpPr/>
          <p:nvPr/>
        </p:nvCxnSpPr>
        <p:spPr>
          <a:xfrm>
            <a:off x="6556443" y="4354749"/>
            <a:ext cx="807396" cy="0"/>
          </a:xfrm>
          <a:prstGeom prst="line">
            <a:avLst/>
          </a:prstGeom>
        </p:spPr>
        <p:style>
          <a:lnRef idx="1">
            <a:schemeClr val="accent4"/>
          </a:lnRef>
          <a:fillRef idx="0">
            <a:schemeClr val="accent4"/>
          </a:fillRef>
          <a:effectRef idx="0">
            <a:schemeClr val="accent4"/>
          </a:effectRef>
          <a:fontRef idx="minor">
            <a:schemeClr val="tx1"/>
          </a:fontRef>
        </p:style>
      </p:cxnSp>
      <p:cxnSp>
        <p:nvCxnSpPr>
          <p:cNvPr id="40" name="Straight Arrow Connector 39"/>
          <p:cNvCxnSpPr/>
          <p:nvPr/>
        </p:nvCxnSpPr>
        <p:spPr>
          <a:xfrm flipH="1">
            <a:off x="2890127" y="4372791"/>
            <a:ext cx="875490" cy="838956"/>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3816265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dirty="0" smtClean="0"/>
              <a:t>European Climate Law</a:t>
            </a:r>
            <a:endParaRPr lang="en-GB" sz="3600" dirty="0"/>
          </a:p>
        </p:txBody>
      </p:sp>
      <p:sp>
        <p:nvSpPr>
          <p:cNvPr id="4" name="Rectangle 3"/>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Indicators, definitions and land categories</a:t>
            </a:r>
            <a:endParaRPr lang="en-GB" dirty="0">
              <a:solidFill>
                <a:schemeClr val="bg1">
                  <a:lumMod val="50000"/>
                </a:schemeClr>
              </a:solidFill>
            </a:endParaRPr>
          </a:p>
        </p:txBody>
      </p:sp>
      <p:sp>
        <p:nvSpPr>
          <p:cNvPr id="2" name="Content Placeholder 1"/>
          <p:cNvSpPr>
            <a:spLocks noGrp="1"/>
          </p:cNvSpPr>
          <p:nvPr>
            <p:ph sz="half" idx="1"/>
          </p:nvPr>
        </p:nvSpPr>
        <p:spPr>
          <a:xfrm>
            <a:off x="838198" y="2410690"/>
            <a:ext cx="10733118" cy="3178069"/>
          </a:xfrm>
        </p:spPr>
        <p:txBody>
          <a:bodyPr/>
          <a:lstStyle/>
          <a:p>
            <a:r>
              <a:rPr lang="en-US" sz="1600" dirty="0" smtClean="0"/>
              <a:t>The indicators referred to in the </a:t>
            </a:r>
            <a:r>
              <a:rPr lang="en-US" sz="1600" dirty="0"/>
              <a:t>2023/839 Regulation</a:t>
            </a:r>
            <a:r>
              <a:rPr lang="en-US" sz="1600" dirty="0" smtClean="0"/>
              <a:t> (amending the 2018/841 </a:t>
            </a:r>
            <a:r>
              <a:rPr lang="en-US" sz="1600" dirty="0"/>
              <a:t>LULUCF </a:t>
            </a:r>
            <a:r>
              <a:rPr lang="en-US" sz="1600" dirty="0" smtClean="0"/>
              <a:t>Regulation) – so including the carbon stock in deadwood, litter, dead organic matter, organic soils and mineral soils.</a:t>
            </a:r>
          </a:p>
        </p:txBody>
      </p:sp>
    </p:spTree>
    <p:extLst>
      <p:ext uri="{BB962C8B-B14F-4D97-AF65-F5344CB8AC3E}">
        <p14:creationId xmlns:p14="http://schemas.microsoft.com/office/powerpoint/2010/main" val="14456969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dirty="0" smtClean="0"/>
              <a:t>European Climate Law</a:t>
            </a:r>
            <a:endParaRPr lang="en-GB" sz="3600" dirty="0"/>
          </a:p>
        </p:txBody>
      </p:sp>
      <p:sp>
        <p:nvSpPr>
          <p:cNvPr id="4" name="Rectangle 3"/>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Units and methodologies</a:t>
            </a:r>
            <a:endParaRPr lang="en-GB" dirty="0">
              <a:solidFill>
                <a:schemeClr val="bg1">
                  <a:lumMod val="50000"/>
                </a:schemeClr>
              </a:solidFill>
            </a:endParaRPr>
          </a:p>
        </p:txBody>
      </p:sp>
      <p:sp>
        <p:nvSpPr>
          <p:cNvPr id="2" name="Content Placeholder 1"/>
          <p:cNvSpPr>
            <a:spLocks noGrp="1"/>
          </p:cNvSpPr>
          <p:nvPr>
            <p:ph sz="half" idx="1"/>
          </p:nvPr>
        </p:nvSpPr>
        <p:spPr>
          <a:xfrm>
            <a:off x="838198" y="2410690"/>
            <a:ext cx="10733118" cy="3178069"/>
          </a:xfrm>
        </p:spPr>
        <p:txBody>
          <a:bodyPr/>
          <a:lstStyle/>
          <a:p>
            <a:r>
              <a:rPr lang="en-US" sz="1600" dirty="0" smtClean="0"/>
              <a:t>The units and methodologies referred to in the </a:t>
            </a:r>
            <a:r>
              <a:rPr lang="en-US" sz="1600" dirty="0"/>
              <a:t>2023/839 Regulation</a:t>
            </a:r>
            <a:r>
              <a:rPr lang="en-US" sz="1600" dirty="0" smtClean="0"/>
              <a:t> (amending the 2018/841 </a:t>
            </a:r>
            <a:r>
              <a:rPr lang="en-US" sz="1600" dirty="0"/>
              <a:t>LULUCF </a:t>
            </a:r>
            <a:r>
              <a:rPr lang="en-US" sz="1600" dirty="0" smtClean="0"/>
              <a:t>Regulation) – so the 2006 IPCC methods.</a:t>
            </a:r>
          </a:p>
        </p:txBody>
      </p:sp>
    </p:spTree>
    <p:extLst>
      <p:ext uri="{BB962C8B-B14F-4D97-AF65-F5344CB8AC3E}">
        <p14:creationId xmlns:p14="http://schemas.microsoft.com/office/powerpoint/2010/main" val="13888079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sz="3600" dirty="0" smtClean="0"/>
              <a:t>European Climate Law</a:t>
            </a:r>
            <a:endParaRPr lang="en-GB" sz="3600" dirty="0"/>
          </a:p>
        </p:txBody>
      </p:sp>
      <p:sp>
        <p:nvSpPr>
          <p:cNvPr id="4" name="Rectangle 3"/>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Timeframes and frequency of reporting</a:t>
            </a:r>
            <a:endParaRPr lang="en-GB" dirty="0">
              <a:solidFill>
                <a:schemeClr val="bg1">
                  <a:lumMod val="50000"/>
                </a:schemeClr>
              </a:solidFill>
            </a:endParaRPr>
          </a:p>
        </p:txBody>
      </p:sp>
      <p:sp>
        <p:nvSpPr>
          <p:cNvPr id="2" name="Content Placeholder 1"/>
          <p:cNvSpPr>
            <a:spLocks noGrp="1"/>
          </p:cNvSpPr>
          <p:nvPr>
            <p:ph sz="half" idx="1"/>
          </p:nvPr>
        </p:nvSpPr>
        <p:spPr>
          <a:xfrm>
            <a:off x="838198" y="2410690"/>
            <a:ext cx="10733118" cy="3178069"/>
          </a:xfrm>
        </p:spPr>
        <p:txBody>
          <a:bodyPr/>
          <a:lstStyle/>
          <a:p>
            <a:r>
              <a:rPr lang="en-US" sz="1600" dirty="0" smtClean="0"/>
              <a:t>No reporting timeframes and frequency explicitly stated for </a:t>
            </a:r>
            <a:r>
              <a:rPr lang="en-US" sz="1600" i="1" dirty="0"/>
              <a:t>M</a:t>
            </a:r>
            <a:r>
              <a:rPr lang="en-US" sz="1600" i="1" dirty="0" smtClean="0"/>
              <a:t>ember </a:t>
            </a:r>
            <a:r>
              <a:rPr lang="en-US" sz="1600" i="1" dirty="0"/>
              <a:t>S</a:t>
            </a:r>
            <a:r>
              <a:rPr lang="en-US" sz="1600" i="1" dirty="0" smtClean="0"/>
              <a:t>tates – </a:t>
            </a:r>
            <a:r>
              <a:rPr lang="en-US" sz="1600" dirty="0" smtClean="0"/>
              <a:t>which suggests that for Member </a:t>
            </a:r>
            <a:r>
              <a:rPr lang="en-US" sz="1600" dirty="0"/>
              <a:t>S</a:t>
            </a:r>
            <a:r>
              <a:rPr lang="en-US" sz="1600" dirty="0" smtClean="0"/>
              <a:t>tates, the same timeframes and frequency of reporting referred to in Regulation </a:t>
            </a:r>
            <a:r>
              <a:rPr lang="en-US" sz="1600" dirty="0"/>
              <a:t>2023/839 </a:t>
            </a:r>
            <a:r>
              <a:rPr lang="en-US" sz="1600" dirty="0" smtClean="0"/>
              <a:t>and </a:t>
            </a:r>
            <a:r>
              <a:rPr lang="en-US" sz="1600" dirty="0"/>
              <a:t>Regulation 2018/1999</a:t>
            </a:r>
            <a:r>
              <a:rPr lang="en-US" sz="1600" dirty="0" smtClean="0"/>
              <a:t> apply.</a:t>
            </a:r>
          </a:p>
          <a:p>
            <a:r>
              <a:rPr lang="en-US" sz="1600" dirty="0" smtClean="0"/>
              <a:t>Timeframes from </a:t>
            </a:r>
            <a:r>
              <a:rPr lang="en-US" sz="1600" i="1" dirty="0" smtClean="0"/>
              <a:t>this Regulation: </a:t>
            </a:r>
            <a:r>
              <a:rPr lang="en-US" sz="1600" dirty="0" smtClean="0"/>
              <a:t>By </a:t>
            </a:r>
            <a:r>
              <a:rPr lang="en-US" sz="1600" dirty="0"/>
              <a:t>30 September 2023, and every five years thereafter, the Commission shall assess, together with the assessment provided for under Article 29(5) of Regulation (EU) 2018/1999" the collective progress of MS towards the climate targets and the progress towards climate adaptation outlined in this </a:t>
            </a:r>
            <a:r>
              <a:rPr lang="en-US" sz="1600" dirty="0" smtClean="0"/>
              <a:t>Regulation</a:t>
            </a:r>
          </a:p>
          <a:p>
            <a:r>
              <a:rPr lang="en-US" sz="1600" dirty="0" smtClean="0"/>
              <a:t>Timeframes </a:t>
            </a:r>
            <a:r>
              <a:rPr lang="en-US" sz="1600" dirty="0"/>
              <a:t>from </a:t>
            </a:r>
            <a:r>
              <a:rPr lang="en-US" sz="1600" i="1" dirty="0" smtClean="0"/>
              <a:t>Article 29(5) of Regulation 2018/1999</a:t>
            </a:r>
            <a:r>
              <a:rPr lang="en-US" sz="1600" dirty="0" smtClean="0"/>
              <a:t>: The Commission shall assess whether the Union and its Member States have made significant progress towards meeting the obligations set out in the LULUCF Regulation, </a:t>
            </a:r>
            <a:r>
              <a:rPr lang="en-US" sz="1600" b="1" dirty="0" smtClean="0"/>
              <a:t>by </a:t>
            </a:r>
            <a:r>
              <a:rPr lang="en-US" sz="1600" b="1" dirty="0"/>
              <a:t>31 October 2021 and every year </a:t>
            </a:r>
            <a:r>
              <a:rPr lang="en-US" sz="1600" b="1" dirty="0" smtClean="0"/>
              <a:t>thereafter.</a:t>
            </a:r>
          </a:p>
          <a:p>
            <a:r>
              <a:rPr lang="en-US" sz="1600" dirty="0" smtClean="0"/>
              <a:t>Timeframes from </a:t>
            </a:r>
            <a:r>
              <a:rPr lang="en-US" sz="1600" i="1" dirty="0"/>
              <a:t>Article 35 of Regulation </a:t>
            </a:r>
            <a:r>
              <a:rPr lang="en-US" sz="1600" i="1" dirty="0" smtClean="0"/>
              <a:t>2018/1999: </a:t>
            </a:r>
            <a:r>
              <a:rPr lang="en-US" sz="1600" dirty="0" smtClean="0"/>
              <a:t>By </a:t>
            </a:r>
            <a:r>
              <a:rPr lang="en-US" sz="1600" dirty="0"/>
              <a:t>31 October of every year, the Commission shall submit to the European Parliament and to the Council a State of the Energy Union report</a:t>
            </a:r>
            <a:endParaRPr lang="en-US" sz="1600" dirty="0" smtClean="0"/>
          </a:p>
        </p:txBody>
      </p:sp>
    </p:spTree>
    <p:extLst>
      <p:ext uri="{BB962C8B-B14F-4D97-AF65-F5344CB8AC3E}">
        <p14:creationId xmlns:p14="http://schemas.microsoft.com/office/powerpoint/2010/main" val="16338054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a:xfrm>
            <a:off x="838198" y="1825626"/>
            <a:ext cx="10648124" cy="376313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spcAft>
                <a:spcPts val="1800"/>
              </a:spcAft>
              <a:buClr>
                <a:schemeClr val="tx2"/>
              </a:buClr>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dirty="0" smtClean="0"/>
              <a:t>Original Regulation: Regulation (EU) 2018/841</a:t>
            </a:r>
          </a:p>
          <a:p>
            <a:r>
              <a:rPr lang="en-GB" dirty="0" smtClean="0"/>
              <a:t>Revised Regulation: </a:t>
            </a:r>
            <a:r>
              <a:rPr lang="en-US" dirty="0" smtClean="0"/>
              <a:t>Regulation (EU) 2023/839 amending Regulation (EU) 2018/841 </a:t>
            </a:r>
            <a:r>
              <a:rPr lang="en-US" dirty="0" smtClean="0">
                <a:solidFill>
                  <a:schemeClr val="tx1">
                    <a:lumMod val="60000"/>
                    <a:lumOff val="40000"/>
                  </a:schemeClr>
                </a:solidFill>
              </a:rPr>
              <a:t>– amended to set out the overall Union target of net greenhouse gas removals in the LULUCF sector to 310 million tonnes of CO2 equivalent in 2030.</a:t>
            </a:r>
            <a:endParaRPr lang="en-GB" dirty="0">
              <a:solidFill>
                <a:schemeClr val="tx1">
                  <a:lumMod val="60000"/>
                  <a:lumOff val="40000"/>
                </a:schemeClr>
              </a:solidFill>
            </a:endParaRPr>
          </a:p>
        </p:txBody>
      </p:sp>
      <p:sp>
        <p:nvSpPr>
          <p:cNvPr id="6" name="Title 4"/>
          <p:cNvSpPr txBox="1">
            <a:spLocks/>
          </p:cNvSpPr>
          <p:nvPr/>
        </p:nvSpPr>
        <p:spPr>
          <a:xfrm>
            <a:off x="970722" y="482860"/>
            <a:ext cx="10515600" cy="782357"/>
          </a:xfrm>
          <a:prstGeom prst="rect">
            <a:avLst/>
          </a:prstGeom>
        </p:spPr>
        <p:txBody>
          <a:bodyPr vert="horz" lIns="91440" tIns="45720" rIns="91440" bIns="0" rtlCol="0" anchor="b" anchorCtr="0">
            <a:noAutofit/>
          </a:bodyPr>
          <a:lstStyle>
            <a:lvl1pPr algn="l" defTabSz="914400" rtl="0" eaLnBrk="1" latinLnBrk="0" hangingPunct="1">
              <a:lnSpc>
                <a:spcPct val="90000"/>
              </a:lnSpc>
              <a:spcBef>
                <a:spcPct val="0"/>
              </a:spcBef>
              <a:buNone/>
              <a:defRPr sz="6000" kern="1200">
                <a:solidFill>
                  <a:schemeClr val="tx2"/>
                </a:solidFill>
                <a:latin typeface="+mj-lt"/>
                <a:ea typeface="+mj-ea"/>
                <a:cs typeface="+mj-cs"/>
              </a:defRPr>
            </a:lvl1pPr>
          </a:lstStyle>
          <a:p>
            <a:r>
              <a:rPr lang="en-GB" sz="3600" dirty="0" smtClean="0"/>
              <a:t>Land use, land use change and forestry (LULUCF)</a:t>
            </a:r>
            <a:endParaRPr lang="en-GB" sz="3600" dirty="0"/>
          </a:p>
        </p:txBody>
      </p:sp>
    </p:spTree>
    <p:extLst>
      <p:ext uri="{BB962C8B-B14F-4D97-AF65-F5344CB8AC3E}">
        <p14:creationId xmlns:p14="http://schemas.microsoft.com/office/powerpoint/2010/main" val="190724467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a:xfrm>
            <a:off x="970722" y="1825626"/>
            <a:ext cx="10515600" cy="376313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spcAft>
                <a:spcPts val="1800"/>
              </a:spcAft>
              <a:buClr>
                <a:schemeClr val="tx2"/>
              </a:buClr>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This strategy was proposed as part of the European Green Deal action plan. The Strategy has four principle objectives: to make adaptation to climate change</a:t>
            </a:r>
            <a:r>
              <a:rPr lang="en-US" sz="2000" dirty="0" smtClean="0"/>
              <a:t>: smarter, swifter and more systematic, and </a:t>
            </a:r>
            <a:r>
              <a:rPr lang="en-US" sz="2000" dirty="0"/>
              <a:t>to step up international action on adaptation to climate change. </a:t>
            </a:r>
            <a:endParaRPr lang="en-US" sz="2000" dirty="0" smtClean="0"/>
          </a:p>
          <a:p>
            <a:r>
              <a:rPr lang="en-US" sz="2000" dirty="0" smtClean="0"/>
              <a:t>The </a:t>
            </a:r>
            <a:r>
              <a:rPr lang="en-US" sz="2000" dirty="0"/>
              <a:t>strategy’s four objectives are underpinned by 14 actions and the steps to be taken to deliver </a:t>
            </a:r>
            <a:r>
              <a:rPr lang="en-US" sz="2000" dirty="0" smtClean="0"/>
              <a:t>them</a:t>
            </a:r>
            <a:endParaRPr lang="en-US" sz="2000" dirty="0"/>
          </a:p>
        </p:txBody>
      </p:sp>
      <p:sp>
        <p:nvSpPr>
          <p:cNvPr id="6" name="Title 4"/>
          <p:cNvSpPr txBox="1">
            <a:spLocks/>
          </p:cNvSpPr>
          <p:nvPr/>
        </p:nvSpPr>
        <p:spPr>
          <a:xfrm>
            <a:off x="970722" y="482860"/>
            <a:ext cx="10515600" cy="782357"/>
          </a:xfrm>
          <a:prstGeom prst="rect">
            <a:avLst/>
          </a:prstGeom>
        </p:spPr>
        <p:txBody>
          <a:bodyPr vert="horz" lIns="91440" tIns="45720" rIns="91440" bIns="0" rtlCol="0" anchor="b" anchorCtr="0">
            <a:noAutofit/>
          </a:bodyPr>
          <a:lstStyle>
            <a:lvl1pPr algn="l" defTabSz="914400" rtl="0" eaLnBrk="1" latinLnBrk="0" hangingPunct="1">
              <a:lnSpc>
                <a:spcPct val="90000"/>
              </a:lnSpc>
              <a:spcBef>
                <a:spcPct val="0"/>
              </a:spcBef>
              <a:buNone/>
              <a:defRPr sz="6000" kern="1200">
                <a:solidFill>
                  <a:schemeClr val="tx2"/>
                </a:solidFill>
                <a:latin typeface="+mj-lt"/>
                <a:ea typeface="+mj-ea"/>
                <a:cs typeface="+mj-cs"/>
              </a:defRPr>
            </a:lvl1pPr>
          </a:lstStyle>
          <a:p>
            <a:r>
              <a:rPr lang="en-GB" sz="3600" dirty="0" smtClean="0"/>
              <a:t>Soil Monitoring Law</a:t>
            </a:r>
            <a:endParaRPr lang="en-GB" sz="3600" dirty="0"/>
          </a:p>
        </p:txBody>
      </p:sp>
    </p:spTree>
    <p:extLst>
      <p:ext uri="{BB962C8B-B14F-4D97-AF65-F5344CB8AC3E}">
        <p14:creationId xmlns:p14="http://schemas.microsoft.com/office/powerpoint/2010/main" val="68568495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884389301"/>
              </p:ext>
            </p:extLst>
          </p:nvPr>
        </p:nvGraphicFramePr>
        <p:xfrm>
          <a:off x="970722" y="2327561"/>
          <a:ext cx="10514841" cy="2674451"/>
        </p:xfrm>
        <a:graphic>
          <a:graphicData uri="http://schemas.openxmlformats.org/drawingml/2006/table">
            <a:tbl>
              <a:tblPr firstRow="1" bandRow="1">
                <a:tableStyleId>{7DF18680-E054-41AD-8BC1-D1AEF772440D}</a:tableStyleId>
              </a:tblPr>
              <a:tblGrid>
                <a:gridCol w="2529821">
                  <a:extLst>
                    <a:ext uri="{9D8B030D-6E8A-4147-A177-3AD203B41FA5}">
                      <a16:colId xmlns:a16="http://schemas.microsoft.com/office/drawing/2014/main" val="1806999277"/>
                    </a:ext>
                  </a:extLst>
                </a:gridCol>
                <a:gridCol w="2817130">
                  <a:extLst>
                    <a:ext uri="{9D8B030D-6E8A-4147-A177-3AD203B41FA5}">
                      <a16:colId xmlns:a16="http://schemas.microsoft.com/office/drawing/2014/main" val="2919424168"/>
                    </a:ext>
                  </a:extLst>
                </a:gridCol>
                <a:gridCol w="5167890">
                  <a:extLst>
                    <a:ext uri="{9D8B030D-6E8A-4147-A177-3AD203B41FA5}">
                      <a16:colId xmlns:a16="http://schemas.microsoft.com/office/drawing/2014/main" val="4146979640"/>
                    </a:ext>
                  </a:extLst>
                </a:gridCol>
              </a:tblGrid>
              <a:tr h="875084">
                <a:tc>
                  <a:txBody>
                    <a:bodyPr/>
                    <a:lstStyle/>
                    <a:p>
                      <a:pPr algn="ctr" fontAlgn="b"/>
                      <a:r>
                        <a:rPr lang="en-US" sz="1100" u="none" strike="noStrike" dirty="0">
                          <a:effectLst/>
                        </a:rPr>
                        <a:t>Indicator specified in </a:t>
                      </a:r>
                      <a:r>
                        <a:rPr lang="en-US" sz="1100" u="none" strike="noStrike" dirty="0" smtClean="0">
                          <a:effectLst/>
                        </a:rPr>
                        <a:t>Soil Monitoring Law</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100" u="none" strike="noStrike" dirty="0">
                          <a:effectLst/>
                        </a:rPr>
                        <a:t>Indicator definition</a:t>
                      </a:r>
                      <a:endParaRPr lang="en-GB"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US" sz="1100" u="none" strike="noStrike" dirty="0">
                          <a:effectLst/>
                        </a:rPr>
                        <a:t>Land use categories that this indicator applies to</a:t>
                      </a:r>
                      <a:endParaRPr lang="en-US" sz="1100" b="1"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502229163"/>
                  </a:ext>
                </a:extLst>
              </a:tr>
              <a:tr h="1799367">
                <a:tc>
                  <a:txBody>
                    <a:bodyPr/>
                    <a:lstStyle/>
                    <a:p>
                      <a:pPr algn="ctr" fontAlgn="t"/>
                      <a:r>
                        <a:rPr lang="en-GB" sz="1100" b="0" i="0" u="none" strike="noStrike" dirty="0">
                          <a:solidFill>
                            <a:schemeClr val="tx1">
                              <a:lumMod val="50000"/>
                            </a:schemeClr>
                          </a:solidFill>
                          <a:effectLst/>
                          <a:latin typeface="Calibri" panose="020F0502020204030204" pitchFamily="34" charset="0"/>
                        </a:rPr>
                        <a:t>Soil </a:t>
                      </a:r>
                      <a:r>
                        <a:rPr lang="en-GB" sz="1100" b="0" i="0" u="none" strike="noStrike" dirty="0" smtClean="0">
                          <a:solidFill>
                            <a:schemeClr val="tx1">
                              <a:lumMod val="50000"/>
                            </a:schemeClr>
                          </a:solidFill>
                          <a:effectLst/>
                          <a:latin typeface="Calibri" panose="020F0502020204030204" pitchFamily="34" charset="0"/>
                        </a:rPr>
                        <a:t>organic </a:t>
                      </a:r>
                      <a:r>
                        <a:rPr lang="en-GB" sz="1100" b="0" i="0" u="none" strike="noStrike" dirty="0">
                          <a:solidFill>
                            <a:schemeClr val="tx1">
                              <a:lumMod val="50000"/>
                            </a:schemeClr>
                          </a:solidFill>
                          <a:effectLst/>
                          <a:latin typeface="Calibri" panose="020F0502020204030204" pitchFamily="34" charset="0"/>
                        </a:rPr>
                        <a:t>carbon </a:t>
                      </a:r>
                      <a:r>
                        <a:rPr lang="en-GB" sz="1100" b="0" i="1" u="none" strike="noStrike" dirty="0">
                          <a:solidFill>
                            <a:schemeClr val="tx1">
                              <a:lumMod val="50000"/>
                            </a:schemeClr>
                          </a:solidFill>
                          <a:effectLst/>
                          <a:latin typeface="Calibri" panose="020F0502020204030204" pitchFamily="34" charset="0"/>
                        </a:rPr>
                        <a:t>concentration</a:t>
                      </a:r>
                      <a:endParaRPr lang="en-GB" sz="1100" b="0" i="0" u="none" strike="noStrike" dirty="0">
                        <a:solidFill>
                          <a:schemeClr val="tx1">
                            <a:lumMod val="50000"/>
                          </a:schemeClr>
                        </a:solidFill>
                        <a:effectLst/>
                        <a:latin typeface="Calibri" panose="020F0502020204030204" pitchFamily="34" charset="0"/>
                      </a:endParaRPr>
                    </a:p>
                  </a:txBody>
                  <a:tcPr marL="0" marR="0" marT="0" marB="0" anchor="ctr"/>
                </a:tc>
                <a:tc>
                  <a:txBody>
                    <a:bodyPr/>
                    <a:lstStyle/>
                    <a:p>
                      <a:pPr algn="ctr" fontAlgn="b"/>
                      <a:r>
                        <a:rPr lang="en-US" sz="1100" b="0" i="0" u="none" strike="noStrike" dirty="0" smtClean="0">
                          <a:solidFill>
                            <a:schemeClr val="tx1">
                              <a:lumMod val="50000"/>
                            </a:schemeClr>
                          </a:solidFill>
                          <a:effectLst/>
                          <a:latin typeface="Calibri" panose="020F0502020204030204" pitchFamily="34" charset="0"/>
                        </a:rPr>
                        <a:t>Concentration</a:t>
                      </a:r>
                      <a:r>
                        <a:rPr lang="en-US" sz="1100" b="0" i="0" u="none" strike="noStrike" baseline="0" dirty="0" smtClean="0">
                          <a:solidFill>
                            <a:schemeClr val="tx1">
                              <a:lumMod val="50000"/>
                            </a:schemeClr>
                          </a:solidFill>
                          <a:effectLst/>
                          <a:latin typeface="Calibri" panose="020F0502020204030204" pitchFamily="34" charset="0"/>
                        </a:rPr>
                        <a:t> of organic carbon in soil</a:t>
                      </a:r>
                      <a:endParaRPr lang="en-US" sz="1100" b="0" i="0" u="none" strike="noStrike" dirty="0">
                        <a:solidFill>
                          <a:schemeClr val="tx1">
                            <a:lumMod val="50000"/>
                          </a:schemeClr>
                        </a:solidFill>
                        <a:effectLst/>
                        <a:latin typeface="Calibri" panose="020F0502020204030204" pitchFamily="34" charset="0"/>
                      </a:endParaRPr>
                    </a:p>
                  </a:txBody>
                  <a:tcPr marL="0" marR="0" marT="0" marB="0" anchor="ctr"/>
                </a:tc>
                <a:tc>
                  <a:txBody>
                    <a:bodyPr/>
                    <a:lstStyle/>
                    <a:p>
                      <a:pPr algn="ctr" fontAlgn="t"/>
                      <a:r>
                        <a:rPr lang="en-US" sz="1100" b="0" i="0" u="none" strike="noStrike" dirty="0">
                          <a:solidFill>
                            <a:schemeClr val="tx1">
                              <a:lumMod val="50000"/>
                            </a:schemeClr>
                          </a:solidFill>
                          <a:effectLst/>
                          <a:latin typeface="Calibri" panose="020F0502020204030204" pitchFamily="34" charset="0"/>
                        </a:rPr>
                        <a:t>The MS must establish soil districts based on:</a:t>
                      </a:r>
                      <a:br>
                        <a:rPr lang="en-US" sz="1100" b="0" i="0" u="none" strike="noStrike" dirty="0">
                          <a:solidFill>
                            <a:schemeClr val="tx1">
                              <a:lumMod val="50000"/>
                            </a:schemeClr>
                          </a:solidFill>
                          <a:effectLst/>
                          <a:latin typeface="Calibri" panose="020F0502020204030204" pitchFamily="34" charset="0"/>
                        </a:rPr>
                      </a:br>
                      <a:r>
                        <a:rPr lang="en-US" sz="1100" b="0" i="0" u="none" strike="noStrike" dirty="0">
                          <a:solidFill>
                            <a:schemeClr val="tx1">
                              <a:lumMod val="50000"/>
                            </a:schemeClr>
                          </a:solidFill>
                          <a:effectLst/>
                          <a:latin typeface="Calibri" panose="020F0502020204030204" pitchFamily="34" charset="0"/>
                        </a:rPr>
                        <a:t>(a) soil type as defined in the World Reference Base for Soil Resources;</a:t>
                      </a:r>
                      <a:br>
                        <a:rPr lang="en-US" sz="1100" b="0" i="0" u="none" strike="noStrike" dirty="0">
                          <a:solidFill>
                            <a:schemeClr val="tx1">
                              <a:lumMod val="50000"/>
                            </a:schemeClr>
                          </a:solidFill>
                          <a:effectLst/>
                          <a:latin typeface="Calibri" panose="020F0502020204030204" pitchFamily="34" charset="0"/>
                        </a:rPr>
                      </a:br>
                      <a:r>
                        <a:rPr lang="en-US" sz="1100" b="0" i="0" u="none" strike="noStrike" dirty="0">
                          <a:solidFill>
                            <a:schemeClr val="tx1">
                              <a:lumMod val="50000"/>
                            </a:schemeClr>
                          </a:solidFill>
                          <a:effectLst/>
                          <a:latin typeface="Calibri" panose="020F0502020204030204" pitchFamily="34" charset="0"/>
                        </a:rPr>
                        <a:t>(b) climatic conditions;</a:t>
                      </a:r>
                      <a:br>
                        <a:rPr lang="en-US" sz="1100" b="0" i="0" u="none" strike="noStrike" dirty="0">
                          <a:solidFill>
                            <a:schemeClr val="tx1">
                              <a:lumMod val="50000"/>
                            </a:schemeClr>
                          </a:solidFill>
                          <a:effectLst/>
                          <a:latin typeface="Calibri" panose="020F0502020204030204" pitchFamily="34" charset="0"/>
                        </a:rPr>
                      </a:br>
                      <a:r>
                        <a:rPr lang="en-US" sz="1100" b="0" i="0" u="none" strike="noStrike" dirty="0">
                          <a:solidFill>
                            <a:schemeClr val="tx1">
                              <a:lumMod val="50000"/>
                            </a:schemeClr>
                          </a:solidFill>
                          <a:effectLst/>
                          <a:latin typeface="Calibri" panose="020F0502020204030204" pitchFamily="34" charset="0"/>
                        </a:rPr>
                        <a:t>(c) environmental zone as described in Alterra Report 2281;</a:t>
                      </a:r>
                      <a:br>
                        <a:rPr lang="en-US" sz="1100" b="0" i="0" u="none" strike="noStrike" dirty="0">
                          <a:solidFill>
                            <a:schemeClr val="tx1">
                              <a:lumMod val="50000"/>
                            </a:schemeClr>
                          </a:solidFill>
                          <a:effectLst/>
                          <a:latin typeface="Calibri" panose="020F0502020204030204" pitchFamily="34" charset="0"/>
                        </a:rPr>
                      </a:br>
                      <a:r>
                        <a:rPr lang="en-US" sz="1100" b="0" i="0" u="none" strike="noStrike" dirty="0">
                          <a:solidFill>
                            <a:schemeClr val="tx1">
                              <a:lumMod val="50000"/>
                            </a:schemeClr>
                          </a:solidFill>
                          <a:effectLst/>
                          <a:latin typeface="Calibri" panose="020F0502020204030204" pitchFamily="34" charset="0"/>
                        </a:rPr>
                        <a:t>(d) land use or land </a:t>
                      </a:r>
                      <a:r>
                        <a:rPr lang="en-US" sz="1100" b="0" i="0" u="none" strike="noStrike" dirty="0" smtClean="0">
                          <a:solidFill>
                            <a:schemeClr val="tx1">
                              <a:lumMod val="50000"/>
                            </a:schemeClr>
                          </a:solidFill>
                          <a:effectLst/>
                          <a:latin typeface="Calibri" panose="020F0502020204030204" pitchFamily="34" charset="0"/>
                        </a:rPr>
                        <a:t>cover </a:t>
                      </a:r>
                      <a:r>
                        <a:rPr lang="en-US" sz="1100" b="0" i="0" u="none" strike="noStrike" dirty="0">
                          <a:solidFill>
                            <a:schemeClr val="tx1">
                              <a:lumMod val="50000"/>
                            </a:schemeClr>
                          </a:solidFill>
                          <a:effectLst/>
                          <a:latin typeface="Calibri" panose="020F0502020204030204" pitchFamily="34" charset="0"/>
                        </a:rPr>
                        <a:t>as used in the Land Use/Cover Area frame statistical </a:t>
                      </a:r>
                      <a:br>
                        <a:rPr lang="en-US" sz="1100" b="0" i="0" u="none" strike="noStrike" dirty="0">
                          <a:solidFill>
                            <a:schemeClr val="tx1">
                              <a:lumMod val="50000"/>
                            </a:schemeClr>
                          </a:solidFill>
                          <a:effectLst/>
                          <a:latin typeface="Calibri" panose="020F0502020204030204" pitchFamily="34" charset="0"/>
                        </a:rPr>
                      </a:br>
                      <a:r>
                        <a:rPr lang="en-US" sz="1100" b="0" i="0" u="none" strike="noStrike" dirty="0">
                          <a:solidFill>
                            <a:schemeClr val="tx1">
                              <a:lumMod val="50000"/>
                            </a:schemeClr>
                          </a:solidFill>
                          <a:effectLst/>
                          <a:latin typeface="Calibri" panose="020F0502020204030204" pitchFamily="34" charset="0"/>
                        </a:rPr>
                        <a:t>Survey (LUCAS) programme.</a:t>
                      </a:r>
                      <a:br>
                        <a:rPr lang="en-US" sz="1100" b="0" i="0" u="none" strike="noStrike" dirty="0">
                          <a:solidFill>
                            <a:schemeClr val="tx1">
                              <a:lumMod val="50000"/>
                            </a:schemeClr>
                          </a:solidFill>
                          <a:effectLst/>
                          <a:latin typeface="Calibri" panose="020F0502020204030204" pitchFamily="34" charset="0"/>
                        </a:rPr>
                      </a:br>
                      <a:r>
                        <a:rPr lang="en-US" sz="1100" b="0" i="0" u="none" strike="noStrike" dirty="0">
                          <a:solidFill>
                            <a:schemeClr val="tx1">
                              <a:lumMod val="50000"/>
                            </a:schemeClr>
                          </a:solidFill>
                          <a:effectLst/>
                          <a:latin typeface="Calibri" panose="020F0502020204030204" pitchFamily="34" charset="0"/>
                        </a:rPr>
                        <a:t/>
                      </a:r>
                      <a:br>
                        <a:rPr lang="en-US" sz="1100" b="0" i="0" u="none" strike="noStrike" dirty="0">
                          <a:solidFill>
                            <a:schemeClr val="tx1">
                              <a:lumMod val="50000"/>
                            </a:schemeClr>
                          </a:solidFill>
                          <a:effectLst/>
                          <a:latin typeface="Calibri" panose="020F0502020204030204" pitchFamily="34" charset="0"/>
                        </a:rPr>
                      </a:br>
                      <a:r>
                        <a:rPr lang="en-US" sz="1100" b="0" i="0" u="none" strike="noStrike" dirty="0">
                          <a:solidFill>
                            <a:schemeClr val="tx1">
                              <a:lumMod val="50000"/>
                            </a:schemeClr>
                          </a:solidFill>
                          <a:effectLst/>
                          <a:latin typeface="Calibri" panose="020F0502020204030204" pitchFamily="34" charset="0"/>
                        </a:rPr>
                        <a:t>The MS must then monitor soil health within each district, for this, there is specified </a:t>
                      </a:r>
                      <a:r>
                        <a:rPr lang="en-US" sz="1100" b="0" i="0" u="none" strike="noStrike" dirty="0" smtClean="0">
                          <a:solidFill>
                            <a:schemeClr val="tx1">
                              <a:lumMod val="50000"/>
                            </a:schemeClr>
                          </a:solidFill>
                          <a:effectLst/>
                          <a:latin typeface="Calibri" panose="020F0502020204030204" pitchFamily="34" charset="0"/>
                        </a:rPr>
                        <a:t>methodology </a:t>
                      </a:r>
                      <a:r>
                        <a:rPr lang="en-US" sz="1100" b="0" i="0" u="none" strike="noStrike" dirty="0">
                          <a:solidFill>
                            <a:schemeClr val="tx1">
                              <a:lumMod val="50000"/>
                            </a:schemeClr>
                          </a:solidFill>
                          <a:effectLst/>
                          <a:latin typeface="Calibri" panose="020F0502020204030204" pitchFamily="34" charset="0"/>
                        </a:rPr>
                        <a:t>for determining the soil sampling points specified in part A of Annex II</a:t>
                      </a:r>
                    </a:p>
                  </a:txBody>
                  <a:tcPr marL="0" marR="0" marT="0" marB="0" anchor="ctr"/>
                </a:tc>
                <a:extLst>
                  <a:ext uri="{0D108BD9-81ED-4DB2-BD59-A6C34878D82A}">
                    <a16:rowId xmlns:a16="http://schemas.microsoft.com/office/drawing/2014/main" val="1090269413"/>
                  </a:ext>
                </a:extLst>
              </a:tr>
            </a:tbl>
          </a:graphicData>
        </a:graphic>
      </p:graphicFrame>
      <p:sp>
        <p:nvSpPr>
          <p:cNvPr id="5" name="Title 4"/>
          <p:cNvSpPr>
            <a:spLocks noGrp="1"/>
          </p:cNvSpPr>
          <p:nvPr>
            <p:ph type="title"/>
          </p:nvPr>
        </p:nvSpPr>
        <p:spPr/>
        <p:txBody>
          <a:bodyPr/>
          <a:lstStyle/>
          <a:p>
            <a:r>
              <a:rPr lang="en-GB" sz="3600" dirty="0" smtClean="0"/>
              <a:t>Soil Monitoring Law</a:t>
            </a:r>
            <a:endParaRPr lang="en-GB" sz="3600" dirty="0"/>
          </a:p>
        </p:txBody>
      </p:sp>
      <p:sp>
        <p:nvSpPr>
          <p:cNvPr id="4" name="Rectangle 3"/>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Indicators, definitions, and land categories </a:t>
            </a:r>
            <a:endParaRPr lang="en-GB" dirty="0">
              <a:solidFill>
                <a:schemeClr val="bg1">
                  <a:lumMod val="50000"/>
                </a:schemeClr>
              </a:solidFill>
            </a:endParaRPr>
          </a:p>
        </p:txBody>
      </p:sp>
      <p:sp>
        <p:nvSpPr>
          <p:cNvPr id="2" name="TextBox 1"/>
          <p:cNvSpPr txBox="1"/>
          <p:nvPr/>
        </p:nvSpPr>
        <p:spPr>
          <a:xfrm>
            <a:off x="1303231" y="5345084"/>
            <a:ext cx="4573867" cy="276999"/>
          </a:xfrm>
          <a:prstGeom prst="rect">
            <a:avLst/>
          </a:prstGeom>
          <a:noFill/>
        </p:spPr>
        <p:txBody>
          <a:bodyPr wrap="square" rtlCol="0">
            <a:spAutoFit/>
          </a:bodyPr>
          <a:lstStyle/>
          <a:p>
            <a:r>
              <a:rPr lang="en-GB" sz="1200" dirty="0" smtClean="0">
                <a:solidFill>
                  <a:srgbClr val="FF0000"/>
                </a:solidFill>
              </a:rPr>
              <a:t>Deadwood is not mentioned in this Regulation</a:t>
            </a:r>
            <a:endParaRPr lang="en-GB" sz="1200" dirty="0">
              <a:solidFill>
                <a:srgbClr val="FF0000"/>
              </a:solidFill>
            </a:endParaRPr>
          </a:p>
        </p:txBody>
      </p:sp>
    </p:spTree>
    <p:extLst>
      <p:ext uri="{BB962C8B-B14F-4D97-AF65-F5344CB8AC3E}">
        <p14:creationId xmlns:p14="http://schemas.microsoft.com/office/powerpoint/2010/main" val="3085809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2136296719"/>
              </p:ext>
            </p:extLst>
          </p:nvPr>
        </p:nvGraphicFramePr>
        <p:xfrm>
          <a:off x="970722" y="2327561"/>
          <a:ext cx="10514841" cy="2674451"/>
        </p:xfrm>
        <a:graphic>
          <a:graphicData uri="http://schemas.openxmlformats.org/drawingml/2006/table">
            <a:tbl>
              <a:tblPr firstRow="1" bandRow="1">
                <a:tableStyleId>{7DF18680-E054-41AD-8BC1-D1AEF772440D}</a:tableStyleId>
              </a:tblPr>
              <a:tblGrid>
                <a:gridCol w="2529821">
                  <a:extLst>
                    <a:ext uri="{9D8B030D-6E8A-4147-A177-3AD203B41FA5}">
                      <a16:colId xmlns:a16="http://schemas.microsoft.com/office/drawing/2014/main" val="1806999277"/>
                    </a:ext>
                  </a:extLst>
                </a:gridCol>
                <a:gridCol w="2817130">
                  <a:extLst>
                    <a:ext uri="{9D8B030D-6E8A-4147-A177-3AD203B41FA5}">
                      <a16:colId xmlns:a16="http://schemas.microsoft.com/office/drawing/2014/main" val="2919424168"/>
                    </a:ext>
                  </a:extLst>
                </a:gridCol>
                <a:gridCol w="5167890">
                  <a:extLst>
                    <a:ext uri="{9D8B030D-6E8A-4147-A177-3AD203B41FA5}">
                      <a16:colId xmlns:a16="http://schemas.microsoft.com/office/drawing/2014/main" val="4146979640"/>
                    </a:ext>
                  </a:extLst>
                </a:gridCol>
              </a:tblGrid>
              <a:tr h="875084">
                <a:tc>
                  <a:txBody>
                    <a:bodyPr/>
                    <a:lstStyle/>
                    <a:p>
                      <a:pPr algn="ctr" fontAlgn="b"/>
                      <a:r>
                        <a:rPr lang="en-US" sz="1100" u="none" strike="noStrike" dirty="0">
                          <a:effectLst/>
                        </a:rPr>
                        <a:t>Indicator specified in </a:t>
                      </a:r>
                      <a:r>
                        <a:rPr lang="en-US" sz="1100" u="none" strike="noStrike" dirty="0" smtClean="0">
                          <a:effectLst/>
                        </a:rPr>
                        <a:t>Soil Monitoring Law</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100" u="none" strike="noStrike" dirty="0" smtClean="0">
                          <a:effectLst/>
                        </a:rPr>
                        <a:t>Units to be reported in</a:t>
                      </a:r>
                      <a:endParaRPr lang="en-GB"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US" sz="1100" b="1" i="0" u="none" strike="noStrike" dirty="0" smtClean="0">
                          <a:solidFill>
                            <a:schemeClr val="bg1"/>
                          </a:solidFill>
                          <a:effectLst/>
                          <a:latin typeface="+mn-lt"/>
                        </a:rPr>
                        <a:t>Methodology</a:t>
                      </a:r>
                      <a:endParaRPr lang="en-US" sz="1100" b="1" i="0" u="none" strike="noStrike" dirty="0">
                        <a:solidFill>
                          <a:schemeClr val="bg1"/>
                        </a:solidFill>
                        <a:effectLst/>
                        <a:latin typeface="+mn-lt"/>
                      </a:endParaRPr>
                    </a:p>
                  </a:txBody>
                  <a:tcPr marL="0" marR="0" marT="0" marB="0" anchor="ctr"/>
                </a:tc>
                <a:extLst>
                  <a:ext uri="{0D108BD9-81ED-4DB2-BD59-A6C34878D82A}">
                    <a16:rowId xmlns:a16="http://schemas.microsoft.com/office/drawing/2014/main" val="502229163"/>
                  </a:ext>
                </a:extLst>
              </a:tr>
              <a:tr h="1799367">
                <a:tc>
                  <a:txBody>
                    <a:bodyPr/>
                    <a:lstStyle/>
                    <a:p>
                      <a:pPr algn="ctr" fontAlgn="t"/>
                      <a:r>
                        <a:rPr lang="en-GB" sz="1100" b="0" i="0" u="none" strike="noStrike" dirty="0">
                          <a:solidFill>
                            <a:schemeClr val="tx1">
                              <a:lumMod val="50000"/>
                            </a:schemeClr>
                          </a:solidFill>
                          <a:effectLst/>
                          <a:latin typeface="Calibri" panose="020F0502020204030204" pitchFamily="34" charset="0"/>
                        </a:rPr>
                        <a:t>Soil organic carbon </a:t>
                      </a:r>
                      <a:r>
                        <a:rPr lang="en-GB" sz="1100" b="0" i="1" u="none" strike="noStrike" dirty="0">
                          <a:solidFill>
                            <a:schemeClr val="tx1">
                              <a:lumMod val="50000"/>
                            </a:schemeClr>
                          </a:solidFill>
                          <a:effectLst/>
                          <a:latin typeface="Calibri" panose="020F0502020204030204" pitchFamily="34" charset="0"/>
                        </a:rPr>
                        <a:t>concentration</a:t>
                      </a:r>
                      <a:endParaRPr lang="en-GB" sz="1100" b="0" i="0" u="none" strike="noStrike" dirty="0">
                        <a:solidFill>
                          <a:schemeClr val="tx1">
                            <a:lumMod val="50000"/>
                          </a:schemeClr>
                        </a:solidFill>
                        <a:effectLst/>
                        <a:latin typeface="Calibri" panose="020F0502020204030204" pitchFamily="34" charset="0"/>
                      </a:endParaRPr>
                    </a:p>
                  </a:txBody>
                  <a:tcPr marL="0" marR="0" marT="0" marB="0" anchor="ctr"/>
                </a:tc>
                <a:tc>
                  <a:txBody>
                    <a:bodyPr/>
                    <a:lstStyle/>
                    <a:p>
                      <a:pPr algn="ctr" fontAlgn="t"/>
                      <a:r>
                        <a:rPr lang="en-GB" sz="1100" b="0" i="0" u="none" strike="noStrike" dirty="0">
                          <a:solidFill>
                            <a:schemeClr val="tx1">
                              <a:lumMod val="50000"/>
                            </a:schemeClr>
                          </a:solidFill>
                          <a:effectLst/>
                          <a:latin typeface="Calibri" panose="020F0502020204030204" pitchFamily="34" charset="0"/>
                        </a:rPr>
                        <a:t>g per Kg</a:t>
                      </a:r>
                    </a:p>
                  </a:txBody>
                  <a:tcPr marL="0" marR="0" marT="0" marB="0" anchor="ctr"/>
                </a:tc>
                <a:tc>
                  <a:txBody>
                    <a:bodyPr/>
                    <a:lstStyle/>
                    <a:p>
                      <a:pPr algn="ctr" fontAlgn="t"/>
                      <a:r>
                        <a:rPr lang="en-US" sz="1100" b="0" i="0" u="none" strike="noStrike" dirty="0">
                          <a:solidFill>
                            <a:schemeClr val="tx1">
                              <a:lumMod val="50000"/>
                            </a:schemeClr>
                          </a:solidFill>
                          <a:effectLst/>
                          <a:latin typeface="Calibri" panose="020F0502020204030204" pitchFamily="34" charset="0"/>
                        </a:rPr>
                        <a:t>ISO 10694:1995 Determination of organic and total carbon after dry combustion</a:t>
                      </a:r>
                    </a:p>
                  </a:txBody>
                  <a:tcPr marL="0" marR="0" marT="0" marB="0" anchor="ctr"/>
                </a:tc>
                <a:extLst>
                  <a:ext uri="{0D108BD9-81ED-4DB2-BD59-A6C34878D82A}">
                    <a16:rowId xmlns:a16="http://schemas.microsoft.com/office/drawing/2014/main" val="1090269413"/>
                  </a:ext>
                </a:extLst>
              </a:tr>
            </a:tbl>
          </a:graphicData>
        </a:graphic>
      </p:graphicFrame>
      <p:sp>
        <p:nvSpPr>
          <p:cNvPr id="5" name="Title 4"/>
          <p:cNvSpPr>
            <a:spLocks noGrp="1"/>
          </p:cNvSpPr>
          <p:nvPr>
            <p:ph type="title"/>
          </p:nvPr>
        </p:nvSpPr>
        <p:spPr/>
        <p:txBody>
          <a:bodyPr/>
          <a:lstStyle/>
          <a:p>
            <a:r>
              <a:rPr lang="en-GB" sz="3600" dirty="0" smtClean="0"/>
              <a:t>Soil Monitoring Law</a:t>
            </a:r>
            <a:endParaRPr lang="en-GB" sz="3600" dirty="0"/>
          </a:p>
        </p:txBody>
      </p:sp>
      <p:sp>
        <p:nvSpPr>
          <p:cNvPr id="4" name="Rectangle 3"/>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Units and methodologies</a:t>
            </a:r>
            <a:endParaRPr lang="en-GB" dirty="0">
              <a:solidFill>
                <a:schemeClr val="bg1">
                  <a:lumMod val="50000"/>
                </a:schemeClr>
              </a:solidFill>
            </a:endParaRPr>
          </a:p>
        </p:txBody>
      </p:sp>
      <p:sp>
        <p:nvSpPr>
          <p:cNvPr id="6" name="TextBox 5"/>
          <p:cNvSpPr txBox="1"/>
          <p:nvPr/>
        </p:nvSpPr>
        <p:spPr>
          <a:xfrm>
            <a:off x="1303231" y="5345084"/>
            <a:ext cx="4573867" cy="276999"/>
          </a:xfrm>
          <a:prstGeom prst="rect">
            <a:avLst/>
          </a:prstGeom>
          <a:noFill/>
        </p:spPr>
        <p:txBody>
          <a:bodyPr wrap="square" rtlCol="0">
            <a:spAutoFit/>
          </a:bodyPr>
          <a:lstStyle/>
          <a:p>
            <a:r>
              <a:rPr lang="en-GB" sz="1200" dirty="0" smtClean="0">
                <a:solidFill>
                  <a:srgbClr val="FF0000"/>
                </a:solidFill>
              </a:rPr>
              <a:t>Deadwood is not mentioned in this Regulation</a:t>
            </a:r>
            <a:endParaRPr lang="en-GB" sz="1200" dirty="0">
              <a:solidFill>
                <a:srgbClr val="FF0000"/>
              </a:solidFill>
            </a:endParaRPr>
          </a:p>
        </p:txBody>
      </p:sp>
    </p:spTree>
    <p:extLst>
      <p:ext uri="{BB962C8B-B14F-4D97-AF65-F5344CB8AC3E}">
        <p14:creationId xmlns:p14="http://schemas.microsoft.com/office/powerpoint/2010/main" val="23917517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1978469040"/>
              </p:ext>
            </p:extLst>
          </p:nvPr>
        </p:nvGraphicFramePr>
        <p:xfrm>
          <a:off x="970722" y="2327561"/>
          <a:ext cx="10514841" cy="2674451"/>
        </p:xfrm>
        <a:graphic>
          <a:graphicData uri="http://schemas.openxmlformats.org/drawingml/2006/table">
            <a:tbl>
              <a:tblPr firstRow="1" bandRow="1">
                <a:tableStyleId>{7DF18680-E054-41AD-8BC1-D1AEF772440D}</a:tableStyleId>
              </a:tblPr>
              <a:tblGrid>
                <a:gridCol w="2529821">
                  <a:extLst>
                    <a:ext uri="{9D8B030D-6E8A-4147-A177-3AD203B41FA5}">
                      <a16:colId xmlns:a16="http://schemas.microsoft.com/office/drawing/2014/main" val="1806999277"/>
                    </a:ext>
                  </a:extLst>
                </a:gridCol>
                <a:gridCol w="7985020">
                  <a:extLst>
                    <a:ext uri="{9D8B030D-6E8A-4147-A177-3AD203B41FA5}">
                      <a16:colId xmlns:a16="http://schemas.microsoft.com/office/drawing/2014/main" val="2919424168"/>
                    </a:ext>
                  </a:extLst>
                </a:gridCol>
              </a:tblGrid>
              <a:tr h="875084">
                <a:tc>
                  <a:txBody>
                    <a:bodyPr/>
                    <a:lstStyle/>
                    <a:p>
                      <a:pPr algn="ctr" fontAlgn="b"/>
                      <a:r>
                        <a:rPr lang="en-US" sz="1100" u="none" strike="noStrike" dirty="0">
                          <a:effectLst/>
                        </a:rPr>
                        <a:t>Indicator specified in </a:t>
                      </a:r>
                      <a:r>
                        <a:rPr lang="en-US" sz="1100" u="none" strike="noStrike" dirty="0" smtClean="0">
                          <a:effectLst/>
                        </a:rPr>
                        <a:t>Soil Monitoring Law</a:t>
                      </a:r>
                      <a:endParaRPr lang="en-US" sz="11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100" u="none" strike="noStrike" dirty="0" smtClean="0">
                          <a:effectLst/>
                        </a:rPr>
                        <a:t>Timeframes and frequency of</a:t>
                      </a:r>
                      <a:r>
                        <a:rPr lang="en-GB" sz="1100" u="none" strike="noStrike" baseline="0" dirty="0" smtClean="0">
                          <a:effectLst/>
                        </a:rPr>
                        <a:t> reporting</a:t>
                      </a:r>
                      <a:endParaRPr lang="en-US" sz="1100" b="1"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502229163"/>
                  </a:ext>
                </a:extLst>
              </a:tr>
              <a:tr h="1799367">
                <a:tc>
                  <a:txBody>
                    <a:bodyPr/>
                    <a:lstStyle/>
                    <a:p>
                      <a:pPr algn="ctr" fontAlgn="t"/>
                      <a:r>
                        <a:rPr lang="en-GB" sz="1100" b="0" i="0" u="none" strike="noStrike" dirty="0">
                          <a:solidFill>
                            <a:schemeClr val="tx1">
                              <a:lumMod val="50000"/>
                            </a:schemeClr>
                          </a:solidFill>
                          <a:effectLst/>
                          <a:latin typeface="Calibri" panose="020F0502020204030204" pitchFamily="34" charset="0"/>
                        </a:rPr>
                        <a:t>Soil organic carbon </a:t>
                      </a:r>
                      <a:r>
                        <a:rPr lang="en-GB" sz="1100" b="0" i="1" u="none" strike="noStrike" dirty="0">
                          <a:solidFill>
                            <a:schemeClr val="tx1">
                              <a:lumMod val="50000"/>
                            </a:schemeClr>
                          </a:solidFill>
                          <a:effectLst/>
                          <a:latin typeface="Calibri" panose="020F0502020204030204" pitchFamily="34" charset="0"/>
                        </a:rPr>
                        <a:t>concentration</a:t>
                      </a:r>
                      <a:endParaRPr lang="en-GB" sz="1100" b="0" i="0" u="none" strike="noStrike" dirty="0">
                        <a:solidFill>
                          <a:schemeClr val="tx1">
                            <a:lumMod val="50000"/>
                          </a:schemeClr>
                        </a:solidFill>
                        <a:effectLst/>
                        <a:latin typeface="Calibri" panose="020F0502020204030204" pitchFamily="34" charset="0"/>
                      </a:endParaRPr>
                    </a:p>
                  </a:txBody>
                  <a:tcPr marL="0" marR="0" marT="0" marB="0" anchor="ctr"/>
                </a:tc>
                <a:tc>
                  <a:txBody>
                    <a:bodyPr/>
                    <a:lstStyle/>
                    <a:p>
                      <a:pPr algn="ctr" fontAlgn="t"/>
                      <a:r>
                        <a:rPr lang="en-US" sz="1100" b="0" i="0" u="none" strike="noStrike" dirty="0">
                          <a:solidFill>
                            <a:schemeClr val="tx1">
                              <a:lumMod val="50000"/>
                            </a:schemeClr>
                          </a:solidFill>
                          <a:effectLst/>
                          <a:latin typeface="Calibri" panose="020F0502020204030204" pitchFamily="34" charset="0"/>
                        </a:rPr>
                        <a:t>Member States shall ensure that soil health assessments are performed at least every 5 years and that the first soil health assessment is performed by … (OP: please insert the date = 5 years after date of entry into force of the Directive).</a:t>
                      </a:r>
                    </a:p>
                  </a:txBody>
                  <a:tcPr marL="0" marR="0" marT="0" marB="0" anchor="ctr"/>
                </a:tc>
                <a:extLst>
                  <a:ext uri="{0D108BD9-81ED-4DB2-BD59-A6C34878D82A}">
                    <a16:rowId xmlns:a16="http://schemas.microsoft.com/office/drawing/2014/main" val="1090269413"/>
                  </a:ext>
                </a:extLst>
              </a:tr>
            </a:tbl>
          </a:graphicData>
        </a:graphic>
      </p:graphicFrame>
      <p:sp>
        <p:nvSpPr>
          <p:cNvPr id="5" name="Title 4"/>
          <p:cNvSpPr>
            <a:spLocks noGrp="1"/>
          </p:cNvSpPr>
          <p:nvPr>
            <p:ph type="title"/>
          </p:nvPr>
        </p:nvSpPr>
        <p:spPr/>
        <p:txBody>
          <a:bodyPr/>
          <a:lstStyle/>
          <a:p>
            <a:r>
              <a:rPr lang="en-GB" sz="3600" dirty="0" smtClean="0"/>
              <a:t>Soil Monitoring Law</a:t>
            </a:r>
            <a:endParaRPr lang="en-GB" sz="3600" dirty="0"/>
          </a:p>
        </p:txBody>
      </p:sp>
      <p:sp>
        <p:nvSpPr>
          <p:cNvPr id="4" name="Rectangle 3"/>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Timeframes and frequency of reporting</a:t>
            </a:r>
            <a:endParaRPr lang="en-GB" dirty="0">
              <a:solidFill>
                <a:schemeClr val="bg1">
                  <a:lumMod val="50000"/>
                </a:schemeClr>
              </a:solidFill>
            </a:endParaRPr>
          </a:p>
        </p:txBody>
      </p:sp>
      <p:sp>
        <p:nvSpPr>
          <p:cNvPr id="6" name="TextBox 5"/>
          <p:cNvSpPr txBox="1"/>
          <p:nvPr/>
        </p:nvSpPr>
        <p:spPr>
          <a:xfrm>
            <a:off x="1303231" y="5345084"/>
            <a:ext cx="4573867" cy="276999"/>
          </a:xfrm>
          <a:prstGeom prst="rect">
            <a:avLst/>
          </a:prstGeom>
          <a:noFill/>
        </p:spPr>
        <p:txBody>
          <a:bodyPr wrap="square" rtlCol="0">
            <a:spAutoFit/>
          </a:bodyPr>
          <a:lstStyle/>
          <a:p>
            <a:r>
              <a:rPr lang="en-GB" sz="1200" dirty="0" smtClean="0">
                <a:solidFill>
                  <a:srgbClr val="FF0000"/>
                </a:solidFill>
              </a:rPr>
              <a:t>Deadwood is not mentioned in this Regulation</a:t>
            </a:r>
            <a:endParaRPr lang="en-GB" sz="1200" dirty="0">
              <a:solidFill>
                <a:srgbClr val="FF0000"/>
              </a:solidFill>
            </a:endParaRPr>
          </a:p>
        </p:txBody>
      </p:sp>
    </p:spTree>
    <p:extLst>
      <p:ext uri="{BB962C8B-B14F-4D97-AF65-F5344CB8AC3E}">
        <p14:creationId xmlns:p14="http://schemas.microsoft.com/office/powerpoint/2010/main" val="38371500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38198" y="1825626"/>
            <a:ext cx="10857809" cy="3763134"/>
          </a:xfrm>
        </p:spPr>
        <p:txBody>
          <a:bodyPr/>
          <a:lstStyle/>
          <a:p>
            <a:r>
              <a:rPr lang="en-US" sz="1800" dirty="0"/>
              <a:t>T</a:t>
            </a:r>
            <a:r>
              <a:rPr lang="en-US" sz="1800" dirty="0" smtClean="0"/>
              <a:t>ext </a:t>
            </a:r>
            <a:r>
              <a:rPr lang="en-US" sz="1800" dirty="0"/>
              <a:t>quoted from the soil monitoring </a:t>
            </a:r>
            <a:r>
              <a:rPr lang="en-US" sz="1800" dirty="0" smtClean="0"/>
              <a:t>law</a:t>
            </a:r>
            <a:r>
              <a:rPr lang="en-US" sz="1800" dirty="0"/>
              <a:t>: </a:t>
            </a:r>
            <a:r>
              <a:rPr lang="en-US" sz="1800" dirty="0" smtClean="0"/>
              <a:t>"</a:t>
            </a:r>
            <a:r>
              <a:rPr lang="en-US" sz="1800" i="1" dirty="0"/>
              <a:t>Member States shall analyse the values of land take and soil sealing indicators listed </a:t>
            </a:r>
            <a:r>
              <a:rPr lang="en-US" sz="1800" i="1" dirty="0" smtClean="0"/>
              <a:t>in </a:t>
            </a:r>
            <a:r>
              <a:rPr lang="en-US" sz="1800" i="1" dirty="0"/>
              <a:t>part D of Annex I and assess their impact on the loss of ecosystem services and on </a:t>
            </a:r>
            <a:r>
              <a:rPr lang="en-US" sz="1800" i="1" dirty="0" smtClean="0"/>
              <a:t>the </a:t>
            </a:r>
            <a:r>
              <a:rPr lang="en-US" sz="1800" i="1" dirty="0"/>
              <a:t>objectives and targets established under Regulation (EU) 2018/841."</a:t>
            </a:r>
            <a:endParaRPr lang="en-GB" sz="1800" i="1" dirty="0"/>
          </a:p>
        </p:txBody>
      </p:sp>
      <p:sp>
        <p:nvSpPr>
          <p:cNvPr id="6" name="Title 4"/>
          <p:cNvSpPr txBox="1">
            <a:spLocks/>
          </p:cNvSpPr>
          <p:nvPr/>
        </p:nvSpPr>
        <p:spPr>
          <a:xfrm>
            <a:off x="970722" y="482860"/>
            <a:ext cx="10515600" cy="1113184"/>
          </a:xfrm>
          <a:prstGeom prst="rect">
            <a:avLst/>
          </a:prstGeom>
        </p:spPr>
        <p:txBody>
          <a:bodyPr vert="horz" lIns="91440" tIns="45720" rIns="91440" bIns="0" rtlCol="0" anchor="b" anchorCtr="0">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r>
              <a:rPr lang="en-GB" dirty="0" smtClean="0"/>
              <a:t>Explicit link between Soil Monitoring Law and LULUCF</a:t>
            </a:r>
            <a:endParaRPr lang="en-GB" dirty="0"/>
          </a:p>
        </p:txBody>
      </p:sp>
      <p:pic>
        <p:nvPicPr>
          <p:cNvPr id="3" name="Picture 2"/>
          <p:cNvPicPr>
            <a:picLocks noChangeAspect="1"/>
          </p:cNvPicPr>
          <p:nvPr/>
        </p:nvPicPr>
        <p:blipFill>
          <a:blip r:embed="rId2"/>
          <a:stretch>
            <a:fillRect/>
          </a:stretch>
        </p:blipFill>
        <p:spPr>
          <a:xfrm>
            <a:off x="556634" y="3019426"/>
            <a:ext cx="4695825" cy="3073109"/>
          </a:xfrm>
          <a:prstGeom prst="rect">
            <a:avLst/>
          </a:prstGeom>
        </p:spPr>
      </p:pic>
      <p:cxnSp>
        <p:nvCxnSpPr>
          <p:cNvPr id="5" name="Straight Connector 4"/>
          <p:cNvCxnSpPr/>
          <p:nvPr/>
        </p:nvCxnSpPr>
        <p:spPr>
          <a:xfrm flipV="1">
            <a:off x="6114702" y="2390776"/>
            <a:ext cx="5371620" cy="19049"/>
          </a:xfrm>
          <a:prstGeom prst="line">
            <a:avLst/>
          </a:prstGeom>
        </p:spPr>
        <p:style>
          <a:lnRef idx="3">
            <a:schemeClr val="accent4"/>
          </a:lnRef>
          <a:fillRef idx="0">
            <a:schemeClr val="accent4"/>
          </a:fillRef>
          <a:effectRef idx="2">
            <a:schemeClr val="accent4"/>
          </a:effectRef>
          <a:fontRef idx="minor">
            <a:schemeClr val="tx1"/>
          </a:fontRef>
        </p:style>
      </p:cxnSp>
      <p:cxnSp>
        <p:nvCxnSpPr>
          <p:cNvPr id="7" name="Straight Connector 6"/>
          <p:cNvCxnSpPr/>
          <p:nvPr/>
        </p:nvCxnSpPr>
        <p:spPr>
          <a:xfrm>
            <a:off x="1123950" y="2714625"/>
            <a:ext cx="8067675" cy="0"/>
          </a:xfrm>
          <a:prstGeom prst="line">
            <a:avLst/>
          </a:prstGeom>
        </p:spPr>
        <p:style>
          <a:lnRef idx="3">
            <a:schemeClr val="accent4"/>
          </a:lnRef>
          <a:fillRef idx="0">
            <a:schemeClr val="accent4"/>
          </a:fillRef>
          <a:effectRef idx="2">
            <a:schemeClr val="accent4"/>
          </a:effectRef>
          <a:fontRef idx="minor">
            <a:schemeClr val="tx1"/>
          </a:fontRef>
        </p:style>
      </p:cxnSp>
      <p:sp>
        <p:nvSpPr>
          <p:cNvPr id="13" name="TextBox 12"/>
          <p:cNvSpPr txBox="1"/>
          <p:nvPr/>
        </p:nvSpPr>
        <p:spPr>
          <a:xfrm>
            <a:off x="6114702" y="3342015"/>
            <a:ext cx="4353753" cy="52322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GB" sz="1400" dirty="0" smtClean="0"/>
              <a:t>So MS need to assess how land take impacts the following objectives/targets from LULUCF:</a:t>
            </a:r>
            <a:endParaRPr lang="en-GB" sz="1400" dirty="0"/>
          </a:p>
        </p:txBody>
      </p:sp>
      <p:pic>
        <p:nvPicPr>
          <p:cNvPr id="14" name="Picture 13"/>
          <p:cNvPicPr>
            <a:picLocks noChangeAspect="1"/>
          </p:cNvPicPr>
          <p:nvPr/>
        </p:nvPicPr>
        <p:blipFill>
          <a:blip r:embed="rId3"/>
          <a:stretch>
            <a:fillRect/>
          </a:stretch>
        </p:blipFill>
        <p:spPr>
          <a:xfrm>
            <a:off x="5382736" y="4105255"/>
            <a:ext cx="6313271" cy="915609"/>
          </a:xfrm>
          <a:prstGeom prst="rect">
            <a:avLst/>
          </a:prstGeom>
        </p:spPr>
      </p:pic>
    </p:spTree>
    <p:extLst>
      <p:ext uri="{BB962C8B-B14F-4D97-AF65-F5344CB8AC3E}">
        <p14:creationId xmlns:p14="http://schemas.microsoft.com/office/powerpoint/2010/main" val="36984510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38198" y="1825626"/>
            <a:ext cx="10857809" cy="3763134"/>
          </a:xfrm>
        </p:spPr>
        <p:txBody>
          <a:bodyPr/>
          <a:lstStyle/>
          <a:p>
            <a:r>
              <a:rPr lang="en-US" sz="1800" dirty="0"/>
              <a:t>T</a:t>
            </a:r>
            <a:r>
              <a:rPr lang="en-US" sz="1800" dirty="0" smtClean="0"/>
              <a:t>ext </a:t>
            </a:r>
            <a:r>
              <a:rPr lang="en-US" sz="1800" dirty="0"/>
              <a:t>quoted from the soil monitoring </a:t>
            </a:r>
            <a:r>
              <a:rPr lang="en-US" sz="1800" dirty="0" smtClean="0"/>
              <a:t>law: </a:t>
            </a:r>
            <a:r>
              <a:rPr lang="en-US" sz="1800" dirty="0"/>
              <a:t>"</a:t>
            </a:r>
            <a:r>
              <a:rPr lang="en-US" sz="1800" i="1" dirty="0"/>
              <a:t>creating soil districts, as envisaged under </a:t>
            </a:r>
            <a:r>
              <a:rPr lang="en-US" sz="1800" i="1" dirty="0" smtClean="0"/>
              <a:t>the initiative </a:t>
            </a:r>
            <a:r>
              <a:rPr lang="en-US" sz="1800" i="1" dirty="0"/>
              <a:t>on soil, and generating the related data and knowledge will facilitate implementation </a:t>
            </a:r>
            <a:r>
              <a:rPr lang="en-US" sz="1800" i="1" dirty="0" smtClean="0"/>
              <a:t>of </a:t>
            </a:r>
            <a:r>
              <a:rPr lang="en-US" sz="1800" i="1" dirty="0"/>
              <a:t>the carbon removal certification</a:t>
            </a:r>
            <a:r>
              <a:rPr lang="en-US" sz="1800" dirty="0"/>
              <a:t>"</a:t>
            </a:r>
            <a:endParaRPr lang="en-GB" sz="1800" i="1" dirty="0"/>
          </a:p>
        </p:txBody>
      </p:sp>
      <p:sp>
        <p:nvSpPr>
          <p:cNvPr id="6" name="Title 4"/>
          <p:cNvSpPr txBox="1">
            <a:spLocks/>
          </p:cNvSpPr>
          <p:nvPr/>
        </p:nvSpPr>
        <p:spPr>
          <a:xfrm>
            <a:off x="970722" y="482860"/>
            <a:ext cx="10515600" cy="1113184"/>
          </a:xfrm>
          <a:prstGeom prst="rect">
            <a:avLst/>
          </a:prstGeom>
        </p:spPr>
        <p:txBody>
          <a:bodyPr vert="horz" lIns="91440" tIns="45720" rIns="91440" bIns="0" rtlCol="0" anchor="b" anchorCtr="0">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r>
              <a:rPr lang="en-GB" dirty="0" smtClean="0"/>
              <a:t>Explicit link between Soil Monitoring Law and Carbon Removal Certification</a:t>
            </a:r>
            <a:endParaRPr lang="en-GB" dirty="0"/>
          </a:p>
        </p:txBody>
      </p:sp>
    </p:spTree>
    <p:extLst>
      <p:ext uri="{BB962C8B-B14F-4D97-AF65-F5344CB8AC3E}">
        <p14:creationId xmlns:p14="http://schemas.microsoft.com/office/powerpoint/2010/main" val="36595785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a:xfrm>
            <a:off x="970722" y="1825626"/>
            <a:ext cx="10515600" cy="376313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spcAft>
                <a:spcPts val="1800"/>
              </a:spcAft>
              <a:buClr>
                <a:schemeClr val="tx2"/>
              </a:buClr>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smtClean="0"/>
              <a:t>The Commission has written a proposal to amend the original Environmental Economic </a:t>
            </a:r>
            <a:r>
              <a:rPr lang="en-US" sz="2000" dirty="0"/>
              <a:t>Accounts Regulation (</a:t>
            </a:r>
            <a:r>
              <a:rPr lang="en-US" sz="2000" dirty="0" smtClean="0"/>
              <a:t>Regulation </a:t>
            </a:r>
            <a:r>
              <a:rPr lang="en-US" sz="2000" dirty="0"/>
              <a:t>(EU) No </a:t>
            </a:r>
            <a:r>
              <a:rPr lang="en-US" sz="2000" dirty="0" smtClean="0"/>
              <a:t>691/2011) to introduce new environmental economic accounts modules. The new modules are:</a:t>
            </a:r>
          </a:p>
          <a:p>
            <a:pPr marL="342900" indent="-342900">
              <a:buFont typeface="Arial" panose="020B0604020202020204" pitchFamily="34" charset="0"/>
              <a:buChar char="•"/>
            </a:pPr>
            <a:r>
              <a:rPr lang="en-US" sz="2000" dirty="0" smtClean="0"/>
              <a:t>A module for forest accounts</a:t>
            </a:r>
          </a:p>
          <a:p>
            <a:pPr marL="342900" indent="-342900">
              <a:buFont typeface="Arial" panose="020B0604020202020204" pitchFamily="34" charset="0"/>
              <a:buChar char="•"/>
            </a:pPr>
            <a:r>
              <a:rPr lang="en-US" sz="2000" dirty="0" smtClean="0"/>
              <a:t>A module for ecosystem accounts (which contains the carbon in topsoil indicator)</a:t>
            </a:r>
          </a:p>
          <a:p>
            <a:pPr marL="342900" indent="-342900">
              <a:buFont typeface="Arial" panose="020B0604020202020204" pitchFamily="34" charset="0"/>
              <a:buChar char="•"/>
            </a:pPr>
            <a:r>
              <a:rPr lang="en-US" sz="2000" dirty="0" smtClean="0"/>
              <a:t>A </a:t>
            </a:r>
            <a:r>
              <a:rPr lang="en-US" sz="2000" dirty="0"/>
              <a:t>module for environmental subsidies and similar transfers accounts</a:t>
            </a:r>
          </a:p>
        </p:txBody>
      </p:sp>
      <p:sp>
        <p:nvSpPr>
          <p:cNvPr id="6" name="Title 4"/>
          <p:cNvSpPr txBox="1">
            <a:spLocks/>
          </p:cNvSpPr>
          <p:nvPr/>
        </p:nvSpPr>
        <p:spPr>
          <a:xfrm>
            <a:off x="970722" y="482860"/>
            <a:ext cx="10515600" cy="782357"/>
          </a:xfrm>
          <a:prstGeom prst="rect">
            <a:avLst/>
          </a:prstGeom>
        </p:spPr>
        <p:txBody>
          <a:bodyPr vert="horz" lIns="91440" tIns="45720" rIns="91440" bIns="0" rtlCol="0" anchor="b" anchorCtr="0">
            <a:noAutofit/>
          </a:bodyPr>
          <a:lstStyle>
            <a:lvl1pPr algn="l" defTabSz="914400" rtl="0" eaLnBrk="1" latinLnBrk="0" hangingPunct="1">
              <a:lnSpc>
                <a:spcPct val="90000"/>
              </a:lnSpc>
              <a:spcBef>
                <a:spcPct val="0"/>
              </a:spcBef>
              <a:buNone/>
              <a:defRPr sz="6000" kern="1200">
                <a:solidFill>
                  <a:schemeClr val="tx2"/>
                </a:solidFill>
                <a:latin typeface="+mj-lt"/>
                <a:ea typeface="+mj-ea"/>
                <a:cs typeface="+mj-cs"/>
              </a:defRPr>
            </a:lvl1pPr>
          </a:lstStyle>
          <a:p>
            <a:r>
              <a:rPr lang="en-GB" sz="3600" dirty="0"/>
              <a:t>European Environmental Economic Accounts</a:t>
            </a:r>
          </a:p>
        </p:txBody>
      </p:sp>
    </p:spTree>
    <p:extLst>
      <p:ext uri="{BB962C8B-B14F-4D97-AF65-F5344CB8AC3E}">
        <p14:creationId xmlns:p14="http://schemas.microsoft.com/office/powerpoint/2010/main" val="32339966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2829207474"/>
              </p:ext>
            </p:extLst>
          </p:nvPr>
        </p:nvGraphicFramePr>
        <p:xfrm>
          <a:off x="970722" y="2327561"/>
          <a:ext cx="10514841" cy="3748387"/>
        </p:xfrm>
        <a:graphic>
          <a:graphicData uri="http://schemas.openxmlformats.org/drawingml/2006/table">
            <a:tbl>
              <a:tblPr firstRow="1" bandRow="1">
                <a:tableStyleId>{00A15C55-8517-42AA-B614-E9B94910E393}</a:tableStyleId>
              </a:tblPr>
              <a:tblGrid>
                <a:gridCol w="2529821">
                  <a:extLst>
                    <a:ext uri="{9D8B030D-6E8A-4147-A177-3AD203B41FA5}">
                      <a16:colId xmlns:a16="http://schemas.microsoft.com/office/drawing/2014/main" val="1806999277"/>
                    </a:ext>
                  </a:extLst>
                </a:gridCol>
                <a:gridCol w="4180417">
                  <a:extLst>
                    <a:ext uri="{9D8B030D-6E8A-4147-A177-3AD203B41FA5}">
                      <a16:colId xmlns:a16="http://schemas.microsoft.com/office/drawing/2014/main" val="2919424168"/>
                    </a:ext>
                  </a:extLst>
                </a:gridCol>
                <a:gridCol w="3804603">
                  <a:extLst>
                    <a:ext uri="{9D8B030D-6E8A-4147-A177-3AD203B41FA5}">
                      <a16:colId xmlns:a16="http://schemas.microsoft.com/office/drawing/2014/main" val="4146979640"/>
                    </a:ext>
                  </a:extLst>
                </a:gridCol>
              </a:tblGrid>
              <a:tr h="733189">
                <a:tc>
                  <a:txBody>
                    <a:bodyPr/>
                    <a:lstStyle/>
                    <a:p>
                      <a:pPr algn="ctr" fontAlgn="b"/>
                      <a:r>
                        <a:rPr lang="en-US" sz="1100" u="none" strike="noStrike" dirty="0">
                          <a:effectLst/>
                          <a:latin typeface="Calibri" panose="020F0502020204030204" pitchFamily="34" charset="0"/>
                          <a:cs typeface="Calibri" panose="020F0502020204030204" pitchFamily="34" charset="0"/>
                        </a:rPr>
                        <a:t>Indicator specified in </a:t>
                      </a:r>
                      <a:r>
                        <a:rPr lang="en-US" sz="1100" u="none" strike="noStrike" dirty="0" smtClean="0">
                          <a:effectLst/>
                          <a:latin typeface="Calibri" panose="020F0502020204030204" pitchFamily="34" charset="0"/>
                          <a:cs typeface="Calibri" panose="020F0502020204030204" pitchFamily="34" charset="0"/>
                        </a:rPr>
                        <a:t>Environmental</a:t>
                      </a:r>
                      <a:r>
                        <a:rPr lang="en-US" sz="1100" u="none" strike="noStrike" baseline="0" dirty="0" smtClean="0">
                          <a:effectLst/>
                          <a:latin typeface="Calibri" panose="020F0502020204030204" pitchFamily="34" charset="0"/>
                          <a:cs typeface="Calibri" panose="020F0502020204030204" pitchFamily="34" charset="0"/>
                        </a:rPr>
                        <a:t> Economic Accounts</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b"/>
                      <a:r>
                        <a:rPr lang="en-GB" sz="1100" u="none" strike="noStrike" dirty="0">
                          <a:effectLst/>
                          <a:latin typeface="Calibri" panose="020F0502020204030204" pitchFamily="34" charset="0"/>
                          <a:cs typeface="Calibri" panose="020F0502020204030204" pitchFamily="34" charset="0"/>
                        </a:rPr>
                        <a:t>Indicator definition</a:t>
                      </a:r>
                      <a:endParaRPr lang="en-GB" sz="1100" b="1"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b"/>
                      <a:r>
                        <a:rPr lang="en-US" sz="1100" u="none" strike="noStrike" dirty="0">
                          <a:effectLst/>
                          <a:latin typeface="Calibri" panose="020F0502020204030204" pitchFamily="34" charset="0"/>
                          <a:cs typeface="Calibri" panose="020F0502020204030204" pitchFamily="34" charset="0"/>
                        </a:rPr>
                        <a:t>Land use categories that this indicator applies to</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502229163"/>
                  </a:ext>
                </a:extLst>
              </a:tr>
              <a:tr h="1507599">
                <a:tc>
                  <a:txBody>
                    <a:bodyPr/>
                    <a:lstStyle/>
                    <a:p>
                      <a:pPr algn="ctr" fontAlgn="b"/>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Soil organic carbon stock in topsoil</a:t>
                      </a:r>
                      <a:endParaRPr lang="en-US" sz="1100" b="0" i="0" u="none" strike="noStrike" dirty="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b"/>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No definition given in the Regulation</a:t>
                      </a:r>
                      <a:endParaRPr lang="en-US" sz="1100" b="0" i="0" u="none" strike="noStrike" dirty="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b"/>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Cropland and grassland (reported</a:t>
                      </a:r>
                      <a:r>
                        <a:rPr lang="en-US" sz="1100" u="none" strike="noStrike" baseline="0" dirty="0" smtClean="0">
                          <a:solidFill>
                            <a:schemeClr val="tx1">
                              <a:lumMod val="50000"/>
                            </a:schemeClr>
                          </a:solidFill>
                          <a:effectLst/>
                          <a:latin typeface="Calibri" panose="020F0502020204030204" pitchFamily="34" charset="0"/>
                          <a:cs typeface="Calibri" panose="020F0502020204030204" pitchFamily="34" charset="0"/>
                        </a:rPr>
                        <a:t> separately)</a:t>
                      </a:r>
                      <a:endParaRPr lang="en-US" sz="1100" b="0" i="0" u="none" strike="noStrike" dirty="0" smtClean="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90269413"/>
                  </a:ext>
                </a:extLst>
              </a:tr>
              <a:tr h="150759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Deadwood</a:t>
                      </a:r>
                      <a:endParaRPr lang="en-US" sz="1100" b="0" i="0" u="none" strike="noStrike" dirty="0" smtClean="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No </a:t>
                      </a:r>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specific definition </a:t>
                      </a:r>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given in the Regulation</a:t>
                      </a:r>
                      <a:endParaRPr lang="en-US" sz="1100" b="0" i="0" u="none" strike="noStrike" dirty="0" smtClean="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b"/>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Forest and woodland</a:t>
                      </a:r>
                      <a:endParaRPr lang="en-US" sz="1100" b="0" i="0" u="none" strike="noStrike" dirty="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52384517"/>
                  </a:ext>
                </a:extLst>
              </a:tr>
            </a:tbl>
          </a:graphicData>
        </a:graphic>
      </p:graphicFrame>
      <p:sp>
        <p:nvSpPr>
          <p:cNvPr id="5" name="Title 4"/>
          <p:cNvSpPr>
            <a:spLocks noGrp="1"/>
          </p:cNvSpPr>
          <p:nvPr>
            <p:ph type="title"/>
          </p:nvPr>
        </p:nvSpPr>
        <p:spPr/>
        <p:txBody>
          <a:bodyPr/>
          <a:lstStyle/>
          <a:p>
            <a:r>
              <a:rPr lang="en-GB" sz="3600" dirty="0" smtClean="0"/>
              <a:t>European Environmental Economic Accounts</a:t>
            </a:r>
            <a:endParaRPr lang="en-GB" sz="3600" dirty="0"/>
          </a:p>
        </p:txBody>
      </p:sp>
      <p:sp>
        <p:nvSpPr>
          <p:cNvPr id="4" name="Rectangle 3"/>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Indicators, definitions, and land categories </a:t>
            </a:r>
            <a:endParaRPr lang="en-GB" dirty="0">
              <a:solidFill>
                <a:schemeClr val="bg1">
                  <a:lumMod val="50000"/>
                </a:schemeClr>
              </a:solidFill>
            </a:endParaRPr>
          </a:p>
        </p:txBody>
      </p:sp>
    </p:spTree>
    <p:extLst>
      <p:ext uri="{BB962C8B-B14F-4D97-AF65-F5344CB8AC3E}">
        <p14:creationId xmlns:p14="http://schemas.microsoft.com/office/powerpoint/2010/main" val="92260133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644712024"/>
              </p:ext>
            </p:extLst>
          </p:nvPr>
        </p:nvGraphicFramePr>
        <p:xfrm>
          <a:off x="970722" y="2327561"/>
          <a:ext cx="10515601" cy="3652134"/>
        </p:xfrm>
        <a:graphic>
          <a:graphicData uri="http://schemas.openxmlformats.org/drawingml/2006/table">
            <a:tbl>
              <a:tblPr firstRow="1" bandRow="1">
                <a:tableStyleId>{00A15C55-8517-42AA-B614-E9B94910E393}</a:tableStyleId>
              </a:tblPr>
              <a:tblGrid>
                <a:gridCol w="2530004">
                  <a:extLst>
                    <a:ext uri="{9D8B030D-6E8A-4147-A177-3AD203B41FA5}">
                      <a16:colId xmlns:a16="http://schemas.microsoft.com/office/drawing/2014/main" val="1806999277"/>
                    </a:ext>
                  </a:extLst>
                </a:gridCol>
                <a:gridCol w="2958660">
                  <a:extLst>
                    <a:ext uri="{9D8B030D-6E8A-4147-A177-3AD203B41FA5}">
                      <a16:colId xmlns:a16="http://schemas.microsoft.com/office/drawing/2014/main" val="2919424168"/>
                    </a:ext>
                  </a:extLst>
                </a:gridCol>
                <a:gridCol w="5026937">
                  <a:extLst>
                    <a:ext uri="{9D8B030D-6E8A-4147-A177-3AD203B41FA5}">
                      <a16:colId xmlns:a16="http://schemas.microsoft.com/office/drawing/2014/main" val="4146979640"/>
                    </a:ext>
                  </a:extLst>
                </a:gridCol>
              </a:tblGrid>
              <a:tr h="714362">
                <a:tc>
                  <a:txBody>
                    <a:bodyPr/>
                    <a:lstStyle/>
                    <a:p>
                      <a:pPr algn="ctr" fontAlgn="b"/>
                      <a:r>
                        <a:rPr lang="en-US" sz="1100" u="none" strike="noStrike" dirty="0">
                          <a:effectLst/>
                          <a:latin typeface="Calibri" panose="020F0502020204030204" pitchFamily="34" charset="0"/>
                          <a:cs typeface="Calibri" panose="020F0502020204030204" pitchFamily="34" charset="0"/>
                        </a:rPr>
                        <a:t>Indicator specified in </a:t>
                      </a:r>
                      <a:r>
                        <a:rPr lang="en-US" sz="1100" u="none" strike="noStrike" dirty="0" smtClean="0">
                          <a:effectLst/>
                          <a:latin typeface="Calibri" panose="020F0502020204030204" pitchFamily="34" charset="0"/>
                          <a:cs typeface="Calibri" panose="020F0502020204030204" pitchFamily="34" charset="0"/>
                        </a:rPr>
                        <a:t>Environmental Economic Accounts</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b"/>
                      <a:r>
                        <a:rPr lang="en-GB" sz="1100" u="none" strike="noStrike" dirty="0" smtClean="0">
                          <a:effectLst/>
                          <a:latin typeface="Calibri" panose="020F0502020204030204" pitchFamily="34" charset="0"/>
                          <a:cs typeface="Calibri" panose="020F0502020204030204" pitchFamily="34" charset="0"/>
                        </a:rPr>
                        <a:t>Units</a:t>
                      </a:r>
                      <a:r>
                        <a:rPr lang="en-GB" sz="1100" u="none" strike="noStrike" baseline="0" dirty="0" smtClean="0">
                          <a:effectLst/>
                          <a:latin typeface="Calibri" panose="020F0502020204030204" pitchFamily="34" charset="0"/>
                          <a:cs typeface="Calibri" panose="020F0502020204030204" pitchFamily="34" charset="0"/>
                        </a:rPr>
                        <a:t> to be reported in</a:t>
                      </a:r>
                      <a:endParaRPr lang="en-GB" sz="1100" b="1"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b"/>
                      <a:r>
                        <a:rPr lang="en-US" sz="1100" u="none" strike="noStrike" dirty="0" smtClean="0">
                          <a:effectLst/>
                          <a:latin typeface="Calibri" panose="020F0502020204030204" pitchFamily="34" charset="0"/>
                          <a:cs typeface="Calibri" panose="020F0502020204030204" pitchFamily="34" charset="0"/>
                        </a:rPr>
                        <a:t>Methodology</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502229163"/>
                  </a:ext>
                </a:extLst>
              </a:tr>
              <a:tr h="1468886">
                <a:tc>
                  <a:txBody>
                    <a:bodyPr/>
                    <a:lstStyle/>
                    <a:p>
                      <a:pPr algn="ctr" fontAlgn="b"/>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Soil organic carbon stock in topsoil</a:t>
                      </a:r>
                      <a:endParaRPr lang="en-US" sz="1100" b="0" i="0" u="none" strike="noStrike" dirty="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t"/>
                      <a:r>
                        <a:rPr lang="en-US" sz="1100" u="none" strike="noStrike" dirty="0" err="1" smtClean="0">
                          <a:solidFill>
                            <a:schemeClr val="tx1">
                              <a:lumMod val="50000"/>
                            </a:schemeClr>
                          </a:solidFill>
                          <a:effectLst/>
                          <a:latin typeface="Calibri" panose="020F0502020204030204" pitchFamily="34" charset="0"/>
                          <a:cs typeface="Calibri" panose="020F0502020204030204" pitchFamily="34" charset="0"/>
                        </a:rPr>
                        <a:t>tonnes</a:t>
                      </a:r>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/ha</a:t>
                      </a:r>
                      <a:endParaRPr lang="en-US" sz="1100" b="0" i="0" u="none" strike="noStrike" dirty="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t"/>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Not specified in the Regulation</a:t>
                      </a:r>
                      <a:endParaRPr lang="en-US" sz="1100" b="0" i="0" u="none" strike="noStrike" dirty="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90269413"/>
                  </a:ext>
                </a:extLst>
              </a:tr>
              <a:tr h="1468886">
                <a:tc>
                  <a:txBody>
                    <a:bodyPr/>
                    <a:lstStyle/>
                    <a:p>
                      <a:pPr algn="ctr" fontAlgn="b"/>
                      <a:r>
                        <a:rPr lang="en-US" sz="1100" b="0" i="0" u="none" strike="noStrike" dirty="0" smtClean="0">
                          <a:solidFill>
                            <a:schemeClr val="tx1">
                              <a:lumMod val="50000"/>
                            </a:schemeClr>
                          </a:solidFill>
                          <a:effectLst/>
                          <a:latin typeface="Calibri" panose="020F0502020204030204" pitchFamily="34" charset="0"/>
                          <a:cs typeface="Calibri" panose="020F0502020204030204" pitchFamily="34" charset="0"/>
                        </a:rPr>
                        <a:t>Deadwood</a:t>
                      </a:r>
                      <a:endParaRPr lang="en-US" sz="1100" b="0" i="0" u="none" strike="noStrike" dirty="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t"/>
                      <a:r>
                        <a:rPr lang="en-US" sz="1100" b="0" i="0" u="none" strike="noStrike" dirty="0" smtClean="0">
                          <a:solidFill>
                            <a:schemeClr val="tx1">
                              <a:lumMod val="50000"/>
                            </a:schemeClr>
                          </a:solidFill>
                          <a:effectLst/>
                          <a:latin typeface="Calibri" panose="020F0502020204030204" pitchFamily="34" charset="0"/>
                          <a:cs typeface="Calibri" panose="020F0502020204030204" pitchFamily="34" charset="0"/>
                        </a:rPr>
                        <a:t>m3/ha</a:t>
                      </a:r>
                      <a:endParaRPr lang="en-US" sz="1100" b="0" i="0" u="none" strike="noStrike" dirty="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Not specified in the Regulation</a:t>
                      </a:r>
                      <a:endParaRPr lang="en-US" sz="1100" b="0" i="0" u="none" strike="noStrike" dirty="0" smtClean="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3412027464"/>
                  </a:ext>
                </a:extLst>
              </a:tr>
            </a:tbl>
          </a:graphicData>
        </a:graphic>
      </p:graphicFrame>
      <p:sp>
        <p:nvSpPr>
          <p:cNvPr id="5" name="Title 4"/>
          <p:cNvSpPr>
            <a:spLocks noGrp="1"/>
          </p:cNvSpPr>
          <p:nvPr>
            <p:ph type="title"/>
          </p:nvPr>
        </p:nvSpPr>
        <p:spPr/>
        <p:txBody>
          <a:bodyPr/>
          <a:lstStyle/>
          <a:p>
            <a:r>
              <a:rPr lang="en-GB" sz="3600" dirty="0"/>
              <a:t>European Environmental Economic Accounts</a:t>
            </a:r>
          </a:p>
        </p:txBody>
      </p:sp>
      <p:sp>
        <p:nvSpPr>
          <p:cNvPr id="4" name="Rectangle 3"/>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Units and methodology</a:t>
            </a:r>
            <a:endParaRPr lang="en-GB" dirty="0">
              <a:solidFill>
                <a:schemeClr val="bg1">
                  <a:lumMod val="50000"/>
                </a:schemeClr>
              </a:solidFill>
            </a:endParaRPr>
          </a:p>
        </p:txBody>
      </p:sp>
    </p:spTree>
    <p:extLst>
      <p:ext uri="{BB962C8B-B14F-4D97-AF65-F5344CB8AC3E}">
        <p14:creationId xmlns:p14="http://schemas.microsoft.com/office/powerpoint/2010/main" val="127944370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3603406317"/>
              </p:ext>
            </p:extLst>
          </p:nvPr>
        </p:nvGraphicFramePr>
        <p:xfrm>
          <a:off x="970722" y="2327561"/>
          <a:ext cx="10514841" cy="2674451"/>
        </p:xfrm>
        <a:graphic>
          <a:graphicData uri="http://schemas.openxmlformats.org/drawingml/2006/table">
            <a:tbl>
              <a:tblPr firstRow="1" bandRow="1">
                <a:tableStyleId>{00A15C55-8517-42AA-B614-E9B94910E393}</a:tableStyleId>
              </a:tblPr>
              <a:tblGrid>
                <a:gridCol w="2529821">
                  <a:extLst>
                    <a:ext uri="{9D8B030D-6E8A-4147-A177-3AD203B41FA5}">
                      <a16:colId xmlns:a16="http://schemas.microsoft.com/office/drawing/2014/main" val="1806999277"/>
                    </a:ext>
                  </a:extLst>
                </a:gridCol>
                <a:gridCol w="7985020">
                  <a:extLst>
                    <a:ext uri="{9D8B030D-6E8A-4147-A177-3AD203B41FA5}">
                      <a16:colId xmlns:a16="http://schemas.microsoft.com/office/drawing/2014/main" val="2919424168"/>
                    </a:ext>
                  </a:extLst>
                </a:gridCol>
              </a:tblGrid>
              <a:tr h="875084">
                <a:tc>
                  <a:txBody>
                    <a:bodyPr/>
                    <a:lstStyle/>
                    <a:p>
                      <a:pPr algn="ctr" fontAlgn="b"/>
                      <a:r>
                        <a:rPr lang="en-US" sz="1100" u="none" strike="noStrike" dirty="0">
                          <a:effectLst/>
                          <a:latin typeface="Calibri" panose="020F0502020204030204" pitchFamily="34" charset="0"/>
                          <a:cs typeface="Calibri" panose="020F0502020204030204" pitchFamily="34" charset="0"/>
                        </a:rPr>
                        <a:t>Indicator specified in </a:t>
                      </a:r>
                      <a:r>
                        <a:rPr lang="en-US" sz="1100" u="none" strike="noStrike" dirty="0" smtClean="0">
                          <a:effectLst/>
                          <a:latin typeface="Calibri" panose="020F0502020204030204" pitchFamily="34" charset="0"/>
                          <a:cs typeface="Calibri" panose="020F0502020204030204" pitchFamily="34" charset="0"/>
                        </a:rPr>
                        <a:t>Environmental</a:t>
                      </a:r>
                      <a:r>
                        <a:rPr lang="en-US" sz="1100" u="none" strike="noStrike" baseline="0" dirty="0" smtClean="0">
                          <a:effectLst/>
                          <a:latin typeface="Calibri" panose="020F0502020204030204" pitchFamily="34" charset="0"/>
                          <a:cs typeface="Calibri" panose="020F0502020204030204" pitchFamily="34" charset="0"/>
                        </a:rPr>
                        <a:t> Economic Accounts</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b"/>
                      <a:r>
                        <a:rPr lang="en-GB" sz="1100" u="none" strike="noStrike" dirty="0" smtClean="0">
                          <a:effectLst/>
                          <a:latin typeface="Calibri" panose="020F0502020204030204" pitchFamily="34" charset="0"/>
                          <a:cs typeface="Calibri" panose="020F0502020204030204" pitchFamily="34" charset="0"/>
                        </a:rPr>
                        <a:t>Timeframes</a:t>
                      </a:r>
                      <a:r>
                        <a:rPr lang="en-GB" sz="1100" u="none" strike="noStrike" baseline="0" dirty="0" smtClean="0">
                          <a:effectLst/>
                          <a:latin typeface="Calibri" panose="020F0502020204030204" pitchFamily="34" charset="0"/>
                          <a:cs typeface="Calibri" panose="020F0502020204030204" pitchFamily="34" charset="0"/>
                        </a:rPr>
                        <a:t> and frequency of reporting</a:t>
                      </a:r>
                      <a:endParaRPr lang="en-GB" sz="1100" b="1"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502229163"/>
                  </a:ext>
                </a:extLst>
              </a:tr>
              <a:tr h="1799367">
                <a:tc>
                  <a:txBody>
                    <a:bodyPr/>
                    <a:lstStyle/>
                    <a:p>
                      <a:pPr algn="ctr" fontAlgn="b"/>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Soil organic carbon stock in </a:t>
                      </a:r>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topsoil</a:t>
                      </a:r>
                      <a:endParaRPr lang="en-US" sz="1100" b="0" i="0" u="none" strike="noStrike" dirty="0" smtClean="0">
                        <a:solidFill>
                          <a:schemeClr val="tx1">
                            <a:lumMod val="50000"/>
                          </a:schemeClr>
                        </a:solidFill>
                        <a:effectLst/>
                        <a:latin typeface="Calibri" panose="020F0502020204030204" pitchFamily="34" charset="0"/>
                        <a:cs typeface="Calibri" panose="020F0502020204030204" pitchFamily="34" charset="0"/>
                      </a:endParaRPr>
                    </a:p>
                    <a:p>
                      <a:pPr algn="ctr" fontAlgn="b"/>
                      <a:endParaRPr lang="en-US" sz="1100" b="0" i="0" u="none" strike="noStrike" dirty="0" smtClean="0">
                        <a:solidFill>
                          <a:schemeClr val="tx1">
                            <a:lumMod val="50000"/>
                          </a:schemeClr>
                        </a:solidFill>
                        <a:effectLst/>
                        <a:latin typeface="Calibri" panose="020F0502020204030204" pitchFamily="34" charset="0"/>
                        <a:cs typeface="Calibri" panose="020F0502020204030204" pitchFamily="34" charset="0"/>
                      </a:endParaRPr>
                    </a:p>
                    <a:p>
                      <a:pPr algn="ctr" fontAlgn="b"/>
                      <a:r>
                        <a:rPr lang="en-US" sz="1100" b="0" i="0" u="none" strike="noStrike" dirty="0" smtClean="0">
                          <a:solidFill>
                            <a:schemeClr val="tx1">
                              <a:lumMod val="50000"/>
                            </a:schemeClr>
                          </a:solidFill>
                          <a:effectLst/>
                          <a:latin typeface="Calibri" panose="020F0502020204030204" pitchFamily="34" charset="0"/>
                          <a:cs typeface="Calibri" panose="020F0502020204030204" pitchFamily="34" charset="0"/>
                        </a:rPr>
                        <a:t>Deadwood</a:t>
                      </a:r>
                      <a:endPar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t"/>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Reported as a national average for the reporting period.</a:t>
                      </a:r>
                    </a:p>
                    <a:p>
                      <a:pPr algn="ctr" fontAlgn="t"/>
                      <a:endPar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endParaRPr>
                    </a:p>
                    <a:p>
                      <a:pPr algn="ctr" fontAlgn="t"/>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Every 3 years.</a:t>
                      </a:r>
                      <a:r>
                        <a:rPr lang="en-US" sz="1100" u="none" strike="noStrike" baseline="0" dirty="0" smtClean="0">
                          <a:solidFill>
                            <a:schemeClr val="tx1">
                              <a:lumMod val="50000"/>
                            </a:schemeClr>
                          </a:solidFill>
                          <a:effectLst/>
                          <a:latin typeface="Calibri" panose="020F0502020204030204" pitchFamily="34" charset="0"/>
                          <a:cs typeface="Calibri" panose="020F0502020204030204" pitchFamily="34" charset="0"/>
                        </a:rPr>
                        <a:t> </a:t>
                      </a:r>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The data shall refer to a representative average for the reference year, and to the conversion matrix to the change in the 3 years between 2 reference years.</a:t>
                      </a:r>
                    </a:p>
                    <a:p>
                      <a:pPr algn="ctr" fontAlgn="t"/>
                      <a:endPar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endParaRPr>
                    </a:p>
                    <a:p>
                      <a:pPr algn="ctr" fontAlgn="t"/>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The first reference year is 2024. For the conversion matrix, the first reference year is 2027. In the first data transmission, Member States shall include data from 2024… For the conversion matrix, the data shall show the changes between 2024 and 2027. In each subsequent data transmission to the Commission, Member States shall provide extent and condition accounts data for years n-3 and n, where n is the reference year. Member States shall resubmit data from 2024 onwards whenever the data are revised. Member States may provide any available data for the years preceding 2024.</a:t>
                      </a:r>
                    </a:p>
                  </a:txBody>
                  <a:tcPr marL="0" marR="0" marT="0" marB="0" anchor="ctr"/>
                </a:tc>
                <a:extLst>
                  <a:ext uri="{0D108BD9-81ED-4DB2-BD59-A6C34878D82A}">
                    <a16:rowId xmlns:a16="http://schemas.microsoft.com/office/drawing/2014/main" val="1090269413"/>
                  </a:ext>
                </a:extLst>
              </a:tr>
            </a:tbl>
          </a:graphicData>
        </a:graphic>
      </p:graphicFrame>
      <p:sp>
        <p:nvSpPr>
          <p:cNvPr id="5" name="Title 4"/>
          <p:cNvSpPr>
            <a:spLocks noGrp="1"/>
          </p:cNvSpPr>
          <p:nvPr>
            <p:ph type="title"/>
          </p:nvPr>
        </p:nvSpPr>
        <p:spPr/>
        <p:txBody>
          <a:bodyPr/>
          <a:lstStyle/>
          <a:p>
            <a:r>
              <a:rPr lang="en-GB" sz="3600" dirty="0"/>
              <a:t>European Environmental Economic Accounts</a:t>
            </a:r>
          </a:p>
        </p:txBody>
      </p:sp>
      <p:sp>
        <p:nvSpPr>
          <p:cNvPr id="4" name="Rectangle 3"/>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Timeframes and frequency of reporting</a:t>
            </a:r>
            <a:endParaRPr lang="en-GB" dirty="0">
              <a:solidFill>
                <a:schemeClr val="bg1">
                  <a:lumMod val="50000"/>
                </a:schemeClr>
              </a:solidFill>
            </a:endParaRPr>
          </a:p>
        </p:txBody>
      </p:sp>
    </p:spTree>
    <p:extLst>
      <p:ext uri="{BB962C8B-B14F-4D97-AF65-F5344CB8AC3E}">
        <p14:creationId xmlns:p14="http://schemas.microsoft.com/office/powerpoint/2010/main" val="31875387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2711832777"/>
              </p:ext>
            </p:extLst>
          </p:nvPr>
        </p:nvGraphicFramePr>
        <p:xfrm>
          <a:off x="970722" y="2327561"/>
          <a:ext cx="10514841" cy="4264768"/>
        </p:xfrm>
        <a:graphic>
          <a:graphicData uri="http://schemas.openxmlformats.org/drawingml/2006/table">
            <a:tbl>
              <a:tblPr firstRow="1" bandRow="1">
                <a:tableStyleId>{5C22544A-7EE6-4342-B048-85BDC9FD1C3A}</a:tableStyleId>
              </a:tblPr>
              <a:tblGrid>
                <a:gridCol w="2529821">
                  <a:extLst>
                    <a:ext uri="{9D8B030D-6E8A-4147-A177-3AD203B41FA5}">
                      <a16:colId xmlns:a16="http://schemas.microsoft.com/office/drawing/2014/main" val="1806999277"/>
                    </a:ext>
                  </a:extLst>
                </a:gridCol>
                <a:gridCol w="4950186">
                  <a:extLst>
                    <a:ext uri="{9D8B030D-6E8A-4147-A177-3AD203B41FA5}">
                      <a16:colId xmlns:a16="http://schemas.microsoft.com/office/drawing/2014/main" val="2919424168"/>
                    </a:ext>
                  </a:extLst>
                </a:gridCol>
                <a:gridCol w="3034834">
                  <a:extLst>
                    <a:ext uri="{9D8B030D-6E8A-4147-A177-3AD203B41FA5}">
                      <a16:colId xmlns:a16="http://schemas.microsoft.com/office/drawing/2014/main" val="4146979640"/>
                    </a:ext>
                  </a:extLst>
                </a:gridCol>
              </a:tblGrid>
              <a:tr h="875084">
                <a:tc>
                  <a:txBody>
                    <a:bodyPr/>
                    <a:lstStyle/>
                    <a:p>
                      <a:pPr algn="ctr" fontAlgn="b"/>
                      <a:r>
                        <a:rPr lang="en-US" sz="1100" b="1" i="0" u="none" strike="noStrike" dirty="0">
                          <a:solidFill>
                            <a:schemeClr val="bg1"/>
                          </a:solidFill>
                          <a:effectLst/>
                          <a:latin typeface="Calibri" panose="020F0502020204030204" pitchFamily="34" charset="0"/>
                        </a:rPr>
                        <a:t>Indicator specified in LULUCF Regulation 2023/839</a:t>
                      </a:r>
                    </a:p>
                  </a:txBody>
                  <a:tcPr marL="0" marR="0" marT="0" marB="0" anchor="ctr"/>
                </a:tc>
                <a:tc>
                  <a:txBody>
                    <a:bodyPr/>
                    <a:lstStyle/>
                    <a:p>
                      <a:pPr algn="ctr" fontAlgn="b"/>
                      <a:r>
                        <a:rPr lang="en-GB" sz="1100" b="1" i="0" u="none" strike="noStrike" dirty="0">
                          <a:solidFill>
                            <a:schemeClr val="bg1"/>
                          </a:solidFill>
                          <a:effectLst/>
                          <a:latin typeface="Calibri" panose="020F0502020204030204" pitchFamily="34" charset="0"/>
                        </a:rPr>
                        <a:t>Indicator </a:t>
                      </a:r>
                      <a:r>
                        <a:rPr lang="en-GB" sz="1100" b="1" i="0" u="none" strike="noStrike" dirty="0" smtClean="0">
                          <a:solidFill>
                            <a:schemeClr val="bg1"/>
                          </a:solidFill>
                          <a:effectLst/>
                          <a:latin typeface="Calibri" panose="020F0502020204030204" pitchFamily="34" charset="0"/>
                        </a:rPr>
                        <a:t>definition (from IPCC</a:t>
                      </a:r>
                      <a:r>
                        <a:rPr lang="en-GB" sz="1100" b="1" i="0" u="none" strike="noStrike" baseline="0" dirty="0" smtClean="0">
                          <a:solidFill>
                            <a:schemeClr val="bg1"/>
                          </a:solidFill>
                          <a:effectLst/>
                          <a:latin typeface="Calibri" panose="020F0502020204030204" pitchFamily="34" charset="0"/>
                        </a:rPr>
                        <a:t> 2006)</a:t>
                      </a:r>
                      <a:endParaRPr lang="en-GB" sz="1100" b="1" i="0" u="none" strike="noStrike" dirty="0">
                        <a:solidFill>
                          <a:schemeClr val="bg1"/>
                        </a:solidFill>
                        <a:effectLst/>
                        <a:latin typeface="Calibri" panose="020F0502020204030204" pitchFamily="34" charset="0"/>
                      </a:endParaRP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Land use categories that this indicator applies to</a:t>
                      </a:r>
                    </a:p>
                  </a:txBody>
                  <a:tcPr marL="0" marR="0" marT="0" marB="0" anchor="ctr"/>
                </a:tc>
                <a:extLst>
                  <a:ext uri="{0D108BD9-81ED-4DB2-BD59-A6C34878D82A}">
                    <a16:rowId xmlns:a16="http://schemas.microsoft.com/office/drawing/2014/main" val="502229163"/>
                  </a:ext>
                </a:extLst>
              </a:tr>
              <a:tr h="1799367">
                <a:tc>
                  <a:txBody>
                    <a:bodyPr/>
                    <a:lstStyle/>
                    <a:p>
                      <a:pPr algn="ctr" fontAlgn="b"/>
                      <a:r>
                        <a:rPr lang="en-US" sz="1100" b="0" i="0" u="none" strike="noStrike" dirty="0">
                          <a:solidFill>
                            <a:srgbClr val="000000"/>
                          </a:solidFill>
                          <a:effectLst/>
                          <a:latin typeface="Calibri" panose="020F0502020204030204" pitchFamily="34" charset="0"/>
                        </a:rPr>
                        <a:t>(</a:t>
                      </a:r>
                      <a:r>
                        <a:rPr lang="en-US" sz="1100" b="0" i="0" u="none" strike="noStrike" dirty="0" smtClean="0">
                          <a:solidFill>
                            <a:srgbClr val="000000"/>
                          </a:solidFill>
                          <a:effectLst/>
                          <a:latin typeface="Calibri" panose="020F0502020204030204" pitchFamily="34" charset="0"/>
                        </a:rPr>
                        <a:t>Carbon </a:t>
                      </a:r>
                      <a:r>
                        <a:rPr lang="en-US" sz="1100" b="0" i="0" u="none" strike="noStrike" dirty="0">
                          <a:solidFill>
                            <a:srgbClr val="000000"/>
                          </a:solidFill>
                          <a:effectLst/>
                          <a:latin typeface="Calibri" panose="020F0502020204030204" pitchFamily="34" charset="0"/>
                        </a:rPr>
                        <a:t>stock in the carbon pool) Organic </a:t>
                      </a:r>
                      <a:r>
                        <a:rPr lang="en-US" sz="1100" b="0" i="0" u="none" strike="noStrike" dirty="0" smtClean="0">
                          <a:solidFill>
                            <a:srgbClr val="000000"/>
                          </a:solidFill>
                          <a:effectLst/>
                          <a:latin typeface="Calibri" panose="020F0502020204030204" pitchFamily="34" charset="0"/>
                        </a:rPr>
                        <a:t>soils</a:t>
                      </a:r>
                    </a:p>
                    <a:p>
                      <a:pPr algn="ctr" fontAlgn="b"/>
                      <a:endParaRPr lang="en-US" sz="1100" b="0" i="0" u="none" strike="noStrike" dirty="0" smtClean="0">
                        <a:solidFill>
                          <a:schemeClr val="accent6">
                            <a:lumMod val="75000"/>
                          </a:schemeClr>
                        </a:solidFill>
                        <a:effectLst/>
                        <a:latin typeface="Calibri" panose="020F0502020204030204" pitchFamily="34" charset="0"/>
                      </a:endParaRPr>
                    </a:p>
                    <a:p>
                      <a:pPr algn="ctr" fontAlgn="b"/>
                      <a:r>
                        <a:rPr lang="en-US" sz="1100" b="0" i="0" u="none" strike="noStrike" dirty="0" smtClean="0">
                          <a:solidFill>
                            <a:schemeClr val="accent6">
                              <a:lumMod val="75000"/>
                            </a:schemeClr>
                          </a:solidFill>
                          <a:effectLst/>
                          <a:latin typeface="Calibri" panose="020F0502020204030204" pitchFamily="34" charset="0"/>
                        </a:rPr>
                        <a:t>(</a:t>
                      </a:r>
                      <a:r>
                        <a:rPr lang="en-US" sz="1100" b="0" i="1" u="none" strike="noStrike" dirty="0" smtClean="0">
                          <a:solidFill>
                            <a:schemeClr val="accent6">
                              <a:lumMod val="75000"/>
                            </a:schemeClr>
                          </a:solidFill>
                          <a:effectLst/>
                          <a:latin typeface="Calibri" panose="020F0502020204030204" pitchFamily="34" charset="0"/>
                        </a:rPr>
                        <a:t>before</a:t>
                      </a:r>
                      <a:r>
                        <a:rPr lang="en-US" sz="1100" b="0" i="1" u="none" strike="noStrike" baseline="0" dirty="0" smtClean="0">
                          <a:solidFill>
                            <a:schemeClr val="accent6">
                              <a:lumMod val="75000"/>
                            </a:schemeClr>
                          </a:solidFill>
                          <a:effectLst/>
                          <a:latin typeface="Calibri" panose="020F0502020204030204" pitchFamily="34" charset="0"/>
                        </a:rPr>
                        <a:t> the regulation was updated, this was just ‘soil organic carbon’)</a:t>
                      </a:r>
                      <a:endParaRPr lang="en-US" sz="1100" b="0" i="0" u="none" strike="noStrike" dirty="0">
                        <a:solidFill>
                          <a:schemeClr val="accent6">
                            <a:lumMod val="75000"/>
                          </a:schemeClr>
                        </a:solidFill>
                        <a:effectLst/>
                        <a:latin typeface="Calibri" panose="020F0502020204030204" pitchFamily="34" charset="0"/>
                      </a:endParaRPr>
                    </a:p>
                  </a:txBody>
                  <a:tcPr marL="0" marR="0" marT="0" marB="0" anchor="ctr"/>
                </a:tc>
                <a:tc>
                  <a:txBody>
                    <a:bodyPr/>
                    <a:lstStyle/>
                    <a:p>
                      <a:pPr algn="ctr" fontAlgn="b"/>
                      <a:endParaRPr lang="en-US" sz="1100" b="0" i="0" u="none" strike="noStrike" dirty="0" smtClean="0">
                        <a:solidFill>
                          <a:srgbClr val="000000"/>
                        </a:solidFill>
                        <a:effectLst/>
                        <a:latin typeface="Calibri" panose="020F0502020204030204" pitchFamily="34" charset="0"/>
                      </a:endParaRPr>
                    </a:p>
                    <a:p>
                      <a:pPr algn="ctr" fontAlgn="b"/>
                      <a:r>
                        <a:rPr lang="en-US" sz="1100" b="0" i="0" u="none" strike="noStrike" dirty="0" smtClean="0">
                          <a:solidFill>
                            <a:srgbClr val="000000"/>
                          </a:solidFill>
                          <a:effectLst/>
                          <a:latin typeface="Calibri" panose="020F0502020204030204" pitchFamily="34" charset="0"/>
                        </a:rPr>
                        <a:t>Organic </a:t>
                      </a:r>
                      <a:r>
                        <a:rPr lang="en-US" sz="1100" b="0" i="0" u="none" strike="noStrike" dirty="0">
                          <a:solidFill>
                            <a:srgbClr val="000000"/>
                          </a:solidFill>
                          <a:effectLst/>
                          <a:latin typeface="Calibri" panose="020F0502020204030204" pitchFamily="34" charset="0"/>
                        </a:rPr>
                        <a:t>soils are identified on the basis of criteria 1 and 2, or 1 and 3 listed below (FAO 1998): </a:t>
                      </a:r>
                      <a:endParaRPr lang="en-US" sz="1100" b="0" i="0" u="none" strike="noStrike" dirty="0" smtClean="0">
                        <a:solidFill>
                          <a:srgbClr val="000000"/>
                        </a:solidFill>
                        <a:effectLst/>
                        <a:latin typeface="Calibri" panose="020F0502020204030204" pitchFamily="34" charset="0"/>
                      </a:endParaRPr>
                    </a:p>
                    <a:p>
                      <a:pPr marL="228600" indent="-228600" algn="l" fontAlgn="b">
                        <a:buAutoNum type="arabicPeriod"/>
                      </a:pPr>
                      <a:r>
                        <a:rPr lang="en-US" sz="1100" b="0" i="0" u="none" strike="noStrike" dirty="0" smtClean="0">
                          <a:solidFill>
                            <a:srgbClr val="000000"/>
                          </a:solidFill>
                          <a:effectLst/>
                          <a:latin typeface="Calibri" panose="020F0502020204030204" pitchFamily="34" charset="0"/>
                        </a:rPr>
                        <a:t>Thickness </a:t>
                      </a:r>
                      <a:r>
                        <a:rPr lang="en-US" sz="1100" b="0" i="0" u="none" strike="noStrike" dirty="0">
                          <a:solidFill>
                            <a:srgbClr val="000000"/>
                          </a:solidFill>
                          <a:effectLst/>
                          <a:latin typeface="Calibri" panose="020F0502020204030204" pitchFamily="34" charset="0"/>
                        </a:rPr>
                        <a:t>of organic horizon greater than or equal to 10 cm. A horizon of less than 20 cm must have 12 percent or more organic carbon when mixed to a depth of 20 </a:t>
                      </a:r>
                      <a:r>
                        <a:rPr lang="en-US" sz="1100" b="0" i="0" u="none" strike="noStrike" dirty="0" smtClean="0">
                          <a:solidFill>
                            <a:srgbClr val="000000"/>
                          </a:solidFill>
                          <a:effectLst/>
                          <a:latin typeface="Calibri" panose="020F0502020204030204" pitchFamily="34" charset="0"/>
                        </a:rPr>
                        <a:t>cm.</a:t>
                      </a:r>
                    </a:p>
                    <a:p>
                      <a:pPr marL="228600" indent="-228600" algn="l" fontAlgn="b">
                        <a:buAutoNum type="arabicPeriod"/>
                      </a:pPr>
                      <a:r>
                        <a:rPr lang="en-US" sz="1100" b="0" i="0" u="none" strike="noStrike" dirty="0" smtClean="0">
                          <a:solidFill>
                            <a:srgbClr val="000000"/>
                          </a:solidFill>
                          <a:effectLst/>
                          <a:latin typeface="Calibri" panose="020F0502020204030204" pitchFamily="34" charset="0"/>
                        </a:rPr>
                        <a:t>Soils </a:t>
                      </a:r>
                      <a:r>
                        <a:rPr lang="en-US" sz="1100" b="0" i="0" u="none" strike="noStrike" dirty="0">
                          <a:solidFill>
                            <a:srgbClr val="000000"/>
                          </a:solidFill>
                          <a:effectLst/>
                          <a:latin typeface="Calibri" panose="020F0502020204030204" pitchFamily="34" charset="0"/>
                        </a:rPr>
                        <a:t>that are never saturated with water for more than a few days must contain more than 20 percent organic carbon by weight (i.e., about 35 percent organic matter). </a:t>
                      </a:r>
                      <a:endParaRPr lang="en-US" sz="1100" b="0" i="0" u="none" strike="noStrike" dirty="0" smtClean="0">
                        <a:solidFill>
                          <a:srgbClr val="000000"/>
                        </a:solidFill>
                        <a:effectLst/>
                        <a:latin typeface="Calibri" panose="020F0502020204030204" pitchFamily="34" charset="0"/>
                      </a:endParaRPr>
                    </a:p>
                    <a:p>
                      <a:pPr marL="228600" indent="-228600" algn="l" fontAlgn="b">
                        <a:buAutoNum type="arabicPeriod"/>
                      </a:pPr>
                      <a:r>
                        <a:rPr lang="en-US" sz="1100" b="0" i="0" u="none" strike="noStrike" dirty="0" smtClean="0">
                          <a:solidFill>
                            <a:srgbClr val="000000"/>
                          </a:solidFill>
                          <a:effectLst/>
                          <a:latin typeface="Calibri" panose="020F0502020204030204" pitchFamily="34" charset="0"/>
                        </a:rPr>
                        <a:t>Soils </a:t>
                      </a:r>
                      <a:r>
                        <a:rPr lang="en-US" sz="1100" b="0" i="0" u="none" strike="noStrike" dirty="0">
                          <a:solidFill>
                            <a:srgbClr val="000000"/>
                          </a:solidFill>
                          <a:effectLst/>
                          <a:latin typeface="Calibri" panose="020F0502020204030204" pitchFamily="34" charset="0"/>
                        </a:rPr>
                        <a:t>are subject to water saturation episodes and has either: a. At least 12 percent organic carbon by weight (i.e., about 20 percent organic matter) if the soil has no clay; or b. At least 18 percent organic carbon by weight (i.e., about 30 percent organic matter) if the soil has 60% or more clay; or c. An intermediate, proportional amount of organic carbon for intermediate amounts of clay</a:t>
                      </a:r>
                      <a:r>
                        <a:rPr lang="en-US" sz="1100" b="0" i="0" u="none" strike="noStrike" dirty="0" smtClean="0">
                          <a:solidFill>
                            <a:srgbClr val="000000"/>
                          </a:solidFill>
                          <a:effectLst/>
                          <a:latin typeface="Calibri" panose="020F0502020204030204" pitchFamily="34" charset="0"/>
                        </a:rPr>
                        <a:t>.</a:t>
                      </a:r>
                    </a:p>
                    <a:p>
                      <a:pPr marL="0" indent="0" algn="l" fontAlgn="b">
                        <a:buNone/>
                      </a:pP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US" sz="1100" b="0" i="0" u="none" strike="noStrike" dirty="0">
                          <a:solidFill>
                            <a:srgbClr val="000000"/>
                          </a:solidFill>
                          <a:effectLst/>
                          <a:latin typeface="Calibri" panose="020F0502020204030204" pitchFamily="34" charset="0"/>
                        </a:rPr>
                        <a:t>All of the land use categories stated in Article 2 of LULUCF Regulation </a:t>
                      </a:r>
                      <a:r>
                        <a:rPr lang="en-US" sz="1100" b="0" i="0" u="none" strike="noStrike" dirty="0" smtClean="0">
                          <a:solidFill>
                            <a:srgbClr val="000000"/>
                          </a:solidFill>
                          <a:effectLst/>
                          <a:latin typeface="Calibri" panose="020F0502020204030204" pitchFamily="34" charset="0"/>
                        </a:rPr>
                        <a:t>2023/839: </a:t>
                      </a:r>
                    </a:p>
                    <a:p>
                      <a:pPr marL="171450" indent="-171450" algn="ctr" fontAlgn="b">
                        <a:buFontTx/>
                        <a:buChar char="-"/>
                      </a:pPr>
                      <a:r>
                        <a:rPr lang="en-US" sz="1100" b="0" i="0" u="none" strike="noStrike" baseline="0" dirty="0" smtClean="0">
                          <a:solidFill>
                            <a:srgbClr val="000000"/>
                          </a:solidFill>
                          <a:effectLst/>
                          <a:latin typeface="Calibri" panose="020F0502020204030204" pitchFamily="34" charset="0"/>
                        </a:rPr>
                        <a:t>Afforested land</a:t>
                      </a:r>
                    </a:p>
                    <a:p>
                      <a:pPr marL="171450" indent="-171450" algn="ctr" fontAlgn="b">
                        <a:buFontTx/>
                        <a:buChar char="-"/>
                      </a:pPr>
                      <a:r>
                        <a:rPr lang="en-US" sz="1100" b="0" i="0" u="none" strike="noStrike" baseline="0" dirty="0" smtClean="0">
                          <a:solidFill>
                            <a:srgbClr val="000000"/>
                          </a:solidFill>
                          <a:effectLst/>
                          <a:latin typeface="Calibri" panose="020F0502020204030204" pitchFamily="34" charset="0"/>
                        </a:rPr>
                        <a:t>Deforested land</a:t>
                      </a:r>
                    </a:p>
                    <a:p>
                      <a:pPr marL="171450" indent="-171450" algn="ctr" fontAlgn="b">
                        <a:buFontTx/>
                        <a:buChar char="-"/>
                      </a:pPr>
                      <a:r>
                        <a:rPr lang="en-US" sz="1100" b="0" i="0" u="none" strike="noStrike" baseline="0" dirty="0" smtClean="0">
                          <a:solidFill>
                            <a:srgbClr val="000000"/>
                          </a:solidFill>
                          <a:effectLst/>
                          <a:latin typeface="Calibri" panose="020F0502020204030204" pitchFamily="34" charset="0"/>
                        </a:rPr>
                        <a:t>Managed cropland</a:t>
                      </a:r>
                    </a:p>
                    <a:p>
                      <a:pPr marL="171450" indent="-171450" algn="ctr" fontAlgn="b">
                        <a:buFontTx/>
                        <a:buChar char="-"/>
                      </a:pPr>
                      <a:r>
                        <a:rPr lang="en-US" sz="1100" b="0" i="0" u="none" strike="noStrike" baseline="0" dirty="0" smtClean="0">
                          <a:solidFill>
                            <a:srgbClr val="000000"/>
                          </a:solidFill>
                          <a:effectLst/>
                          <a:latin typeface="Calibri" panose="020F0502020204030204" pitchFamily="34" charset="0"/>
                        </a:rPr>
                        <a:t>Managed grassland</a:t>
                      </a:r>
                    </a:p>
                    <a:p>
                      <a:pPr marL="171450" indent="-171450" algn="ctr" fontAlgn="b">
                        <a:buFontTx/>
                        <a:buChar char="-"/>
                      </a:pPr>
                      <a:r>
                        <a:rPr lang="en-US" sz="1100" b="0" i="0" u="none" strike="noStrike" baseline="0" dirty="0" smtClean="0">
                          <a:solidFill>
                            <a:srgbClr val="000000"/>
                          </a:solidFill>
                          <a:effectLst/>
                          <a:latin typeface="Calibri" panose="020F0502020204030204" pitchFamily="34" charset="0"/>
                        </a:rPr>
                        <a:t>Managed forest land</a:t>
                      </a:r>
                    </a:p>
                    <a:p>
                      <a:pPr marL="171450" indent="-171450" algn="ctr" fontAlgn="b">
                        <a:buFontTx/>
                        <a:buChar char="-"/>
                      </a:pPr>
                      <a:r>
                        <a:rPr lang="en-US" sz="1100" b="0" i="0" u="none" strike="noStrike" baseline="0" dirty="0" smtClean="0">
                          <a:solidFill>
                            <a:srgbClr val="000000"/>
                          </a:solidFill>
                          <a:effectLst/>
                          <a:latin typeface="Calibri" panose="020F0502020204030204" pitchFamily="34" charset="0"/>
                        </a:rPr>
                        <a:t>Managed wetland (only where a MS has notified the Commission that they will include this land category in their greenhouse gas inventory)</a:t>
                      </a:r>
                    </a:p>
                  </a:txBody>
                  <a:tcPr marL="0" marR="0" marT="0" marB="0" anchor="ctr"/>
                </a:tc>
                <a:extLst>
                  <a:ext uri="{0D108BD9-81ED-4DB2-BD59-A6C34878D82A}">
                    <a16:rowId xmlns:a16="http://schemas.microsoft.com/office/drawing/2014/main" val="1090269413"/>
                  </a:ext>
                </a:extLst>
              </a:tr>
              <a:tr h="875084">
                <a:tc>
                  <a:txBody>
                    <a:bodyPr/>
                    <a:lstStyle/>
                    <a:p>
                      <a:pPr algn="ctr" fontAlgn="b"/>
                      <a:r>
                        <a:rPr lang="en-US" sz="1100" b="0" i="0" u="none" strike="noStrike" dirty="0">
                          <a:solidFill>
                            <a:srgbClr val="000000"/>
                          </a:solidFill>
                          <a:effectLst/>
                          <a:latin typeface="Calibri" panose="020F0502020204030204" pitchFamily="34" charset="0"/>
                        </a:rPr>
                        <a:t>(</a:t>
                      </a:r>
                      <a:r>
                        <a:rPr lang="en-US" sz="1100" b="0" i="0" u="none" strike="noStrike" dirty="0" smtClean="0">
                          <a:solidFill>
                            <a:srgbClr val="000000"/>
                          </a:solidFill>
                          <a:effectLst/>
                          <a:latin typeface="Calibri" panose="020F0502020204030204" pitchFamily="34" charset="0"/>
                        </a:rPr>
                        <a:t>Carbon </a:t>
                      </a:r>
                      <a:r>
                        <a:rPr lang="en-US" sz="1100" b="0" i="0" u="none" strike="noStrike" dirty="0">
                          <a:solidFill>
                            <a:srgbClr val="000000"/>
                          </a:solidFill>
                          <a:effectLst/>
                          <a:latin typeface="Calibri" panose="020F0502020204030204" pitchFamily="34" charset="0"/>
                        </a:rPr>
                        <a:t>stock in the carbon pool) Mineral </a:t>
                      </a:r>
                      <a:r>
                        <a:rPr lang="en-US" sz="1100" b="0" i="0" u="none" strike="noStrike" dirty="0" smtClean="0">
                          <a:solidFill>
                            <a:srgbClr val="000000"/>
                          </a:solidFill>
                          <a:effectLst/>
                          <a:latin typeface="Calibri" panose="020F0502020204030204" pitchFamily="34" charset="0"/>
                        </a:rPr>
                        <a:t>soils</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accent6">
                              <a:lumMod val="75000"/>
                            </a:schemeClr>
                          </a:solidFill>
                          <a:effectLst/>
                          <a:latin typeface="Calibri" panose="020F0502020204030204" pitchFamily="34" charset="0"/>
                        </a:rPr>
                        <a:t>(</a:t>
                      </a:r>
                      <a:r>
                        <a:rPr lang="en-US" sz="1100" b="0" i="1" u="none" strike="noStrike" dirty="0" smtClean="0">
                          <a:solidFill>
                            <a:schemeClr val="accent6">
                              <a:lumMod val="75000"/>
                            </a:schemeClr>
                          </a:solidFill>
                          <a:effectLst/>
                          <a:latin typeface="Calibri" panose="020F0502020204030204" pitchFamily="34" charset="0"/>
                        </a:rPr>
                        <a:t>before</a:t>
                      </a:r>
                      <a:r>
                        <a:rPr lang="en-US" sz="1100" b="0" i="1" u="none" strike="noStrike" baseline="0" dirty="0" smtClean="0">
                          <a:solidFill>
                            <a:schemeClr val="accent6">
                              <a:lumMod val="75000"/>
                            </a:schemeClr>
                          </a:solidFill>
                          <a:effectLst/>
                          <a:latin typeface="Calibri" panose="020F0502020204030204" pitchFamily="34" charset="0"/>
                        </a:rPr>
                        <a:t> the regulation was updated, this was just ‘soil organic carbon’)</a:t>
                      </a:r>
                      <a:endParaRPr lang="en-US" sz="1100" b="0" i="0" u="none" strike="noStrike" dirty="0" smtClean="0">
                        <a:solidFill>
                          <a:schemeClr val="accent6">
                            <a:lumMod val="75000"/>
                          </a:schemeClr>
                        </a:solidFill>
                        <a:effectLst/>
                        <a:latin typeface="Calibri" panose="020F0502020204030204" pitchFamily="34" charset="0"/>
                      </a:endParaRPr>
                    </a:p>
                  </a:txBody>
                  <a:tcPr marL="0" marR="0" marT="0" marB="0" anchor="ctr"/>
                </a:tc>
                <a:tc>
                  <a:txBody>
                    <a:bodyPr/>
                    <a:lstStyle/>
                    <a:p>
                      <a:pPr algn="ctr" fontAlgn="b"/>
                      <a:r>
                        <a:rPr lang="en-US" sz="1100" b="0" i="0" u="none" strike="noStrike" dirty="0">
                          <a:solidFill>
                            <a:srgbClr val="000000"/>
                          </a:solidFill>
                          <a:effectLst/>
                          <a:latin typeface="Calibri" panose="020F0502020204030204" pitchFamily="34" charset="0"/>
                        </a:rPr>
                        <a:t>All other types of soils are classified as mineral.</a:t>
                      </a:r>
                    </a:p>
                  </a:txBody>
                  <a:tcPr marL="0" marR="0" marT="0" marB="0" anchor="ctr"/>
                </a:tc>
                <a:tc>
                  <a:txBody>
                    <a:bodyPr/>
                    <a:lstStyle/>
                    <a:p>
                      <a:pPr algn="ctr" fontAlgn="b"/>
                      <a:r>
                        <a:rPr lang="en-US" sz="1100" b="0" i="0" u="none" strike="noStrike" dirty="0">
                          <a:solidFill>
                            <a:srgbClr val="000000"/>
                          </a:solidFill>
                          <a:effectLst/>
                          <a:latin typeface="Calibri" panose="020F0502020204030204" pitchFamily="34" charset="0"/>
                        </a:rPr>
                        <a:t>All of the land use categories stated in Article 2 of LULUCF Regulation </a:t>
                      </a:r>
                      <a:r>
                        <a:rPr lang="en-US" sz="1100" b="0" i="0" u="none" strike="noStrike" dirty="0" smtClean="0">
                          <a:solidFill>
                            <a:srgbClr val="000000"/>
                          </a:solidFill>
                          <a:effectLst/>
                          <a:latin typeface="Calibri" panose="020F0502020204030204" pitchFamily="34" charset="0"/>
                        </a:rPr>
                        <a:t>2023/839 (</a:t>
                      </a:r>
                      <a:r>
                        <a:rPr lang="en-US" sz="1100" b="0" i="1" u="none" strike="noStrike" dirty="0" smtClean="0">
                          <a:solidFill>
                            <a:srgbClr val="000000"/>
                          </a:solidFill>
                          <a:effectLst/>
                          <a:latin typeface="Calibri" panose="020F0502020204030204" pitchFamily="34" charset="0"/>
                        </a:rPr>
                        <a:t>as listed above</a:t>
                      </a:r>
                      <a:r>
                        <a:rPr lang="en-US" sz="1100" b="0" i="0" u="none" strike="noStrike" dirty="0" smtClean="0">
                          <a:solidFill>
                            <a:srgbClr val="000000"/>
                          </a:solidFill>
                          <a:effectLst/>
                          <a:latin typeface="Calibri" panose="020F0502020204030204" pitchFamily="34" charset="0"/>
                        </a:rPr>
                        <a:t>)</a:t>
                      </a:r>
                      <a:endParaRPr lang="en-US"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838955740"/>
                  </a:ext>
                </a:extLst>
              </a:tr>
            </a:tbl>
          </a:graphicData>
        </a:graphic>
      </p:graphicFrame>
      <p:sp>
        <p:nvSpPr>
          <p:cNvPr id="5" name="Title 4"/>
          <p:cNvSpPr>
            <a:spLocks noGrp="1"/>
          </p:cNvSpPr>
          <p:nvPr>
            <p:ph type="title"/>
          </p:nvPr>
        </p:nvSpPr>
        <p:spPr/>
        <p:txBody>
          <a:bodyPr/>
          <a:lstStyle/>
          <a:p>
            <a:r>
              <a:rPr lang="en-GB" sz="3600" dirty="0" smtClean="0"/>
              <a:t>Land use, land use change and forestry (LULUCF)</a:t>
            </a:r>
            <a:endParaRPr lang="en-GB" sz="3600" dirty="0"/>
          </a:p>
        </p:txBody>
      </p:sp>
      <p:sp>
        <p:nvSpPr>
          <p:cNvPr id="4" name="Rectangle 3"/>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Indicators, definitions, and land categories </a:t>
            </a:r>
            <a:endParaRPr lang="en-GB" dirty="0">
              <a:solidFill>
                <a:schemeClr val="bg1">
                  <a:lumMod val="50000"/>
                </a:schemeClr>
              </a:solidFill>
            </a:endParaRPr>
          </a:p>
        </p:txBody>
      </p:sp>
      <p:sp>
        <p:nvSpPr>
          <p:cNvPr id="6" name="TextBox 5"/>
          <p:cNvSpPr txBox="1"/>
          <p:nvPr/>
        </p:nvSpPr>
        <p:spPr>
          <a:xfrm>
            <a:off x="5807413" y="1580524"/>
            <a:ext cx="593387"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smtClean="0"/>
              <a:t>pt1</a:t>
            </a:r>
            <a:endParaRPr lang="en-GB" dirty="0"/>
          </a:p>
        </p:txBody>
      </p:sp>
    </p:spTree>
    <p:extLst>
      <p:ext uri="{BB962C8B-B14F-4D97-AF65-F5344CB8AC3E}">
        <p14:creationId xmlns:p14="http://schemas.microsoft.com/office/powerpoint/2010/main" val="28607046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a:xfrm>
            <a:off x="970722" y="1825626"/>
            <a:ext cx="10515600" cy="376313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spcAft>
                <a:spcPts val="1800"/>
              </a:spcAft>
              <a:buClr>
                <a:schemeClr val="tx2"/>
              </a:buClr>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smtClean="0"/>
              <a:t>Proposal submitted on 22</a:t>
            </a:r>
            <a:r>
              <a:rPr lang="en-US" sz="2000" baseline="30000" dirty="0" smtClean="0"/>
              <a:t>nd</a:t>
            </a:r>
            <a:r>
              <a:rPr lang="en-US" sz="2000" dirty="0" smtClean="0"/>
              <a:t> November 2023.</a:t>
            </a:r>
            <a:endParaRPr lang="en-US" sz="2000" dirty="0" smtClean="0"/>
          </a:p>
          <a:p>
            <a:r>
              <a:rPr lang="en-US" sz="2000" dirty="0" smtClean="0"/>
              <a:t>This proposal </a:t>
            </a:r>
            <a:r>
              <a:rPr lang="en-US" sz="2000" dirty="0"/>
              <a:t>aims to: </a:t>
            </a:r>
            <a:endParaRPr lang="en-US" sz="2000" dirty="0" smtClean="0"/>
          </a:p>
          <a:p>
            <a:pPr marL="342900" indent="-342900">
              <a:buFont typeface="Arial" panose="020B0604020202020204" pitchFamily="34" charset="0"/>
              <a:buChar char="•"/>
            </a:pPr>
            <a:r>
              <a:rPr lang="en-US" sz="2000" dirty="0"/>
              <a:t>E</a:t>
            </a:r>
            <a:r>
              <a:rPr lang="en-US" sz="2000" dirty="0" smtClean="0"/>
              <a:t>nsure </a:t>
            </a:r>
            <a:r>
              <a:rPr lang="en-US" sz="2000" dirty="0"/>
              <a:t>coherent high-quality monitoring that makes it possible to track progress towards achieving EU targets, policy objectives and targets that concern forests including on biodiversity, climate and crisis </a:t>
            </a:r>
            <a:r>
              <a:rPr lang="en-US" sz="2000" dirty="0" smtClean="0"/>
              <a:t>response</a:t>
            </a:r>
          </a:p>
          <a:p>
            <a:pPr marL="342900" indent="-342900">
              <a:buFont typeface="Arial" panose="020B0604020202020204" pitchFamily="34" charset="0"/>
              <a:buChar char="•"/>
            </a:pPr>
            <a:r>
              <a:rPr lang="en-US" sz="2000" dirty="0"/>
              <a:t>I</a:t>
            </a:r>
            <a:r>
              <a:rPr lang="en-US" sz="2000" dirty="0" smtClean="0"/>
              <a:t>mprove </a:t>
            </a:r>
            <a:r>
              <a:rPr lang="en-US" sz="2000" dirty="0"/>
              <a:t>risk assessment and </a:t>
            </a:r>
            <a:r>
              <a:rPr lang="en-US" sz="2000" dirty="0" smtClean="0"/>
              <a:t>preparedness</a:t>
            </a:r>
          </a:p>
          <a:p>
            <a:pPr marL="342900" indent="-342900">
              <a:buFont typeface="Arial" panose="020B0604020202020204" pitchFamily="34" charset="0"/>
              <a:buChar char="•"/>
            </a:pPr>
            <a:r>
              <a:rPr lang="en-US" sz="2000" dirty="0"/>
              <a:t>S</a:t>
            </a:r>
            <a:r>
              <a:rPr lang="en-US" sz="2000" dirty="0" smtClean="0"/>
              <a:t>upport </a:t>
            </a:r>
            <a:r>
              <a:rPr lang="en-US" sz="2000" dirty="0"/>
              <a:t>evidence-based decision-making by land managers and public authorities, promote research and innovation. </a:t>
            </a:r>
            <a:endParaRPr lang="en-US" sz="2000" dirty="0"/>
          </a:p>
        </p:txBody>
      </p:sp>
      <p:sp>
        <p:nvSpPr>
          <p:cNvPr id="6" name="Title 4"/>
          <p:cNvSpPr txBox="1">
            <a:spLocks/>
          </p:cNvSpPr>
          <p:nvPr/>
        </p:nvSpPr>
        <p:spPr>
          <a:xfrm>
            <a:off x="970722" y="685800"/>
            <a:ext cx="10515600" cy="770021"/>
          </a:xfrm>
          <a:prstGeom prst="rect">
            <a:avLst/>
          </a:prstGeom>
        </p:spPr>
        <p:txBody>
          <a:bodyPr vert="horz" lIns="91440" tIns="45720" rIns="91440" bIns="0" rtlCol="0" anchor="b" anchorCtr="0">
            <a:noAutofit/>
          </a:bodyPr>
          <a:lstStyle>
            <a:lvl1pPr algn="l" defTabSz="914400" rtl="0" eaLnBrk="1" latinLnBrk="0" hangingPunct="1">
              <a:lnSpc>
                <a:spcPct val="90000"/>
              </a:lnSpc>
              <a:spcBef>
                <a:spcPct val="0"/>
              </a:spcBef>
              <a:buNone/>
              <a:defRPr sz="6000" kern="1200">
                <a:solidFill>
                  <a:schemeClr val="tx2"/>
                </a:solidFill>
                <a:latin typeface="+mj-lt"/>
                <a:ea typeface="+mj-ea"/>
                <a:cs typeface="+mj-cs"/>
              </a:defRPr>
            </a:lvl1pPr>
          </a:lstStyle>
          <a:p>
            <a:r>
              <a:rPr lang="en-GB" sz="3600" dirty="0" smtClean="0"/>
              <a:t>Proposal for Regulation on a </a:t>
            </a:r>
            <a:r>
              <a:rPr lang="en-GB" sz="3600" dirty="0" smtClean="0"/>
              <a:t>monitoring </a:t>
            </a:r>
            <a:r>
              <a:rPr lang="en-GB" sz="3600" dirty="0"/>
              <a:t>framework for resilient European forests</a:t>
            </a:r>
            <a:endParaRPr lang="en-GB" sz="3600" dirty="0"/>
          </a:p>
        </p:txBody>
      </p:sp>
    </p:spTree>
    <p:extLst>
      <p:ext uri="{BB962C8B-B14F-4D97-AF65-F5344CB8AC3E}">
        <p14:creationId xmlns:p14="http://schemas.microsoft.com/office/powerpoint/2010/main" val="259666048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411816755"/>
              </p:ext>
            </p:extLst>
          </p:nvPr>
        </p:nvGraphicFramePr>
        <p:xfrm>
          <a:off x="970722" y="2327561"/>
          <a:ext cx="10514841" cy="2240788"/>
        </p:xfrm>
        <a:graphic>
          <a:graphicData uri="http://schemas.openxmlformats.org/drawingml/2006/table">
            <a:tbl>
              <a:tblPr firstRow="1" bandRow="1">
                <a:tableStyleId>{F5AB1C69-6EDB-4FF4-983F-18BD219EF322}</a:tableStyleId>
              </a:tblPr>
              <a:tblGrid>
                <a:gridCol w="2529821">
                  <a:extLst>
                    <a:ext uri="{9D8B030D-6E8A-4147-A177-3AD203B41FA5}">
                      <a16:colId xmlns:a16="http://schemas.microsoft.com/office/drawing/2014/main" val="1806999277"/>
                    </a:ext>
                  </a:extLst>
                </a:gridCol>
                <a:gridCol w="4180417">
                  <a:extLst>
                    <a:ext uri="{9D8B030D-6E8A-4147-A177-3AD203B41FA5}">
                      <a16:colId xmlns:a16="http://schemas.microsoft.com/office/drawing/2014/main" val="2919424168"/>
                    </a:ext>
                  </a:extLst>
                </a:gridCol>
                <a:gridCol w="3804603">
                  <a:extLst>
                    <a:ext uri="{9D8B030D-6E8A-4147-A177-3AD203B41FA5}">
                      <a16:colId xmlns:a16="http://schemas.microsoft.com/office/drawing/2014/main" val="4146979640"/>
                    </a:ext>
                  </a:extLst>
                </a:gridCol>
              </a:tblGrid>
              <a:tr h="733189">
                <a:tc>
                  <a:txBody>
                    <a:bodyPr/>
                    <a:lstStyle/>
                    <a:p>
                      <a:pPr algn="ctr" fontAlgn="b"/>
                      <a:r>
                        <a:rPr lang="en-US" sz="1100" u="none" strike="noStrike" dirty="0">
                          <a:effectLst/>
                        </a:rPr>
                        <a:t>Indicator specified in </a:t>
                      </a:r>
                      <a:r>
                        <a:rPr lang="en-GB" sz="1100" u="none" strike="noStrike" dirty="0" smtClean="0">
                          <a:effectLst/>
                        </a:rPr>
                        <a:t>m</a:t>
                      </a:r>
                      <a:r>
                        <a:rPr lang="en-GB" sz="1100" dirty="0" smtClean="0"/>
                        <a:t>onitoring framework for resilient European forests</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b"/>
                      <a:r>
                        <a:rPr lang="en-GB" sz="1100" u="none" strike="noStrike" dirty="0">
                          <a:effectLst/>
                        </a:rPr>
                        <a:t>Indicator definition</a:t>
                      </a:r>
                      <a:endParaRPr lang="en-GB" sz="1100" b="1"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b"/>
                      <a:r>
                        <a:rPr lang="en-US" sz="1100" u="none" strike="noStrike" dirty="0">
                          <a:effectLst/>
                        </a:rPr>
                        <a:t>Land use categories that this indicator applies to</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502229163"/>
                  </a:ext>
                </a:extLst>
              </a:tr>
              <a:tr h="1507599">
                <a:tc>
                  <a:txBody>
                    <a:bodyPr/>
                    <a:lstStyle/>
                    <a:p>
                      <a:pPr algn="ctr" fontAlgn="b"/>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Deadwood</a:t>
                      </a:r>
                      <a:endParaRPr lang="en-US" sz="1100" b="0" i="0" u="none" strike="noStrike" dirty="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b"/>
                      <a:r>
                        <a:rPr lang="en-US" sz="1100" dirty="0" smtClean="0">
                          <a:solidFill>
                            <a:schemeClr val="tx1">
                              <a:lumMod val="50000"/>
                            </a:schemeClr>
                          </a:solidFill>
                          <a:latin typeface="Calibri" panose="020F0502020204030204" pitchFamily="34" charset="0"/>
                          <a:cs typeface="Calibri" panose="020F0502020204030204" pitchFamily="34" charset="0"/>
                        </a:rPr>
                        <a:t>Volume of standing and lying dead trees and dead lying woody debris, larger than or equal to 10cm in diameter, in a forest area. The volume of dead standing and lying wood includes stumps and roots. </a:t>
                      </a:r>
                      <a:endParaRPr lang="en-US" sz="1100" b="0" i="0" u="none" strike="noStrike" dirty="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b"/>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Forests</a:t>
                      </a:r>
                      <a:endParaRPr lang="en-US" sz="1100" b="0" i="0" u="none" strike="noStrike" dirty="0" smtClean="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90269413"/>
                  </a:ext>
                </a:extLst>
              </a:tr>
            </a:tbl>
          </a:graphicData>
        </a:graphic>
      </p:graphicFrame>
      <p:sp>
        <p:nvSpPr>
          <p:cNvPr id="5" name="Title 4"/>
          <p:cNvSpPr>
            <a:spLocks noGrp="1"/>
          </p:cNvSpPr>
          <p:nvPr>
            <p:ph type="title"/>
          </p:nvPr>
        </p:nvSpPr>
        <p:spPr/>
        <p:txBody>
          <a:bodyPr/>
          <a:lstStyle/>
          <a:p>
            <a:r>
              <a:rPr lang="en-GB" sz="3400" dirty="0" smtClean="0"/>
              <a:t>Monitoring </a:t>
            </a:r>
            <a:r>
              <a:rPr lang="en-GB" sz="3400" dirty="0"/>
              <a:t>framework for resilient European forests</a:t>
            </a:r>
            <a:endParaRPr lang="en-GB" sz="3400" dirty="0"/>
          </a:p>
        </p:txBody>
      </p:sp>
      <p:sp>
        <p:nvSpPr>
          <p:cNvPr id="4" name="Rectangle 3"/>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Indicators, definitions, and land categories </a:t>
            </a:r>
            <a:endParaRPr lang="en-GB" dirty="0">
              <a:solidFill>
                <a:schemeClr val="bg1">
                  <a:lumMod val="50000"/>
                </a:schemeClr>
              </a:solidFill>
            </a:endParaRPr>
          </a:p>
        </p:txBody>
      </p:sp>
    </p:spTree>
    <p:extLst>
      <p:ext uri="{BB962C8B-B14F-4D97-AF65-F5344CB8AC3E}">
        <p14:creationId xmlns:p14="http://schemas.microsoft.com/office/powerpoint/2010/main" val="282538754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417477951"/>
              </p:ext>
            </p:extLst>
          </p:nvPr>
        </p:nvGraphicFramePr>
        <p:xfrm>
          <a:off x="970722" y="2327561"/>
          <a:ext cx="10515601" cy="2183248"/>
        </p:xfrm>
        <a:graphic>
          <a:graphicData uri="http://schemas.openxmlformats.org/drawingml/2006/table">
            <a:tbl>
              <a:tblPr firstRow="1" bandRow="1">
                <a:tableStyleId>{F5AB1C69-6EDB-4FF4-983F-18BD219EF322}</a:tableStyleId>
              </a:tblPr>
              <a:tblGrid>
                <a:gridCol w="2530004">
                  <a:extLst>
                    <a:ext uri="{9D8B030D-6E8A-4147-A177-3AD203B41FA5}">
                      <a16:colId xmlns:a16="http://schemas.microsoft.com/office/drawing/2014/main" val="1806999277"/>
                    </a:ext>
                  </a:extLst>
                </a:gridCol>
                <a:gridCol w="2958660">
                  <a:extLst>
                    <a:ext uri="{9D8B030D-6E8A-4147-A177-3AD203B41FA5}">
                      <a16:colId xmlns:a16="http://schemas.microsoft.com/office/drawing/2014/main" val="2919424168"/>
                    </a:ext>
                  </a:extLst>
                </a:gridCol>
                <a:gridCol w="5026937">
                  <a:extLst>
                    <a:ext uri="{9D8B030D-6E8A-4147-A177-3AD203B41FA5}">
                      <a16:colId xmlns:a16="http://schemas.microsoft.com/office/drawing/2014/main" val="4146979640"/>
                    </a:ext>
                  </a:extLst>
                </a:gridCol>
              </a:tblGrid>
              <a:tr h="714362">
                <a:tc>
                  <a:txBody>
                    <a:bodyPr/>
                    <a:lstStyle/>
                    <a:p>
                      <a:pPr algn="ctr" fontAlgn="b"/>
                      <a:r>
                        <a:rPr lang="en-US" sz="1100" u="none" strike="noStrike" dirty="0">
                          <a:effectLst/>
                        </a:rPr>
                        <a:t>Indicator specified in </a:t>
                      </a:r>
                      <a:r>
                        <a:rPr lang="en-GB" sz="1100" u="none" strike="noStrike" dirty="0" smtClean="0">
                          <a:effectLst/>
                        </a:rPr>
                        <a:t>m</a:t>
                      </a:r>
                      <a:r>
                        <a:rPr lang="en-GB" sz="1100" dirty="0" smtClean="0"/>
                        <a:t>onitoring framework for resilient European forests</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b"/>
                      <a:r>
                        <a:rPr lang="en-GB" sz="1100" u="none" strike="noStrike" dirty="0" smtClean="0">
                          <a:effectLst/>
                        </a:rPr>
                        <a:t>Units</a:t>
                      </a:r>
                      <a:r>
                        <a:rPr lang="en-GB" sz="1100" u="none" strike="noStrike" baseline="0" dirty="0" smtClean="0">
                          <a:effectLst/>
                        </a:rPr>
                        <a:t> to be reported in</a:t>
                      </a:r>
                      <a:endParaRPr lang="en-GB" sz="1100" b="1"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b"/>
                      <a:r>
                        <a:rPr lang="en-US" sz="1100" u="none" strike="noStrike" dirty="0" smtClean="0">
                          <a:effectLst/>
                        </a:rPr>
                        <a:t>Methodology</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502229163"/>
                  </a:ext>
                </a:extLst>
              </a:tr>
              <a:tr h="1468886">
                <a:tc>
                  <a:txBody>
                    <a:bodyPr/>
                    <a:lstStyle/>
                    <a:p>
                      <a:pPr algn="ctr" fontAlgn="b"/>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Deadwood</a:t>
                      </a:r>
                      <a:endParaRPr lang="en-US" sz="1100" b="0" i="0" u="none" strike="noStrike" dirty="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t"/>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m3/ha</a:t>
                      </a:r>
                      <a:endParaRPr lang="en-US" sz="1100" b="0" i="0" u="none" strike="noStrike" dirty="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t"/>
                      <a:r>
                        <a:rPr lang="en-US" sz="1100" dirty="0" smtClean="0">
                          <a:solidFill>
                            <a:schemeClr val="tx1">
                              <a:lumMod val="50000"/>
                            </a:schemeClr>
                          </a:solidFill>
                          <a:latin typeface="Calibri" panose="020F0502020204030204" pitchFamily="34" charset="0"/>
                          <a:cs typeface="Calibri" panose="020F0502020204030204" pitchFamily="34" charset="0"/>
                        </a:rPr>
                        <a:t>Member States shall collect in situ data on the basis of ground surveys in combination with, where available, data from Earth Observation, and data from other relevant information sources. The ground surveys shall be based on a network of monitoring sites that are representative of, and consistent with, the Member State’s forest area referred to in paragraph 2, point (a)</a:t>
                      </a:r>
                      <a:r>
                        <a:rPr lang="en-US" sz="1100" baseline="0" dirty="0" smtClean="0">
                          <a:solidFill>
                            <a:schemeClr val="tx1">
                              <a:lumMod val="50000"/>
                            </a:schemeClr>
                          </a:solidFill>
                          <a:latin typeface="Calibri" panose="020F0502020204030204" pitchFamily="34" charset="0"/>
                          <a:cs typeface="Calibri" panose="020F0502020204030204" pitchFamily="34" charset="0"/>
                        </a:rPr>
                        <a:t> [one of the other indicators they need to report on, for which  the minimum mapping unit shall be 0,5 ha, spatial resolution is 10m or finer, and frequency of reporting is at least annually]</a:t>
                      </a:r>
                      <a:endParaRPr lang="en-US" sz="1100" b="0" i="1" u="none" strike="noStrike" dirty="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90269413"/>
                  </a:ext>
                </a:extLst>
              </a:tr>
            </a:tbl>
          </a:graphicData>
        </a:graphic>
      </p:graphicFrame>
      <p:sp>
        <p:nvSpPr>
          <p:cNvPr id="4" name="Rectangle 3"/>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Units and methodology</a:t>
            </a:r>
            <a:endParaRPr lang="en-GB" dirty="0">
              <a:solidFill>
                <a:schemeClr val="bg1">
                  <a:lumMod val="50000"/>
                </a:schemeClr>
              </a:solidFill>
            </a:endParaRPr>
          </a:p>
        </p:txBody>
      </p:sp>
      <p:sp>
        <p:nvSpPr>
          <p:cNvPr id="7" name="Title 4"/>
          <p:cNvSpPr>
            <a:spLocks noGrp="1"/>
          </p:cNvSpPr>
          <p:nvPr>
            <p:ph type="title"/>
          </p:nvPr>
        </p:nvSpPr>
        <p:spPr>
          <a:xfrm>
            <a:off x="970722" y="482860"/>
            <a:ext cx="10515600" cy="782357"/>
          </a:xfrm>
        </p:spPr>
        <p:txBody>
          <a:bodyPr/>
          <a:lstStyle/>
          <a:p>
            <a:r>
              <a:rPr lang="en-GB" sz="3400" dirty="0" smtClean="0"/>
              <a:t>Monitoring </a:t>
            </a:r>
            <a:r>
              <a:rPr lang="en-GB" sz="3400" dirty="0"/>
              <a:t>framework for resilient European forests</a:t>
            </a:r>
            <a:endParaRPr lang="en-GB" sz="3400" dirty="0"/>
          </a:p>
        </p:txBody>
      </p:sp>
    </p:spTree>
    <p:extLst>
      <p:ext uri="{BB962C8B-B14F-4D97-AF65-F5344CB8AC3E}">
        <p14:creationId xmlns:p14="http://schemas.microsoft.com/office/powerpoint/2010/main" val="9609230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435803016"/>
              </p:ext>
            </p:extLst>
          </p:nvPr>
        </p:nvGraphicFramePr>
        <p:xfrm>
          <a:off x="970722" y="2327561"/>
          <a:ext cx="10514841" cy="2674451"/>
        </p:xfrm>
        <a:graphic>
          <a:graphicData uri="http://schemas.openxmlformats.org/drawingml/2006/table">
            <a:tbl>
              <a:tblPr firstRow="1" bandRow="1">
                <a:tableStyleId>{F5AB1C69-6EDB-4FF4-983F-18BD219EF322}</a:tableStyleId>
              </a:tblPr>
              <a:tblGrid>
                <a:gridCol w="2529821">
                  <a:extLst>
                    <a:ext uri="{9D8B030D-6E8A-4147-A177-3AD203B41FA5}">
                      <a16:colId xmlns:a16="http://schemas.microsoft.com/office/drawing/2014/main" val="1806999277"/>
                    </a:ext>
                  </a:extLst>
                </a:gridCol>
                <a:gridCol w="7985020">
                  <a:extLst>
                    <a:ext uri="{9D8B030D-6E8A-4147-A177-3AD203B41FA5}">
                      <a16:colId xmlns:a16="http://schemas.microsoft.com/office/drawing/2014/main" val="2919424168"/>
                    </a:ext>
                  </a:extLst>
                </a:gridCol>
              </a:tblGrid>
              <a:tr h="875084">
                <a:tc>
                  <a:txBody>
                    <a:bodyPr/>
                    <a:lstStyle/>
                    <a:p>
                      <a:pPr algn="ctr" fontAlgn="b"/>
                      <a:r>
                        <a:rPr lang="en-US" sz="1100" u="none" strike="noStrike" dirty="0">
                          <a:effectLst/>
                        </a:rPr>
                        <a:t>Indicator specified in </a:t>
                      </a:r>
                      <a:r>
                        <a:rPr lang="en-GB" sz="1100" u="none" strike="noStrike" dirty="0" smtClean="0">
                          <a:effectLst/>
                        </a:rPr>
                        <a:t>m</a:t>
                      </a:r>
                      <a:r>
                        <a:rPr lang="en-GB" sz="1100" dirty="0" smtClean="0"/>
                        <a:t>onitoring framework for resilient European forests</a:t>
                      </a:r>
                      <a:endParaRPr lang="en-US" sz="1100" b="1"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tc>
                <a:tc>
                  <a:txBody>
                    <a:bodyPr/>
                    <a:lstStyle/>
                    <a:p>
                      <a:pPr algn="ctr" fontAlgn="b"/>
                      <a:r>
                        <a:rPr lang="en-GB" sz="1100" u="none" strike="noStrike" dirty="0" smtClean="0">
                          <a:effectLst/>
                        </a:rPr>
                        <a:t>Timeframes</a:t>
                      </a:r>
                      <a:r>
                        <a:rPr lang="en-GB" sz="1100" u="none" strike="noStrike" baseline="0" dirty="0" smtClean="0">
                          <a:effectLst/>
                        </a:rPr>
                        <a:t> and frequency of reporting</a:t>
                      </a:r>
                      <a:endParaRPr lang="en-GB" sz="1100" b="1"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502229163"/>
                  </a:ext>
                </a:extLst>
              </a:tr>
              <a:tr h="1799367">
                <a:tc>
                  <a:txBody>
                    <a:bodyPr/>
                    <a:lstStyle/>
                    <a:p>
                      <a:pPr algn="ctr" fontAlgn="b"/>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Deadwood</a:t>
                      </a:r>
                    </a:p>
                  </a:txBody>
                  <a:tcPr marL="0" marR="0" marT="0" marB="0" anchor="ctr"/>
                </a:tc>
                <a:tc>
                  <a:txBody>
                    <a:bodyPr/>
                    <a:lstStyle/>
                    <a:p>
                      <a:pPr algn="ctr" fontAlgn="t"/>
                      <a:r>
                        <a:rPr lang="en-US" sz="1100" dirty="0" smtClean="0">
                          <a:solidFill>
                            <a:schemeClr val="tx1">
                              <a:lumMod val="50000"/>
                            </a:schemeClr>
                          </a:solidFill>
                          <a:latin typeface="Calibri" panose="020F0502020204030204" pitchFamily="34" charset="0"/>
                          <a:cs typeface="Calibri" panose="020F0502020204030204" pitchFamily="34" charset="0"/>
                        </a:rPr>
                        <a:t>Data collection (and sharing): Minimum frequency of data collection and sharing: 5 years</a:t>
                      </a:r>
                    </a:p>
                    <a:p>
                      <a:pPr algn="ctr" fontAlgn="t"/>
                      <a:endPar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endParaRPr>
                    </a:p>
                    <a:p>
                      <a:pPr algn="ctr" fontAlgn="t"/>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Data sharing: By 30 months after the date of entry into force of this Regulation, the Member States shall share the latest</a:t>
                      </a:r>
                      <a:r>
                        <a:rPr lang="en-US" sz="1100" u="none" strike="noStrike" baseline="0" dirty="0" smtClean="0">
                          <a:solidFill>
                            <a:schemeClr val="tx1">
                              <a:lumMod val="50000"/>
                            </a:schemeClr>
                          </a:solidFill>
                          <a:effectLst/>
                          <a:latin typeface="Calibri" panose="020F0502020204030204" pitchFamily="34" charset="0"/>
                          <a:cs typeface="Calibri" panose="020F0502020204030204" pitchFamily="34" charset="0"/>
                        </a:rPr>
                        <a:t> </a:t>
                      </a:r>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available forest data [including</a:t>
                      </a:r>
                      <a:r>
                        <a:rPr lang="en-US" sz="1100" u="none" strike="noStrike" baseline="0" dirty="0" smtClean="0">
                          <a:solidFill>
                            <a:schemeClr val="tx1">
                              <a:lumMod val="50000"/>
                            </a:schemeClr>
                          </a:solidFill>
                          <a:effectLst/>
                          <a:latin typeface="Calibri" panose="020F0502020204030204" pitchFamily="34" charset="0"/>
                          <a:cs typeface="Calibri" panose="020F0502020204030204" pitchFamily="34" charset="0"/>
                        </a:rPr>
                        <a:t> the deadwood indicator]</a:t>
                      </a:r>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 by</a:t>
                      </a:r>
                      <a:r>
                        <a:rPr lang="en-US" sz="1100" u="none" strike="noStrike" baseline="0" dirty="0" smtClean="0">
                          <a:solidFill>
                            <a:schemeClr val="tx1">
                              <a:lumMod val="50000"/>
                            </a:schemeClr>
                          </a:solidFill>
                          <a:effectLst/>
                          <a:latin typeface="Calibri" panose="020F0502020204030204" pitchFamily="34" charset="0"/>
                          <a:cs typeface="Calibri" panose="020F0502020204030204" pitchFamily="34" charset="0"/>
                        </a:rPr>
                        <a:t> </a:t>
                      </a:r>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making them publicly accessible. The Member States shall ensure data </a:t>
                      </a:r>
                      <a:r>
                        <a:rPr lang="en-US" sz="1100" u="none" strike="noStrike" dirty="0" err="1" smtClean="0">
                          <a:solidFill>
                            <a:schemeClr val="tx1">
                              <a:lumMod val="50000"/>
                            </a:schemeClr>
                          </a:solidFill>
                          <a:effectLst/>
                          <a:latin typeface="Calibri" panose="020F0502020204030204" pitchFamily="34" charset="0"/>
                          <a:cs typeface="Calibri" panose="020F0502020204030204" pitchFamily="34" charset="0"/>
                        </a:rPr>
                        <a:t>harmonisation</a:t>
                      </a:r>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 by sharing aggregated forest data in accordance with the descriptions</a:t>
                      </a:r>
                      <a:r>
                        <a:rPr lang="en-US" sz="1100" u="none" strike="noStrike" baseline="0" dirty="0" smtClean="0">
                          <a:solidFill>
                            <a:schemeClr val="tx1">
                              <a:lumMod val="50000"/>
                            </a:schemeClr>
                          </a:solidFill>
                          <a:effectLst/>
                          <a:latin typeface="Calibri" panose="020F0502020204030204" pitchFamily="34" charset="0"/>
                          <a:cs typeface="Calibri" panose="020F0502020204030204" pitchFamily="34" charset="0"/>
                        </a:rPr>
                        <a:t> </a:t>
                      </a:r>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set</a:t>
                      </a:r>
                      <a:r>
                        <a:rPr lang="en-US" sz="1100" u="none" strike="noStrike" baseline="0" dirty="0" smtClean="0">
                          <a:solidFill>
                            <a:schemeClr val="tx1">
                              <a:lumMod val="50000"/>
                            </a:schemeClr>
                          </a:solidFill>
                          <a:effectLst/>
                          <a:latin typeface="Calibri" panose="020F0502020204030204" pitchFamily="34" charset="0"/>
                          <a:cs typeface="Calibri" panose="020F0502020204030204" pitchFamily="34" charset="0"/>
                        </a:rPr>
                        <a:t> </a:t>
                      </a:r>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out in Annex II [see methods</a:t>
                      </a:r>
                      <a:r>
                        <a:rPr lang="en-US" sz="1100" u="none" strike="noStrike" baseline="0" dirty="0" smtClean="0">
                          <a:solidFill>
                            <a:schemeClr val="tx1">
                              <a:lumMod val="50000"/>
                            </a:schemeClr>
                          </a:solidFill>
                          <a:effectLst/>
                          <a:latin typeface="Calibri" panose="020F0502020204030204" pitchFamily="34" charset="0"/>
                          <a:cs typeface="Calibri" panose="020F0502020204030204" pitchFamily="34" charset="0"/>
                        </a:rPr>
                        <a:t> on previous slide]</a:t>
                      </a:r>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 Sharing of the geographically explicit location of monitoring sites shall be subject to the establishment of the safeguards referred to in Article 9(2) [compatibility of data storage</a:t>
                      </a:r>
                      <a:r>
                        <a:rPr lang="en-US" sz="1100" u="none" strike="noStrike" baseline="0" dirty="0" smtClean="0">
                          <a:solidFill>
                            <a:schemeClr val="tx1">
                              <a:lumMod val="50000"/>
                            </a:schemeClr>
                          </a:solidFill>
                          <a:effectLst/>
                          <a:latin typeface="Calibri" panose="020F0502020204030204" pitchFamily="34" charset="0"/>
                          <a:cs typeface="Calibri" panose="020F0502020204030204" pitchFamily="34" charset="0"/>
                        </a:rPr>
                        <a:t> </a:t>
                      </a:r>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and… confidentiality preserving safeguards for the inclusion into those data storage and exchange systems</a:t>
                      </a:r>
                      <a:r>
                        <a:rPr lang="en-US" sz="1100" u="none" strike="noStrike" baseline="0" dirty="0" smtClean="0">
                          <a:solidFill>
                            <a:schemeClr val="tx1">
                              <a:lumMod val="50000"/>
                            </a:schemeClr>
                          </a:solidFill>
                          <a:effectLst/>
                          <a:latin typeface="Calibri" panose="020F0502020204030204" pitchFamily="34" charset="0"/>
                          <a:cs typeface="Calibri" panose="020F0502020204030204" pitchFamily="34" charset="0"/>
                        </a:rPr>
                        <a:t> </a:t>
                      </a:r>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of information relating to</a:t>
                      </a:r>
                      <a:r>
                        <a:rPr lang="en-US" sz="1100" u="none" strike="noStrike" baseline="0" dirty="0" smtClean="0">
                          <a:solidFill>
                            <a:schemeClr val="tx1">
                              <a:lumMod val="50000"/>
                            </a:schemeClr>
                          </a:solidFill>
                          <a:effectLst/>
                          <a:latin typeface="Calibri" panose="020F0502020204030204" pitchFamily="34" charset="0"/>
                          <a:cs typeface="Calibri" panose="020F0502020204030204" pitchFamily="34" charset="0"/>
                        </a:rPr>
                        <a:t> </a:t>
                      </a:r>
                      <a:r>
                        <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rPr>
                        <a:t>geographically explicit location of monitoring sites].</a:t>
                      </a:r>
                    </a:p>
                    <a:p>
                      <a:pPr algn="ctr" fontAlgn="t"/>
                      <a:endParaRPr lang="en-US" sz="1100" u="none" strike="noStrike" dirty="0" smtClean="0">
                        <a:solidFill>
                          <a:schemeClr val="tx1">
                            <a:lumMod val="50000"/>
                          </a:schemeClr>
                        </a:solidFill>
                        <a:effectLst/>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90269413"/>
                  </a:ext>
                </a:extLst>
              </a:tr>
            </a:tbl>
          </a:graphicData>
        </a:graphic>
      </p:graphicFrame>
      <p:sp>
        <p:nvSpPr>
          <p:cNvPr id="4" name="Rectangle 3"/>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Timeframes and frequency of reporting</a:t>
            </a:r>
            <a:endParaRPr lang="en-GB" dirty="0">
              <a:solidFill>
                <a:schemeClr val="bg1">
                  <a:lumMod val="50000"/>
                </a:schemeClr>
              </a:solidFill>
            </a:endParaRPr>
          </a:p>
        </p:txBody>
      </p:sp>
      <p:sp>
        <p:nvSpPr>
          <p:cNvPr id="7" name="Title 4"/>
          <p:cNvSpPr>
            <a:spLocks noGrp="1"/>
          </p:cNvSpPr>
          <p:nvPr>
            <p:ph type="title"/>
          </p:nvPr>
        </p:nvSpPr>
        <p:spPr>
          <a:xfrm>
            <a:off x="970722" y="482860"/>
            <a:ext cx="10515600" cy="782357"/>
          </a:xfrm>
        </p:spPr>
        <p:txBody>
          <a:bodyPr/>
          <a:lstStyle/>
          <a:p>
            <a:r>
              <a:rPr lang="en-GB" sz="3400" dirty="0" smtClean="0"/>
              <a:t>Monitoring </a:t>
            </a:r>
            <a:r>
              <a:rPr lang="en-GB" sz="3400" dirty="0"/>
              <a:t>framework for resilient European forests</a:t>
            </a:r>
            <a:endParaRPr lang="en-GB" sz="3400" dirty="0"/>
          </a:p>
        </p:txBody>
      </p:sp>
    </p:spTree>
    <p:extLst>
      <p:ext uri="{BB962C8B-B14F-4D97-AF65-F5344CB8AC3E}">
        <p14:creationId xmlns:p14="http://schemas.microsoft.com/office/powerpoint/2010/main" val="6020234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838198" y="2033336"/>
            <a:ext cx="10857809" cy="3555423"/>
          </a:xfrm>
        </p:spPr>
        <p:txBody>
          <a:bodyPr/>
          <a:lstStyle/>
          <a:p>
            <a:r>
              <a:rPr lang="en-US" sz="1800" dirty="0"/>
              <a:t>T</a:t>
            </a:r>
            <a:r>
              <a:rPr lang="en-US" sz="1800" dirty="0" smtClean="0"/>
              <a:t>ext </a:t>
            </a:r>
            <a:r>
              <a:rPr lang="en-US" sz="1800" dirty="0"/>
              <a:t>quoted from the </a:t>
            </a:r>
            <a:r>
              <a:rPr lang="en-US" sz="1800" dirty="0" smtClean="0"/>
              <a:t>monitoring framework for resilient European forests: “</a:t>
            </a:r>
            <a:r>
              <a:rPr lang="en-US" sz="1800" dirty="0"/>
              <a:t>The forest monitoring system shall consist of electronic databases and geographic information systems and shall enable the exchange and integration of forest data with other electronic databases and geographic information systems, including those developed in accordance with Part 3 of Annex V to Regulation (EU) </a:t>
            </a:r>
            <a:r>
              <a:rPr lang="en-US" sz="1800" dirty="0" smtClean="0"/>
              <a:t>2018/1999…”</a:t>
            </a:r>
          </a:p>
          <a:p>
            <a:pPr lvl="1"/>
            <a:r>
              <a:rPr lang="en-US" sz="1400" dirty="0" smtClean="0"/>
              <a:t>Regulation 2018/1999 part 3 Annex V is where </a:t>
            </a:r>
            <a:r>
              <a:rPr lang="en-US" sz="1400" dirty="0"/>
              <a:t>the </a:t>
            </a:r>
            <a:r>
              <a:rPr lang="en-US" sz="1400" dirty="0" smtClean="0"/>
              <a:t>methodologies </a:t>
            </a:r>
            <a:r>
              <a:rPr lang="en-US" sz="1400" dirty="0"/>
              <a:t>for monitoring and reporting in the LULUCF </a:t>
            </a:r>
            <a:r>
              <a:rPr lang="en-US" sz="1400" dirty="0" smtClean="0"/>
              <a:t>sector are specified, and this Regulation is explicitly referred to for the methodologies for data collection on carbon stocks in the LULUCF Regulation, the Nature Restoration Law proposal, European Climate Law, and Carbon Removal Certification.</a:t>
            </a:r>
          </a:p>
          <a:p>
            <a:endParaRPr lang="en-US" sz="1800" dirty="0" smtClean="0"/>
          </a:p>
        </p:txBody>
      </p:sp>
      <p:sp>
        <p:nvSpPr>
          <p:cNvPr id="6" name="Title 4"/>
          <p:cNvSpPr txBox="1">
            <a:spLocks/>
          </p:cNvSpPr>
          <p:nvPr/>
        </p:nvSpPr>
        <p:spPr>
          <a:xfrm>
            <a:off x="970721" y="589546"/>
            <a:ext cx="10725285" cy="1236080"/>
          </a:xfrm>
          <a:prstGeom prst="rect">
            <a:avLst/>
          </a:prstGeom>
        </p:spPr>
        <p:txBody>
          <a:bodyPr vert="horz" lIns="91440" tIns="45720" rIns="91440" bIns="0" rtlCol="0" anchor="b" anchorCtr="0">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r>
              <a:rPr lang="en-GB" sz="3300" dirty="0" smtClean="0"/>
              <a:t>Explicit link between </a:t>
            </a:r>
            <a:r>
              <a:rPr lang="en-GB" sz="3300" dirty="0"/>
              <a:t>monitoring framework for resilient European </a:t>
            </a:r>
            <a:r>
              <a:rPr lang="en-GB" sz="3300" dirty="0" smtClean="0"/>
              <a:t>forests a</a:t>
            </a:r>
            <a:r>
              <a:rPr lang="en-GB" sz="3300" dirty="0" smtClean="0"/>
              <a:t>nd the other Regulations in this investigation</a:t>
            </a:r>
            <a:endParaRPr lang="en-GB" sz="3300" dirty="0"/>
          </a:p>
        </p:txBody>
      </p:sp>
    </p:spTree>
    <p:extLst>
      <p:ext uri="{BB962C8B-B14F-4D97-AF65-F5344CB8AC3E}">
        <p14:creationId xmlns:p14="http://schemas.microsoft.com/office/powerpoint/2010/main" val="98146920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967049" y="663922"/>
            <a:ext cx="8826656" cy="483177"/>
          </a:xfrm>
          <a:prstGeom prst="rect">
            <a:avLst/>
          </a:prstGeom>
        </p:spPr>
        <p:txBody>
          <a:bodyPr vert="horz" lIns="91440" tIns="45720" rIns="91440" bIns="0" rtlCol="0" anchor="b" anchorCtr="0">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r>
              <a:rPr lang="en-GB" sz="2800" dirty="0" smtClean="0"/>
              <a:t>Links between </a:t>
            </a:r>
            <a:r>
              <a:rPr lang="en-IE" sz="2800" dirty="0" smtClean="0"/>
              <a:t>monitoring </a:t>
            </a:r>
            <a:r>
              <a:rPr lang="en-IE" sz="2800" dirty="0"/>
              <a:t>and </a:t>
            </a:r>
            <a:r>
              <a:rPr lang="en-IE" sz="2800" dirty="0" smtClean="0"/>
              <a:t>reporting </a:t>
            </a:r>
            <a:r>
              <a:rPr lang="en-IE" sz="2800" dirty="0" smtClean="0"/>
              <a:t>across </a:t>
            </a:r>
            <a:r>
              <a:rPr lang="en-IE" sz="2800" dirty="0" smtClean="0"/>
              <a:t>different </a:t>
            </a:r>
            <a:r>
              <a:rPr lang="en-IE" sz="2800" dirty="0" smtClean="0"/>
              <a:t>Regulations</a:t>
            </a:r>
            <a:endParaRPr lang="en-GB" sz="2800" dirty="0"/>
          </a:p>
        </p:txBody>
      </p:sp>
      <p:sp>
        <p:nvSpPr>
          <p:cNvPr id="4" name="TextBox 3"/>
          <p:cNvSpPr txBox="1"/>
          <p:nvPr/>
        </p:nvSpPr>
        <p:spPr>
          <a:xfrm>
            <a:off x="679019" y="2769664"/>
            <a:ext cx="1250543" cy="369332"/>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smtClean="0"/>
              <a:t>LULUCF</a:t>
            </a:r>
            <a:endParaRPr lang="en-GB" dirty="0"/>
          </a:p>
        </p:txBody>
      </p:sp>
      <p:sp>
        <p:nvSpPr>
          <p:cNvPr id="7" name="TextBox 6"/>
          <p:cNvSpPr txBox="1"/>
          <p:nvPr/>
        </p:nvSpPr>
        <p:spPr>
          <a:xfrm>
            <a:off x="2253538" y="2771579"/>
            <a:ext cx="1260578" cy="830997"/>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GB" sz="1600" dirty="0" smtClean="0"/>
              <a:t>Nature Restoration Law</a:t>
            </a:r>
            <a:endParaRPr lang="en-GB" sz="1600" dirty="0"/>
          </a:p>
        </p:txBody>
      </p:sp>
      <p:sp>
        <p:nvSpPr>
          <p:cNvPr id="8" name="TextBox 7"/>
          <p:cNvSpPr txBox="1"/>
          <p:nvPr/>
        </p:nvSpPr>
        <p:spPr>
          <a:xfrm>
            <a:off x="3838092" y="2778353"/>
            <a:ext cx="1320299" cy="830997"/>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GB" sz="1600" dirty="0" smtClean="0"/>
              <a:t>Carbon Removal Certification</a:t>
            </a:r>
            <a:endParaRPr lang="en-GB" sz="1600" dirty="0"/>
          </a:p>
        </p:txBody>
      </p:sp>
      <p:sp>
        <p:nvSpPr>
          <p:cNvPr id="9" name="TextBox 8"/>
          <p:cNvSpPr txBox="1"/>
          <p:nvPr/>
        </p:nvSpPr>
        <p:spPr>
          <a:xfrm>
            <a:off x="8598485" y="2778352"/>
            <a:ext cx="1303568" cy="830997"/>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GB" sz="1600" dirty="0" smtClean="0"/>
              <a:t>Climate Adaptation Strategy</a:t>
            </a:r>
            <a:endParaRPr lang="en-GB" sz="1600" dirty="0"/>
          </a:p>
        </p:txBody>
      </p:sp>
      <p:sp>
        <p:nvSpPr>
          <p:cNvPr id="10" name="TextBox 9"/>
          <p:cNvSpPr txBox="1"/>
          <p:nvPr/>
        </p:nvSpPr>
        <p:spPr>
          <a:xfrm>
            <a:off x="7007280" y="2776703"/>
            <a:ext cx="1252173" cy="830997"/>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GB" sz="1600" dirty="0" smtClean="0"/>
              <a:t>European Climate </a:t>
            </a:r>
            <a:r>
              <a:rPr lang="en-GB" sz="1600" dirty="0" smtClean="0"/>
              <a:t>Law</a:t>
            </a:r>
            <a:endParaRPr lang="en-GB" sz="1600" dirty="0"/>
          </a:p>
        </p:txBody>
      </p:sp>
      <p:sp>
        <p:nvSpPr>
          <p:cNvPr id="11" name="TextBox 10"/>
          <p:cNvSpPr txBox="1"/>
          <p:nvPr/>
        </p:nvSpPr>
        <p:spPr>
          <a:xfrm>
            <a:off x="5497423" y="2776703"/>
            <a:ext cx="1170825" cy="830997"/>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GB" sz="1600" dirty="0" smtClean="0"/>
              <a:t>Soil Monitoring Law</a:t>
            </a:r>
            <a:endParaRPr lang="en-GB" sz="1600" dirty="0"/>
          </a:p>
        </p:txBody>
      </p:sp>
      <p:cxnSp>
        <p:nvCxnSpPr>
          <p:cNvPr id="12" name="Straight Arrow Connector 11"/>
          <p:cNvCxnSpPr/>
          <p:nvPr/>
        </p:nvCxnSpPr>
        <p:spPr>
          <a:xfrm flipH="1">
            <a:off x="1108395" y="3302644"/>
            <a:ext cx="236263" cy="1233500"/>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13" name="TextBox 12"/>
          <p:cNvSpPr txBox="1"/>
          <p:nvPr/>
        </p:nvSpPr>
        <p:spPr>
          <a:xfrm>
            <a:off x="389287" y="4625347"/>
            <a:ext cx="1443451" cy="338554"/>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lang="en-GB" sz="1600" dirty="0" smtClean="0"/>
              <a:t>IPCC 2006</a:t>
            </a:r>
            <a:endParaRPr lang="en-GB" sz="1600" dirty="0"/>
          </a:p>
        </p:txBody>
      </p:sp>
      <p:sp>
        <p:nvSpPr>
          <p:cNvPr id="15" name="TextBox 14"/>
          <p:cNvSpPr txBox="1"/>
          <p:nvPr/>
        </p:nvSpPr>
        <p:spPr>
          <a:xfrm>
            <a:off x="2167815" y="4481045"/>
            <a:ext cx="3147000" cy="646331"/>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smtClean="0">
                <a:solidFill>
                  <a:schemeClr val="tx1"/>
                </a:solidFill>
              </a:rPr>
              <a:t>Tomppo </a:t>
            </a:r>
            <a:r>
              <a:rPr lang="en-US" sz="1200" dirty="0">
                <a:solidFill>
                  <a:schemeClr val="tx1"/>
                </a:solidFill>
              </a:rPr>
              <a:t>E. et al., National Forest Inventories, Pathways for Common Reporting, Springer, 2010</a:t>
            </a:r>
            <a:endParaRPr lang="en-GB" sz="1200" dirty="0">
              <a:solidFill>
                <a:schemeClr val="tx1"/>
              </a:solidFill>
            </a:endParaRPr>
          </a:p>
        </p:txBody>
      </p:sp>
      <p:cxnSp>
        <p:nvCxnSpPr>
          <p:cNvPr id="16" name="Straight Arrow Connector 15"/>
          <p:cNvCxnSpPr/>
          <p:nvPr/>
        </p:nvCxnSpPr>
        <p:spPr>
          <a:xfrm>
            <a:off x="3018035" y="3411129"/>
            <a:ext cx="212134" cy="1012868"/>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cxnSp>
        <p:nvCxnSpPr>
          <p:cNvPr id="22" name="Straight Arrow Connector 21"/>
          <p:cNvCxnSpPr/>
          <p:nvPr/>
        </p:nvCxnSpPr>
        <p:spPr>
          <a:xfrm flipH="1">
            <a:off x="1604054" y="3516618"/>
            <a:ext cx="969162" cy="1019526"/>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grpSp>
        <p:nvGrpSpPr>
          <p:cNvPr id="73" name="Group 72"/>
          <p:cNvGrpSpPr/>
          <p:nvPr/>
        </p:nvGrpSpPr>
        <p:grpSpPr>
          <a:xfrm rot="10800000" flipH="1">
            <a:off x="1555630" y="2283611"/>
            <a:ext cx="2943513" cy="417536"/>
            <a:chOff x="8000996" y="4048125"/>
            <a:chExt cx="723904" cy="796964"/>
          </a:xfrm>
        </p:grpSpPr>
        <p:cxnSp>
          <p:nvCxnSpPr>
            <p:cNvPr id="67" name="Straight Connector 66"/>
            <p:cNvCxnSpPr/>
            <p:nvPr/>
          </p:nvCxnSpPr>
          <p:spPr>
            <a:xfrm>
              <a:off x="8724900" y="4048125"/>
              <a:ext cx="0" cy="796964"/>
            </a:xfrm>
            <a:prstGeom prst="line">
              <a:avLst/>
            </a:prstGeom>
            <a:ln w="19050">
              <a:solidFill>
                <a:srgbClr val="7030A0"/>
              </a:solidFill>
            </a:ln>
          </p:spPr>
          <p:style>
            <a:lnRef idx="1">
              <a:schemeClr val="accent4"/>
            </a:lnRef>
            <a:fillRef idx="0">
              <a:schemeClr val="accent4"/>
            </a:fillRef>
            <a:effectRef idx="0">
              <a:schemeClr val="accent4"/>
            </a:effectRef>
            <a:fontRef idx="minor">
              <a:schemeClr val="tx1"/>
            </a:fontRef>
          </p:style>
        </p:cxnSp>
        <p:cxnSp>
          <p:nvCxnSpPr>
            <p:cNvPr id="69" name="Straight Connector 68"/>
            <p:cNvCxnSpPr/>
            <p:nvPr/>
          </p:nvCxnSpPr>
          <p:spPr>
            <a:xfrm flipH="1">
              <a:off x="8000996" y="4845089"/>
              <a:ext cx="723904" cy="0"/>
            </a:xfrm>
            <a:prstGeom prst="line">
              <a:avLst/>
            </a:prstGeom>
            <a:ln w="19050">
              <a:solidFill>
                <a:srgbClr val="7030A0"/>
              </a:solidFill>
            </a:ln>
          </p:spPr>
          <p:style>
            <a:lnRef idx="1">
              <a:schemeClr val="accent4"/>
            </a:lnRef>
            <a:fillRef idx="0">
              <a:schemeClr val="accent4"/>
            </a:fillRef>
            <a:effectRef idx="0">
              <a:schemeClr val="accent4"/>
            </a:effectRef>
            <a:fontRef idx="minor">
              <a:schemeClr val="tx1"/>
            </a:fontRef>
          </p:style>
        </p:cxnSp>
        <p:cxnSp>
          <p:nvCxnSpPr>
            <p:cNvPr id="72" name="Straight Arrow Connector 71"/>
            <p:cNvCxnSpPr/>
            <p:nvPr/>
          </p:nvCxnSpPr>
          <p:spPr>
            <a:xfrm flipV="1">
              <a:off x="8000996" y="4090133"/>
              <a:ext cx="0" cy="754956"/>
            </a:xfrm>
            <a:prstGeom prst="straightConnector1">
              <a:avLst/>
            </a:prstGeom>
            <a:ln w="19050">
              <a:solidFill>
                <a:srgbClr val="7030A0"/>
              </a:solidFill>
              <a:tailEnd type="triangle"/>
            </a:ln>
          </p:spPr>
          <p:style>
            <a:lnRef idx="1">
              <a:schemeClr val="accent4"/>
            </a:lnRef>
            <a:fillRef idx="0">
              <a:schemeClr val="accent4"/>
            </a:fillRef>
            <a:effectRef idx="0">
              <a:schemeClr val="accent4"/>
            </a:effectRef>
            <a:fontRef idx="minor">
              <a:schemeClr val="tx1"/>
            </a:fontRef>
          </p:style>
        </p:cxnSp>
      </p:grpSp>
      <p:grpSp>
        <p:nvGrpSpPr>
          <p:cNvPr id="74" name="Group 73"/>
          <p:cNvGrpSpPr/>
          <p:nvPr/>
        </p:nvGrpSpPr>
        <p:grpSpPr>
          <a:xfrm rot="10800000" flipH="1">
            <a:off x="1108395" y="1750970"/>
            <a:ext cx="8228110" cy="975637"/>
            <a:chOff x="8000996" y="4048125"/>
            <a:chExt cx="723904" cy="796964"/>
          </a:xfrm>
        </p:grpSpPr>
        <p:cxnSp>
          <p:nvCxnSpPr>
            <p:cNvPr id="75" name="Straight Connector 74"/>
            <p:cNvCxnSpPr/>
            <p:nvPr/>
          </p:nvCxnSpPr>
          <p:spPr>
            <a:xfrm>
              <a:off x="8724900" y="4048125"/>
              <a:ext cx="0" cy="796964"/>
            </a:xfrm>
            <a:prstGeom prst="line">
              <a:avLst/>
            </a:prstGeom>
            <a:ln w="19050"/>
          </p:spPr>
          <p:style>
            <a:lnRef idx="1">
              <a:schemeClr val="accent4"/>
            </a:lnRef>
            <a:fillRef idx="0">
              <a:schemeClr val="accent4"/>
            </a:fillRef>
            <a:effectRef idx="0">
              <a:schemeClr val="accent4"/>
            </a:effectRef>
            <a:fontRef idx="minor">
              <a:schemeClr val="tx1"/>
            </a:fontRef>
          </p:style>
        </p:cxnSp>
        <p:cxnSp>
          <p:nvCxnSpPr>
            <p:cNvPr id="76" name="Straight Connector 75"/>
            <p:cNvCxnSpPr/>
            <p:nvPr/>
          </p:nvCxnSpPr>
          <p:spPr>
            <a:xfrm flipH="1">
              <a:off x="8000996" y="4845089"/>
              <a:ext cx="723904" cy="0"/>
            </a:xfrm>
            <a:prstGeom prst="line">
              <a:avLst/>
            </a:prstGeom>
            <a:ln w="19050"/>
          </p:spPr>
          <p:style>
            <a:lnRef idx="1">
              <a:schemeClr val="accent4"/>
            </a:lnRef>
            <a:fillRef idx="0">
              <a:schemeClr val="accent4"/>
            </a:fillRef>
            <a:effectRef idx="0">
              <a:schemeClr val="accent4"/>
            </a:effectRef>
            <a:fontRef idx="minor">
              <a:schemeClr val="tx1"/>
            </a:fontRef>
          </p:style>
        </p:cxnSp>
        <p:cxnSp>
          <p:nvCxnSpPr>
            <p:cNvPr id="77" name="Straight Arrow Connector 76"/>
            <p:cNvCxnSpPr/>
            <p:nvPr/>
          </p:nvCxnSpPr>
          <p:spPr>
            <a:xfrm flipV="1">
              <a:off x="8000996" y="4090133"/>
              <a:ext cx="0" cy="754956"/>
            </a:xfrm>
            <a:prstGeom prst="straightConnector1">
              <a:avLst/>
            </a:prstGeom>
            <a:ln w="19050">
              <a:tailEnd type="triangle"/>
            </a:ln>
          </p:spPr>
          <p:style>
            <a:lnRef idx="1">
              <a:schemeClr val="accent4"/>
            </a:lnRef>
            <a:fillRef idx="0">
              <a:schemeClr val="accent4"/>
            </a:fillRef>
            <a:effectRef idx="0">
              <a:schemeClr val="accent4"/>
            </a:effectRef>
            <a:fontRef idx="minor">
              <a:schemeClr val="tx1"/>
            </a:fontRef>
          </p:style>
        </p:cxnSp>
      </p:grpSp>
      <p:grpSp>
        <p:nvGrpSpPr>
          <p:cNvPr id="78" name="Group 77"/>
          <p:cNvGrpSpPr/>
          <p:nvPr/>
        </p:nvGrpSpPr>
        <p:grpSpPr>
          <a:xfrm rot="10800000" flipH="1">
            <a:off x="1249739" y="1925762"/>
            <a:ext cx="6276151" cy="791815"/>
            <a:chOff x="8000996" y="4048125"/>
            <a:chExt cx="723904" cy="796964"/>
          </a:xfrm>
        </p:grpSpPr>
        <p:cxnSp>
          <p:nvCxnSpPr>
            <p:cNvPr id="79" name="Straight Connector 78"/>
            <p:cNvCxnSpPr/>
            <p:nvPr/>
          </p:nvCxnSpPr>
          <p:spPr>
            <a:xfrm>
              <a:off x="8724900" y="4048125"/>
              <a:ext cx="0" cy="796964"/>
            </a:xfrm>
            <a:prstGeom prst="line">
              <a:avLst/>
            </a:prstGeom>
            <a:ln w="19050">
              <a:solidFill>
                <a:srgbClr val="7030A0"/>
              </a:solidFill>
            </a:ln>
          </p:spPr>
          <p:style>
            <a:lnRef idx="1">
              <a:schemeClr val="accent4"/>
            </a:lnRef>
            <a:fillRef idx="0">
              <a:schemeClr val="accent4"/>
            </a:fillRef>
            <a:effectRef idx="0">
              <a:schemeClr val="accent4"/>
            </a:effectRef>
            <a:fontRef idx="minor">
              <a:schemeClr val="tx1"/>
            </a:fontRef>
          </p:style>
        </p:cxnSp>
        <p:cxnSp>
          <p:nvCxnSpPr>
            <p:cNvPr id="80" name="Straight Connector 79"/>
            <p:cNvCxnSpPr/>
            <p:nvPr/>
          </p:nvCxnSpPr>
          <p:spPr>
            <a:xfrm flipH="1">
              <a:off x="8000996" y="4845089"/>
              <a:ext cx="723904" cy="0"/>
            </a:xfrm>
            <a:prstGeom prst="line">
              <a:avLst/>
            </a:prstGeom>
            <a:ln w="19050">
              <a:solidFill>
                <a:srgbClr val="7030A0"/>
              </a:solidFill>
            </a:ln>
          </p:spPr>
          <p:style>
            <a:lnRef idx="1">
              <a:schemeClr val="accent4"/>
            </a:lnRef>
            <a:fillRef idx="0">
              <a:schemeClr val="accent4"/>
            </a:fillRef>
            <a:effectRef idx="0">
              <a:schemeClr val="accent4"/>
            </a:effectRef>
            <a:fontRef idx="minor">
              <a:schemeClr val="tx1"/>
            </a:fontRef>
          </p:style>
        </p:cxnSp>
        <p:cxnSp>
          <p:nvCxnSpPr>
            <p:cNvPr id="81" name="Straight Arrow Connector 80"/>
            <p:cNvCxnSpPr/>
            <p:nvPr/>
          </p:nvCxnSpPr>
          <p:spPr>
            <a:xfrm flipV="1">
              <a:off x="8000996" y="4090133"/>
              <a:ext cx="0" cy="754956"/>
            </a:xfrm>
            <a:prstGeom prst="straightConnector1">
              <a:avLst/>
            </a:prstGeom>
            <a:ln w="19050">
              <a:solidFill>
                <a:srgbClr val="7030A0"/>
              </a:solidFill>
              <a:tailEnd type="triangle"/>
            </a:ln>
          </p:spPr>
          <p:style>
            <a:lnRef idx="1">
              <a:schemeClr val="accent4"/>
            </a:lnRef>
            <a:fillRef idx="0">
              <a:schemeClr val="accent4"/>
            </a:fillRef>
            <a:effectRef idx="0">
              <a:schemeClr val="accent4"/>
            </a:effectRef>
            <a:fontRef idx="minor">
              <a:schemeClr val="tx1"/>
            </a:fontRef>
          </p:style>
        </p:cxnSp>
      </p:grpSp>
      <p:grpSp>
        <p:nvGrpSpPr>
          <p:cNvPr id="96" name="Group 95"/>
          <p:cNvGrpSpPr/>
          <p:nvPr/>
        </p:nvGrpSpPr>
        <p:grpSpPr>
          <a:xfrm rot="10800000" flipH="1">
            <a:off x="1714253" y="2381460"/>
            <a:ext cx="1170447" cy="307797"/>
            <a:chOff x="8000996" y="4048125"/>
            <a:chExt cx="723904" cy="796964"/>
          </a:xfrm>
        </p:grpSpPr>
        <p:cxnSp>
          <p:nvCxnSpPr>
            <p:cNvPr id="97" name="Straight Connector 96"/>
            <p:cNvCxnSpPr/>
            <p:nvPr/>
          </p:nvCxnSpPr>
          <p:spPr>
            <a:xfrm>
              <a:off x="8724900" y="4048125"/>
              <a:ext cx="0" cy="796964"/>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98" name="Straight Connector 97"/>
            <p:cNvCxnSpPr/>
            <p:nvPr/>
          </p:nvCxnSpPr>
          <p:spPr>
            <a:xfrm flipH="1">
              <a:off x="8000996" y="4845089"/>
              <a:ext cx="723904" cy="0"/>
            </a:xfrm>
            <a:prstGeom prst="line">
              <a:avLst/>
            </a:prstGeom>
            <a:ln w="19050"/>
          </p:spPr>
          <p:style>
            <a:lnRef idx="1">
              <a:schemeClr val="accent3"/>
            </a:lnRef>
            <a:fillRef idx="0">
              <a:schemeClr val="accent3"/>
            </a:fillRef>
            <a:effectRef idx="0">
              <a:schemeClr val="accent3"/>
            </a:effectRef>
            <a:fontRef idx="minor">
              <a:schemeClr val="tx1"/>
            </a:fontRef>
          </p:style>
        </p:cxnSp>
        <p:cxnSp>
          <p:nvCxnSpPr>
            <p:cNvPr id="99" name="Straight Arrow Connector 98"/>
            <p:cNvCxnSpPr/>
            <p:nvPr/>
          </p:nvCxnSpPr>
          <p:spPr>
            <a:xfrm flipV="1">
              <a:off x="8000996" y="4090133"/>
              <a:ext cx="0" cy="754956"/>
            </a:xfrm>
            <a:prstGeom prst="straightConnector1">
              <a:avLst/>
            </a:prstGeom>
            <a:ln w="19050">
              <a:tailEnd type="triangle"/>
            </a:ln>
          </p:spPr>
          <p:style>
            <a:lnRef idx="1">
              <a:schemeClr val="accent3"/>
            </a:lnRef>
            <a:fillRef idx="0">
              <a:schemeClr val="accent3"/>
            </a:fillRef>
            <a:effectRef idx="0">
              <a:schemeClr val="accent3"/>
            </a:effectRef>
            <a:fontRef idx="minor">
              <a:schemeClr val="tx1"/>
            </a:fontRef>
          </p:style>
        </p:cxnSp>
      </p:grpSp>
      <p:grpSp>
        <p:nvGrpSpPr>
          <p:cNvPr id="100" name="Group 99"/>
          <p:cNvGrpSpPr/>
          <p:nvPr/>
        </p:nvGrpSpPr>
        <p:grpSpPr>
          <a:xfrm rot="10800000" flipH="1">
            <a:off x="1402685" y="2135878"/>
            <a:ext cx="4738364" cy="565757"/>
            <a:chOff x="8000996" y="4048125"/>
            <a:chExt cx="723904" cy="796964"/>
          </a:xfrm>
        </p:grpSpPr>
        <p:cxnSp>
          <p:nvCxnSpPr>
            <p:cNvPr id="101" name="Straight Connector 100"/>
            <p:cNvCxnSpPr/>
            <p:nvPr/>
          </p:nvCxnSpPr>
          <p:spPr>
            <a:xfrm>
              <a:off x="8724900" y="4048125"/>
              <a:ext cx="0" cy="796964"/>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flipH="1">
              <a:off x="8000996" y="4845089"/>
              <a:ext cx="723904"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flipV="1">
              <a:off x="8000996" y="4090133"/>
              <a:ext cx="0" cy="75495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cxnSp>
        <p:nvCxnSpPr>
          <p:cNvPr id="105" name="Straight Connector 104"/>
          <p:cNvCxnSpPr/>
          <p:nvPr/>
        </p:nvCxnSpPr>
        <p:spPr>
          <a:xfrm>
            <a:off x="4711254" y="5885070"/>
            <a:ext cx="646810" cy="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107" name="TextBox 106"/>
          <p:cNvSpPr txBox="1"/>
          <p:nvPr/>
        </p:nvSpPr>
        <p:spPr>
          <a:xfrm>
            <a:off x="1230049" y="6302524"/>
            <a:ext cx="3349256" cy="415498"/>
          </a:xfrm>
          <a:prstGeom prst="rect">
            <a:avLst/>
          </a:prstGeom>
          <a:noFill/>
        </p:spPr>
        <p:txBody>
          <a:bodyPr wrap="square" rtlCol="0">
            <a:spAutoFit/>
          </a:bodyPr>
          <a:lstStyle/>
          <a:p>
            <a:r>
              <a:rPr lang="en-GB" sz="1050" dirty="0" smtClean="0"/>
              <a:t>The value of certain indicators need to be compliant with the objectives in the Regulation being pointed to</a:t>
            </a:r>
            <a:endParaRPr lang="en-GB" sz="1050" dirty="0"/>
          </a:p>
        </p:txBody>
      </p:sp>
      <p:cxnSp>
        <p:nvCxnSpPr>
          <p:cNvPr id="108" name="Straight Connector 107"/>
          <p:cNvCxnSpPr/>
          <p:nvPr/>
        </p:nvCxnSpPr>
        <p:spPr>
          <a:xfrm>
            <a:off x="419817" y="6461887"/>
            <a:ext cx="64681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5521486" y="5704241"/>
            <a:ext cx="3349256" cy="407804"/>
          </a:xfrm>
          <a:prstGeom prst="rect">
            <a:avLst/>
          </a:prstGeom>
          <a:noFill/>
        </p:spPr>
        <p:txBody>
          <a:bodyPr wrap="square" rtlCol="0">
            <a:spAutoFit/>
          </a:bodyPr>
          <a:lstStyle/>
          <a:p>
            <a:r>
              <a:rPr lang="en-GB" sz="1000" dirty="0" smtClean="0"/>
              <a:t>The </a:t>
            </a:r>
            <a:r>
              <a:rPr lang="en-GB" sz="1050" i="1" dirty="0" smtClean="0"/>
              <a:t>monitoring</a:t>
            </a:r>
            <a:r>
              <a:rPr lang="en-GB" sz="1000" i="1" dirty="0" smtClean="0"/>
              <a:t> </a:t>
            </a:r>
            <a:r>
              <a:rPr lang="en-GB" sz="1000" dirty="0" smtClean="0"/>
              <a:t>of certain indicators needs to be consistent </a:t>
            </a:r>
            <a:r>
              <a:rPr lang="en-GB" sz="1000" dirty="0" smtClean="0"/>
              <a:t>with </a:t>
            </a:r>
            <a:r>
              <a:rPr lang="en-GB" sz="1000" dirty="0" smtClean="0"/>
              <a:t>those </a:t>
            </a:r>
            <a:r>
              <a:rPr lang="en-GB" sz="1000" dirty="0" smtClean="0"/>
              <a:t>in the Regulation being pointed to</a:t>
            </a:r>
            <a:endParaRPr lang="en-GB" sz="1000" dirty="0"/>
          </a:p>
        </p:txBody>
      </p:sp>
      <p:cxnSp>
        <p:nvCxnSpPr>
          <p:cNvPr id="110" name="Straight Connector 109"/>
          <p:cNvCxnSpPr/>
          <p:nvPr/>
        </p:nvCxnSpPr>
        <p:spPr>
          <a:xfrm>
            <a:off x="4711254" y="5529495"/>
            <a:ext cx="64681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111" name="TextBox 110"/>
          <p:cNvSpPr txBox="1"/>
          <p:nvPr/>
        </p:nvSpPr>
        <p:spPr>
          <a:xfrm>
            <a:off x="5521486" y="5287730"/>
            <a:ext cx="3242932" cy="415498"/>
          </a:xfrm>
          <a:prstGeom prst="rect">
            <a:avLst/>
          </a:prstGeom>
          <a:noFill/>
        </p:spPr>
        <p:txBody>
          <a:bodyPr wrap="square" rtlCol="0">
            <a:spAutoFit/>
          </a:bodyPr>
          <a:lstStyle/>
          <a:p>
            <a:r>
              <a:rPr lang="en-GB" sz="1050" dirty="0" smtClean="0"/>
              <a:t>Includes indicators and methodologies from </a:t>
            </a:r>
            <a:r>
              <a:rPr lang="en-GB" sz="1050" dirty="0" smtClean="0"/>
              <a:t>the Regulation being pointed </a:t>
            </a:r>
            <a:r>
              <a:rPr lang="en-GB" sz="1050" dirty="0" smtClean="0"/>
              <a:t>to</a:t>
            </a:r>
            <a:endParaRPr lang="en-GB" sz="1050" dirty="0"/>
          </a:p>
        </p:txBody>
      </p:sp>
      <p:cxnSp>
        <p:nvCxnSpPr>
          <p:cNvPr id="112" name="Straight Connector 111"/>
          <p:cNvCxnSpPr/>
          <p:nvPr/>
        </p:nvCxnSpPr>
        <p:spPr>
          <a:xfrm>
            <a:off x="4719226" y="6284761"/>
            <a:ext cx="646810" cy="0"/>
          </a:xfrm>
          <a:prstGeom prst="line">
            <a:avLst/>
          </a:prstGeom>
          <a:ln w="19050"/>
        </p:spPr>
        <p:style>
          <a:lnRef idx="3">
            <a:schemeClr val="accent4"/>
          </a:lnRef>
          <a:fillRef idx="0">
            <a:schemeClr val="accent4"/>
          </a:fillRef>
          <a:effectRef idx="2">
            <a:schemeClr val="accent4"/>
          </a:effectRef>
          <a:fontRef idx="minor">
            <a:schemeClr val="tx1"/>
          </a:fontRef>
        </p:style>
      </p:cxnSp>
      <p:sp>
        <p:nvSpPr>
          <p:cNvPr id="113" name="TextBox 112"/>
          <p:cNvSpPr txBox="1"/>
          <p:nvPr/>
        </p:nvSpPr>
        <p:spPr>
          <a:xfrm>
            <a:off x="5521486" y="6125398"/>
            <a:ext cx="3349256" cy="415498"/>
          </a:xfrm>
          <a:prstGeom prst="rect">
            <a:avLst/>
          </a:prstGeom>
          <a:noFill/>
        </p:spPr>
        <p:txBody>
          <a:bodyPr wrap="square" rtlCol="0">
            <a:spAutoFit/>
          </a:bodyPr>
          <a:lstStyle/>
          <a:p>
            <a:r>
              <a:rPr lang="en-GB" sz="1050" i="1" dirty="0" smtClean="0"/>
              <a:t>Indicator(s) </a:t>
            </a:r>
            <a:r>
              <a:rPr lang="en-GB" sz="1050" dirty="0" smtClean="0"/>
              <a:t>are </a:t>
            </a:r>
            <a:r>
              <a:rPr lang="en-GB" sz="1050" dirty="0" smtClean="0"/>
              <a:t>referred to from the Regulation being pointed to, but specific </a:t>
            </a:r>
            <a:r>
              <a:rPr lang="en-GB" sz="1050" i="1" dirty="0" smtClean="0"/>
              <a:t>reporting flows </a:t>
            </a:r>
            <a:r>
              <a:rPr lang="en-GB" sz="1050" dirty="0" smtClean="0"/>
              <a:t>not referred to</a:t>
            </a:r>
            <a:endParaRPr lang="en-GB" sz="1050" i="1" dirty="0"/>
          </a:p>
        </p:txBody>
      </p:sp>
      <p:cxnSp>
        <p:nvCxnSpPr>
          <p:cNvPr id="114" name="Straight Connector 113"/>
          <p:cNvCxnSpPr/>
          <p:nvPr/>
        </p:nvCxnSpPr>
        <p:spPr>
          <a:xfrm>
            <a:off x="436678" y="5885070"/>
            <a:ext cx="646810" cy="0"/>
          </a:xfrm>
          <a:prstGeom prst="line">
            <a:avLst/>
          </a:prstGeom>
          <a:ln>
            <a:solidFill>
              <a:srgbClr val="D20000"/>
            </a:solidFill>
          </a:ln>
        </p:spPr>
        <p:style>
          <a:lnRef idx="3">
            <a:schemeClr val="accent2"/>
          </a:lnRef>
          <a:fillRef idx="0">
            <a:schemeClr val="accent2"/>
          </a:fillRef>
          <a:effectRef idx="2">
            <a:schemeClr val="accent2"/>
          </a:effectRef>
          <a:fontRef idx="minor">
            <a:schemeClr val="tx1"/>
          </a:fontRef>
        </p:style>
      </p:cxnSp>
      <p:sp>
        <p:nvSpPr>
          <p:cNvPr id="115" name="TextBox 114"/>
          <p:cNvSpPr txBox="1"/>
          <p:nvPr/>
        </p:nvSpPr>
        <p:spPr>
          <a:xfrm>
            <a:off x="1230049" y="5708260"/>
            <a:ext cx="3349256" cy="577081"/>
          </a:xfrm>
          <a:prstGeom prst="rect">
            <a:avLst/>
          </a:prstGeom>
          <a:noFill/>
        </p:spPr>
        <p:txBody>
          <a:bodyPr wrap="square" rtlCol="0">
            <a:spAutoFit/>
          </a:bodyPr>
          <a:lstStyle/>
          <a:p>
            <a:r>
              <a:rPr lang="en-US" sz="1050" dirty="0" smtClean="0"/>
              <a:t>The data should be able to be integrated with</a:t>
            </a:r>
            <a:r>
              <a:rPr lang="en-US" sz="1050" i="1" dirty="0" smtClean="0"/>
              <a:t> </a:t>
            </a:r>
            <a:r>
              <a:rPr lang="en-US" sz="1050" i="1" dirty="0"/>
              <a:t>forest </a:t>
            </a:r>
            <a:r>
              <a:rPr lang="en-US" sz="1050" dirty="0"/>
              <a:t>data </a:t>
            </a:r>
            <a:r>
              <a:rPr lang="en-US" sz="1050" dirty="0" smtClean="0"/>
              <a:t>in electronic databases and GIS coming from reporting from the Regulations being pointed to</a:t>
            </a:r>
            <a:endParaRPr lang="en-GB" sz="1050" dirty="0"/>
          </a:p>
        </p:txBody>
      </p:sp>
      <p:sp>
        <p:nvSpPr>
          <p:cNvPr id="116" name="TextBox 115"/>
          <p:cNvSpPr txBox="1"/>
          <p:nvPr/>
        </p:nvSpPr>
        <p:spPr>
          <a:xfrm rot="4594931">
            <a:off x="2885062" y="3961023"/>
            <a:ext cx="891291" cy="249508"/>
          </a:xfrm>
          <a:prstGeom prst="rect">
            <a:avLst/>
          </a:prstGeom>
          <a:noFill/>
        </p:spPr>
        <p:txBody>
          <a:bodyPr wrap="square" rtlCol="0">
            <a:spAutoFit/>
          </a:bodyPr>
          <a:lstStyle/>
          <a:p>
            <a:r>
              <a:rPr lang="en-GB" sz="1000" dirty="0" smtClean="0">
                <a:solidFill>
                  <a:schemeClr val="accent2">
                    <a:lumMod val="75000"/>
                  </a:schemeClr>
                </a:solidFill>
              </a:rPr>
              <a:t>deadwood</a:t>
            </a:r>
            <a:endParaRPr lang="en-GB" sz="1000" dirty="0">
              <a:solidFill>
                <a:schemeClr val="accent2">
                  <a:lumMod val="75000"/>
                </a:schemeClr>
              </a:solidFill>
            </a:endParaRPr>
          </a:p>
        </p:txBody>
      </p:sp>
      <p:sp>
        <p:nvSpPr>
          <p:cNvPr id="117" name="TextBox 116"/>
          <p:cNvSpPr txBox="1"/>
          <p:nvPr/>
        </p:nvSpPr>
        <p:spPr>
          <a:xfrm rot="18738940">
            <a:off x="1566619" y="3895060"/>
            <a:ext cx="1405802" cy="246221"/>
          </a:xfrm>
          <a:prstGeom prst="rect">
            <a:avLst/>
          </a:prstGeom>
          <a:noFill/>
        </p:spPr>
        <p:txBody>
          <a:bodyPr wrap="square" rtlCol="0">
            <a:spAutoFit/>
          </a:bodyPr>
          <a:lstStyle/>
          <a:p>
            <a:r>
              <a:rPr lang="en-GB" sz="1000" dirty="0" smtClean="0">
                <a:solidFill>
                  <a:schemeClr val="accent2">
                    <a:lumMod val="75000"/>
                  </a:schemeClr>
                </a:solidFill>
              </a:rPr>
              <a:t>Soil organic carbon</a:t>
            </a:r>
            <a:endParaRPr lang="en-GB" sz="1000" dirty="0">
              <a:solidFill>
                <a:schemeClr val="accent2">
                  <a:lumMod val="75000"/>
                </a:schemeClr>
              </a:solidFill>
            </a:endParaRPr>
          </a:p>
        </p:txBody>
      </p:sp>
      <p:sp>
        <p:nvSpPr>
          <p:cNvPr id="118" name="TextBox 117"/>
          <p:cNvSpPr txBox="1"/>
          <p:nvPr/>
        </p:nvSpPr>
        <p:spPr>
          <a:xfrm>
            <a:off x="591261" y="3621367"/>
            <a:ext cx="1405802" cy="400110"/>
          </a:xfrm>
          <a:prstGeom prst="rect">
            <a:avLst/>
          </a:prstGeom>
          <a:noFill/>
        </p:spPr>
        <p:txBody>
          <a:bodyPr wrap="square" rtlCol="0">
            <a:spAutoFit/>
          </a:bodyPr>
          <a:lstStyle/>
          <a:p>
            <a:r>
              <a:rPr lang="en-GB" sz="1000" dirty="0" smtClean="0">
                <a:solidFill>
                  <a:schemeClr val="accent2">
                    <a:lumMod val="75000"/>
                  </a:schemeClr>
                </a:solidFill>
              </a:rPr>
              <a:t>Soil organic carbon and deadwood</a:t>
            </a:r>
            <a:endParaRPr lang="en-GB" sz="1000" dirty="0">
              <a:solidFill>
                <a:schemeClr val="accent2">
                  <a:lumMod val="75000"/>
                </a:schemeClr>
              </a:solidFill>
            </a:endParaRPr>
          </a:p>
        </p:txBody>
      </p:sp>
      <p:sp>
        <p:nvSpPr>
          <p:cNvPr id="50" name="TextBox 49"/>
          <p:cNvSpPr txBox="1"/>
          <p:nvPr/>
        </p:nvSpPr>
        <p:spPr>
          <a:xfrm>
            <a:off x="5564087" y="4493801"/>
            <a:ext cx="3143329" cy="461665"/>
          </a:xfrm>
          <a:prstGeom prst="rect">
            <a:avLst/>
          </a:prstGeom>
          <a:ln w="28575"/>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sz="1200" dirty="0"/>
              <a:t>ISO 10694:1995 Determination of organic and total carbon after dry combustion</a:t>
            </a:r>
          </a:p>
        </p:txBody>
      </p:sp>
      <p:cxnSp>
        <p:nvCxnSpPr>
          <p:cNvPr id="51" name="Straight Arrow Connector 50"/>
          <p:cNvCxnSpPr/>
          <p:nvPr/>
        </p:nvCxnSpPr>
        <p:spPr>
          <a:xfrm>
            <a:off x="6097034" y="3390240"/>
            <a:ext cx="216535" cy="980113"/>
          </a:xfrm>
          <a:prstGeom prst="straightConnector1">
            <a:avLst/>
          </a:prstGeom>
          <a:ln w="19050">
            <a:tailEnd type="triangle"/>
          </a:ln>
        </p:spPr>
        <p:style>
          <a:lnRef idx="1">
            <a:schemeClr val="accent2"/>
          </a:lnRef>
          <a:fillRef idx="0">
            <a:schemeClr val="accent2"/>
          </a:fillRef>
          <a:effectRef idx="0">
            <a:schemeClr val="accent2"/>
          </a:effectRef>
          <a:fontRef idx="minor">
            <a:schemeClr val="tx1"/>
          </a:fontRef>
        </p:style>
      </p:cxnSp>
      <p:sp>
        <p:nvSpPr>
          <p:cNvPr id="54" name="TextBox 53"/>
          <p:cNvSpPr txBox="1"/>
          <p:nvPr/>
        </p:nvSpPr>
        <p:spPr>
          <a:xfrm>
            <a:off x="5656086" y="3770695"/>
            <a:ext cx="1405802" cy="400110"/>
          </a:xfrm>
          <a:prstGeom prst="rect">
            <a:avLst/>
          </a:prstGeom>
          <a:noFill/>
        </p:spPr>
        <p:txBody>
          <a:bodyPr wrap="square" rtlCol="0">
            <a:spAutoFit/>
          </a:bodyPr>
          <a:lstStyle/>
          <a:p>
            <a:r>
              <a:rPr lang="en-GB" sz="1000" dirty="0" smtClean="0">
                <a:solidFill>
                  <a:schemeClr val="accent2">
                    <a:lumMod val="75000"/>
                  </a:schemeClr>
                </a:solidFill>
              </a:rPr>
              <a:t>Soil carbon concentration</a:t>
            </a:r>
            <a:endParaRPr lang="en-GB" sz="1000" dirty="0">
              <a:solidFill>
                <a:schemeClr val="accent2">
                  <a:lumMod val="75000"/>
                </a:schemeClr>
              </a:solidFill>
            </a:endParaRPr>
          </a:p>
        </p:txBody>
      </p:sp>
      <p:sp>
        <p:nvSpPr>
          <p:cNvPr id="25" name="5-Point Star 24"/>
          <p:cNvSpPr/>
          <p:nvPr/>
        </p:nvSpPr>
        <p:spPr>
          <a:xfrm>
            <a:off x="1688336" y="2851114"/>
            <a:ext cx="187643" cy="192091"/>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2" name="5-Point Star 61"/>
          <p:cNvSpPr/>
          <p:nvPr/>
        </p:nvSpPr>
        <p:spPr>
          <a:xfrm>
            <a:off x="3169247" y="3326149"/>
            <a:ext cx="187643" cy="192091"/>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3" name="5-Point Star 62"/>
          <p:cNvSpPr/>
          <p:nvPr/>
        </p:nvSpPr>
        <p:spPr>
          <a:xfrm>
            <a:off x="6219747" y="3320070"/>
            <a:ext cx="187643" cy="192091"/>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4" name="5-Point Star 63"/>
          <p:cNvSpPr/>
          <p:nvPr/>
        </p:nvSpPr>
        <p:spPr>
          <a:xfrm>
            <a:off x="10053440" y="549176"/>
            <a:ext cx="187643" cy="192091"/>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5" name="TextBox 64"/>
          <p:cNvSpPr txBox="1"/>
          <p:nvPr/>
        </p:nvSpPr>
        <p:spPr>
          <a:xfrm>
            <a:off x="10286772" y="458100"/>
            <a:ext cx="1580787" cy="577081"/>
          </a:xfrm>
          <a:prstGeom prst="rect">
            <a:avLst/>
          </a:prstGeom>
          <a:noFill/>
        </p:spPr>
        <p:txBody>
          <a:bodyPr wrap="square" rtlCol="0">
            <a:spAutoFit/>
          </a:bodyPr>
          <a:lstStyle/>
          <a:p>
            <a:r>
              <a:rPr lang="en-GB" sz="1050" dirty="0" smtClean="0"/>
              <a:t>Star indicates n</a:t>
            </a:r>
            <a:r>
              <a:rPr lang="en-GB" sz="1050" dirty="0" smtClean="0"/>
              <a:t>ew </a:t>
            </a:r>
            <a:r>
              <a:rPr lang="en-GB" sz="1050" dirty="0" smtClean="0"/>
              <a:t>data </a:t>
            </a:r>
            <a:r>
              <a:rPr lang="en-GB" sz="1050" dirty="0" smtClean="0"/>
              <a:t>reporting for deadwood and/or SOC</a:t>
            </a:r>
            <a:endParaRPr lang="en-GB" sz="1050" dirty="0"/>
          </a:p>
        </p:txBody>
      </p:sp>
      <p:sp>
        <p:nvSpPr>
          <p:cNvPr id="55" name="TextBox 54"/>
          <p:cNvSpPr txBox="1"/>
          <p:nvPr/>
        </p:nvSpPr>
        <p:spPr>
          <a:xfrm>
            <a:off x="10404426" y="4851658"/>
            <a:ext cx="1484069" cy="830997"/>
          </a:xfrm>
          <a:prstGeom prst="rect">
            <a:avLst/>
          </a:prstGeom>
          <a:ln w="28575">
            <a:prstDash val="sysDash"/>
          </a:ln>
        </p:spPr>
        <p:style>
          <a:lnRef idx="2">
            <a:schemeClr val="dk1"/>
          </a:lnRef>
          <a:fillRef idx="1">
            <a:schemeClr val="lt1"/>
          </a:fillRef>
          <a:effectRef idx="0">
            <a:schemeClr val="dk1"/>
          </a:effectRef>
          <a:fontRef idx="minor">
            <a:schemeClr val="dk1"/>
          </a:fontRef>
        </p:style>
        <p:txBody>
          <a:bodyPr wrap="square" rtlCol="0">
            <a:spAutoFit/>
          </a:bodyPr>
          <a:lstStyle/>
          <a:p>
            <a:r>
              <a:rPr lang="en-GB" sz="1600" dirty="0" smtClean="0"/>
              <a:t>Environmental Economic Accounts</a:t>
            </a:r>
          </a:p>
        </p:txBody>
      </p:sp>
      <p:sp>
        <p:nvSpPr>
          <p:cNvPr id="56" name="5-Point Star 55"/>
          <p:cNvSpPr/>
          <p:nvPr/>
        </p:nvSpPr>
        <p:spPr>
          <a:xfrm>
            <a:off x="11498934" y="5337664"/>
            <a:ext cx="187643" cy="192091"/>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1" name="TextBox 60"/>
          <p:cNvSpPr txBox="1"/>
          <p:nvPr/>
        </p:nvSpPr>
        <p:spPr>
          <a:xfrm>
            <a:off x="10241084" y="2769664"/>
            <a:ext cx="1591205" cy="892552"/>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GB" sz="1300" dirty="0"/>
              <a:t>Monitoring framework for resilient European forests</a:t>
            </a:r>
          </a:p>
        </p:txBody>
      </p:sp>
      <p:grpSp>
        <p:nvGrpSpPr>
          <p:cNvPr id="66" name="Group 65"/>
          <p:cNvGrpSpPr/>
          <p:nvPr/>
        </p:nvGrpSpPr>
        <p:grpSpPr>
          <a:xfrm rot="10800000" flipH="1">
            <a:off x="942986" y="1594747"/>
            <a:ext cx="10204135" cy="1136647"/>
            <a:chOff x="8000996" y="4048125"/>
            <a:chExt cx="723904" cy="796964"/>
          </a:xfrm>
        </p:grpSpPr>
        <p:cxnSp>
          <p:nvCxnSpPr>
            <p:cNvPr id="68" name="Straight Connector 67"/>
            <p:cNvCxnSpPr/>
            <p:nvPr/>
          </p:nvCxnSpPr>
          <p:spPr>
            <a:xfrm>
              <a:off x="8724900" y="4048125"/>
              <a:ext cx="0" cy="796964"/>
            </a:xfrm>
            <a:prstGeom prst="line">
              <a:avLst/>
            </a:prstGeom>
            <a:ln w="19050">
              <a:solidFill>
                <a:srgbClr val="D20000"/>
              </a:solidFill>
            </a:ln>
          </p:spPr>
          <p:style>
            <a:lnRef idx="1">
              <a:schemeClr val="accent4"/>
            </a:lnRef>
            <a:fillRef idx="0">
              <a:schemeClr val="accent4"/>
            </a:fillRef>
            <a:effectRef idx="0">
              <a:schemeClr val="accent4"/>
            </a:effectRef>
            <a:fontRef idx="minor">
              <a:schemeClr val="tx1"/>
            </a:fontRef>
          </p:style>
        </p:cxnSp>
        <p:cxnSp>
          <p:nvCxnSpPr>
            <p:cNvPr id="70" name="Straight Connector 69"/>
            <p:cNvCxnSpPr/>
            <p:nvPr/>
          </p:nvCxnSpPr>
          <p:spPr>
            <a:xfrm flipH="1">
              <a:off x="8000996" y="4845089"/>
              <a:ext cx="723904" cy="0"/>
            </a:xfrm>
            <a:prstGeom prst="line">
              <a:avLst/>
            </a:prstGeom>
            <a:ln w="19050">
              <a:solidFill>
                <a:srgbClr val="D20000"/>
              </a:solidFill>
            </a:ln>
          </p:spPr>
          <p:style>
            <a:lnRef idx="1">
              <a:schemeClr val="accent4"/>
            </a:lnRef>
            <a:fillRef idx="0">
              <a:schemeClr val="accent4"/>
            </a:fillRef>
            <a:effectRef idx="0">
              <a:schemeClr val="accent4"/>
            </a:effectRef>
            <a:fontRef idx="minor">
              <a:schemeClr val="tx1"/>
            </a:fontRef>
          </p:style>
        </p:cxnSp>
        <p:cxnSp>
          <p:nvCxnSpPr>
            <p:cNvPr id="71" name="Straight Arrow Connector 70"/>
            <p:cNvCxnSpPr/>
            <p:nvPr/>
          </p:nvCxnSpPr>
          <p:spPr>
            <a:xfrm flipV="1">
              <a:off x="8000996" y="4090133"/>
              <a:ext cx="0" cy="754956"/>
            </a:xfrm>
            <a:prstGeom prst="straightConnector1">
              <a:avLst/>
            </a:prstGeom>
            <a:ln w="19050">
              <a:solidFill>
                <a:srgbClr val="D20000"/>
              </a:solidFill>
              <a:tailEnd type="triangle"/>
            </a:ln>
          </p:spPr>
          <p:style>
            <a:lnRef idx="1">
              <a:schemeClr val="accent4"/>
            </a:lnRef>
            <a:fillRef idx="0">
              <a:schemeClr val="accent4"/>
            </a:fillRef>
            <a:effectRef idx="0">
              <a:schemeClr val="accent4"/>
            </a:effectRef>
            <a:fontRef idx="minor">
              <a:schemeClr val="tx1"/>
            </a:fontRef>
          </p:style>
        </p:cxnSp>
      </p:grpSp>
      <p:cxnSp>
        <p:nvCxnSpPr>
          <p:cNvPr id="82" name="Straight Connector 81"/>
          <p:cNvCxnSpPr/>
          <p:nvPr/>
        </p:nvCxnSpPr>
        <p:spPr>
          <a:xfrm>
            <a:off x="436678" y="5479821"/>
            <a:ext cx="646810" cy="0"/>
          </a:xfrm>
          <a:prstGeom prst="line">
            <a:avLst/>
          </a:prstGeom>
          <a:ln>
            <a:solidFill>
              <a:schemeClr val="accent2"/>
            </a:solidFill>
          </a:ln>
        </p:spPr>
        <p:style>
          <a:lnRef idx="3">
            <a:schemeClr val="accent2"/>
          </a:lnRef>
          <a:fillRef idx="0">
            <a:schemeClr val="accent2"/>
          </a:fillRef>
          <a:effectRef idx="2">
            <a:schemeClr val="accent2"/>
          </a:effectRef>
          <a:fontRef idx="minor">
            <a:schemeClr val="tx1"/>
          </a:fontRef>
        </p:style>
      </p:cxnSp>
      <p:sp>
        <p:nvSpPr>
          <p:cNvPr id="83" name="TextBox 82"/>
          <p:cNvSpPr txBox="1"/>
          <p:nvPr/>
        </p:nvSpPr>
        <p:spPr>
          <a:xfrm>
            <a:off x="1239353" y="5275579"/>
            <a:ext cx="3349256" cy="415498"/>
          </a:xfrm>
          <a:prstGeom prst="rect">
            <a:avLst/>
          </a:prstGeom>
          <a:noFill/>
        </p:spPr>
        <p:txBody>
          <a:bodyPr wrap="square" rtlCol="0">
            <a:spAutoFit/>
          </a:bodyPr>
          <a:lstStyle/>
          <a:p>
            <a:r>
              <a:rPr lang="en-GB" sz="1050" dirty="0" smtClean="0"/>
              <a:t>Specific methodologies are being instructed for use in the document/resource being pointed to</a:t>
            </a:r>
            <a:endParaRPr lang="en-GB" sz="1050" dirty="0"/>
          </a:p>
        </p:txBody>
      </p:sp>
      <p:sp>
        <p:nvSpPr>
          <p:cNvPr id="84" name="5-Point Star 83"/>
          <p:cNvSpPr/>
          <p:nvPr/>
        </p:nvSpPr>
        <p:spPr>
          <a:xfrm>
            <a:off x="11313648" y="3390240"/>
            <a:ext cx="187643" cy="192091"/>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cxnSp>
        <p:nvCxnSpPr>
          <p:cNvPr id="86" name="Straight Connector 85"/>
          <p:cNvCxnSpPr/>
          <p:nvPr/>
        </p:nvCxnSpPr>
        <p:spPr>
          <a:xfrm rot="10800000" flipH="1">
            <a:off x="-103401818" y="2000832"/>
            <a:ext cx="0" cy="1136647"/>
          </a:xfrm>
          <a:prstGeom prst="line">
            <a:avLst/>
          </a:prstGeom>
          <a:ln w="19050">
            <a:solidFill>
              <a:srgbClr val="D20000"/>
            </a:solidFill>
          </a:ln>
        </p:spPr>
        <p:style>
          <a:lnRef idx="1">
            <a:schemeClr val="accent4"/>
          </a:lnRef>
          <a:fillRef idx="0">
            <a:schemeClr val="accent4"/>
          </a:fillRef>
          <a:effectRef idx="0">
            <a:schemeClr val="accent4"/>
          </a:effectRef>
          <a:fontRef idx="minor">
            <a:schemeClr val="tx1"/>
          </a:fontRef>
        </p:style>
      </p:cxnSp>
      <p:cxnSp>
        <p:nvCxnSpPr>
          <p:cNvPr id="5" name="Straight Arrow Connector 4"/>
          <p:cNvCxnSpPr/>
          <p:nvPr/>
        </p:nvCxnSpPr>
        <p:spPr>
          <a:xfrm>
            <a:off x="3105946" y="1591828"/>
            <a:ext cx="0" cy="1134779"/>
          </a:xfrm>
          <a:prstGeom prst="straightConnector1">
            <a:avLst/>
          </a:prstGeom>
          <a:ln w="19050">
            <a:solidFill>
              <a:srgbClr val="D2000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p:nvPr/>
        </p:nvCxnSpPr>
        <p:spPr>
          <a:xfrm>
            <a:off x="7722062" y="1591828"/>
            <a:ext cx="0" cy="1134779"/>
          </a:xfrm>
          <a:prstGeom prst="straightConnector1">
            <a:avLst/>
          </a:prstGeom>
          <a:ln w="19050">
            <a:solidFill>
              <a:srgbClr val="D2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p:nvPr/>
        </p:nvCxnSpPr>
        <p:spPr>
          <a:xfrm>
            <a:off x="4719226" y="1591828"/>
            <a:ext cx="0" cy="1134779"/>
          </a:xfrm>
          <a:prstGeom prst="straightConnector1">
            <a:avLst/>
          </a:prstGeom>
          <a:ln w="19050">
            <a:solidFill>
              <a:srgbClr val="D2000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369555" y="1242639"/>
            <a:ext cx="4071929" cy="338554"/>
          </a:xfrm>
          <a:prstGeom prst="rect">
            <a:avLst/>
          </a:prstGeom>
          <a:noFill/>
        </p:spPr>
        <p:txBody>
          <a:bodyPr wrap="square" rtlCol="0">
            <a:spAutoFit/>
          </a:bodyPr>
          <a:lstStyle/>
          <a:p>
            <a:r>
              <a:rPr lang="en-GB" sz="780" i="1" dirty="0" smtClean="0">
                <a:solidFill>
                  <a:srgbClr val="C00000"/>
                </a:solidFill>
              </a:rPr>
              <a:t>Dotted line indicates lack of certainty whether data from the Carbon Removal Certification is intended to be included in these specified electronic databases and GIS</a:t>
            </a:r>
            <a:endParaRPr lang="en-GB" sz="780" i="1" dirty="0">
              <a:solidFill>
                <a:srgbClr val="C00000"/>
              </a:solidFill>
            </a:endParaRPr>
          </a:p>
        </p:txBody>
      </p:sp>
      <p:sp>
        <p:nvSpPr>
          <p:cNvPr id="91" name="TextBox 90"/>
          <p:cNvSpPr txBox="1"/>
          <p:nvPr/>
        </p:nvSpPr>
        <p:spPr>
          <a:xfrm>
            <a:off x="9135198" y="4729158"/>
            <a:ext cx="1300363" cy="1323439"/>
          </a:xfrm>
          <a:prstGeom prst="rect">
            <a:avLst/>
          </a:prstGeom>
          <a:noFill/>
        </p:spPr>
        <p:txBody>
          <a:bodyPr wrap="square" rtlCol="0">
            <a:spAutoFit/>
          </a:bodyPr>
          <a:lstStyle/>
          <a:p>
            <a:pPr algn="ctr"/>
            <a:r>
              <a:rPr lang="en-GB" sz="800" i="1" dirty="0" smtClean="0"/>
              <a:t>The Environmental Economic Accounts Regulation is not included in the schematic because there is little detail given in this Regulation about the definition of indicators and methodology</a:t>
            </a:r>
            <a:endParaRPr lang="en-GB" sz="800" i="1" dirty="0"/>
          </a:p>
        </p:txBody>
      </p:sp>
    </p:spTree>
    <p:extLst>
      <p:ext uri="{BB962C8B-B14F-4D97-AF65-F5344CB8AC3E}">
        <p14:creationId xmlns:p14="http://schemas.microsoft.com/office/powerpoint/2010/main" val="16993758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70721" y="448294"/>
            <a:ext cx="11012731" cy="249510"/>
          </a:xfrm>
        </p:spPr>
        <p:txBody>
          <a:bodyPr/>
          <a:lstStyle/>
          <a:p>
            <a:r>
              <a:rPr lang="en-GB" sz="2700" dirty="0" smtClean="0"/>
              <a:t>Indicators in different Regulations: soil organic carbon and deadwood</a:t>
            </a:r>
            <a:endParaRPr lang="en-GB" sz="2700" dirty="0"/>
          </a:p>
        </p:txBody>
      </p:sp>
      <p:sp>
        <p:nvSpPr>
          <p:cNvPr id="7" name="TextBox 6"/>
          <p:cNvSpPr txBox="1"/>
          <p:nvPr/>
        </p:nvSpPr>
        <p:spPr>
          <a:xfrm>
            <a:off x="543250" y="1039297"/>
            <a:ext cx="1509823" cy="461665"/>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Standing deadwood volume</a:t>
            </a:r>
            <a:endParaRPr lang="en-GB" sz="1200" dirty="0"/>
          </a:p>
        </p:txBody>
      </p:sp>
      <p:sp>
        <p:nvSpPr>
          <p:cNvPr id="8" name="TextBox 7"/>
          <p:cNvSpPr txBox="1"/>
          <p:nvPr/>
        </p:nvSpPr>
        <p:spPr>
          <a:xfrm>
            <a:off x="2361418" y="1033387"/>
            <a:ext cx="1307805" cy="461665"/>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Lying deadwood volume</a:t>
            </a:r>
            <a:endParaRPr lang="en-GB" sz="1200" dirty="0"/>
          </a:p>
        </p:txBody>
      </p:sp>
      <p:sp>
        <p:nvSpPr>
          <p:cNvPr id="9" name="TextBox 8"/>
          <p:cNvSpPr txBox="1"/>
          <p:nvPr/>
        </p:nvSpPr>
        <p:spPr>
          <a:xfrm>
            <a:off x="437333" y="1811400"/>
            <a:ext cx="1509823" cy="461665"/>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Carbon stock in standing deadwood</a:t>
            </a:r>
            <a:endParaRPr lang="en-GB" sz="1200" dirty="0"/>
          </a:p>
        </p:txBody>
      </p:sp>
      <p:sp>
        <p:nvSpPr>
          <p:cNvPr id="10" name="TextBox 9"/>
          <p:cNvSpPr txBox="1"/>
          <p:nvPr/>
        </p:nvSpPr>
        <p:spPr>
          <a:xfrm>
            <a:off x="2255500" y="1811400"/>
            <a:ext cx="1307805" cy="461665"/>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Carbon stock in lying deadwood</a:t>
            </a:r>
            <a:endParaRPr lang="en-GB" sz="1200" dirty="0"/>
          </a:p>
        </p:txBody>
      </p:sp>
      <p:sp>
        <p:nvSpPr>
          <p:cNvPr id="11" name="TextBox 10"/>
          <p:cNvSpPr txBox="1"/>
          <p:nvPr/>
        </p:nvSpPr>
        <p:spPr>
          <a:xfrm>
            <a:off x="1606915" y="2444935"/>
            <a:ext cx="914399" cy="276999"/>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Deadwood</a:t>
            </a:r>
            <a:endParaRPr lang="en-GB" sz="1200" dirty="0"/>
          </a:p>
        </p:txBody>
      </p:sp>
      <p:sp>
        <p:nvSpPr>
          <p:cNvPr id="12" name="TextBox 11"/>
          <p:cNvSpPr txBox="1"/>
          <p:nvPr/>
        </p:nvSpPr>
        <p:spPr>
          <a:xfrm>
            <a:off x="2755137" y="3186589"/>
            <a:ext cx="1616335" cy="276999"/>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Dead organic matter</a:t>
            </a:r>
            <a:endParaRPr lang="en-GB" sz="1200" dirty="0"/>
          </a:p>
        </p:txBody>
      </p:sp>
      <p:sp>
        <p:nvSpPr>
          <p:cNvPr id="13" name="TextBox 12"/>
          <p:cNvSpPr txBox="1"/>
          <p:nvPr/>
        </p:nvSpPr>
        <p:spPr>
          <a:xfrm>
            <a:off x="4538230" y="2430575"/>
            <a:ext cx="606055" cy="276999"/>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Litter</a:t>
            </a:r>
            <a:endParaRPr lang="en-GB" sz="1200" dirty="0"/>
          </a:p>
        </p:txBody>
      </p:sp>
      <p:sp>
        <p:nvSpPr>
          <p:cNvPr id="14" name="TextBox 13"/>
          <p:cNvSpPr txBox="1"/>
          <p:nvPr/>
        </p:nvSpPr>
        <p:spPr>
          <a:xfrm>
            <a:off x="1071501" y="3984050"/>
            <a:ext cx="1701208" cy="461665"/>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Organic carbon in mineral soils</a:t>
            </a:r>
            <a:endParaRPr lang="en-GB" sz="1200" dirty="0"/>
          </a:p>
        </p:txBody>
      </p:sp>
      <p:sp>
        <p:nvSpPr>
          <p:cNvPr id="15" name="TextBox 14"/>
          <p:cNvSpPr txBox="1"/>
          <p:nvPr/>
        </p:nvSpPr>
        <p:spPr>
          <a:xfrm>
            <a:off x="1076817" y="4713451"/>
            <a:ext cx="1690576" cy="461665"/>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Organic carbon in organic soils</a:t>
            </a:r>
            <a:endParaRPr lang="en-GB" sz="1200" dirty="0"/>
          </a:p>
        </p:txBody>
      </p:sp>
      <p:sp>
        <p:nvSpPr>
          <p:cNvPr id="16" name="TextBox 15"/>
          <p:cNvSpPr txBox="1"/>
          <p:nvPr/>
        </p:nvSpPr>
        <p:spPr>
          <a:xfrm>
            <a:off x="991548" y="6070070"/>
            <a:ext cx="1701208" cy="461665"/>
          </a:xfrm>
          <a:prstGeom prst="rect">
            <a:avLst/>
          </a:prstGeom>
          <a:ln w="28575"/>
        </p:spPr>
        <p:style>
          <a:lnRef idx="2">
            <a:schemeClr val="dk1"/>
          </a:lnRef>
          <a:fillRef idx="1">
            <a:schemeClr val="lt1"/>
          </a:fillRef>
          <a:effectRef idx="0">
            <a:schemeClr val="dk1"/>
          </a:effectRef>
          <a:fontRef idx="minor">
            <a:schemeClr val="dk1"/>
          </a:fontRef>
        </p:style>
        <p:txBody>
          <a:bodyPr wrap="square" rtlCol="0">
            <a:spAutoFit/>
          </a:bodyPr>
          <a:lstStyle/>
          <a:p>
            <a:r>
              <a:rPr lang="en-GB" sz="1200" dirty="0" smtClean="0"/>
              <a:t>Soil organic carbon concentration</a:t>
            </a:r>
            <a:endParaRPr lang="en-GB" sz="1200" dirty="0"/>
          </a:p>
        </p:txBody>
      </p:sp>
      <p:cxnSp>
        <p:nvCxnSpPr>
          <p:cNvPr id="18" name="Straight Connector 17"/>
          <p:cNvCxnSpPr/>
          <p:nvPr/>
        </p:nvCxnSpPr>
        <p:spPr>
          <a:xfrm>
            <a:off x="191218" y="3663066"/>
            <a:ext cx="6177517" cy="3189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 name="Straight Connector 19"/>
          <p:cNvCxnSpPr/>
          <p:nvPr/>
        </p:nvCxnSpPr>
        <p:spPr>
          <a:xfrm>
            <a:off x="237164" y="5967091"/>
            <a:ext cx="6177517" cy="31898"/>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Straight Arrow Connector 21"/>
          <p:cNvCxnSpPr/>
          <p:nvPr/>
        </p:nvCxnSpPr>
        <p:spPr>
          <a:xfrm>
            <a:off x="1192244" y="1417923"/>
            <a:ext cx="1" cy="3630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2909402" y="1416459"/>
            <a:ext cx="11278" cy="3869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523345" y="2203830"/>
            <a:ext cx="347389" cy="3018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2368221" y="2164870"/>
            <a:ext cx="306186" cy="3195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11" idx="3"/>
          </p:cNvCxnSpPr>
          <p:nvPr/>
        </p:nvCxnSpPr>
        <p:spPr>
          <a:xfrm>
            <a:off x="2521314" y="2583435"/>
            <a:ext cx="1041991" cy="2825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flipV="1">
            <a:off x="3568995" y="2579597"/>
            <a:ext cx="985650" cy="283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3568995" y="2866012"/>
            <a:ext cx="0" cy="3368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309347" y="890411"/>
            <a:ext cx="3579536" cy="710500"/>
          </a:xfrm>
          <a:prstGeom prst="ellipse">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cxnSp>
        <p:nvCxnSpPr>
          <p:cNvPr id="42" name="Straight Arrow Connector 41"/>
          <p:cNvCxnSpPr/>
          <p:nvPr/>
        </p:nvCxnSpPr>
        <p:spPr>
          <a:xfrm flipV="1">
            <a:off x="3734059" y="1130968"/>
            <a:ext cx="4729869" cy="86274"/>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43" name="TextBox 42"/>
          <p:cNvSpPr txBox="1"/>
          <p:nvPr/>
        </p:nvSpPr>
        <p:spPr>
          <a:xfrm>
            <a:off x="8525330" y="829081"/>
            <a:ext cx="2289380" cy="461665"/>
          </a:xfrm>
          <a:prstGeom prst="rect">
            <a:avLst/>
          </a:prstGeom>
          <a:noFill/>
          <a:ln>
            <a:solidFill>
              <a:schemeClr val="accent4"/>
            </a:solidFill>
          </a:ln>
        </p:spPr>
        <p:txBody>
          <a:bodyPr wrap="square" rtlCol="0">
            <a:spAutoFit/>
          </a:bodyPr>
          <a:lstStyle/>
          <a:p>
            <a:r>
              <a:rPr lang="en-GB" sz="1200" b="1" dirty="0" smtClean="0"/>
              <a:t>Nature Restoration Law</a:t>
            </a:r>
            <a:endParaRPr lang="en-GB" sz="1200" b="1" dirty="0"/>
          </a:p>
          <a:p>
            <a:r>
              <a:rPr lang="en-GB" sz="1200" dirty="0" smtClean="0">
                <a:solidFill>
                  <a:schemeClr val="accent3">
                    <a:lumMod val="75000"/>
                  </a:schemeClr>
                </a:solidFill>
              </a:rPr>
              <a:t>Forest ecosystems</a:t>
            </a:r>
            <a:endParaRPr lang="en-GB" sz="1200" dirty="0">
              <a:solidFill>
                <a:schemeClr val="accent3">
                  <a:lumMod val="75000"/>
                </a:schemeClr>
              </a:solidFill>
            </a:endParaRPr>
          </a:p>
        </p:txBody>
      </p:sp>
      <p:sp>
        <p:nvSpPr>
          <p:cNvPr id="60" name="Oval 59"/>
          <p:cNvSpPr/>
          <p:nvPr/>
        </p:nvSpPr>
        <p:spPr>
          <a:xfrm>
            <a:off x="1192244" y="2332178"/>
            <a:ext cx="4253678" cy="547466"/>
          </a:xfrm>
          <a:prstGeom prst="ellipse">
            <a:avLst/>
          </a:prstGeom>
          <a:noFill/>
          <a:ln>
            <a:solidFill>
              <a:srgbClr val="00B0F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cxnSp>
        <p:nvCxnSpPr>
          <p:cNvPr id="61" name="Straight Arrow Connector 60"/>
          <p:cNvCxnSpPr/>
          <p:nvPr/>
        </p:nvCxnSpPr>
        <p:spPr>
          <a:xfrm flipV="1">
            <a:off x="5444646" y="2569074"/>
            <a:ext cx="2975430" cy="7514"/>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62" name="TextBox 61"/>
          <p:cNvSpPr txBox="1"/>
          <p:nvPr/>
        </p:nvSpPr>
        <p:spPr>
          <a:xfrm>
            <a:off x="8536609" y="2492715"/>
            <a:ext cx="3531880" cy="461665"/>
          </a:xfrm>
          <a:prstGeom prst="rect">
            <a:avLst/>
          </a:prstGeom>
          <a:noFill/>
          <a:ln>
            <a:solidFill>
              <a:srgbClr val="00B0F0"/>
            </a:solidFill>
          </a:ln>
        </p:spPr>
        <p:txBody>
          <a:bodyPr wrap="square" rtlCol="0">
            <a:spAutoFit/>
          </a:bodyPr>
          <a:lstStyle/>
          <a:p>
            <a:r>
              <a:rPr lang="en-GB" sz="1200" b="1" dirty="0" smtClean="0"/>
              <a:t>LULUCF</a:t>
            </a:r>
            <a:endParaRPr lang="en-GB" sz="1200" b="1" dirty="0"/>
          </a:p>
          <a:p>
            <a:r>
              <a:rPr lang="en-US" sz="1200" dirty="0">
                <a:solidFill>
                  <a:schemeClr val="accent3">
                    <a:lumMod val="75000"/>
                  </a:schemeClr>
                </a:solidFill>
              </a:rPr>
              <a:t>Afforested Land and Managed Forest Land only</a:t>
            </a:r>
          </a:p>
        </p:txBody>
      </p:sp>
      <p:sp>
        <p:nvSpPr>
          <p:cNvPr id="69" name="Oval 68"/>
          <p:cNvSpPr/>
          <p:nvPr/>
        </p:nvSpPr>
        <p:spPr>
          <a:xfrm>
            <a:off x="2514181" y="3028666"/>
            <a:ext cx="2024049" cy="556298"/>
          </a:xfrm>
          <a:prstGeom prst="ellipse">
            <a:avLst/>
          </a:prstGeom>
          <a:noFill/>
          <a:ln>
            <a:solidFill>
              <a:srgbClr val="00B0F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cxnSp>
        <p:nvCxnSpPr>
          <p:cNvPr id="70" name="Straight Arrow Connector 69"/>
          <p:cNvCxnSpPr/>
          <p:nvPr/>
        </p:nvCxnSpPr>
        <p:spPr>
          <a:xfrm>
            <a:off x="4538230" y="3259925"/>
            <a:ext cx="3903667" cy="1868"/>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73" name="TextBox 72"/>
          <p:cNvSpPr txBox="1"/>
          <p:nvPr/>
        </p:nvSpPr>
        <p:spPr>
          <a:xfrm>
            <a:off x="8536609" y="3075963"/>
            <a:ext cx="2410496" cy="461665"/>
          </a:xfrm>
          <a:prstGeom prst="rect">
            <a:avLst/>
          </a:prstGeom>
          <a:noFill/>
          <a:ln>
            <a:solidFill>
              <a:srgbClr val="00B0F0"/>
            </a:solidFill>
          </a:ln>
        </p:spPr>
        <p:txBody>
          <a:bodyPr wrap="square" rtlCol="0">
            <a:spAutoFit/>
          </a:bodyPr>
          <a:lstStyle/>
          <a:p>
            <a:r>
              <a:rPr lang="en-GB" sz="1200" b="1" dirty="0" smtClean="0"/>
              <a:t>LULUCF</a:t>
            </a:r>
            <a:endParaRPr lang="en-GB" sz="1200" b="1" dirty="0"/>
          </a:p>
          <a:p>
            <a:r>
              <a:rPr lang="en-US" sz="1200" dirty="0" smtClean="0">
                <a:solidFill>
                  <a:schemeClr val="accent3">
                    <a:lumMod val="75000"/>
                  </a:schemeClr>
                </a:solidFill>
              </a:rPr>
              <a:t>Non-forest land</a:t>
            </a:r>
            <a:endParaRPr lang="en-US" sz="1200" dirty="0">
              <a:solidFill>
                <a:schemeClr val="accent3">
                  <a:lumMod val="75000"/>
                </a:schemeClr>
              </a:solidFill>
            </a:endParaRPr>
          </a:p>
        </p:txBody>
      </p:sp>
      <p:sp>
        <p:nvSpPr>
          <p:cNvPr id="76" name="Oval 75"/>
          <p:cNvSpPr/>
          <p:nvPr/>
        </p:nvSpPr>
        <p:spPr>
          <a:xfrm>
            <a:off x="648356" y="3852339"/>
            <a:ext cx="2344478" cy="669015"/>
          </a:xfrm>
          <a:prstGeom prst="ellipse">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77" name="Oval 76"/>
          <p:cNvSpPr/>
          <p:nvPr/>
        </p:nvSpPr>
        <p:spPr>
          <a:xfrm>
            <a:off x="4332837" y="2277915"/>
            <a:ext cx="946128" cy="611040"/>
          </a:xfrm>
          <a:prstGeom prst="ellipse">
            <a:avLst/>
          </a:prstGeom>
          <a:no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cxnSp>
        <p:nvCxnSpPr>
          <p:cNvPr id="83" name="Straight Connector 82"/>
          <p:cNvCxnSpPr>
            <a:stCxn id="101" idx="6"/>
          </p:cNvCxnSpPr>
          <p:nvPr/>
        </p:nvCxnSpPr>
        <p:spPr>
          <a:xfrm flipV="1">
            <a:off x="3088714" y="3769195"/>
            <a:ext cx="3635754" cy="422559"/>
          </a:xfrm>
          <a:prstGeom prst="line">
            <a:avLst/>
          </a:prstGeom>
        </p:spPr>
        <p:style>
          <a:lnRef idx="1">
            <a:schemeClr val="accent4"/>
          </a:lnRef>
          <a:fillRef idx="0">
            <a:schemeClr val="accent4"/>
          </a:fillRef>
          <a:effectRef idx="0">
            <a:schemeClr val="accent4"/>
          </a:effectRef>
          <a:fontRef idx="minor">
            <a:schemeClr val="tx1"/>
          </a:fontRef>
        </p:style>
      </p:cxnSp>
      <p:cxnSp>
        <p:nvCxnSpPr>
          <p:cNvPr id="85" name="Straight Connector 84"/>
          <p:cNvCxnSpPr>
            <a:stCxn id="77" idx="5"/>
          </p:cNvCxnSpPr>
          <p:nvPr/>
        </p:nvCxnSpPr>
        <p:spPr>
          <a:xfrm>
            <a:off x="5140408" y="2799470"/>
            <a:ext cx="1607815" cy="952505"/>
          </a:xfrm>
          <a:prstGeom prst="line">
            <a:avLst/>
          </a:prstGeom>
        </p:spPr>
        <p:style>
          <a:lnRef idx="1">
            <a:schemeClr val="accent4"/>
          </a:lnRef>
          <a:fillRef idx="0">
            <a:schemeClr val="accent4"/>
          </a:fillRef>
          <a:effectRef idx="0">
            <a:schemeClr val="accent4"/>
          </a:effectRef>
          <a:fontRef idx="minor">
            <a:schemeClr val="tx1"/>
          </a:fontRef>
        </p:style>
      </p:cxnSp>
      <p:cxnSp>
        <p:nvCxnSpPr>
          <p:cNvPr id="88" name="Straight Arrow Connector 87"/>
          <p:cNvCxnSpPr/>
          <p:nvPr/>
        </p:nvCxnSpPr>
        <p:spPr>
          <a:xfrm>
            <a:off x="6712361" y="3759861"/>
            <a:ext cx="1751567" cy="1448"/>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92" name="TextBox 91"/>
          <p:cNvSpPr txBox="1"/>
          <p:nvPr/>
        </p:nvSpPr>
        <p:spPr>
          <a:xfrm>
            <a:off x="8525330" y="3646241"/>
            <a:ext cx="2289380" cy="461665"/>
          </a:xfrm>
          <a:prstGeom prst="rect">
            <a:avLst/>
          </a:prstGeom>
          <a:noFill/>
          <a:ln>
            <a:solidFill>
              <a:schemeClr val="accent4"/>
            </a:solidFill>
          </a:ln>
        </p:spPr>
        <p:txBody>
          <a:bodyPr wrap="square" rtlCol="0">
            <a:spAutoFit/>
          </a:bodyPr>
          <a:lstStyle/>
          <a:p>
            <a:r>
              <a:rPr lang="en-GB" sz="1200" b="1" dirty="0" smtClean="0"/>
              <a:t>Nature Restoration Law</a:t>
            </a:r>
            <a:endParaRPr lang="en-GB" sz="1200" b="1" dirty="0"/>
          </a:p>
          <a:p>
            <a:r>
              <a:rPr lang="en-GB" sz="1200" dirty="0" smtClean="0">
                <a:solidFill>
                  <a:schemeClr val="accent3">
                    <a:lumMod val="75000"/>
                  </a:schemeClr>
                </a:solidFill>
              </a:rPr>
              <a:t>Forest ecosystems</a:t>
            </a:r>
            <a:endParaRPr lang="en-GB" sz="1200" dirty="0">
              <a:solidFill>
                <a:schemeClr val="accent3">
                  <a:lumMod val="75000"/>
                </a:schemeClr>
              </a:solidFill>
            </a:endParaRPr>
          </a:p>
        </p:txBody>
      </p:sp>
      <p:cxnSp>
        <p:nvCxnSpPr>
          <p:cNvPr id="100" name="Straight Arrow Connector 99"/>
          <p:cNvCxnSpPr/>
          <p:nvPr/>
        </p:nvCxnSpPr>
        <p:spPr>
          <a:xfrm>
            <a:off x="2867289" y="4352312"/>
            <a:ext cx="4720856"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01" name="Oval 100"/>
          <p:cNvSpPr/>
          <p:nvPr/>
        </p:nvSpPr>
        <p:spPr>
          <a:xfrm>
            <a:off x="520765" y="3813189"/>
            <a:ext cx="2567949" cy="757129"/>
          </a:xfrm>
          <a:prstGeom prst="ellipse">
            <a:avLst/>
          </a:prstGeom>
          <a:noFill/>
          <a:ln>
            <a:solidFill>
              <a:srgbClr val="00B0F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cxnSp>
        <p:nvCxnSpPr>
          <p:cNvPr id="102" name="Straight Arrow Connector 101"/>
          <p:cNvCxnSpPr/>
          <p:nvPr/>
        </p:nvCxnSpPr>
        <p:spPr>
          <a:xfrm>
            <a:off x="2909401" y="4399332"/>
            <a:ext cx="4636631" cy="3037"/>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105" name="TextBox 104"/>
          <p:cNvSpPr txBox="1"/>
          <p:nvPr/>
        </p:nvSpPr>
        <p:spPr>
          <a:xfrm>
            <a:off x="7636740" y="4296813"/>
            <a:ext cx="1137930" cy="461665"/>
          </a:xfrm>
          <a:prstGeom prst="rect">
            <a:avLst/>
          </a:prstGeom>
          <a:noFill/>
          <a:ln>
            <a:solidFill>
              <a:srgbClr val="00B0F0"/>
            </a:solidFill>
          </a:ln>
        </p:spPr>
        <p:txBody>
          <a:bodyPr wrap="square" rtlCol="0">
            <a:spAutoFit/>
          </a:bodyPr>
          <a:lstStyle/>
          <a:p>
            <a:r>
              <a:rPr lang="en-GB" sz="1200" b="1" dirty="0" smtClean="0"/>
              <a:t>LULUCF</a:t>
            </a:r>
            <a:endParaRPr lang="en-GB" sz="1200" b="1" dirty="0"/>
          </a:p>
          <a:p>
            <a:r>
              <a:rPr lang="en-US" sz="1200" dirty="0" smtClean="0">
                <a:solidFill>
                  <a:schemeClr val="accent3">
                    <a:lumMod val="75000"/>
                  </a:schemeClr>
                </a:solidFill>
              </a:rPr>
              <a:t>All land types</a:t>
            </a:r>
            <a:endParaRPr lang="en-US" sz="1200" dirty="0">
              <a:solidFill>
                <a:schemeClr val="accent3">
                  <a:lumMod val="75000"/>
                </a:schemeClr>
              </a:solidFill>
            </a:endParaRPr>
          </a:p>
        </p:txBody>
      </p:sp>
      <p:sp>
        <p:nvSpPr>
          <p:cNvPr id="106" name="TextBox 105"/>
          <p:cNvSpPr txBox="1"/>
          <p:nvPr/>
        </p:nvSpPr>
        <p:spPr>
          <a:xfrm>
            <a:off x="9155248" y="4287173"/>
            <a:ext cx="2206055" cy="461665"/>
          </a:xfrm>
          <a:prstGeom prst="rect">
            <a:avLst/>
          </a:prstGeom>
          <a:noFill/>
          <a:ln>
            <a:solidFill>
              <a:schemeClr val="accent4"/>
            </a:solidFill>
          </a:ln>
        </p:spPr>
        <p:txBody>
          <a:bodyPr wrap="square" rtlCol="0">
            <a:spAutoFit/>
          </a:bodyPr>
          <a:lstStyle/>
          <a:p>
            <a:r>
              <a:rPr lang="en-GB" sz="1200" b="1" dirty="0" smtClean="0"/>
              <a:t>Nature Restoration Law</a:t>
            </a:r>
            <a:endParaRPr lang="en-GB" sz="1200" b="1" dirty="0"/>
          </a:p>
          <a:p>
            <a:r>
              <a:rPr lang="en-GB" sz="1200" dirty="0" smtClean="0">
                <a:solidFill>
                  <a:schemeClr val="accent3">
                    <a:lumMod val="75000"/>
                  </a:schemeClr>
                </a:solidFill>
              </a:rPr>
              <a:t>Agricultural ecosystems</a:t>
            </a:r>
            <a:endParaRPr lang="en-GB" sz="1200" dirty="0">
              <a:solidFill>
                <a:schemeClr val="accent3">
                  <a:lumMod val="75000"/>
                </a:schemeClr>
              </a:solidFill>
            </a:endParaRPr>
          </a:p>
        </p:txBody>
      </p:sp>
      <p:sp>
        <p:nvSpPr>
          <p:cNvPr id="108" name="TextBox 107"/>
          <p:cNvSpPr txBox="1"/>
          <p:nvPr/>
        </p:nvSpPr>
        <p:spPr>
          <a:xfrm>
            <a:off x="8743461" y="4368821"/>
            <a:ext cx="442996" cy="276999"/>
          </a:xfrm>
          <a:prstGeom prst="rect">
            <a:avLst/>
          </a:prstGeom>
          <a:noFill/>
        </p:spPr>
        <p:txBody>
          <a:bodyPr wrap="square" rtlCol="0">
            <a:spAutoFit/>
          </a:bodyPr>
          <a:lstStyle/>
          <a:p>
            <a:r>
              <a:rPr lang="en-GB" sz="1200" dirty="0" smtClean="0"/>
              <a:t>and</a:t>
            </a:r>
            <a:endParaRPr lang="en-GB" sz="1200" dirty="0"/>
          </a:p>
        </p:txBody>
      </p:sp>
      <p:sp>
        <p:nvSpPr>
          <p:cNvPr id="109" name="Oval 108"/>
          <p:cNvSpPr/>
          <p:nvPr/>
        </p:nvSpPr>
        <p:spPr>
          <a:xfrm>
            <a:off x="797983" y="4667148"/>
            <a:ext cx="2111418" cy="570182"/>
          </a:xfrm>
          <a:prstGeom prst="ellipse">
            <a:avLst/>
          </a:prstGeom>
          <a:noFill/>
          <a:ln>
            <a:solidFill>
              <a:srgbClr val="00B0F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cxnSp>
        <p:nvCxnSpPr>
          <p:cNvPr id="110" name="Straight Arrow Connector 109"/>
          <p:cNvCxnSpPr/>
          <p:nvPr/>
        </p:nvCxnSpPr>
        <p:spPr>
          <a:xfrm>
            <a:off x="2909401" y="5022937"/>
            <a:ext cx="5532496" cy="13364"/>
          </a:xfrm>
          <a:prstGeom prst="straightConnector1">
            <a:avLst/>
          </a:prstGeom>
          <a:ln>
            <a:solidFill>
              <a:srgbClr val="00B0F0"/>
            </a:solidFill>
            <a:tailEnd type="triangle"/>
          </a:ln>
        </p:spPr>
        <p:style>
          <a:lnRef idx="1">
            <a:schemeClr val="accent2"/>
          </a:lnRef>
          <a:fillRef idx="0">
            <a:schemeClr val="accent2"/>
          </a:fillRef>
          <a:effectRef idx="0">
            <a:schemeClr val="accent2"/>
          </a:effectRef>
          <a:fontRef idx="minor">
            <a:schemeClr val="tx1"/>
          </a:fontRef>
        </p:style>
      </p:cxnSp>
      <p:sp>
        <p:nvSpPr>
          <p:cNvPr id="112" name="TextBox 111"/>
          <p:cNvSpPr txBox="1"/>
          <p:nvPr/>
        </p:nvSpPr>
        <p:spPr>
          <a:xfrm>
            <a:off x="8525329" y="4944283"/>
            <a:ext cx="2421775" cy="461665"/>
          </a:xfrm>
          <a:prstGeom prst="rect">
            <a:avLst/>
          </a:prstGeom>
          <a:noFill/>
          <a:ln>
            <a:solidFill>
              <a:srgbClr val="00B0F0"/>
            </a:solidFill>
          </a:ln>
        </p:spPr>
        <p:txBody>
          <a:bodyPr wrap="square" rtlCol="0">
            <a:spAutoFit/>
          </a:bodyPr>
          <a:lstStyle/>
          <a:p>
            <a:r>
              <a:rPr lang="en-GB" sz="1200" b="1" dirty="0" smtClean="0"/>
              <a:t>LULUCF</a:t>
            </a:r>
            <a:endParaRPr lang="en-GB" sz="1200" b="1" dirty="0"/>
          </a:p>
          <a:p>
            <a:r>
              <a:rPr lang="en-US" sz="1200" dirty="0" smtClean="0">
                <a:solidFill>
                  <a:schemeClr val="accent3">
                    <a:lumMod val="75000"/>
                  </a:schemeClr>
                </a:solidFill>
              </a:rPr>
              <a:t>All land types</a:t>
            </a:r>
            <a:endParaRPr lang="en-US" sz="1200" dirty="0">
              <a:solidFill>
                <a:schemeClr val="accent3">
                  <a:lumMod val="75000"/>
                </a:schemeClr>
              </a:solidFill>
            </a:endParaRPr>
          </a:p>
        </p:txBody>
      </p:sp>
      <p:cxnSp>
        <p:nvCxnSpPr>
          <p:cNvPr id="113" name="Straight Arrow Connector 112"/>
          <p:cNvCxnSpPr/>
          <p:nvPr/>
        </p:nvCxnSpPr>
        <p:spPr>
          <a:xfrm>
            <a:off x="2992834" y="6276193"/>
            <a:ext cx="5038055" cy="11134"/>
          </a:xfrm>
          <a:prstGeom prst="straightConnector1">
            <a:avLst/>
          </a:prstGeom>
          <a:ln>
            <a:solidFill>
              <a:srgbClr val="7030A0"/>
            </a:solidFill>
            <a:tailEnd type="triangle"/>
          </a:ln>
        </p:spPr>
        <p:style>
          <a:lnRef idx="1">
            <a:schemeClr val="accent4"/>
          </a:lnRef>
          <a:fillRef idx="0">
            <a:schemeClr val="accent4"/>
          </a:fillRef>
          <a:effectRef idx="0">
            <a:schemeClr val="accent4"/>
          </a:effectRef>
          <a:fontRef idx="minor">
            <a:schemeClr val="tx1"/>
          </a:fontRef>
        </p:style>
      </p:cxnSp>
      <p:sp>
        <p:nvSpPr>
          <p:cNvPr id="114" name="Oval 113"/>
          <p:cNvSpPr/>
          <p:nvPr/>
        </p:nvSpPr>
        <p:spPr>
          <a:xfrm>
            <a:off x="691470" y="5973823"/>
            <a:ext cx="2290731" cy="602598"/>
          </a:xfrm>
          <a:prstGeom prst="ellipse">
            <a:avLst/>
          </a:prstGeom>
          <a:noFill/>
          <a:ln>
            <a:solidFill>
              <a:srgbClr val="7030A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115" name="TextBox 114"/>
          <p:cNvSpPr txBox="1"/>
          <p:nvPr/>
        </p:nvSpPr>
        <p:spPr>
          <a:xfrm>
            <a:off x="8125752" y="6162402"/>
            <a:ext cx="1797189" cy="461665"/>
          </a:xfrm>
          <a:prstGeom prst="rect">
            <a:avLst/>
          </a:prstGeom>
          <a:noFill/>
          <a:ln>
            <a:solidFill>
              <a:srgbClr val="7030A0"/>
            </a:solidFill>
          </a:ln>
        </p:spPr>
        <p:txBody>
          <a:bodyPr wrap="square" rtlCol="0">
            <a:spAutoFit/>
          </a:bodyPr>
          <a:lstStyle/>
          <a:p>
            <a:r>
              <a:rPr lang="en-GB" sz="1200" b="1" dirty="0" smtClean="0"/>
              <a:t>Soil monitoring law</a:t>
            </a:r>
          </a:p>
          <a:p>
            <a:endParaRPr lang="en-GB" sz="1200" b="1" dirty="0"/>
          </a:p>
        </p:txBody>
      </p:sp>
      <p:sp>
        <p:nvSpPr>
          <p:cNvPr id="37" name="Rectangle 36"/>
          <p:cNvSpPr/>
          <p:nvPr/>
        </p:nvSpPr>
        <p:spPr>
          <a:xfrm>
            <a:off x="641228" y="3751975"/>
            <a:ext cx="2290731" cy="1983739"/>
          </a:xfrm>
          <a:prstGeom prst="rect">
            <a:avLst/>
          </a:prstGeom>
          <a:noFill/>
          <a:ln w="28575">
            <a:solidFill>
              <a:srgbClr val="E878D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6" name="Straight Arrow Connector 65"/>
          <p:cNvCxnSpPr/>
          <p:nvPr/>
        </p:nvCxnSpPr>
        <p:spPr>
          <a:xfrm>
            <a:off x="2920680" y="5570883"/>
            <a:ext cx="5479104" cy="5584"/>
          </a:xfrm>
          <a:prstGeom prst="straightConnector1">
            <a:avLst/>
          </a:prstGeom>
          <a:ln>
            <a:solidFill>
              <a:srgbClr val="E878D0"/>
            </a:solidFill>
            <a:tailEnd type="triangle"/>
          </a:ln>
        </p:spPr>
        <p:style>
          <a:lnRef idx="1">
            <a:schemeClr val="accent2"/>
          </a:lnRef>
          <a:fillRef idx="0">
            <a:schemeClr val="accent2"/>
          </a:fillRef>
          <a:effectRef idx="0">
            <a:schemeClr val="accent2"/>
          </a:effectRef>
          <a:fontRef idx="minor">
            <a:schemeClr val="tx1"/>
          </a:fontRef>
        </p:style>
      </p:cxnSp>
      <p:sp>
        <p:nvSpPr>
          <p:cNvPr id="68" name="TextBox 67"/>
          <p:cNvSpPr txBox="1"/>
          <p:nvPr/>
        </p:nvSpPr>
        <p:spPr>
          <a:xfrm>
            <a:off x="8525329" y="5514654"/>
            <a:ext cx="3337807" cy="461665"/>
          </a:xfrm>
          <a:prstGeom prst="rect">
            <a:avLst/>
          </a:prstGeom>
          <a:noFill/>
          <a:ln>
            <a:solidFill>
              <a:srgbClr val="E878D0"/>
            </a:solidFill>
          </a:ln>
        </p:spPr>
        <p:txBody>
          <a:bodyPr wrap="square" rtlCol="0">
            <a:spAutoFit/>
          </a:bodyPr>
          <a:lstStyle/>
          <a:p>
            <a:r>
              <a:rPr lang="en-GB" sz="1200" b="1" dirty="0" smtClean="0"/>
              <a:t>Environmental Economic Accounts</a:t>
            </a:r>
            <a:endParaRPr lang="en-GB" sz="1200" b="1" dirty="0"/>
          </a:p>
          <a:p>
            <a:r>
              <a:rPr lang="en-US" sz="1200" dirty="0" smtClean="0">
                <a:solidFill>
                  <a:schemeClr val="accent3">
                    <a:lumMod val="75000"/>
                  </a:schemeClr>
                </a:solidFill>
              </a:rPr>
              <a:t>Cropland and grassland (reported separately)</a:t>
            </a:r>
            <a:endParaRPr lang="en-US" sz="1200" dirty="0">
              <a:solidFill>
                <a:schemeClr val="accent3">
                  <a:lumMod val="75000"/>
                </a:schemeClr>
              </a:solidFill>
            </a:endParaRPr>
          </a:p>
        </p:txBody>
      </p:sp>
      <p:sp>
        <p:nvSpPr>
          <p:cNvPr id="41" name="TextBox 40"/>
          <p:cNvSpPr txBox="1"/>
          <p:nvPr/>
        </p:nvSpPr>
        <p:spPr>
          <a:xfrm>
            <a:off x="1254340" y="5494862"/>
            <a:ext cx="1552074" cy="276999"/>
          </a:xfrm>
          <a:prstGeom prst="rect">
            <a:avLst/>
          </a:prstGeom>
          <a:noFill/>
        </p:spPr>
        <p:txBody>
          <a:bodyPr wrap="square" rtlCol="0">
            <a:spAutoFit/>
          </a:bodyPr>
          <a:lstStyle/>
          <a:p>
            <a:r>
              <a:rPr lang="en-GB" sz="1200" b="1" i="1" dirty="0" smtClean="0">
                <a:solidFill>
                  <a:srgbClr val="E878D0"/>
                </a:solidFill>
              </a:rPr>
              <a:t>Just topsoil</a:t>
            </a:r>
            <a:endParaRPr lang="en-GB" sz="1200" b="1" i="1" dirty="0">
              <a:solidFill>
                <a:srgbClr val="E878D0"/>
              </a:solidFill>
            </a:endParaRPr>
          </a:p>
        </p:txBody>
      </p:sp>
      <p:sp>
        <p:nvSpPr>
          <p:cNvPr id="54" name="TextBox 53"/>
          <p:cNvSpPr txBox="1"/>
          <p:nvPr/>
        </p:nvSpPr>
        <p:spPr>
          <a:xfrm>
            <a:off x="8525329" y="1389311"/>
            <a:ext cx="2829226" cy="461665"/>
          </a:xfrm>
          <a:prstGeom prst="rect">
            <a:avLst/>
          </a:prstGeom>
          <a:noFill/>
          <a:ln>
            <a:solidFill>
              <a:srgbClr val="E878D0"/>
            </a:solidFill>
          </a:ln>
        </p:spPr>
        <p:txBody>
          <a:bodyPr wrap="square" rtlCol="0">
            <a:spAutoFit/>
          </a:bodyPr>
          <a:lstStyle/>
          <a:p>
            <a:r>
              <a:rPr lang="en-GB" sz="1200" b="1" dirty="0" smtClean="0"/>
              <a:t>Environmental Economic Accounts</a:t>
            </a:r>
            <a:endParaRPr lang="en-GB" sz="1200" b="1" dirty="0"/>
          </a:p>
          <a:p>
            <a:r>
              <a:rPr lang="en-US" sz="1200" dirty="0" smtClean="0">
                <a:solidFill>
                  <a:schemeClr val="accent3">
                    <a:lumMod val="75000"/>
                  </a:schemeClr>
                </a:solidFill>
              </a:rPr>
              <a:t>Forest and woodland</a:t>
            </a:r>
            <a:endParaRPr lang="en-US" sz="1200" dirty="0">
              <a:solidFill>
                <a:schemeClr val="accent3">
                  <a:lumMod val="75000"/>
                </a:schemeClr>
              </a:solidFill>
            </a:endParaRPr>
          </a:p>
        </p:txBody>
      </p:sp>
      <p:cxnSp>
        <p:nvCxnSpPr>
          <p:cNvPr id="55" name="Straight Arrow Connector 54"/>
          <p:cNvCxnSpPr/>
          <p:nvPr/>
        </p:nvCxnSpPr>
        <p:spPr>
          <a:xfrm>
            <a:off x="3898231" y="1563127"/>
            <a:ext cx="4627098" cy="0"/>
          </a:xfrm>
          <a:prstGeom prst="straightConnector1">
            <a:avLst/>
          </a:prstGeom>
          <a:ln>
            <a:solidFill>
              <a:srgbClr val="E878D0"/>
            </a:solidFill>
            <a:tailEnd type="triangle"/>
          </a:ln>
        </p:spPr>
        <p:style>
          <a:lnRef idx="1">
            <a:schemeClr val="accent2"/>
          </a:lnRef>
          <a:fillRef idx="0">
            <a:schemeClr val="accent2"/>
          </a:fillRef>
          <a:effectRef idx="0">
            <a:schemeClr val="accent2"/>
          </a:effectRef>
          <a:fontRef idx="minor">
            <a:schemeClr val="tx1"/>
          </a:fontRef>
        </p:style>
      </p:cxnSp>
      <p:sp>
        <p:nvSpPr>
          <p:cNvPr id="57" name="Rectangle 56"/>
          <p:cNvSpPr/>
          <p:nvPr/>
        </p:nvSpPr>
        <p:spPr>
          <a:xfrm>
            <a:off x="131247" y="741797"/>
            <a:ext cx="3947458" cy="998521"/>
          </a:xfrm>
          <a:prstGeom prst="rect">
            <a:avLst/>
          </a:prstGeom>
          <a:noFill/>
          <a:ln w="28575">
            <a:solidFill>
              <a:srgbClr val="E878D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p:cNvSpPr txBox="1"/>
          <p:nvPr/>
        </p:nvSpPr>
        <p:spPr>
          <a:xfrm>
            <a:off x="3710611" y="1382149"/>
            <a:ext cx="5040611" cy="223138"/>
          </a:xfrm>
          <a:prstGeom prst="rect">
            <a:avLst/>
          </a:prstGeom>
          <a:noFill/>
        </p:spPr>
        <p:txBody>
          <a:bodyPr wrap="square" rtlCol="0">
            <a:spAutoFit/>
          </a:bodyPr>
          <a:lstStyle/>
          <a:p>
            <a:r>
              <a:rPr lang="en-GB" sz="850" b="1" i="1" dirty="0" smtClean="0">
                <a:solidFill>
                  <a:srgbClr val="E878D0"/>
                </a:solidFill>
              </a:rPr>
              <a:t>Undefined in Regulation whether this refers to standing deadwood, lying deadwood or both…</a:t>
            </a:r>
            <a:endParaRPr lang="en-GB" sz="850" b="1" i="1" dirty="0">
              <a:solidFill>
                <a:srgbClr val="E878D0"/>
              </a:solidFill>
            </a:endParaRPr>
          </a:p>
        </p:txBody>
      </p:sp>
      <p:sp>
        <p:nvSpPr>
          <p:cNvPr id="72" name="TextBox 71"/>
          <p:cNvSpPr txBox="1"/>
          <p:nvPr/>
        </p:nvSpPr>
        <p:spPr>
          <a:xfrm>
            <a:off x="8536609" y="1928485"/>
            <a:ext cx="3531879" cy="438582"/>
          </a:xfrm>
          <a:prstGeom prst="rect">
            <a:avLst/>
          </a:prstGeom>
          <a:noFill/>
          <a:ln>
            <a:solidFill>
              <a:srgbClr val="D20000"/>
            </a:solidFill>
          </a:ln>
        </p:spPr>
        <p:txBody>
          <a:bodyPr wrap="square" rtlCol="0">
            <a:spAutoFit/>
          </a:bodyPr>
          <a:lstStyle/>
          <a:p>
            <a:r>
              <a:rPr lang="en-GB" sz="1050" b="1" dirty="0"/>
              <a:t>Monitoring framework for resilient European </a:t>
            </a:r>
            <a:r>
              <a:rPr lang="en-GB" sz="1050" b="1" dirty="0" smtClean="0"/>
              <a:t>forests</a:t>
            </a:r>
          </a:p>
          <a:p>
            <a:r>
              <a:rPr lang="en-GB" sz="1200" dirty="0" smtClean="0">
                <a:solidFill>
                  <a:schemeClr val="accent3">
                    <a:lumMod val="75000"/>
                  </a:schemeClr>
                </a:solidFill>
              </a:rPr>
              <a:t>Forest </a:t>
            </a:r>
            <a:r>
              <a:rPr lang="en-GB" sz="1200" dirty="0" smtClean="0">
                <a:solidFill>
                  <a:schemeClr val="accent3">
                    <a:lumMod val="75000"/>
                  </a:schemeClr>
                </a:solidFill>
              </a:rPr>
              <a:t>ecosystems</a:t>
            </a:r>
            <a:endParaRPr lang="en-GB" sz="1200" dirty="0">
              <a:solidFill>
                <a:schemeClr val="accent3">
                  <a:lumMod val="75000"/>
                </a:schemeClr>
              </a:solidFill>
            </a:endParaRPr>
          </a:p>
        </p:txBody>
      </p:sp>
      <p:cxnSp>
        <p:nvCxnSpPr>
          <p:cNvPr id="78" name="Straight Arrow Connector 77"/>
          <p:cNvCxnSpPr>
            <a:stCxn id="82" idx="5"/>
          </p:cNvCxnSpPr>
          <p:nvPr/>
        </p:nvCxnSpPr>
        <p:spPr>
          <a:xfrm>
            <a:off x="3427865" y="1556542"/>
            <a:ext cx="5014032" cy="583029"/>
          </a:xfrm>
          <a:prstGeom prst="straightConnector1">
            <a:avLst/>
          </a:prstGeom>
          <a:ln>
            <a:solidFill>
              <a:srgbClr val="D20000"/>
            </a:solidFill>
            <a:tailEnd type="triangle"/>
          </a:ln>
        </p:spPr>
        <p:style>
          <a:lnRef idx="1">
            <a:schemeClr val="accent4"/>
          </a:lnRef>
          <a:fillRef idx="0">
            <a:schemeClr val="accent4"/>
          </a:fillRef>
          <a:effectRef idx="0">
            <a:schemeClr val="accent4"/>
          </a:effectRef>
          <a:fontRef idx="minor">
            <a:schemeClr val="tx1"/>
          </a:fontRef>
        </p:style>
      </p:cxnSp>
      <p:sp>
        <p:nvSpPr>
          <p:cNvPr id="82" name="Oval 81"/>
          <p:cNvSpPr/>
          <p:nvPr/>
        </p:nvSpPr>
        <p:spPr>
          <a:xfrm>
            <a:off x="195488" y="803334"/>
            <a:ext cx="3786965" cy="882438"/>
          </a:xfrm>
          <a:prstGeom prst="ellipse">
            <a:avLst/>
          </a:prstGeom>
          <a:noFill/>
          <a:ln>
            <a:solidFill>
              <a:srgbClr val="D2000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GB"/>
          </a:p>
        </p:txBody>
      </p:sp>
      <p:sp>
        <p:nvSpPr>
          <p:cNvPr id="98" name="TextBox 97"/>
          <p:cNvSpPr txBox="1"/>
          <p:nvPr/>
        </p:nvSpPr>
        <p:spPr>
          <a:xfrm rot="393126">
            <a:off x="3764806" y="1850473"/>
            <a:ext cx="4738928" cy="484748"/>
          </a:xfrm>
          <a:prstGeom prst="rect">
            <a:avLst/>
          </a:prstGeom>
          <a:noFill/>
        </p:spPr>
        <p:txBody>
          <a:bodyPr wrap="square" rtlCol="0">
            <a:spAutoFit/>
          </a:bodyPr>
          <a:lstStyle/>
          <a:p>
            <a:r>
              <a:rPr lang="en-GB" sz="820" b="1" i="1" dirty="0" smtClean="0">
                <a:solidFill>
                  <a:srgbClr val="D20000"/>
                </a:solidFill>
              </a:rPr>
              <a:t>This Regulation gives very detailed definition of these indicators, whereas NRL does not. Therefore it is unclear whether data on on exactly the same specification of deadwood will be collected for these two Regulations</a:t>
            </a:r>
            <a:endParaRPr lang="en-GB" sz="820" b="1" i="1" dirty="0">
              <a:solidFill>
                <a:srgbClr val="D20000"/>
              </a:solidFill>
            </a:endParaRPr>
          </a:p>
        </p:txBody>
      </p:sp>
      <p:sp>
        <p:nvSpPr>
          <p:cNvPr id="107" name="TextBox 106"/>
          <p:cNvSpPr txBox="1"/>
          <p:nvPr/>
        </p:nvSpPr>
        <p:spPr>
          <a:xfrm>
            <a:off x="2881823" y="5385526"/>
            <a:ext cx="5040611" cy="223138"/>
          </a:xfrm>
          <a:prstGeom prst="rect">
            <a:avLst/>
          </a:prstGeom>
          <a:noFill/>
        </p:spPr>
        <p:txBody>
          <a:bodyPr wrap="square" rtlCol="0">
            <a:spAutoFit/>
          </a:bodyPr>
          <a:lstStyle/>
          <a:p>
            <a:r>
              <a:rPr lang="en-GB" sz="850" b="1" i="1" dirty="0" smtClean="0">
                <a:solidFill>
                  <a:srgbClr val="E878D0"/>
                </a:solidFill>
              </a:rPr>
              <a:t>Undefined in Regulation whether this refers to mineral soil, organic soil or both…</a:t>
            </a:r>
            <a:endParaRPr lang="en-GB" sz="850" b="1" i="1" dirty="0">
              <a:solidFill>
                <a:srgbClr val="E878D0"/>
              </a:solidFill>
            </a:endParaRPr>
          </a:p>
        </p:txBody>
      </p:sp>
    </p:spTree>
    <p:extLst>
      <p:ext uri="{BB962C8B-B14F-4D97-AF65-F5344CB8AC3E}">
        <p14:creationId xmlns:p14="http://schemas.microsoft.com/office/powerpoint/2010/main" val="33351674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ontent Placeholder 1"/>
          <p:cNvSpPr>
            <a:spLocks noGrp="1"/>
          </p:cNvSpPr>
          <p:nvPr>
            <p:ph sz="half" idx="1"/>
          </p:nvPr>
        </p:nvSpPr>
        <p:spPr>
          <a:xfrm>
            <a:off x="838198" y="1443789"/>
            <a:ext cx="10857809" cy="4672003"/>
          </a:xfrm>
        </p:spPr>
        <p:txBody>
          <a:bodyPr/>
          <a:lstStyle/>
          <a:p>
            <a:pPr marL="0" indent="0">
              <a:buNone/>
            </a:pPr>
            <a:endParaRPr lang="en-US" sz="1400" dirty="0" smtClean="0"/>
          </a:p>
          <a:p>
            <a:r>
              <a:rPr lang="en-US" sz="1400" dirty="0" smtClean="0"/>
              <a:t>Deadwood </a:t>
            </a:r>
            <a:r>
              <a:rPr lang="en-US" sz="1400" i="1" dirty="0" smtClean="0"/>
              <a:t>carbon stock </a:t>
            </a:r>
            <a:r>
              <a:rPr lang="en-US" sz="1400" dirty="0" smtClean="0"/>
              <a:t>in LULUCF, </a:t>
            </a:r>
            <a:r>
              <a:rPr lang="en-US" sz="1400" dirty="0" smtClean="0"/>
              <a:t>but deadwood </a:t>
            </a:r>
            <a:r>
              <a:rPr lang="en-US" sz="1400" i="1" dirty="0" smtClean="0"/>
              <a:t>volume </a:t>
            </a:r>
            <a:r>
              <a:rPr lang="en-US" sz="1400" dirty="0" smtClean="0"/>
              <a:t>in Nature Restoration Law.</a:t>
            </a:r>
          </a:p>
          <a:p>
            <a:r>
              <a:rPr lang="en-US" sz="1400" dirty="0" smtClean="0"/>
              <a:t>Carbon </a:t>
            </a:r>
            <a:r>
              <a:rPr lang="en-US" sz="1400" i="1" dirty="0" smtClean="0"/>
              <a:t>stock</a:t>
            </a:r>
            <a:r>
              <a:rPr lang="en-US" sz="1400" dirty="0" smtClean="0"/>
              <a:t> of soils in LULUCF and Nature Restoration Law, but carbon </a:t>
            </a:r>
            <a:r>
              <a:rPr lang="en-US" sz="1400" i="1" dirty="0" smtClean="0"/>
              <a:t>concentration </a:t>
            </a:r>
            <a:r>
              <a:rPr lang="en-US" sz="1400" dirty="0" smtClean="0"/>
              <a:t>in Soil Monitoring Law.</a:t>
            </a:r>
          </a:p>
          <a:p>
            <a:r>
              <a:rPr lang="en-US" sz="1400" dirty="0" smtClean="0"/>
              <a:t>In some cases, a certain indicator needs to be reported for different land use types for different Regulations. </a:t>
            </a:r>
            <a:r>
              <a:rPr lang="en-US" sz="1400" i="1" dirty="0"/>
              <a:t>(see previous slide)</a:t>
            </a:r>
            <a:endParaRPr lang="en-US" sz="1400" dirty="0" smtClean="0"/>
          </a:p>
          <a:p>
            <a:r>
              <a:rPr lang="en-US" sz="1400" dirty="0" smtClean="0"/>
              <a:t>In other cases, for a particular land use type, a slightly different indicator needs to be reported for different Regulations. </a:t>
            </a:r>
            <a:r>
              <a:rPr lang="en-US" sz="1400" i="1" dirty="0" smtClean="0"/>
              <a:t>(see previous slide)</a:t>
            </a:r>
            <a:endParaRPr lang="en-US" sz="1400" dirty="0" smtClean="0"/>
          </a:p>
          <a:p>
            <a:r>
              <a:rPr lang="en-GB" sz="1400" dirty="0" smtClean="0"/>
              <a:t>Differences</a:t>
            </a:r>
            <a:r>
              <a:rPr lang="en-GB" sz="1400" dirty="0" smtClean="0"/>
              <a:t> </a:t>
            </a:r>
            <a:r>
              <a:rPr lang="en-GB" sz="1400" dirty="0" smtClean="0"/>
              <a:t>in the resolution of the </a:t>
            </a:r>
            <a:r>
              <a:rPr lang="en-GB" sz="1400" dirty="0" smtClean="0"/>
              <a:t>land use </a:t>
            </a:r>
            <a:r>
              <a:rPr lang="en-GB" sz="1400" dirty="0" smtClean="0"/>
              <a:t>categories between NRL and IPCC 2006: The categories in NRL are very broad e.g. ‘agricultural ecosystems’, whereas in the 2006 IPCC methods, the categories are much higher resolution (e.g. ‘cropland remaining cropland</a:t>
            </a:r>
            <a:r>
              <a:rPr lang="en-GB" sz="1400" dirty="0" smtClean="0"/>
              <a:t>’). This could potentially lead to differences between Member States in the way that high-resolution IPCC land use categories are aggregated into the higher level NRL land use categories.</a:t>
            </a:r>
          </a:p>
          <a:p>
            <a:r>
              <a:rPr lang="en-GB" sz="1400" dirty="0" smtClean="0"/>
              <a:t>There could potentially be differences (between Member States perhaps) in the interpreted/ adopted definitions of certain indicators, due to differences in how detailed a definition is given across the various Regulations. For example, </a:t>
            </a:r>
            <a:r>
              <a:rPr lang="en-GB" sz="1400" dirty="0"/>
              <a:t>the </a:t>
            </a:r>
            <a:r>
              <a:rPr lang="en-GB" sz="1400" dirty="0" smtClean="0"/>
              <a:t>monitoring </a:t>
            </a:r>
            <a:r>
              <a:rPr lang="en-GB" sz="1400" dirty="0"/>
              <a:t>framework for resilient European </a:t>
            </a:r>
            <a:r>
              <a:rPr lang="en-GB" sz="1400" dirty="0" smtClean="0"/>
              <a:t>forests gives a very detailed definition of deadwood, whereas the definition in the Nature Restoration Law is less detailed. Therefore, there is potential for a slightly different definition of deadwood (e.g. minimum diameter, does it include stumps and roots…etc.) to be adopted by different Member States, or for reporting for different Regulations (thus potentially increasing the data collection effort)</a:t>
            </a:r>
            <a:endParaRPr lang="en-GB" sz="1400" dirty="0"/>
          </a:p>
          <a:p>
            <a:endParaRPr lang="en-GB" sz="1400" dirty="0"/>
          </a:p>
          <a:p>
            <a:endParaRPr lang="en-US" sz="1400" dirty="0"/>
          </a:p>
          <a:p>
            <a:endParaRPr lang="en-GB" sz="1200" dirty="0"/>
          </a:p>
        </p:txBody>
      </p:sp>
      <p:sp>
        <p:nvSpPr>
          <p:cNvPr id="4" name="Title 4"/>
          <p:cNvSpPr txBox="1">
            <a:spLocks/>
          </p:cNvSpPr>
          <p:nvPr/>
        </p:nvSpPr>
        <p:spPr>
          <a:xfrm>
            <a:off x="1009302" y="854241"/>
            <a:ext cx="10515600" cy="505327"/>
          </a:xfrm>
          <a:prstGeom prst="rect">
            <a:avLst/>
          </a:prstGeom>
        </p:spPr>
        <p:txBody>
          <a:bodyPr vert="horz" lIns="91440" tIns="45720" rIns="91440" bIns="0" rtlCol="0" anchor="b" anchorCtr="0">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r>
              <a:rPr lang="en-GB" sz="3200" dirty="0" smtClean="0"/>
              <a:t>Differences in the reporting requirements from the different Regulations</a:t>
            </a:r>
            <a:endParaRPr lang="en-GB" sz="3200" dirty="0"/>
          </a:p>
        </p:txBody>
      </p:sp>
    </p:spTree>
    <p:extLst>
      <p:ext uri="{BB962C8B-B14F-4D97-AF65-F5344CB8AC3E}">
        <p14:creationId xmlns:p14="http://schemas.microsoft.com/office/powerpoint/2010/main" val="289775133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970722" y="661736"/>
            <a:ext cx="10515600" cy="709864"/>
          </a:xfrm>
          <a:prstGeom prst="rect">
            <a:avLst/>
          </a:prstGeom>
        </p:spPr>
        <p:txBody>
          <a:bodyPr vert="horz" lIns="91440" tIns="45720" rIns="91440" bIns="0" rtlCol="0" anchor="b" anchorCtr="0">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r>
              <a:rPr lang="en-GB" sz="3200" dirty="0" smtClean="0"/>
              <a:t>Examples of methodologica</a:t>
            </a:r>
            <a:r>
              <a:rPr lang="en-GB" sz="3200" dirty="0" smtClean="0"/>
              <a:t>l / reporting differences between Member States</a:t>
            </a:r>
            <a:endParaRPr lang="en-GB" sz="3200" dirty="0"/>
          </a:p>
        </p:txBody>
      </p:sp>
      <p:sp>
        <p:nvSpPr>
          <p:cNvPr id="47" name="Content Placeholder 1"/>
          <p:cNvSpPr>
            <a:spLocks noGrp="1"/>
          </p:cNvSpPr>
          <p:nvPr>
            <p:ph sz="half" idx="1"/>
          </p:nvPr>
        </p:nvSpPr>
        <p:spPr>
          <a:xfrm>
            <a:off x="838198" y="1371600"/>
            <a:ext cx="10857809" cy="4744192"/>
          </a:xfrm>
        </p:spPr>
        <p:txBody>
          <a:bodyPr/>
          <a:lstStyle/>
          <a:p>
            <a:endParaRPr lang="en-US" sz="1400" dirty="0" smtClean="0"/>
          </a:p>
          <a:p>
            <a:r>
              <a:rPr lang="en-US" sz="1400" dirty="0" smtClean="0"/>
              <a:t>In </a:t>
            </a:r>
            <a:r>
              <a:rPr lang="en-US" sz="1400" dirty="0"/>
              <a:t>the </a:t>
            </a:r>
            <a:r>
              <a:rPr lang="en-US" sz="1400" dirty="0" smtClean="0"/>
              <a:t>Member States’ </a:t>
            </a:r>
            <a:r>
              <a:rPr lang="en-US" sz="1400" dirty="0"/>
              <a:t>National Inventory Reports for their </a:t>
            </a:r>
            <a:r>
              <a:rPr lang="en-US" sz="1400" dirty="0" err="1"/>
              <a:t>ghg</a:t>
            </a:r>
            <a:r>
              <a:rPr lang="en-US" sz="1400" dirty="0"/>
              <a:t> inventories to the UNFCCC, different </a:t>
            </a:r>
            <a:r>
              <a:rPr lang="en-US" sz="1400" dirty="0" smtClean="0"/>
              <a:t>Member States </a:t>
            </a:r>
            <a:r>
              <a:rPr lang="en-US" sz="1400" dirty="0"/>
              <a:t>use different methodologies, and therefore different levels of aggregation/disaggregation of indicators may be available to them: “</a:t>
            </a:r>
            <a:r>
              <a:rPr lang="en-US" sz="1400" i="1" dirty="0">
                <a:solidFill>
                  <a:srgbClr val="0356B1"/>
                </a:solidFill>
              </a:rPr>
              <a:t>Moreover, depending on the availability of datasets in individual countries, carbon stock changes in dead organic matter are often disaggregated between dead wood (DW) and litter (LT) or some countries include their estimates within soil organic carbon pool (e.g. Finland).” </a:t>
            </a:r>
            <a:r>
              <a:rPr lang="en-US" sz="1400" dirty="0"/>
              <a:t>EU National Inventory Report</a:t>
            </a:r>
          </a:p>
          <a:p>
            <a:r>
              <a:rPr lang="en-US" sz="1400" dirty="0" smtClean="0"/>
              <a:t>In the national inventory reports to the UNFCCC, </a:t>
            </a:r>
            <a:r>
              <a:rPr lang="en-US" sz="1400" dirty="0" smtClean="0"/>
              <a:t>Member </a:t>
            </a:r>
            <a:r>
              <a:rPr lang="en-US" sz="1400" dirty="0" smtClean="0"/>
              <a:t>States </a:t>
            </a:r>
            <a:r>
              <a:rPr lang="en-US" sz="1400" dirty="0" smtClean="0"/>
              <a:t>are </a:t>
            </a:r>
            <a:r>
              <a:rPr lang="en-US" sz="1400" dirty="0" smtClean="0"/>
              <a:t>also using different methods to classify land use types.</a:t>
            </a:r>
          </a:p>
          <a:p>
            <a:pPr lvl="0"/>
            <a:r>
              <a:rPr lang="en-GB" sz="1400" dirty="0" smtClean="0"/>
              <a:t>The methodology that </a:t>
            </a:r>
            <a:r>
              <a:rPr lang="en-GB" sz="1400" dirty="0" smtClean="0"/>
              <a:t>certain Member States currently use for </a:t>
            </a:r>
            <a:r>
              <a:rPr lang="en-GB" sz="1400" dirty="0" err="1" smtClean="0"/>
              <a:t>ghg</a:t>
            </a:r>
            <a:r>
              <a:rPr lang="en-GB" sz="1400" dirty="0" smtClean="0"/>
              <a:t> inventory reporting may be incompatible with incoming Regulations: For example, </a:t>
            </a:r>
            <a:r>
              <a:rPr lang="en-GB" sz="1400" dirty="0"/>
              <a:t>i</a:t>
            </a:r>
            <a:r>
              <a:rPr lang="en-GB" sz="1400" dirty="0" smtClean="0"/>
              <a:t>n </a:t>
            </a:r>
            <a:r>
              <a:rPr lang="en-GB" sz="1400" dirty="0"/>
              <a:t>Austria’s </a:t>
            </a:r>
            <a:r>
              <a:rPr lang="en-GB" sz="1400" dirty="0" smtClean="0"/>
              <a:t>National Inventory Report (to the UNFCCC</a:t>
            </a:r>
            <a:r>
              <a:rPr lang="en-GB" sz="1400" dirty="0" smtClean="0"/>
              <a:t>) in 2023 (and also in previous years), </a:t>
            </a:r>
            <a:r>
              <a:rPr lang="en-GB" sz="1400" dirty="0"/>
              <a:t>they state: “</a:t>
            </a:r>
            <a:r>
              <a:rPr lang="en-GB" sz="1400" dirty="0">
                <a:solidFill>
                  <a:schemeClr val="tx2"/>
                </a:solidFill>
              </a:rPr>
              <a:t>The estimates on C-stock changes in dead wood include </a:t>
            </a:r>
            <a:r>
              <a:rPr lang="en-GB" sz="1400" b="1" dirty="0">
                <a:solidFill>
                  <a:schemeClr val="tx2"/>
                </a:solidFill>
              </a:rPr>
              <a:t>only standing dead wood</a:t>
            </a:r>
            <a:r>
              <a:rPr lang="en-GB" sz="1400" dirty="0">
                <a:solidFill>
                  <a:schemeClr val="tx2"/>
                </a:solidFill>
              </a:rPr>
              <a:t>, because any falling dead tree (part) is accounted for as a C flux to litter/soil in the modelling of the litter/soil C stock </a:t>
            </a:r>
            <a:r>
              <a:rPr lang="en-GB" sz="1400" dirty="0" smtClean="0">
                <a:solidFill>
                  <a:schemeClr val="tx2"/>
                </a:solidFill>
              </a:rPr>
              <a:t>changes</a:t>
            </a:r>
            <a:r>
              <a:rPr lang="en-GB" sz="1400" dirty="0" smtClean="0"/>
              <a:t>”</a:t>
            </a:r>
          </a:p>
          <a:p>
            <a:pPr lvl="1"/>
            <a:r>
              <a:rPr lang="en-GB" sz="1400" dirty="0" smtClean="0">
                <a:sym typeface="Wingdings" panose="05000000000000000000" pitchFamily="2" charset="2"/>
              </a:rPr>
              <a:t> </a:t>
            </a:r>
            <a:r>
              <a:rPr lang="en-GB" sz="1400" dirty="0" smtClean="0"/>
              <a:t>The Nature Restoration Law requires reporting </a:t>
            </a:r>
            <a:r>
              <a:rPr lang="en-GB" sz="1400" dirty="0"/>
              <a:t>of </a:t>
            </a:r>
            <a:r>
              <a:rPr lang="en-GB" sz="1400" i="1" dirty="0"/>
              <a:t>standing and lying </a:t>
            </a:r>
            <a:r>
              <a:rPr lang="en-GB" sz="1400" dirty="0"/>
              <a:t>deadwood </a:t>
            </a:r>
            <a:r>
              <a:rPr lang="en-GB" sz="1400" i="1" dirty="0"/>
              <a:t>volume, </a:t>
            </a:r>
            <a:r>
              <a:rPr lang="en-GB" sz="1400" dirty="0"/>
              <a:t>and </a:t>
            </a:r>
            <a:r>
              <a:rPr lang="en-GB" sz="1400" dirty="0" smtClean="0"/>
              <a:t>states </a:t>
            </a:r>
            <a:r>
              <a:rPr lang="en-GB" sz="1400" dirty="0"/>
              <a:t>that the methodology needs to take into account the 2006 IPCC </a:t>
            </a:r>
            <a:r>
              <a:rPr lang="en-GB" sz="1400" dirty="0" smtClean="0"/>
              <a:t>methods</a:t>
            </a:r>
            <a:r>
              <a:rPr lang="en-GB" sz="1400" dirty="0" smtClean="0"/>
              <a:t>. However,</a:t>
            </a:r>
            <a:r>
              <a:rPr lang="en-GB" sz="1400" dirty="0" smtClean="0"/>
              <a:t> if </a:t>
            </a:r>
            <a:r>
              <a:rPr lang="en-GB" sz="1400" dirty="0"/>
              <a:t>a </a:t>
            </a:r>
            <a:r>
              <a:rPr lang="en-GB" sz="1400" dirty="0" smtClean="0"/>
              <a:t>Member State </a:t>
            </a:r>
            <a:r>
              <a:rPr lang="en-GB" sz="1400" dirty="0"/>
              <a:t>cannot report on standing deadwood separately without double accounting into another source/sink category, </a:t>
            </a:r>
            <a:r>
              <a:rPr lang="en-GB" sz="1400" dirty="0" smtClean="0"/>
              <a:t>then it could be hard </a:t>
            </a:r>
            <a:r>
              <a:rPr lang="en-GB" sz="1400" dirty="0"/>
              <a:t>to reconcile the 2006 IPCC methods with </a:t>
            </a:r>
            <a:r>
              <a:rPr lang="en-GB" sz="1400" dirty="0" smtClean="0"/>
              <a:t>their </a:t>
            </a:r>
            <a:r>
              <a:rPr lang="en-GB" sz="1400" dirty="0"/>
              <a:t>methods for estimating deadwood volume for standing </a:t>
            </a:r>
            <a:r>
              <a:rPr lang="en-GB" sz="1400" dirty="0" smtClean="0"/>
              <a:t>deadwood.</a:t>
            </a:r>
            <a:endParaRPr lang="en-US" sz="1400" dirty="0"/>
          </a:p>
        </p:txBody>
      </p:sp>
    </p:spTree>
    <p:extLst>
      <p:ext uri="{BB962C8B-B14F-4D97-AF65-F5344CB8AC3E}">
        <p14:creationId xmlns:p14="http://schemas.microsoft.com/office/powerpoint/2010/main" val="49516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ontent Placeholder 1"/>
          <p:cNvSpPr>
            <a:spLocks noGrp="1"/>
          </p:cNvSpPr>
          <p:nvPr>
            <p:ph sz="half" idx="1"/>
          </p:nvPr>
        </p:nvSpPr>
        <p:spPr>
          <a:xfrm>
            <a:off x="838198" y="1443789"/>
            <a:ext cx="10857809" cy="4672003"/>
          </a:xfrm>
        </p:spPr>
        <p:txBody>
          <a:bodyPr/>
          <a:lstStyle/>
          <a:p>
            <a:r>
              <a:rPr lang="en-US" sz="1400" dirty="0" smtClean="0"/>
              <a:t>In </a:t>
            </a:r>
            <a:r>
              <a:rPr lang="en-US" sz="1400" dirty="0" smtClean="0"/>
              <a:t>the NRL, when referring to reporting the volume of deadwood, what does ‘</a:t>
            </a:r>
            <a:r>
              <a:rPr lang="en-US" sz="1400" i="1" dirty="0" smtClean="0">
                <a:solidFill>
                  <a:srgbClr val="0356B1"/>
                </a:solidFill>
              </a:rPr>
              <a:t>taking </a:t>
            </a:r>
            <a:r>
              <a:rPr lang="en-US" sz="1400" i="1" dirty="0">
                <a:solidFill>
                  <a:srgbClr val="0356B1"/>
                </a:solidFill>
              </a:rPr>
              <a:t>into account the methodology as set out in Annex V of Regulation 2018/1999 in accordance with the 2006 IPCC Guidelines for National Greenhouse Gas </a:t>
            </a:r>
            <a:r>
              <a:rPr lang="en-US" sz="1400" i="1" dirty="0" smtClean="0">
                <a:solidFill>
                  <a:srgbClr val="0356B1"/>
                </a:solidFill>
              </a:rPr>
              <a:t>Inventories</a:t>
            </a:r>
            <a:r>
              <a:rPr lang="en-US" sz="1400" dirty="0" smtClean="0">
                <a:solidFill>
                  <a:srgbClr val="0356B1"/>
                </a:solidFill>
              </a:rPr>
              <a:t>’</a:t>
            </a:r>
            <a:r>
              <a:rPr lang="en-US" sz="1400" dirty="0" smtClean="0"/>
              <a:t> and ‘…</a:t>
            </a:r>
            <a:r>
              <a:rPr lang="en-US" sz="1400" i="1" dirty="0" smtClean="0">
                <a:solidFill>
                  <a:srgbClr val="0356B1"/>
                </a:solidFill>
              </a:rPr>
              <a:t>monitored </a:t>
            </a:r>
            <a:r>
              <a:rPr lang="en-US" sz="1400" i="1" dirty="0">
                <a:solidFill>
                  <a:srgbClr val="0356B1"/>
                </a:solidFill>
              </a:rPr>
              <a:t>in a manner consistent with the monitoring required under </a:t>
            </a:r>
            <a:r>
              <a:rPr lang="en-US" sz="1400" b="1" i="1" dirty="0">
                <a:solidFill>
                  <a:srgbClr val="0356B1"/>
                </a:solidFill>
              </a:rPr>
              <a:t>Regulations (EU) 2018/841</a:t>
            </a:r>
            <a:r>
              <a:rPr lang="en-US" sz="1400" i="1" dirty="0"/>
              <a:t>’ </a:t>
            </a:r>
            <a:r>
              <a:rPr lang="en-US" sz="1400" dirty="0" smtClean="0"/>
              <a:t>mean, when the IPCC methods/Regulation 2018/841 (LULUCF) refer to carbon </a:t>
            </a:r>
            <a:r>
              <a:rPr lang="en-US" sz="1400" i="1" dirty="0" smtClean="0"/>
              <a:t>stock</a:t>
            </a:r>
            <a:r>
              <a:rPr lang="en-US" sz="1400" dirty="0" smtClean="0"/>
              <a:t>, not </a:t>
            </a:r>
            <a:r>
              <a:rPr lang="en-US" sz="1400" i="1" dirty="0" smtClean="0"/>
              <a:t>volume</a:t>
            </a:r>
            <a:r>
              <a:rPr lang="en-US" sz="1400" dirty="0" smtClean="0"/>
              <a:t>?</a:t>
            </a:r>
          </a:p>
          <a:p>
            <a:r>
              <a:rPr lang="en-US" sz="1400" dirty="0" smtClean="0"/>
              <a:t>In the revised LULUCF</a:t>
            </a:r>
            <a:r>
              <a:rPr lang="en-US" sz="1400" dirty="0"/>
              <a:t>, which changed the wording in Annex I from ‘soil organic carbon’ to ‘organic soils’ and ‘mineral soils</a:t>
            </a:r>
            <a:r>
              <a:rPr lang="en-US" sz="1400" dirty="0" smtClean="0"/>
              <a:t>’, does this therefore now refer </a:t>
            </a:r>
            <a:r>
              <a:rPr lang="en-US" sz="1400" dirty="0"/>
              <a:t>to </a:t>
            </a:r>
            <a:r>
              <a:rPr lang="en-US" sz="1400" i="1" dirty="0"/>
              <a:t>inorganic </a:t>
            </a:r>
            <a:r>
              <a:rPr lang="en-US" sz="1400" dirty="0"/>
              <a:t>carbon stock in mineral soils in addition to organic carbon stock, or </a:t>
            </a:r>
            <a:r>
              <a:rPr lang="en-US" sz="1400" dirty="0" smtClean="0"/>
              <a:t>is it still </a:t>
            </a:r>
            <a:r>
              <a:rPr lang="en-US" sz="1400" dirty="0"/>
              <a:t>just </a:t>
            </a:r>
            <a:r>
              <a:rPr lang="en-US" sz="1400" i="1" dirty="0"/>
              <a:t>organic </a:t>
            </a:r>
            <a:r>
              <a:rPr lang="en-US" sz="1400" dirty="0"/>
              <a:t>carbon stock in mineral soils that needs to be </a:t>
            </a:r>
            <a:r>
              <a:rPr lang="en-US" sz="1400" dirty="0" smtClean="0"/>
              <a:t>reported</a:t>
            </a:r>
            <a:r>
              <a:rPr lang="en-US" sz="1400" dirty="0"/>
              <a:t>?</a:t>
            </a:r>
            <a:endParaRPr lang="en-US" sz="1400" dirty="0" smtClean="0"/>
          </a:p>
          <a:p>
            <a:r>
              <a:rPr lang="en-US" sz="1400" dirty="0" smtClean="0"/>
              <a:t>In </a:t>
            </a:r>
            <a:r>
              <a:rPr lang="en-US" sz="1400" dirty="0" smtClean="0"/>
              <a:t>the recent amendment </a:t>
            </a:r>
            <a:r>
              <a:rPr lang="en-US" sz="1400" dirty="0" smtClean="0"/>
              <a:t>to </a:t>
            </a:r>
            <a:r>
              <a:rPr lang="en-US" sz="1400" dirty="0"/>
              <a:t>the European Environmental Economic Accounts Regulation </a:t>
            </a:r>
            <a:r>
              <a:rPr lang="en-US" sz="1400" dirty="0" smtClean="0"/>
              <a:t>which added the indicator soil organic carbon </a:t>
            </a:r>
            <a:r>
              <a:rPr lang="en-US" sz="1400" dirty="0" smtClean="0"/>
              <a:t>stock i</a:t>
            </a:r>
            <a:r>
              <a:rPr lang="en-US" sz="1400" dirty="0" smtClean="0"/>
              <a:t>n topsoil</a:t>
            </a:r>
            <a:r>
              <a:rPr lang="en-US" sz="1400" dirty="0" smtClean="0"/>
              <a:t>’, </a:t>
            </a:r>
            <a:r>
              <a:rPr lang="en-US" sz="1400" dirty="0" smtClean="0"/>
              <a:t>what </a:t>
            </a:r>
            <a:r>
              <a:rPr lang="en-US" sz="1400" dirty="0"/>
              <a:t>methodology should be used to calculate topsoil carbon content, and </a:t>
            </a:r>
            <a:r>
              <a:rPr lang="en-US" sz="1400" dirty="0" smtClean="0"/>
              <a:t>what is the definition </a:t>
            </a:r>
            <a:r>
              <a:rPr lang="en-US" sz="1400" dirty="0"/>
              <a:t>of </a:t>
            </a:r>
            <a:r>
              <a:rPr lang="en-US" sz="1400" dirty="0" smtClean="0"/>
              <a:t>topsoil?</a:t>
            </a:r>
          </a:p>
          <a:p>
            <a:r>
              <a:rPr lang="en-US" sz="1400" dirty="0" smtClean="0"/>
              <a:t>In the recent amendment to the European </a:t>
            </a:r>
            <a:r>
              <a:rPr lang="en-US" sz="1400" dirty="0"/>
              <a:t>Environmental Economic Accounts Regulation which added the indicator </a:t>
            </a:r>
            <a:r>
              <a:rPr lang="en-US" sz="1400" dirty="0" smtClean="0"/>
              <a:t>‘dead wood’, </a:t>
            </a:r>
            <a:r>
              <a:rPr lang="en-US" sz="1400" dirty="0"/>
              <a:t>what methodology should be used to calculate </a:t>
            </a:r>
            <a:r>
              <a:rPr lang="en-US" sz="1400" dirty="0" smtClean="0"/>
              <a:t>this deadwood volume, </a:t>
            </a:r>
            <a:r>
              <a:rPr lang="en-US" sz="1400" dirty="0"/>
              <a:t>and what is the definition of </a:t>
            </a:r>
            <a:r>
              <a:rPr lang="en-US" sz="1400" dirty="0" smtClean="0"/>
              <a:t>‘dead wood’?</a:t>
            </a:r>
            <a:endParaRPr lang="en-GB" sz="1400" dirty="0"/>
          </a:p>
          <a:p>
            <a:endParaRPr lang="en-US" sz="1400" dirty="0"/>
          </a:p>
          <a:p>
            <a:endParaRPr lang="en-GB" sz="1200" dirty="0"/>
          </a:p>
        </p:txBody>
      </p:sp>
      <p:sp>
        <p:nvSpPr>
          <p:cNvPr id="4" name="Title 4"/>
          <p:cNvSpPr txBox="1">
            <a:spLocks/>
          </p:cNvSpPr>
          <p:nvPr/>
        </p:nvSpPr>
        <p:spPr>
          <a:xfrm>
            <a:off x="970722" y="482860"/>
            <a:ext cx="10515600" cy="587404"/>
          </a:xfrm>
          <a:prstGeom prst="rect">
            <a:avLst/>
          </a:prstGeom>
        </p:spPr>
        <p:txBody>
          <a:bodyPr vert="horz" lIns="91440" tIns="45720" rIns="91440" bIns="0" rtlCol="0" anchor="b" anchorCtr="0">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r>
              <a:rPr lang="en-GB" sz="3400" dirty="0" smtClean="0"/>
              <a:t>Outstanding questions/queries</a:t>
            </a:r>
            <a:endParaRPr lang="en-GB" sz="3400" dirty="0"/>
          </a:p>
        </p:txBody>
      </p:sp>
    </p:spTree>
    <p:extLst>
      <p:ext uri="{BB962C8B-B14F-4D97-AF65-F5344CB8AC3E}">
        <p14:creationId xmlns:p14="http://schemas.microsoft.com/office/powerpoint/2010/main" val="29154755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4288532217"/>
              </p:ext>
            </p:extLst>
          </p:nvPr>
        </p:nvGraphicFramePr>
        <p:xfrm>
          <a:off x="970722" y="2327563"/>
          <a:ext cx="10514841" cy="3946082"/>
        </p:xfrm>
        <a:graphic>
          <a:graphicData uri="http://schemas.openxmlformats.org/drawingml/2006/table">
            <a:tbl>
              <a:tblPr firstRow="1" bandRow="1">
                <a:tableStyleId>{5C22544A-7EE6-4342-B048-85BDC9FD1C3A}</a:tableStyleId>
              </a:tblPr>
              <a:tblGrid>
                <a:gridCol w="2529821">
                  <a:extLst>
                    <a:ext uri="{9D8B030D-6E8A-4147-A177-3AD203B41FA5}">
                      <a16:colId xmlns:a16="http://schemas.microsoft.com/office/drawing/2014/main" val="1806999277"/>
                    </a:ext>
                  </a:extLst>
                </a:gridCol>
                <a:gridCol w="4950186">
                  <a:extLst>
                    <a:ext uri="{9D8B030D-6E8A-4147-A177-3AD203B41FA5}">
                      <a16:colId xmlns:a16="http://schemas.microsoft.com/office/drawing/2014/main" val="2919424168"/>
                    </a:ext>
                  </a:extLst>
                </a:gridCol>
                <a:gridCol w="3034834">
                  <a:extLst>
                    <a:ext uri="{9D8B030D-6E8A-4147-A177-3AD203B41FA5}">
                      <a16:colId xmlns:a16="http://schemas.microsoft.com/office/drawing/2014/main" val="4146979640"/>
                    </a:ext>
                  </a:extLst>
                </a:gridCol>
              </a:tblGrid>
              <a:tr h="799561">
                <a:tc>
                  <a:txBody>
                    <a:bodyPr/>
                    <a:lstStyle/>
                    <a:p>
                      <a:pPr algn="ctr" fontAlgn="b"/>
                      <a:r>
                        <a:rPr lang="en-US" sz="1100" b="1" i="0" u="none" strike="noStrike" dirty="0">
                          <a:solidFill>
                            <a:schemeClr val="bg1"/>
                          </a:solidFill>
                          <a:effectLst/>
                          <a:latin typeface="Calibri" panose="020F0502020204030204" pitchFamily="34" charset="0"/>
                        </a:rPr>
                        <a:t>Indicator specified in LULUCF Regulation 2023/839</a:t>
                      </a:r>
                    </a:p>
                  </a:txBody>
                  <a:tcPr marL="0" marR="0" marT="0" marB="0" anchor="ctr"/>
                </a:tc>
                <a:tc>
                  <a:txBody>
                    <a:bodyPr/>
                    <a:lstStyle/>
                    <a:p>
                      <a:pPr algn="ctr" fontAlgn="b"/>
                      <a:r>
                        <a:rPr lang="en-GB" sz="1100" b="1" i="0" u="none" strike="noStrike" dirty="0">
                          <a:solidFill>
                            <a:schemeClr val="bg1"/>
                          </a:solidFill>
                          <a:effectLst/>
                          <a:latin typeface="Calibri" panose="020F0502020204030204" pitchFamily="34" charset="0"/>
                        </a:rPr>
                        <a:t>Indicator definition</a:t>
                      </a:r>
                    </a:p>
                  </a:txBody>
                  <a:tcPr marL="0" marR="0" marT="0" marB="0" anchor="ctr"/>
                </a:tc>
                <a:tc>
                  <a:txBody>
                    <a:bodyPr/>
                    <a:lstStyle/>
                    <a:p>
                      <a:pPr algn="ctr" fontAlgn="b"/>
                      <a:r>
                        <a:rPr lang="en-US" sz="1100" b="1" i="0" u="none" strike="noStrike" dirty="0">
                          <a:solidFill>
                            <a:schemeClr val="bg1"/>
                          </a:solidFill>
                          <a:effectLst/>
                          <a:latin typeface="Calibri" panose="020F0502020204030204" pitchFamily="34" charset="0"/>
                        </a:rPr>
                        <a:t>Land use categories that this indicator applies to</a:t>
                      </a:r>
                    </a:p>
                  </a:txBody>
                  <a:tcPr marL="0" marR="0" marT="0" marB="0" anchor="ctr"/>
                </a:tc>
                <a:extLst>
                  <a:ext uri="{0D108BD9-81ED-4DB2-BD59-A6C34878D82A}">
                    <a16:rowId xmlns:a16="http://schemas.microsoft.com/office/drawing/2014/main" val="502229163"/>
                  </a:ext>
                </a:extLst>
              </a:tr>
              <a:tr h="799561">
                <a:tc>
                  <a:txBody>
                    <a:bodyPr/>
                    <a:lstStyle/>
                    <a:p>
                      <a:pPr algn="ctr" fontAlgn="b"/>
                      <a:r>
                        <a:rPr lang="en-US" sz="1100" b="0" i="0" u="none" strike="noStrike" dirty="0">
                          <a:solidFill>
                            <a:srgbClr val="000000"/>
                          </a:solidFill>
                          <a:effectLst/>
                          <a:latin typeface="Calibri" panose="020F0502020204030204" pitchFamily="34" charset="0"/>
                        </a:rPr>
                        <a:t>(</a:t>
                      </a:r>
                      <a:r>
                        <a:rPr lang="en-US" sz="1100" b="0" i="0" u="none" strike="noStrike" dirty="0" smtClean="0">
                          <a:solidFill>
                            <a:srgbClr val="000000"/>
                          </a:solidFill>
                          <a:effectLst/>
                          <a:latin typeface="Calibri" panose="020F0502020204030204" pitchFamily="34" charset="0"/>
                        </a:rPr>
                        <a:t>Carbon </a:t>
                      </a:r>
                      <a:r>
                        <a:rPr lang="en-US" sz="1100" b="0" i="0" u="none" strike="noStrike" dirty="0">
                          <a:solidFill>
                            <a:srgbClr val="000000"/>
                          </a:solidFill>
                          <a:effectLst/>
                          <a:latin typeface="Calibri" panose="020F0502020204030204" pitchFamily="34" charset="0"/>
                        </a:rPr>
                        <a:t>stock in the carbon pool) </a:t>
                      </a:r>
                      <a:r>
                        <a:rPr lang="en-US" sz="1100" b="0" i="0" u="none" strike="noStrike" dirty="0" smtClean="0">
                          <a:solidFill>
                            <a:srgbClr val="000000"/>
                          </a:solidFill>
                          <a:effectLst/>
                          <a:latin typeface="Calibri" panose="020F0502020204030204" pitchFamily="34" charset="0"/>
                        </a:rPr>
                        <a:t>Deadwood</a:t>
                      </a:r>
                    </a:p>
                  </a:txBody>
                  <a:tcPr marL="0" marR="0" marT="0" marB="0" anchor="ctr"/>
                </a:tc>
                <a:tc>
                  <a:txBody>
                    <a:bodyPr/>
                    <a:lstStyle/>
                    <a:p>
                      <a:pPr algn="ctr" fontAlgn="t"/>
                      <a:r>
                        <a:rPr lang="en-US" sz="1100" b="0" i="0" u="none" strike="noStrike" dirty="0">
                          <a:solidFill>
                            <a:srgbClr val="000000"/>
                          </a:solidFill>
                          <a:effectLst/>
                          <a:latin typeface="Calibri" panose="020F0502020204030204" pitchFamily="34" charset="0"/>
                        </a:rPr>
                        <a:t>Includes all non-living woody biomass not contained in the litter, either standing, lying on the ground, or in the soil. Dead wood includes wood lying on the surface, dead roots, and stumps, larger than or equal to 10 cm in diameter (or the diameter specified by the country).</a:t>
                      </a:r>
                    </a:p>
                  </a:txBody>
                  <a:tcPr marL="0" marR="0" marT="0" marB="0" anchor="ctr"/>
                </a:tc>
                <a:tc>
                  <a:txBody>
                    <a:bodyPr/>
                    <a:lstStyle/>
                    <a:p>
                      <a:pPr algn="ctr" fontAlgn="b"/>
                      <a:r>
                        <a:rPr lang="en-US" sz="1100" b="0" i="0" u="none" strike="noStrike" dirty="0">
                          <a:solidFill>
                            <a:srgbClr val="000000"/>
                          </a:solidFill>
                          <a:effectLst/>
                          <a:latin typeface="Calibri" panose="020F0502020204030204" pitchFamily="34" charset="0"/>
                        </a:rPr>
                        <a:t>Afforested Land and Managed Forest Land only</a:t>
                      </a:r>
                    </a:p>
                  </a:txBody>
                  <a:tcPr marL="0" marR="0" marT="0" marB="0" anchor="ctr"/>
                </a:tc>
                <a:extLst>
                  <a:ext uri="{0D108BD9-81ED-4DB2-BD59-A6C34878D82A}">
                    <a16:rowId xmlns:a16="http://schemas.microsoft.com/office/drawing/2014/main" val="2373905450"/>
                  </a:ext>
                </a:extLst>
              </a:tr>
              <a:tr h="1150850">
                <a:tc>
                  <a:txBody>
                    <a:bodyPr/>
                    <a:lstStyle/>
                    <a:p>
                      <a:pPr algn="ctr" fontAlgn="b"/>
                      <a:r>
                        <a:rPr lang="en-US" sz="1100" b="0" i="0" u="none" strike="noStrike" dirty="0">
                          <a:solidFill>
                            <a:srgbClr val="000000"/>
                          </a:solidFill>
                          <a:effectLst/>
                          <a:latin typeface="Calibri" panose="020F0502020204030204" pitchFamily="34" charset="0"/>
                        </a:rPr>
                        <a:t>(</a:t>
                      </a:r>
                      <a:r>
                        <a:rPr lang="en-US" sz="1100" b="0" i="0" u="none" strike="noStrike" dirty="0" smtClean="0">
                          <a:solidFill>
                            <a:srgbClr val="000000"/>
                          </a:solidFill>
                          <a:effectLst/>
                          <a:latin typeface="Calibri" panose="020F0502020204030204" pitchFamily="34" charset="0"/>
                        </a:rPr>
                        <a:t>Carbon </a:t>
                      </a:r>
                      <a:r>
                        <a:rPr lang="en-US" sz="1100" b="0" i="0" u="none" strike="noStrike" dirty="0">
                          <a:solidFill>
                            <a:srgbClr val="000000"/>
                          </a:solidFill>
                          <a:effectLst/>
                          <a:latin typeface="Calibri" panose="020F0502020204030204" pitchFamily="34" charset="0"/>
                        </a:rPr>
                        <a:t>stock in the carbon pool) Litter</a:t>
                      </a:r>
                    </a:p>
                  </a:txBody>
                  <a:tcPr marL="0" marR="0" marT="0" marB="0" anchor="ctr"/>
                </a:tc>
                <a:tc>
                  <a:txBody>
                    <a:bodyPr/>
                    <a:lstStyle/>
                    <a:p>
                      <a:pPr algn="ctr" fontAlgn="t"/>
                      <a:r>
                        <a:rPr lang="en-US" sz="1100" b="0" i="0" u="none" strike="noStrike" dirty="0">
                          <a:solidFill>
                            <a:srgbClr val="000000"/>
                          </a:solidFill>
                          <a:effectLst/>
                          <a:latin typeface="Calibri" panose="020F0502020204030204" pitchFamily="34" charset="0"/>
                        </a:rPr>
                        <a:t>Includes all non-living biomass with a size greater than the limit for soil organic matter (suggested 2 mm) and less than the minimum diameter chosen for dead wood (e.g. 10 cm), lying dead, in various states of decomposition above or within the mineral or organic soil. This includes the litter layer as usually defined in soil typologies. Live fine roots above the mineral or organic soil (of less than the minimum diameter limit chosen for below-ground biomass) are included in litter where they cannot be distinguished from it empirically</a:t>
                      </a:r>
                    </a:p>
                  </a:txBody>
                  <a:tcPr marL="0" marR="0" marT="0" marB="0" anchor="ctr"/>
                </a:tc>
                <a:tc>
                  <a:txBody>
                    <a:bodyPr/>
                    <a:lstStyle/>
                    <a:p>
                      <a:pPr algn="ctr" fontAlgn="b"/>
                      <a:r>
                        <a:rPr lang="en-US" sz="1100" b="0" i="0" u="none" strike="noStrike" dirty="0">
                          <a:solidFill>
                            <a:srgbClr val="000000"/>
                          </a:solidFill>
                          <a:effectLst/>
                          <a:latin typeface="Calibri" panose="020F0502020204030204" pitchFamily="34" charset="0"/>
                        </a:rPr>
                        <a:t>Afforested Land and Managed Forest Land only</a:t>
                      </a:r>
                    </a:p>
                  </a:txBody>
                  <a:tcPr marL="0" marR="0" marT="0" marB="0" anchor="ctr"/>
                </a:tc>
                <a:extLst>
                  <a:ext uri="{0D108BD9-81ED-4DB2-BD59-A6C34878D82A}">
                    <a16:rowId xmlns:a16="http://schemas.microsoft.com/office/drawing/2014/main" val="2976185814"/>
                  </a:ext>
                </a:extLst>
              </a:tr>
              <a:tr h="799561">
                <a:tc>
                  <a:txBody>
                    <a:bodyPr/>
                    <a:lstStyle/>
                    <a:p>
                      <a:pPr algn="ctr" fontAlgn="b"/>
                      <a:r>
                        <a:rPr lang="en-US" sz="1100" b="0" i="0" u="none" strike="noStrike" dirty="0">
                          <a:solidFill>
                            <a:srgbClr val="000000"/>
                          </a:solidFill>
                          <a:effectLst/>
                          <a:latin typeface="Calibri" panose="020F0502020204030204" pitchFamily="34" charset="0"/>
                        </a:rPr>
                        <a:t>(</a:t>
                      </a:r>
                      <a:r>
                        <a:rPr lang="en-US" sz="1100" b="0" i="0" u="none" strike="noStrike" dirty="0" smtClean="0">
                          <a:solidFill>
                            <a:srgbClr val="000000"/>
                          </a:solidFill>
                          <a:effectLst/>
                          <a:latin typeface="Calibri" panose="020F0502020204030204" pitchFamily="34" charset="0"/>
                        </a:rPr>
                        <a:t>Carbon </a:t>
                      </a:r>
                      <a:r>
                        <a:rPr lang="en-US" sz="1100" b="0" i="0" u="none" strike="noStrike" dirty="0">
                          <a:solidFill>
                            <a:srgbClr val="000000"/>
                          </a:solidFill>
                          <a:effectLst/>
                          <a:latin typeface="Calibri" panose="020F0502020204030204" pitchFamily="34" charset="0"/>
                        </a:rPr>
                        <a:t>stock in the carbon pool) Dead organic </a:t>
                      </a:r>
                      <a:r>
                        <a:rPr lang="en-US" sz="1100" b="0" i="0" u="none" strike="noStrike" dirty="0" smtClean="0">
                          <a:solidFill>
                            <a:srgbClr val="000000"/>
                          </a:solidFill>
                          <a:effectLst/>
                          <a:latin typeface="Calibri" panose="020F0502020204030204" pitchFamily="34" charset="0"/>
                        </a:rPr>
                        <a:t>matter</a:t>
                      </a:r>
                    </a:p>
                    <a:p>
                      <a:pPr algn="ctr" fontAlgn="b"/>
                      <a:endParaRPr lang="en-US" sz="1100" b="0" i="0" u="none" strike="noStrike" dirty="0" smtClean="0">
                        <a:solidFill>
                          <a:srgbClr val="000000"/>
                        </a:solidFill>
                        <a:effectLst/>
                        <a:latin typeface="Calibri" panose="020F0502020204030204" pitchFamily="34" charset="0"/>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1100" b="0" i="0" u="none" strike="noStrike" dirty="0" smtClean="0">
                          <a:solidFill>
                            <a:schemeClr val="accent6">
                              <a:lumMod val="75000"/>
                            </a:schemeClr>
                          </a:solidFill>
                          <a:effectLst/>
                          <a:latin typeface="Calibri" panose="020F0502020204030204" pitchFamily="34" charset="0"/>
                        </a:rPr>
                        <a:t>(</a:t>
                      </a:r>
                      <a:r>
                        <a:rPr lang="en-US" sz="1100" b="0" i="1" u="none" strike="noStrike" dirty="0" smtClean="0">
                          <a:solidFill>
                            <a:schemeClr val="accent6">
                              <a:lumMod val="75000"/>
                            </a:schemeClr>
                          </a:solidFill>
                          <a:effectLst/>
                          <a:latin typeface="Calibri" panose="020F0502020204030204" pitchFamily="34" charset="0"/>
                        </a:rPr>
                        <a:t>before</a:t>
                      </a:r>
                      <a:r>
                        <a:rPr lang="en-US" sz="1100" b="0" i="1" u="none" strike="noStrike" baseline="0" dirty="0" smtClean="0">
                          <a:solidFill>
                            <a:schemeClr val="accent6">
                              <a:lumMod val="75000"/>
                            </a:schemeClr>
                          </a:solidFill>
                          <a:effectLst/>
                          <a:latin typeface="Calibri" panose="020F0502020204030204" pitchFamily="34" charset="0"/>
                        </a:rPr>
                        <a:t> the regulation was updated, this was just ‘litter’ and ‘deadwood’ in all land use categories)</a:t>
                      </a:r>
                      <a:endParaRPr lang="en-US" sz="1100" b="0" i="0" u="none" strike="noStrike" dirty="0" smtClean="0">
                        <a:solidFill>
                          <a:schemeClr val="accent6">
                            <a:lumMod val="75000"/>
                          </a:schemeClr>
                        </a:solidFill>
                        <a:effectLst/>
                        <a:latin typeface="Calibri" panose="020F0502020204030204" pitchFamily="34" charset="0"/>
                      </a:endParaRPr>
                    </a:p>
                    <a:p>
                      <a:pPr algn="ctr" fontAlgn="b"/>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GB" sz="1100" b="0" i="0" u="none" strike="noStrike" dirty="0">
                          <a:solidFill>
                            <a:srgbClr val="000000"/>
                          </a:solidFill>
                          <a:effectLst/>
                          <a:latin typeface="Calibri" panose="020F0502020204030204" pitchFamily="34" charset="0"/>
                        </a:rPr>
                        <a:t>Deadwood and litter</a:t>
                      </a:r>
                    </a:p>
                  </a:txBody>
                  <a:tcPr marL="0" marR="0" marT="0" marB="0" anchor="ctr"/>
                </a:tc>
                <a:tc>
                  <a:txBody>
                    <a:bodyPr/>
                    <a:lstStyle/>
                    <a:p>
                      <a:pPr algn="ctr" fontAlgn="b"/>
                      <a:r>
                        <a:rPr lang="en-US" sz="1100" b="0" i="0" u="none" strike="noStrike" dirty="0">
                          <a:solidFill>
                            <a:srgbClr val="000000"/>
                          </a:solidFill>
                          <a:effectLst/>
                          <a:latin typeface="Calibri" panose="020F0502020204030204" pitchFamily="34" charset="0"/>
                        </a:rPr>
                        <a:t> Deforested Land, Managed Cropland, Managed Grassland and Managed Wetland only</a:t>
                      </a:r>
                    </a:p>
                  </a:txBody>
                  <a:tcPr marL="0" marR="0" marT="0" marB="0" anchor="ctr"/>
                </a:tc>
                <a:extLst>
                  <a:ext uri="{0D108BD9-81ED-4DB2-BD59-A6C34878D82A}">
                    <a16:rowId xmlns:a16="http://schemas.microsoft.com/office/drawing/2014/main" val="3564395224"/>
                  </a:ext>
                </a:extLst>
              </a:tr>
            </a:tbl>
          </a:graphicData>
        </a:graphic>
      </p:graphicFrame>
      <p:sp>
        <p:nvSpPr>
          <p:cNvPr id="5" name="Title 4"/>
          <p:cNvSpPr>
            <a:spLocks noGrp="1"/>
          </p:cNvSpPr>
          <p:nvPr>
            <p:ph type="title"/>
          </p:nvPr>
        </p:nvSpPr>
        <p:spPr/>
        <p:txBody>
          <a:bodyPr/>
          <a:lstStyle/>
          <a:p>
            <a:r>
              <a:rPr lang="en-GB" sz="3600" dirty="0" smtClean="0"/>
              <a:t>Land use, land use change and forestry (LULUCF)</a:t>
            </a:r>
            <a:endParaRPr lang="en-GB" sz="3600" dirty="0"/>
          </a:p>
        </p:txBody>
      </p:sp>
      <p:sp>
        <p:nvSpPr>
          <p:cNvPr id="2" name="Rectangle 1"/>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Indicators, definitions, and land categories </a:t>
            </a:r>
            <a:endParaRPr lang="en-GB" dirty="0">
              <a:solidFill>
                <a:schemeClr val="bg1">
                  <a:lumMod val="50000"/>
                </a:schemeClr>
              </a:solidFill>
            </a:endParaRPr>
          </a:p>
        </p:txBody>
      </p:sp>
      <p:sp>
        <p:nvSpPr>
          <p:cNvPr id="4" name="TextBox 3"/>
          <p:cNvSpPr txBox="1"/>
          <p:nvPr/>
        </p:nvSpPr>
        <p:spPr>
          <a:xfrm>
            <a:off x="5807413" y="1580524"/>
            <a:ext cx="593387"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smtClean="0"/>
              <a:t>pt2</a:t>
            </a:r>
            <a:endParaRPr lang="en-GB" dirty="0"/>
          </a:p>
        </p:txBody>
      </p:sp>
    </p:spTree>
    <p:extLst>
      <p:ext uri="{BB962C8B-B14F-4D97-AF65-F5344CB8AC3E}">
        <p14:creationId xmlns:p14="http://schemas.microsoft.com/office/powerpoint/2010/main" val="184442744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E" dirty="0"/>
              <a:t>Thank you</a:t>
            </a:r>
            <a:endParaRPr lang="en-GB" dirty="0"/>
          </a:p>
        </p:txBody>
      </p:sp>
      <p:sp>
        <p:nvSpPr>
          <p:cNvPr id="3" name="Subtitle 2"/>
          <p:cNvSpPr>
            <a:spLocks noGrp="1"/>
          </p:cNvSpPr>
          <p:nvPr>
            <p:ph type="subTitle" idx="1"/>
          </p:nvPr>
        </p:nvSpPr>
        <p:spPr>
          <a:xfrm>
            <a:off x="759575" y="4646435"/>
            <a:ext cx="8941016" cy="1853519"/>
          </a:xfrm>
        </p:spPr>
        <p:txBody>
          <a:bodyPr wrap="square" anchor="b" anchorCtr="0"/>
          <a:lstStyle/>
          <a:p>
            <a:r>
              <a:rPr lang="en-US" sz="1050" b="1" dirty="0"/>
              <a:t>© European Union 2020</a:t>
            </a:r>
          </a:p>
          <a:p>
            <a:r>
              <a:rPr lang="en-US" sz="1050" dirty="0"/>
              <a:t>Unless otherwise noted the reuse of this presentation is authorised under the </a:t>
            </a:r>
            <a:r>
              <a:rPr lang="en-US" sz="1050" dirty="0">
                <a:hlinkClick r:id="rId3"/>
              </a:rPr>
              <a:t>CC BY 4.0 </a:t>
            </a:r>
            <a:r>
              <a:rPr lang="en-US" sz="1050" dirty="0"/>
              <a:t>license. For any use or reproduction of elements that are not owned by the EU, permission may need to be sought directly from the respective right holders.</a:t>
            </a:r>
          </a:p>
          <a:p>
            <a:r>
              <a:rPr lang="en-US" sz="1050" dirty="0"/>
              <a:t>Slide </a:t>
            </a:r>
            <a:r>
              <a:rPr lang="en-US" sz="1050" dirty="0">
                <a:solidFill>
                  <a:schemeClr val="accent6"/>
                </a:solidFill>
              </a:rPr>
              <a:t>xx</a:t>
            </a:r>
            <a:r>
              <a:rPr lang="en-US" sz="1050" dirty="0"/>
              <a:t>: </a:t>
            </a:r>
            <a:r>
              <a:rPr lang="en-US" sz="1050" dirty="0">
                <a:solidFill>
                  <a:schemeClr val="accent6"/>
                </a:solidFill>
              </a:rPr>
              <a:t>element concerned</a:t>
            </a:r>
            <a:r>
              <a:rPr lang="en-US" sz="1050" dirty="0"/>
              <a:t>, source</a:t>
            </a:r>
            <a:r>
              <a:rPr lang="en-US" sz="1050" dirty="0">
                <a:solidFill>
                  <a:schemeClr val="accent6"/>
                </a:solidFill>
              </a:rPr>
              <a:t>: e.g. Fotolia.com</a:t>
            </a:r>
            <a:r>
              <a:rPr lang="en-US" sz="1050" dirty="0"/>
              <a:t>; Slide </a:t>
            </a:r>
            <a:r>
              <a:rPr lang="en-US" sz="1050" dirty="0">
                <a:solidFill>
                  <a:schemeClr val="accent6"/>
                </a:solidFill>
              </a:rPr>
              <a:t>xx</a:t>
            </a:r>
            <a:r>
              <a:rPr lang="en-US" sz="1050" dirty="0"/>
              <a:t>: </a:t>
            </a:r>
            <a:r>
              <a:rPr lang="en-US" sz="1050" dirty="0">
                <a:solidFill>
                  <a:schemeClr val="accent6"/>
                </a:solidFill>
              </a:rPr>
              <a:t>element concerned</a:t>
            </a:r>
            <a:r>
              <a:rPr lang="en-US" sz="1050" dirty="0"/>
              <a:t>, source: </a:t>
            </a:r>
            <a:r>
              <a:rPr lang="en-US" sz="1050" dirty="0">
                <a:solidFill>
                  <a:schemeClr val="accent6"/>
                </a:solidFill>
              </a:rPr>
              <a:t>e.g. iStock.com</a:t>
            </a:r>
            <a:endParaRPr lang="en-GB" sz="1050" dirty="0">
              <a:solidFill>
                <a:schemeClr val="accent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30524" y="4858246"/>
            <a:ext cx="1023496" cy="358097"/>
          </a:xfrm>
          <a:prstGeom prst="rect">
            <a:avLst/>
          </a:prstGeom>
        </p:spPr>
      </p:pic>
      <p:sp>
        <p:nvSpPr>
          <p:cNvPr id="6" name="Text Placeholder 7"/>
          <p:cNvSpPr txBox="1">
            <a:spLocks/>
          </p:cNvSpPr>
          <p:nvPr/>
        </p:nvSpPr>
        <p:spPr>
          <a:xfrm>
            <a:off x="7842771" y="2362711"/>
            <a:ext cx="4024376" cy="622074"/>
          </a:xfrm>
          <a:prstGeom prst="rect">
            <a:avLst/>
          </a:prstGeom>
        </p:spPr>
        <p:txBody>
          <a:bodyPr vert="horz" lIns="91440" tIns="45720" rIns="91440" bIns="45720" rtlCol="0">
            <a:noAutofit/>
          </a:bodyPr>
          <a:lstStyle>
            <a:lvl1pPr marL="0" indent="0" algn="r" defTabSz="914400" rtl="0" eaLnBrk="1" latinLnBrk="0" hangingPunct="1">
              <a:lnSpc>
                <a:spcPct val="100000"/>
              </a:lnSpc>
              <a:spcBef>
                <a:spcPts val="0"/>
              </a:spcBef>
              <a:spcAft>
                <a:spcPts val="1800"/>
              </a:spcAft>
              <a:buClr>
                <a:schemeClr val="tx2"/>
              </a:buClr>
              <a:buFontTx/>
              <a:buNone/>
              <a:defRPr sz="2200" i="1" kern="1200">
                <a:solidFill>
                  <a:schemeClr val="bg1"/>
                </a:solidFill>
                <a:latin typeface="+mn-lt"/>
                <a:ea typeface="+mn-ea"/>
                <a:cs typeface="+mn-cs"/>
              </a:defRPr>
            </a:lvl1pPr>
            <a:lvl2pPr marL="685800" indent="-228600" algn="l" defTabSz="914400" rtl="0" eaLnBrk="1" latinLnBrk="0" hangingPunct="1">
              <a:lnSpc>
                <a:spcPct val="100000"/>
              </a:lnSpc>
              <a:spcBef>
                <a:spcPts val="500"/>
              </a:spcBef>
              <a:spcAft>
                <a:spcPts val="1800"/>
              </a:spcAft>
              <a:buClr>
                <a:schemeClr val="tx2"/>
              </a:buClr>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spcAft>
                <a:spcPts val="1800"/>
              </a:spcAft>
              <a:buClr>
                <a:schemeClr val="tx2"/>
              </a:buClr>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spcAft>
                <a:spcPts val="1800"/>
              </a:spcAft>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spcAft>
                <a:spcPts val="1800"/>
              </a:spcAft>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600" b="1" i="0" dirty="0" smtClean="0"/>
              <a:t>Eleanor Hammond</a:t>
            </a:r>
          </a:p>
          <a:p>
            <a:r>
              <a:rPr lang="en-GB" sz="1600" b="1" i="0" dirty="0"/>
              <a:t>T</a:t>
            </a:r>
            <a:r>
              <a:rPr lang="en-GB" sz="1600" b="1" i="0" dirty="0" smtClean="0"/>
              <a:t>rainee with KCBD in JRC </a:t>
            </a:r>
            <a:r>
              <a:rPr lang="en-GB" sz="1600" b="1" i="0" dirty="0" err="1" smtClean="0"/>
              <a:t>Ispra</a:t>
            </a:r>
            <a:endParaRPr lang="en-GB" sz="1600" b="1" i="0" dirty="0"/>
          </a:p>
        </p:txBody>
      </p:sp>
    </p:spTree>
    <p:extLst>
      <p:ext uri="{BB962C8B-B14F-4D97-AF65-F5344CB8AC3E}">
        <p14:creationId xmlns:p14="http://schemas.microsoft.com/office/powerpoint/2010/main" val="42736193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970722" y="482860"/>
            <a:ext cx="10515600" cy="1113184"/>
          </a:xfrm>
          <a:prstGeom prst="rect">
            <a:avLst/>
          </a:prstGeom>
        </p:spPr>
        <p:txBody>
          <a:bodyPr vert="horz" lIns="91440" tIns="45720" rIns="91440" bIns="0" rtlCol="0" anchor="b" anchorCtr="0">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r>
              <a:rPr lang="en-GB" dirty="0" smtClean="0"/>
              <a:t>Targets for LULUCF</a:t>
            </a:r>
            <a:endParaRPr lang="en-GB" dirty="0"/>
          </a:p>
        </p:txBody>
      </p:sp>
      <p:sp>
        <p:nvSpPr>
          <p:cNvPr id="2" name="Content Placeholder 1"/>
          <p:cNvSpPr>
            <a:spLocks noGrp="1"/>
          </p:cNvSpPr>
          <p:nvPr>
            <p:ph sz="half" idx="1"/>
          </p:nvPr>
        </p:nvSpPr>
        <p:spPr>
          <a:xfrm>
            <a:off x="838198" y="1825625"/>
            <a:ext cx="5859485" cy="3648899"/>
          </a:xfrm>
        </p:spPr>
        <p:txBody>
          <a:bodyPr/>
          <a:lstStyle/>
          <a:p>
            <a:r>
              <a:rPr lang="en-GB" sz="1600" dirty="0" smtClean="0"/>
              <a:t>1) No net </a:t>
            </a:r>
            <a:r>
              <a:rPr lang="en-GB" sz="1600" dirty="0" err="1" smtClean="0"/>
              <a:t>ghg</a:t>
            </a:r>
            <a:r>
              <a:rPr lang="en-GB" sz="1600" dirty="0" smtClean="0"/>
              <a:t> emissions for 2021-2025</a:t>
            </a:r>
          </a:p>
          <a:p>
            <a:r>
              <a:rPr lang="en-GB" sz="1600" dirty="0" smtClean="0"/>
              <a:t>2) EU target of 310kt </a:t>
            </a:r>
            <a:r>
              <a:rPr lang="en-GB" sz="1600" dirty="0" err="1" smtClean="0"/>
              <a:t>ghg</a:t>
            </a:r>
            <a:r>
              <a:rPr lang="en-GB" sz="1600" dirty="0" smtClean="0"/>
              <a:t> removals for the year 2030 compared to 2016-2018 average</a:t>
            </a:r>
          </a:p>
          <a:p>
            <a:r>
              <a:rPr lang="en-GB" sz="1600" dirty="0" smtClean="0"/>
              <a:t>3) Each MS’s </a:t>
            </a:r>
            <a:r>
              <a:rPr lang="en-GB" sz="1600" dirty="0" err="1" smtClean="0"/>
              <a:t>ghg</a:t>
            </a:r>
            <a:r>
              <a:rPr lang="en-GB" sz="1600" dirty="0" smtClean="0"/>
              <a:t> balance for 2030 (reported in 2032) must not exceed their individual target for 2030 (compared to 2016-2018 baseline)</a:t>
            </a:r>
          </a:p>
          <a:p>
            <a:r>
              <a:rPr lang="en-GB" sz="1600" dirty="0" smtClean="0"/>
              <a:t>4) Each MS must ensure that their </a:t>
            </a:r>
            <a:r>
              <a:rPr lang="en-GB" sz="1600" dirty="0" err="1" smtClean="0"/>
              <a:t>ghg</a:t>
            </a:r>
            <a:r>
              <a:rPr lang="en-GB" sz="1600" dirty="0" smtClean="0"/>
              <a:t> balance of 2026 + 2027 + 2028 + 2029 (compared to the baseline of 2021-2023) does not exceed their 2026-2029 budget (</a:t>
            </a:r>
            <a:r>
              <a:rPr lang="en-GB" sz="1600" i="1" dirty="0" smtClean="0"/>
              <a:t>see figure to the right for how this is calculated)</a:t>
            </a:r>
            <a:endParaRPr lang="en-GB" sz="1600" dirty="0"/>
          </a:p>
        </p:txBody>
      </p:sp>
      <p:cxnSp>
        <p:nvCxnSpPr>
          <p:cNvPr id="4" name="Straight Connector 3"/>
          <p:cNvCxnSpPr/>
          <p:nvPr/>
        </p:nvCxnSpPr>
        <p:spPr>
          <a:xfrm>
            <a:off x="7350826" y="2470068"/>
            <a:ext cx="0" cy="2458192"/>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H="1" flipV="1">
            <a:off x="7350827" y="4715479"/>
            <a:ext cx="3028207" cy="693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7350826" y="3697177"/>
            <a:ext cx="2909454" cy="43550"/>
          </a:xfrm>
          <a:prstGeom prst="line">
            <a:avLst/>
          </a:prstGeom>
          <a:ln w="2857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Straight Connector 11"/>
          <p:cNvCxnSpPr/>
          <p:nvPr/>
        </p:nvCxnSpPr>
        <p:spPr>
          <a:xfrm>
            <a:off x="7350826" y="2734779"/>
            <a:ext cx="2909454" cy="1005948"/>
          </a:xfrm>
          <a:prstGeom prst="line">
            <a:avLst/>
          </a:prstGeom>
        </p:spPr>
        <p:style>
          <a:lnRef idx="1">
            <a:schemeClr val="accent4"/>
          </a:lnRef>
          <a:fillRef idx="0">
            <a:schemeClr val="accent4"/>
          </a:fillRef>
          <a:effectRef idx="0">
            <a:schemeClr val="accent4"/>
          </a:effectRef>
          <a:fontRef idx="minor">
            <a:schemeClr val="tx1"/>
          </a:fontRef>
        </p:style>
      </p:cxnSp>
      <p:sp>
        <p:nvSpPr>
          <p:cNvPr id="29" name="Right Brace 28"/>
          <p:cNvSpPr/>
          <p:nvPr/>
        </p:nvSpPr>
        <p:spPr>
          <a:xfrm>
            <a:off x="10379034" y="2734779"/>
            <a:ext cx="237506" cy="1005948"/>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sp>
        <p:nvSpPr>
          <p:cNvPr id="30" name="TextBox 29"/>
          <p:cNvSpPr txBox="1"/>
          <p:nvPr/>
        </p:nvSpPr>
        <p:spPr>
          <a:xfrm>
            <a:off x="10854047" y="2980706"/>
            <a:ext cx="1092530" cy="430887"/>
          </a:xfrm>
          <a:prstGeom prst="rect">
            <a:avLst/>
          </a:prstGeom>
          <a:noFill/>
        </p:spPr>
        <p:txBody>
          <a:bodyPr wrap="square" rtlCol="0">
            <a:spAutoFit/>
          </a:bodyPr>
          <a:lstStyle/>
          <a:p>
            <a:r>
              <a:rPr lang="en-GB" sz="1100" dirty="0" smtClean="0"/>
              <a:t>2026 – 2029 budget</a:t>
            </a:r>
            <a:endParaRPr lang="en-GB" sz="1100" dirty="0"/>
          </a:p>
        </p:txBody>
      </p:sp>
      <p:sp>
        <p:nvSpPr>
          <p:cNvPr id="31" name="TextBox 30"/>
          <p:cNvSpPr txBox="1"/>
          <p:nvPr/>
        </p:nvSpPr>
        <p:spPr>
          <a:xfrm>
            <a:off x="7552706" y="3751522"/>
            <a:ext cx="2600697" cy="415498"/>
          </a:xfrm>
          <a:prstGeom prst="rect">
            <a:avLst/>
          </a:prstGeom>
          <a:noFill/>
        </p:spPr>
        <p:txBody>
          <a:bodyPr wrap="square" rtlCol="0">
            <a:spAutoFit/>
          </a:bodyPr>
          <a:lstStyle/>
          <a:p>
            <a:r>
              <a:rPr lang="en-GB" sz="1050" dirty="0" smtClean="0">
                <a:solidFill>
                  <a:schemeClr val="accent3">
                    <a:lumMod val="75000"/>
                  </a:schemeClr>
                </a:solidFill>
              </a:rPr>
              <a:t>2030 target – specified for each MS in Annex </a:t>
            </a:r>
            <a:r>
              <a:rPr lang="en-GB" sz="1050" dirty="0" err="1" smtClean="0">
                <a:solidFill>
                  <a:schemeClr val="accent3">
                    <a:lumMod val="75000"/>
                  </a:schemeClr>
                </a:solidFill>
              </a:rPr>
              <a:t>IIa</a:t>
            </a:r>
            <a:r>
              <a:rPr lang="en-GB" sz="1050" dirty="0" smtClean="0">
                <a:solidFill>
                  <a:schemeClr val="accent3">
                    <a:lumMod val="75000"/>
                  </a:schemeClr>
                </a:solidFill>
              </a:rPr>
              <a:t> column C</a:t>
            </a:r>
            <a:endParaRPr lang="en-GB" sz="1050" dirty="0">
              <a:solidFill>
                <a:schemeClr val="accent3">
                  <a:lumMod val="75000"/>
                </a:schemeClr>
              </a:solidFill>
            </a:endParaRPr>
          </a:p>
        </p:txBody>
      </p:sp>
      <p:cxnSp>
        <p:nvCxnSpPr>
          <p:cNvPr id="34" name="Straight Connector 33"/>
          <p:cNvCxnSpPr/>
          <p:nvPr/>
        </p:nvCxnSpPr>
        <p:spPr>
          <a:xfrm>
            <a:off x="10153403" y="4715479"/>
            <a:ext cx="0" cy="212781"/>
          </a:xfrm>
          <a:prstGeom prst="line">
            <a:avLst/>
          </a:prstGeom>
        </p:spPr>
        <p:style>
          <a:lnRef idx="1">
            <a:schemeClr val="dk1"/>
          </a:lnRef>
          <a:fillRef idx="0">
            <a:schemeClr val="dk1"/>
          </a:fillRef>
          <a:effectRef idx="0">
            <a:schemeClr val="dk1"/>
          </a:effectRef>
          <a:fontRef idx="minor">
            <a:schemeClr val="tx1"/>
          </a:fontRef>
        </p:style>
      </p:cxnSp>
      <p:sp>
        <p:nvSpPr>
          <p:cNvPr id="35" name="TextBox 34"/>
          <p:cNvSpPr txBox="1"/>
          <p:nvPr/>
        </p:nvSpPr>
        <p:spPr>
          <a:xfrm>
            <a:off x="6958940" y="4992916"/>
            <a:ext cx="1211283" cy="400110"/>
          </a:xfrm>
          <a:prstGeom prst="rect">
            <a:avLst/>
          </a:prstGeom>
          <a:noFill/>
        </p:spPr>
        <p:txBody>
          <a:bodyPr wrap="square" rtlCol="0">
            <a:spAutoFit/>
          </a:bodyPr>
          <a:lstStyle/>
          <a:p>
            <a:r>
              <a:rPr lang="en-GB" sz="1000" dirty="0" smtClean="0"/>
              <a:t>2022 (2021-2023 average)</a:t>
            </a:r>
            <a:endParaRPr lang="en-GB" sz="1000" dirty="0"/>
          </a:p>
        </p:txBody>
      </p:sp>
      <p:sp>
        <p:nvSpPr>
          <p:cNvPr id="38" name="TextBox 37"/>
          <p:cNvSpPr txBox="1"/>
          <p:nvPr/>
        </p:nvSpPr>
        <p:spPr>
          <a:xfrm>
            <a:off x="9898082" y="4992916"/>
            <a:ext cx="605642" cy="246221"/>
          </a:xfrm>
          <a:prstGeom prst="rect">
            <a:avLst/>
          </a:prstGeom>
          <a:noFill/>
        </p:spPr>
        <p:txBody>
          <a:bodyPr wrap="square" rtlCol="0">
            <a:spAutoFit/>
          </a:bodyPr>
          <a:lstStyle/>
          <a:p>
            <a:r>
              <a:rPr lang="en-GB" sz="1000" dirty="0" smtClean="0"/>
              <a:t>2030</a:t>
            </a:r>
            <a:endParaRPr lang="en-GB" sz="1000" dirty="0"/>
          </a:p>
        </p:txBody>
      </p:sp>
      <p:cxnSp>
        <p:nvCxnSpPr>
          <p:cNvPr id="14" name="Straight Connector 13"/>
          <p:cNvCxnSpPr/>
          <p:nvPr/>
        </p:nvCxnSpPr>
        <p:spPr>
          <a:xfrm>
            <a:off x="7410203" y="2707607"/>
            <a:ext cx="2909454" cy="43550"/>
          </a:xfrm>
          <a:prstGeom prst="line">
            <a:avLst/>
          </a:prstGeom>
          <a:ln w="3175" cap="flat" cmpd="sng" algn="ctr">
            <a:solidFill>
              <a:schemeClr val="bg1">
                <a:lumMod val="65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528349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p:cNvSpPr txBox="1">
            <a:spLocks/>
          </p:cNvSpPr>
          <p:nvPr/>
        </p:nvSpPr>
        <p:spPr>
          <a:xfrm>
            <a:off x="970722" y="482860"/>
            <a:ext cx="10515600" cy="1113184"/>
          </a:xfrm>
          <a:prstGeom prst="rect">
            <a:avLst/>
          </a:prstGeom>
        </p:spPr>
        <p:txBody>
          <a:bodyPr vert="horz" lIns="91440" tIns="45720" rIns="91440" bIns="0" rtlCol="0" anchor="b" anchorCtr="0">
            <a:noAutofit/>
          </a:bodyPr>
          <a:lstStyle>
            <a:lvl1pPr algn="l" defTabSz="914400" rtl="0" eaLnBrk="1" latinLnBrk="0" hangingPunct="1">
              <a:lnSpc>
                <a:spcPct val="90000"/>
              </a:lnSpc>
              <a:spcBef>
                <a:spcPct val="0"/>
              </a:spcBef>
              <a:buNone/>
              <a:defRPr sz="4000" kern="1200">
                <a:solidFill>
                  <a:schemeClr val="tx2"/>
                </a:solidFill>
                <a:latin typeface="+mj-lt"/>
                <a:ea typeface="+mj-ea"/>
                <a:cs typeface="+mj-cs"/>
              </a:defRPr>
            </a:lvl1pPr>
          </a:lstStyle>
          <a:p>
            <a:r>
              <a:rPr lang="en-GB" dirty="0" smtClean="0"/>
              <a:t>Targets for NRL</a:t>
            </a:r>
            <a:endParaRPr lang="en-GB" dirty="0"/>
          </a:p>
        </p:txBody>
      </p:sp>
      <p:sp>
        <p:nvSpPr>
          <p:cNvPr id="2" name="Content Placeholder 1"/>
          <p:cNvSpPr>
            <a:spLocks noGrp="1"/>
          </p:cNvSpPr>
          <p:nvPr>
            <p:ph sz="half" idx="1"/>
          </p:nvPr>
        </p:nvSpPr>
        <p:spPr>
          <a:xfrm>
            <a:off x="838198" y="1825625"/>
            <a:ext cx="10648124" cy="4064536"/>
          </a:xfrm>
        </p:spPr>
        <p:txBody>
          <a:bodyPr/>
          <a:lstStyle/>
          <a:p>
            <a:r>
              <a:rPr lang="en-US" sz="1600" dirty="0"/>
              <a:t>Member States shall achieve an</a:t>
            </a:r>
            <a:r>
              <a:rPr lang="en-US" sz="1600" b="1" dirty="0"/>
              <a:t> increasing trend at national level</a:t>
            </a:r>
            <a:r>
              <a:rPr lang="en-US" sz="1600" dirty="0"/>
              <a:t> of each of </a:t>
            </a:r>
            <a:r>
              <a:rPr lang="en-US" sz="1600" dirty="0" smtClean="0"/>
              <a:t>the indicators mentioned, measured </a:t>
            </a:r>
            <a:r>
              <a:rPr lang="en-US" sz="1600" dirty="0"/>
              <a:t>in the period from the date of entry into force of this Regulation until 31 December 2030, and every three years thereafter, until </a:t>
            </a:r>
            <a:r>
              <a:rPr lang="en-US" sz="1600" b="1" dirty="0"/>
              <a:t>the satisfactory levels identified in accordance with Article 11(3) are </a:t>
            </a:r>
            <a:r>
              <a:rPr lang="en-US" sz="1600" b="1" dirty="0" smtClean="0"/>
              <a:t>reached.</a:t>
            </a:r>
          </a:p>
          <a:p>
            <a:r>
              <a:rPr lang="en-US" sz="1600" dirty="0" smtClean="0"/>
              <a:t>Article 11(3): </a:t>
            </a:r>
            <a:r>
              <a:rPr lang="en-US" sz="1600" b="1" dirty="0" smtClean="0"/>
              <a:t>Member </a:t>
            </a:r>
            <a:r>
              <a:rPr lang="en-US" sz="1600" b="1" dirty="0"/>
              <a:t>States shall set</a:t>
            </a:r>
            <a:r>
              <a:rPr lang="en-US" sz="1600" dirty="0"/>
              <a:t>, by 2030 at the latest,</a:t>
            </a:r>
            <a:r>
              <a:rPr lang="en-US" sz="1600" b="1" dirty="0"/>
              <a:t> satisfactory levels</a:t>
            </a:r>
            <a:r>
              <a:rPr lang="en-US" sz="1600" dirty="0"/>
              <a:t> for each of the indicators referred to in Articles 8(1), 9(2) and 10(2), through an</a:t>
            </a:r>
            <a:r>
              <a:rPr lang="en-US" sz="1600" b="1" dirty="0"/>
              <a:t> open and effective process and assessment</a:t>
            </a:r>
            <a:r>
              <a:rPr lang="en-US" sz="1600" dirty="0"/>
              <a:t>, based on the </a:t>
            </a:r>
            <a:r>
              <a:rPr lang="en-US" sz="1600" b="1" dirty="0"/>
              <a:t>latest scientific evidence</a:t>
            </a:r>
            <a:r>
              <a:rPr lang="en-US" sz="1600" dirty="0"/>
              <a:t> and, if available, the </a:t>
            </a:r>
            <a:r>
              <a:rPr lang="en-US" sz="1600" b="1" dirty="0"/>
              <a:t>framework </a:t>
            </a:r>
            <a:r>
              <a:rPr lang="en-US" sz="1600" dirty="0"/>
              <a:t>referred to in Article 17(9</a:t>
            </a:r>
            <a:r>
              <a:rPr lang="en-US" sz="1600" dirty="0" smtClean="0"/>
              <a:t>)</a:t>
            </a:r>
          </a:p>
          <a:p>
            <a:r>
              <a:rPr lang="en-US" sz="1600" dirty="0" smtClean="0"/>
              <a:t>Article 17(9): The </a:t>
            </a:r>
            <a:r>
              <a:rPr lang="en-US" sz="1600" dirty="0"/>
              <a:t>Commission may adopt implementing acts to</a:t>
            </a:r>
            <a:r>
              <a:rPr lang="en-US" sz="1600" dirty="0" smtClean="0"/>
              <a:t>:</a:t>
            </a:r>
          </a:p>
          <a:p>
            <a:pPr lvl="1">
              <a:buFont typeface="+mj-lt"/>
              <a:buAutoNum type="arabicPeriod"/>
            </a:pPr>
            <a:r>
              <a:rPr lang="en-US" sz="1500" dirty="0" smtClean="0"/>
              <a:t>specify </a:t>
            </a:r>
            <a:r>
              <a:rPr lang="en-US" sz="1500" dirty="0"/>
              <a:t>the methods for monitoring the indicators for agricultural ecosystems listed in Annex IV;</a:t>
            </a:r>
          </a:p>
          <a:p>
            <a:pPr lvl="1">
              <a:buFont typeface="+mj-lt"/>
              <a:buAutoNum type="arabicPeriod"/>
            </a:pPr>
            <a:r>
              <a:rPr lang="en-US" sz="1500" dirty="0" smtClean="0"/>
              <a:t>specify</a:t>
            </a:r>
            <a:r>
              <a:rPr lang="en-US" sz="1500" dirty="0"/>
              <a:t> the methods for monitoring the indicators for forest ecosystems listed in Annex VI;</a:t>
            </a:r>
          </a:p>
          <a:p>
            <a:pPr lvl="1">
              <a:buFont typeface="+mj-lt"/>
              <a:buAutoNum type="arabicPeriod"/>
            </a:pPr>
            <a:r>
              <a:rPr lang="en-US" sz="1500" dirty="0" smtClean="0"/>
              <a:t>develop </a:t>
            </a:r>
            <a:r>
              <a:rPr lang="en-US" sz="1500" dirty="0"/>
              <a:t>a </a:t>
            </a:r>
            <a:r>
              <a:rPr lang="en-US" sz="1500" b="1" dirty="0"/>
              <a:t>framework for setting the satisfactory levels </a:t>
            </a:r>
            <a:r>
              <a:rPr lang="en-US" sz="1500" dirty="0"/>
              <a:t>referred to in Article 11(3</a:t>
            </a:r>
            <a:r>
              <a:rPr lang="en-US" sz="1500" dirty="0" smtClean="0"/>
              <a:t>).</a:t>
            </a:r>
            <a:endParaRPr lang="en-US" sz="1500" dirty="0"/>
          </a:p>
        </p:txBody>
      </p:sp>
    </p:spTree>
    <p:extLst>
      <p:ext uri="{BB962C8B-B14F-4D97-AF65-F5344CB8AC3E}">
        <p14:creationId xmlns:p14="http://schemas.microsoft.com/office/powerpoint/2010/main" val="21063199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1769891236"/>
              </p:ext>
            </p:extLst>
          </p:nvPr>
        </p:nvGraphicFramePr>
        <p:xfrm>
          <a:off x="970722" y="2327562"/>
          <a:ext cx="10514841" cy="1521231"/>
        </p:xfrm>
        <a:graphic>
          <a:graphicData uri="http://schemas.openxmlformats.org/drawingml/2006/table">
            <a:tbl>
              <a:tblPr firstRow="1" bandRow="1">
                <a:tableStyleId>{5C22544A-7EE6-4342-B048-85BDC9FD1C3A}</a:tableStyleId>
              </a:tblPr>
              <a:tblGrid>
                <a:gridCol w="2529821">
                  <a:extLst>
                    <a:ext uri="{9D8B030D-6E8A-4147-A177-3AD203B41FA5}">
                      <a16:colId xmlns:a16="http://schemas.microsoft.com/office/drawing/2014/main" val="1806999277"/>
                    </a:ext>
                  </a:extLst>
                </a:gridCol>
                <a:gridCol w="4950186">
                  <a:extLst>
                    <a:ext uri="{9D8B030D-6E8A-4147-A177-3AD203B41FA5}">
                      <a16:colId xmlns:a16="http://schemas.microsoft.com/office/drawing/2014/main" val="2919424168"/>
                    </a:ext>
                  </a:extLst>
                </a:gridCol>
                <a:gridCol w="3034834">
                  <a:extLst>
                    <a:ext uri="{9D8B030D-6E8A-4147-A177-3AD203B41FA5}">
                      <a16:colId xmlns:a16="http://schemas.microsoft.com/office/drawing/2014/main" val="4146979640"/>
                    </a:ext>
                  </a:extLst>
                </a:gridCol>
              </a:tblGrid>
              <a:tr h="729553">
                <a:tc>
                  <a:txBody>
                    <a:bodyPr/>
                    <a:lstStyle/>
                    <a:p>
                      <a:pPr algn="ctr" fontAlgn="b"/>
                      <a:r>
                        <a:rPr lang="en-US" sz="1100" b="1" i="0" u="none" strike="noStrike" dirty="0">
                          <a:solidFill>
                            <a:schemeClr val="bg1"/>
                          </a:solidFill>
                          <a:effectLst/>
                          <a:latin typeface="Calibri" panose="020F0502020204030204" pitchFamily="34" charset="0"/>
                        </a:rPr>
                        <a:t>Indicator specified in LULUCF Regulation 2023/839</a:t>
                      </a:r>
                    </a:p>
                  </a:txBody>
                  <a:tcPr marL="0" marR="0" marT="0" marB="0" anchor="ctr"/>
                </a:tc>
                <a:tc>
                  <a:txBody>
                    <a:bodyPr/>
                    <a:lstStyle/>
                    <a:p>
                      <a:pPr algn="ctr" fontAlgn="b"/>
                      <a:r>
                        <a:rPr lang="en-GB" sz="1100" b="1" i="0" u="none" strike="noStrike" dirty="0" smtClean="0">
                          <a:solidFill>
                            <a:schemeClr val="bg1"/>
                          </a:solidFill>
                          <a:effectLst/>
                          <a:latin typeface="Calibri" panose="020F0502020204030204" pitchFamily="34" charset="0"/>
                        </a:rPr>
                        <a:t>Units to be reported in</a:t>
                      </a:r>
                      <a:endParaRPr lang="en-GB" sz="1100" b="1" i="0" u="none" strike="noStrike" dirty="0">
                        <a:solidFill>
                          <a:schemeClr val="bg1"/>
                        </a:solidFill>
                        <a:effectLst/>
                        <a:latin typeface="Calibri" panose="020F0502020204030204" pitchFamily="34" charset="0"/>
                      </a:endParaRPr>
                    </a:p>
                  </a:txBody>
                  <a:tcPr marL="0" marR="0" marT="0" marB="0" anchor="ctr"/>
                </a:tc>
                <a:tc>
                  <a:txBody>
                    <a:bodyPr/>
                    <a:lstStyle/>
                    <a:p>
                      <a:pPr algn="ctr" fontAlgn="b"/>
                      <a:r>
                        <a:rPr lang="en-US" sz="1100" b="1" i="0" u="none" strike="noStrike" dirty="0" smtClean="0">
                          <a:solidFill>
                            <a:schemeClr val="bg1"/>
                          </a:solidFill>
                          <a:effectLst/>
                          <a:latin typeface="Calibri" panose="020F0502020204030204" pitchFamily="34" charset="0"/>
                        </a:rPr>
                        <a:t>Methodology</a:t>
                      </a:r>
                      <a:endParaRPr lang="en-US" sz="1100" b="1" i="0" u="none" strike="noStrike" dirty="0">
                        <a:solidFill>
                          <a:schemeClr val="bg1"/>
                        </a:solidFill>
                        <a:effectLst/>
                        <a:latin typeface="Calibri" panose="020F0502020204030204" pitchFamily="34" charset="0"/>
                      </a:endParaRPr>
                    </a:p>
                  </a:txBody>
                  <a:tcPr marL="0" marR="0" marT="0" marB="0" anchor="ctr"/>
                </a:tc>
                <a:extLst>
                  <a:ext uri="{0D108BD9-81ED-4DB2-BD59-A6C34878D82A}">
                    <a16:rowId xmlns:a16="http://schemas.microsoft.com/office/drawing/2014/main" val="502229163"/>
                  </a:ext>
                </a:extLst>
              </a:tr>
              <a:tr h="791678">
                <a:tc>
                  <a:txBody>
                    <a:bodyPr/>
                    <a:lstStyle/>
                    <a:p>
                      <a:pPr algn="ctr" fontAlgn="b"/>
                      <a:r>
                        <a:rPr lang="en-US" sz="1100" b="0" i="0" u="none" strike="noStrike" dirty="0" smtClean="0">
                          <a:solidFill>
                            <a:srgbClr val="000000"/>
                          </a:solidFill>
                          <a:effectLst/>
                          <a:latin typeface="Calibri" panose="020F0502020204030204" pitchFamily="34" charset="0"/>
                        </a:rPr>
                        <a:t>All indicators (so including carbon stock</a:t>
                      </a:r>
                      <a:r>
                        <a:rPr lang="en-US" sz="1100" b="0" i="0" u="none" strike="noStrike" baseline="0" dirty="0" smtClean="0">
                          <a:solidFill>
                            <a:srgbClr val="000000"/>
                          </a:solidFill>
                          <a:effectLst/>
                          <a:latin typeface="Calibri" panose="020F0502020204030204" pitchFamily="34" charset="0"/>
                        </a:rPr>
                        <a:t> in deadwood, litter, dead organic matter, organic soils, mineral soils)</a:t>
                      </a: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b"/>
                      <a:r>
                        <a:rPr lang="en-US" sz="1100" b="0" i="0" u="none" strike="noStrike" dirty="0">
                          <a:solidFill>
                            <a:srgbClr val="000000"/>
                          </a:solidFill>
                          <a:effectLst/>
                          <a:latin typeface="Calibri" panose="020F0502020204030204" pitchFamily="34" charset="0"/>
                        </a:rPr>
                        <a:t>tonnes C (yr-1 if time series)</a:t>
                      </a:r>
                    </a:p>
                  </a:txBody>
                  <a:tcPr marL="0" marR="0" marT="0" marB="0" anchor="ctr"/>
                </a:tc>
                <a:tc>
                  <a:txBody>
                    <a:bodyPr/>
                    <a:lstStyle/>
                    <a:p>
                      <a:pPr algn="ctr" fontAlgn="b"/>
                      <a:r>
                        <a:rPr lang="en-GB" sz="1100" b="0" i="0" u="none" strike="noStrike" dirty="0">
                          <a:solidFill>
                            <a:srgbClr val="000000"/>
                          </a:solidFill>
                          <a:effectLst/>
                          <a:latin typeface="Calibri" panose="020F0502020204030204" pitchFamily="34" charset="0"/>
                        </a:rPr>
                        <a:t>2006 IPPC </a:t>
                      </a:r>
                      <a:r>
                        <a:rPr lang="en-GB" sz="1100" b="0" i="0" u="none" strike="noStrike" dirty="0" smtClean="0">
                          <a:solidFill>
                            <a:srgbClr val="000000"/>
                          </a:solidFill>
                          <a:effectLst/>
                          <a:latin typeface="Calibri" panose="020F0502020204030204" pitchFamily="34" charset="0"/>
                        </a:rPr>
                        <a:t>guidance. Tier</a:t>
                      </a:r>
                      <a:r>
                        <a:rPr lang="en-GB" sz="1100" b="0" i="0" u="none" strike="noStrike" baseline="0" dirty="0" smtClean="0">
                          <a:solidFill>
                            <a:srgbClr val="000000"/>
                          </a:solidFill>
                          <a:effectLst/>
                          <a:latin typeface="Calibri" panose="020F0502020204030204" pitchFamily="34" charset="0"/>
                        </a:rPr>
                        <a:t> 1 methodology is acceptable for source/sink category that is not a key category. At least Tier 2 methodology required for key source/sink categories</a:t>
                      </a:r>
                      <a:endParaRPr lang="en-GB"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090269413"/>
                  </a:ext>
                </a:extLst>
              </a:tr>
            </a:tbl>
          </a:graphicData>
        </a:graphic>
      </p:graphicFrame>
      <p:sp>
        <p:nvSpPr>
          <p:cNvPr id="5" name="Title 4"/>
          <p:cNvSpPr>
            <a:spLocks noGrp="1"/>
          </p:cNvSpPr>
          <p:nvPr>
            <p:ph type="title"/>
          </p:nvPr>
        </p:nvSpPr>
        <p:spPr/>
        <p:txBody>
          <a:bodyPr/>
          <a:lstStyle/>
          <a:p>
            <a:r>
              <a:rPr lang="en-GB" sz="3600" dirty="0" smtClean="0"/>
              <a:t>Land use, land use change and forestry (LULUCF)</a:t>
            </a:r>
            <a:endParaRPr lang="en-GB" sz="3600" dirty="0"/>
          </a:p>
        </p:txBody>
      </p:sp>
      <p:sp>
        <p:nvSpPr>
          <p:cNvPr id="4" name="Rectangle 3"/>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Units and methodologies</a:t>
            </a:r>
            <a:endParaRPr lang="en-GB" dirty="0">
              <a:solidFill>
                <a:schemeClr val="bg1">
                  <a:lumMod val="50000"/>
                </a:schemeClr>
              </a:solidFill>
            </a:endParaRPr>
          </a:p>
        </p:txBody>
      </p:sp>
      <p:pic>
        <p:nvPicPr>
          <p:cNvPr id="2" name="Picture 1"/>
          <p:cNvPicPr>
            <a:picLocks noChangeAspect="1"/>
          </p:cNvPicPr>
          <p:nvPr/>
        </p:nvPicPr>
        <p:blipFill>
          <a:blip r:embed="rId2"/>
          <a:stretch>
            <a:fillRect/>
          </a:stretch>
        </p:blipFill>
        <p:spPr>
          <a:xfrm>
            <a:off x="442603" y="4438995"/>
            <a:ext cx="3417069" cy="816340"/>
          </a:xfrm>
          <a:prstGeom prst="rect">
            <a:avLst/>
          </a:prstGeom>
        </p:spPr>
      </p:pic>
      <p:pic>
        <p:nvPicPr>
          <p:cNvPr id="6" name="Picture 5"/>
          <p:cNvPicPr>
            <a:picLocks noChangeAspect="1"/>
          </p:cNvPicPr>
          <p:nvPr/>
        </p:nvPicPr>
        <p:blipFill>
          <a:blip r:embed="rId3"/>
          <a:stretch>
            <a:fillRect/>
          </a:stretch>
        </p:blipFill>
        <p:spPr>
          <a:xfrm>
            <a:off x="4089862" y="3981796"/>
            <a:ext cx="2653669" cy="2380658"/>
          </a:xfrm>
          <a:prstGeom prst="rect">
            <a:avLst/>
          </a:prstGeom>
        </p:spPr>
      </p:pic>
      <p:pic>
        <p:nvPicPr>
          <p:cNvPr id="7" name="Picture 6"/>
          <p:cNvPicPr>
            <a:picLocks noChangeAspect="1"/>
          </p:cNvPicPr>
          <p:nvPr/>
        </p:nvPicPr>
        <p:blipFill>
          <a:blip r:embed="rId4"/>
          <a:stretch>
            <a:fillRect/>
          </a:stretch>
        </p:blipFill>
        <p:spPr>
          <a:xfrm>
            <a:off x="7081337" y="3880353"/>
            <a:ext cx="2762540" cy="1374982"/>
          </a:xfrm>
          <a:prstGeom prst="rect">
            <a:avLst/>
          </a:prstGeom>
        </p:spPr>
      </p:pic>
      <p:pic>
        <p:nvPicPr>
          <p:cNvPr id="8" name="Picture 7"/>
          <p:cNvPicPr>
            <a:picLocks noChangeAspect="1"/>
          </p:cNvPicPr>
          <p:nvPr/>
        </p:nvPicPr>
        <p:blipFill>
          <a:blip r:embed="rId5"/>
          <a:stretch>
            <a:fillRect/>
          </a:stretch>
        </p:blipFill>
        <p:spPr>
          <a:xfrm>
            <a:off x="7081337" y="5355893"/>
            <a:ext cx="2762540" cy="1078157"/>
          </a:xfrm>
          <a:prstGeom prst="rect">
            <a:avLst/>
          </a:prstGeom>
        </p:spPr>
      </p:pic>
      <p:cxnSp>
        <p:nvCxnSpPr>
          <p:cNvPr id="10" name="Straight Arrow Connector 9"/>
          <p:cNvCxnSpPr/>
          <p:nvPr/>
        </p:nvCxnSpPr>
        <p:spPr>
          <a:xfrm>
            <a:off x="9108374" y="3230088"/>
            <a:ext cx="54160" cy="1194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6508866" y="3230088"/>
            <a:ext cx="2290750" cy="994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3009208" y="3230088"/>
            <a:ext cx="5647904" cy="13377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074435" y="3962871"/>
            <a:ext cx="1755168" cy="127353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E" sz="1100" dirty="0" smtClean="0">
                <a:solidFill>
                  <a:schemeClr val="tx1">
                    <a:lumMod val="75000"/>
                  </a:schemeClr>
                </a:solidFill>
              </a:rPr>
              <a:t>A key source/sink category is one that </a:t>
            </a:r>
            <a:r>
              <a:rPr lang="en-US" sz="1100" dirty="0">
                <a:solidFill>
                  <a:schemeClr val="tx1">
                    <a:lumMod val="75000"/>
                  </a:schemeClr>
                </a:solidFill>
              </a:rPr>
              <a:t>a carbon pool that accounts for at least 25-30 % of emissions or removals in a source or sink category</a:t>
            </a:r>
            <a:endParaRPr lang="en-GB" sz="1100" dirty="0">
              <a:solidFill>
                <a:schemeClr val="tx1">
                  <a:lumMod val="75000"/>
                </a:schemeClr>
              </a:solidFill>
            </a:endParaRPr>
          </a:p>
        </p:txBody>
      </p:sp>
    </p:spTree>
    <p:extLst>
      <p:ext uri="{BB962C8B-B14F-4D97-AF65-F5344CB8AC3E}">
        <p14:creationId xmlns:p14="http://schemas.microsoft.com/office/powerpoint/2010/main" val="34767323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3982640936"/>
              </p:ext>
            </p:extLst>
          </p:nvPr>
        </p:nvGraphicFramePr>
        <p:xfrm>
          <a:off x="970722" y="2327561"/>
          <a:ext cx="10515600" cy="2674451"/>
        </p:xfrm>
        <a:graphic>
          <a:graphicData uri="http://schemas.openxmlformats.org/drawingml/2006/table">
            <a:tbl>
              <a:tblPr firstRow="1" bandRow="1">
                <a:tableStyleId>{5C22544A-7EE6-4342-B048-85BDC9FD1C3A}</a:tableStyleId>
              </a:tblPr>
              <a:tblGrid>
                <a:gridCol w="2628689">
                  <a:extLst>
                    <a:ext uri="{9D8B030D-6E8A-4147-A177-3AD203B41FA5}">
                      <a16:colId xmlns:a16="http://schemas.microsoft.com/office/drawing/2014/main" val="1806999277"/>
                    </a:ext>
                  </a:extLst>
                </a:gridCol>
                <a:gridCol w="7886911">
                  <a:extLst>
                    <a:ext uri="{9D8B030D-6E8A-4147-A177-3AD203B41FA5}">
                      <a16:colId xmlns:a16="http://schemas.microsoft.com/office/drawing/2014/main" val="2919424168"/>
                    </a:ext>
                  </a:extLst>
                </a:gridCol>
              </a:tblGrid>
              <a:tr h="875084">
                <a:tc>
                  <a:txBody>
                    <a:bodyPr/>
                    <a:lstStyle/>
                    <a:p>
                      <a:pPr algn="ctr" fontAlgn="b"/>
                      <a:r>
                        <a:rPr lang="en-US" sz="1100" b="1" i="0" u="none" strike="noStrike" dirty="0">
                          <a:solidFill>
                            <a:schemeClr val="bg1"/>
                          </a:solidFill>
                          <a:effectLst/>
                          <a:latin typeface="Calibri" panose="020F0502020204030204" pitchFamily="34" charset="0"/>
                        </a:rPr>
                        <a:t>Indicator specified in LULUCF Regulation 2023/839</a:t>
                      </a:r>
                    </a:p>
                  </a:txBody>
                  <a:tcPr marL="0" marR="0" marT="0" marB="0" anchor="ctr"/>
                </a:tc>
                <a:tc>
                  <a:txBody>
                    <a:bodyPr/>
                    <a:lstStyle/>
                    <a:p>
                      <a:pPr algn="ctr" fontAlgn="b"/>
                      <a:r>
                        <a:rPr lang="en-GB" sz="1100" b="1" i="0" u="none" strike="noStrike" dirty="0" smtClean="0">
                          <a:solidFill>
                            <a:schemeClr val="bg1"/>
                          </a:solidFill>
                          <a:effectLst/>
                          <a:latin typeface="Calibri" panose="020F0502020204030204" pitchFamily="34" charset="0"/>
                        </a:rPr>
                        <a:t>Timeframes</a:t>
                      </a:r>
                      <a:r>
                        <a:rPr lang="en-GB" sz="1100" b="1" i="0" u="none" strike="noStrike" baseline="0" dirty="0" smtClean="0">
                          <a:solidFill>
                            <a:schemeClr val="bg1"/>
                          </a:solidFill>
                          <a:effectLst/>
                          <a:latin typeface="Calibri" panose="020F0502020204030204" pitchFamily="34" charset="0"/>
                        </a:rPr>
                        <a:t> and frequency of reporting</a:t>
                      </a:r>
                      <a:endParaRPr lang="en-GB" sz="1100" b="1" i="0" u="none" strike="noStrike" dirty="0">
                        <a:solidFill>
                          <a:schemeClr val="bg1"/>
                        </a:solidFill>
                        <a:effectLst/>
                        <a:latin typeface="Calibri" panose="020F0502020204030204" pitchFamily="34" charset="0"/>
                      </a:endParaRPr>
                    </a:p>
                  </a:txBody>
                  <a:tcPr marL="0" marR="0" marT="0" marB="0" anchor="ctr"/>
                </a:tc>
                <a:extLst>
                  <a:ext uri="{0D108BD9-81ED-4DB2-BD59-A6C34878D82A}">
                    <a16:rowId xmlns:a16="http://schemas.microsoft.com/office/drawing/2014/main" val="502229163"/>
                  </a:ext>
                </a:extLst>
              </a:tr>
              <a:tr h="1799367">
                <a:tc>
                  <a:txBody>
                    <a:bodyPr/>
                    <a:lstStyle/>
                    <a:p>
                      <a:pPr marL="0" indent="0" algn="ctr" fontAlgn="b">
                        <a:buFont typeface="Arial" panose="020B0604020202020204" pitchFamily="34" charset="0"/>
                        <a:buNone/>
                      </a:pPr>
                      <a:r>
                        <a:rPr lang="en-US" sz="1100" b="0" i="0" u="none" strike="noStrike" dirty="0" smtClean="0">
                          <a:solidFill>
                            <a:srgbClr val="000000"/>
                          </a:solidFill>
                          <a:effectLst/>
                          <a:latin typeface="Calibri" panose="020F0502020204030204" pitchFamily="34" charset="0"/>
                          <a:cs typeface="Calibri" panose="020F0502020204030204" pitchFamily="34" charset="0"/>
                        </a:rPr>
                        <a:t>All indicators</a:t>
                      </a:r>
                      <a:endParaRPr lang="en-US" sz="1100" b="0" i="0" u="none" strike="noStrike" dirty="0">
                        <a:solidFill>
                          <a:srgbClr val="000000"/>
                        </a:solidFill>
                        <a:effectLst/>
                        <a:latin typeface="Calibri" panose="020F0502020204030204" pitchFamily="34" charset="0"/>
                        <a:cs typeface="Calibri" panose="020F0502020204030204" pitchFamily="34" charset="0"/>
                      </a:endParaRPr>
                    </a:p>
                  </a:txBody>
                  <a:tcPr marL="0" marR="0" marT="0" marB="0" anchor="ctr"/>
                </a:tc>
                <a:tc>
                  <a:txBody>
                    <a:bodyPr/>
                    <a:lstStyle/>
                    <a:p>
                      <a:pPr marL="0" indent="0" algn="ctr">
                        <a:buFont typeface="Arial" panose="020B0604020202020204" pitchFamily="34" charset="0"/>
                        <a:buNone/>
                      </a:pPr>
                      <a:r>
                        <a:rPr lang="en-US" sz="1100" dirty="0" smtClean="0">
                          <a:solidFill>
                            <a:schemeClr val="tx1">
                              <a:lumMod val="50000"/>
                            </a:schemeClr>
                          </a:solidFill>
                          <a:latin typeface="Calibri" panose="020F0502020204030204" pitchFamily="34" charset="0"/>
                          <a:cs typeface="Calibri" panose="020F0502020204030204" pitchFamily="34" charset="0"/>
                        </a:rPr>
                        <a:t>Monitored yearly, and then greenhouse</a:t>
                      </a:r>
                      <a:r>
                        <a:rPr lang="en-US" sz="1100" baseline="0" dirty="0" smtClean="0">
                          <a:solidFill>
                            <a:schemeClr val="tx1">
                              <a:lumMod val="50000"/>
                            </a:schemeClr>
                          </a:solidFill>
                          <a:latin typeface="Calibri" panose="020F0502020204030204" pitchFamily="34" charset="0"/>
                          <a:cs typeface="Calibri" panose="020F0502020204030204" pitchFamily="34" charset="0"/>
                        </a:rPr>
                        <a:t> gas</a:t>
                      </a:r>
                      <a:r>
                        <a:rPr lang="en-US" sz="1100" dirty="0" smtClean="0">
                          <a:solidFill>
                            <a:schemeClr val="tx1">
                              <a:lumMod val="50000"/>
                            </a:schemeClr>
                          </a:solidFill>
                          <a:latin typeface="Calibri" panose="020F0502020204030204" pitchFamily="34" charset="0"/>
                          <a:cs typeface="Calibri" panose="020F0502020204030204" pitchFamily="34" charset="0"/>
                        </a:rPr>
                        <a:t> inventory data submitted for:</a:t>
                      </a:r>
                    </a:p>
                    <a:p>
                      <a:pPr marL="171450" indent="-171450" algn="l">
                        <a:buFont typeface="Arial" panose="020B0604020202020204" pitchFamily="34" charset="0"/>
                        <a:buChar char="•"/>
                      </a:pPr>
                      <a:r>
                        <a:rPr lang="en-US" sz="1100" dirty="0" smtClean="0">
                          <a:solidFill>
                            <a:schemeClr val="tx1">
                              <a:lumMod val="50000"/>
                            </a:schemeClr>
                          </a:solidFill>
                          <a:latin typeface="Calibri" panose="020F0502020204030204" pitchFamily="34" charset="0"/>
                          <a:cs typeface="Calibri" panose="020F0502020204030204" pitchFamily="34" charset="0"/>
                        </a:rPr>
                        <a:t>Average of years 2016-2018, submitted in 2032</a:t>
                      </a:r>
                    </a:p>
                    <a:p>
                      <a:pPr marL="171450" indent="-171450" algn="l">
                        <a:buFont typeface="Arial" panose="020B0604020202020204" pitchFamily="34" charset="0"/>
                        <a:buChar char="•"/>
                      </a:pPr>
                      <a:r>
                        <a:rPr lang="en-US" sz="1100" dirty="0" smtClean="0">
                          <a:solidFill>
                            <a:schemeClr val="tx1">
                              <a:lumMod val="50000"/>
                            </a:schemeClr>
                          </a:solidFill>
                          <a:latin typeface="Calibri" panose="020F0502020204030204" pitchFamily="34" charset="0"/>
                          <a:cs typeface="Calibri" panose="020F0502020204030204" pitchFamily="34" charset="0"/>
                        </a:rPr>
                        <a:t>Average of years 2021, 2022 and 2023, submitted in 2025, and submitted again in 2032.</a:t>
                      </a:r>
                    </a:p>
                    <a:p>
                      <a:pPr marL="171450" indent="-171450" algn="l">
                        <a:buFont typeface="Arial" panose="020B0604020202020204" pitchFamily="34" charset="0"/>
                        <a:buChar char="•"/>
                      </a:pPr>
                      <a:r>
                        <a:rPr lang="en-US" sz="1100" dirty="0" smtClean="0">
                          <a:solidFill>
                            <a:schemeClr val="tx1">
                              <a:lumMod val="50000"/>
                            </a:schemeClr>
                          </a:solidFill>
                          <a:latin typeface="Calibri" panose="020F0502020204030204" pitchFamily="34" charset="0"/>
                          <a:cs typeface="Calibri" panose="020F0502020204030204" pitchFamily="34" charset="0"/>
                        </a:rPr>
                        <a:t>2026-2029 budget (which is calculated as the difference between the 2021-2023 average (submitted in 2025) and the 2030 target (set out in column C of Annex IIa of Regulation (EU) 2023/839).</a:t>
                      </a:r>
                    </a:p>
                    <a:p>
                      <a:pPr marL="171450" indent="-171450" algn="l">
                        <a:buFont typeface="Arial" panose="020B0604020202020204" pitchFamily="34" charset="0"/>
                        <a:buChar char="•"/>
                      </a:pPr>
                      <a:r>
                        <a:rPr lang="en-US" sz="1100" dirty="0" smtClean="0">
                          <a:solidFill>
                            <a:schemeClr val="tx1">
                              <a:lumMod val="50000"/>
                            </a:schemeClr>
                          </a:solidFill>
                          <a:latin typeface="Calibri" panose="020F0502020204030204" pitchFamily="34" charset="0"/>
                          <a:cs typeface="Calibri" panose="020F0502020204030204" pitchFamily="34" charset="0"/>
                        </a:rPr>
                        <a:t>The year 2030, submitted in 2032. </a:t>
                      </a:r>
                    </a:p>
                    <a:p>
                      <a:pPr marL="171450" indent="-171450" algn="l">
                        <a:buFont typeface="Arial" panose="020B0604020202020204" pitchFamily="34" charset="0"/>
                        <a:buChar char="•"/>
                      </a:pPr>
                      <a:endParaRPr lang="en-US" sz="1100" dirty="0" smtClean="0">
                        <a:solidFill>
                          <a:schemeClr val="tx1">
                            <a:lumMod val="50000"/>
                          </a:schemeClr>
                        </a:solidFill>
                        <a:latin typeface="Calibri" panose="020F0502020204030204" pitchFamily="34" charset="0"/>
                        <a:cs typeface="Calibri" panose="020F0502020204030204" pitchFamily="34" charset="0"/>
                      </a:endParaRPr>
                    </a:p>
                    <a:p>
                      <a:pPr marL="0" indent="0" algn="ctr">
                        <a:buFont typeface="Arial" panose="020B0604020202020204" pitchFamily="34" charset="0"/>
                        <a:buNone/>
                      </a:pPr>
                      <a:r>
                        <a:rPr lang="en-US" sz="1100" dirty="0" smtClean="0">
                          <a:solidFill>
                            <a:schemeClr val="tx1">
                              <a:lumMod val="50000"/>
                            </a:schemeClr>
                          </a:solidFill>
                          <a:latin typeface="Calibri" panose="020F0502020204030204" pitchFamily="34" charset="0"/>
                          <a:cs typeface="Calibri" panose="020F0502020204030204" pitchFamily="34" charset="0"/>
                        </a:rPr>
                        <a:t>Also "by 15 March 2027 for the period from 2021 to 2025, and by 15 March 2032 for the period from 2026 to 2030, Member States shall submit to the Commission a compliance report, based on annual datasets, containing the balance of total emissions and total removals for the relevant period on each of the land accounting categories specified"</a:t>
                      </a:r>
                      <a:endParaRPr lang="en-GB" sz="1100" dirty="0">
                        <a:solidFill>
                          <a:schemeClr val="tx1">
                            <a:lumMod val="50000"/>
                          </a:schemeClr>
                        </a:solidFill>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90269413"/>
                  </a:ext>
                </a:extLst>
              </a:tr>
            </a:tbl>
          </a:graphicData>
        </a:graphic>
      </p:graphicFrame>
      <p:sp>
        <p:nvSpPr>
          <p:cNvPr id="5" name="Title 4"/>
          <p:cNvSpPr>
            <a:spLocks noGrp="1"/>
          </p:cNvSpPr>
          <p:nvPr>
            <p:ph type="title"/>
          </p:nvPr>
        </p:nvSpPr>
        <p:spPr/>
        <p:txBody>
          <a:bodyPr/>
          <a:lstStyle/>
          <a:p>
            <a:r>
              <a:rPr lang="en-GB" sz="3600" dirty="0" smtClean="0"/>
              <a:t>Land use, land use change and forestry (LULUCF)</a:t>
            </a:r>
            <a:endParaRPr lang="en-GB" sz="3600" dirty="0"/>
          </a:p>
        </p:txBody>
      </p:sp>
      <p:sp>
        <p:nvSpPr>
          <p:cNvPr id="4" name="Rectangle 3"/>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Timeframes and frequency of reporting</a:t>
            </a:r>
            <a:endParaRPr lang="en-GB" dirty="0">
              <a:solidFill>
                <a:schemeClr val="bg1">
                  <a:lumMod val="50000"/>
                </a:schemeClr>
              </a:solidFill>
            </a:endParaRPr>
          </a:p>
        </p:txBody>
      </p:sp>
    </p:spTree>
    <p:extLst>
      <p:ext uri="{BB962C8B-B14F-4D97-AF65-F5344CB8AC3E}">
        <p14:creationId xmlns:p14="http://schemas.microsoft.com/office/powerpoint/2010/main" val="3716883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txBox="1">
            <a:spLocks/>
          </p:cNvSpPr>
          <p:nvPr/>
        </p:nvSpPr>
        <p:spPr>
          <a:xfrm>
            <a:off x="970722" y="482860"/>
            <a:ext cx="10515600" cy="782357"/>
          </a:xfrm>
          <a:prstGeom prst="rect">
            <a:avLst/>
          </a:prstGeom>
        </p:spPr>
        <p:txBody>
          <a:bodyPr vert="horz" lIns="91440" tIns="45720" rIns="91440" bIns="0" rtlCol="0" anchor="b" anchorCtr="0">
            <a:noAutofit/>
          </a:bodyPr>
          <a:lstStyle>
            <a:lvl1pPr algn="l" defTabSz="914400" rtl="0" eaLnBrk="1" latinLnBrk="0" hangingPunct="1">
              <a:lnSpc>
                <a:spcPct val="90000"/>
              </a:lnSpc>
              <a:spcBef>
                <a:spcPct val="0"/>
              </a:spcBef>
              <a:buNone/>
              <a:defRPr sz="6000" kern="1200">
                <a:solidFill>
                  <a:schemeClr val="tx2"/>
                </a:solidFill>
                <a:latin typeface="+mj-lt"/>
                <a:ea typeface="+mj-ea"/>
                <a:cs typeface="+mj-cs"/>
              </a:defRPr>
            </a:lvl1pPr>
          </a:lstStyle>
          <a:p>
            <a:r>
              <a:rPr lang="en-GB" sz="3600" dirty="0" smtClean="0"/>
              <a:t>The Nature Restoration Law (NRL) proposal</a:t>
            </a:r>
            <a:endParaRPr lang="en-GB" sz="3600" dirty="0"/>
          </a:p>
        </p:txBody>
      </p:sp>
      <p:sp>
        <p:nvSpPr>
          <p:cNvPr id="6" name="Content Placeholder 1"/>
          <p:cNvSpPr txBox="1">
            <a:spLocks/>
          </p:cNvSpPr>
          <p:nvPr/>
        </p:nvSpPr>
        <p:spPr>
          <a:xfrm>
            <a:off x="838198" y="1825626"/>
            <a:ext cx="10648124" cy="376313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spcAft>
                <a:spcPts val="1800"/>
              </a:spcAft>
              <a:buClr>
                <a:schemeClr val="tx2"/>
              </a:buClr>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spcAft>
                <a:spcPts val="1800"/>
              </a:spcAft>
              <a:buClr>
                <a:schemeClr val="tx2"/>
              </a:buClr>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The EU Biodiversity Strategy for 2030 ‘sets out an ambitious EU nature restoration plan with a number of key commitments, including a commitment to </a:t>
            </a:r>
            <a:r>
              <a:rPr lang="en-US" b="1" dirty="0"/>
              <a:t>put forward a proposal for legally binding EU nature restoration targets </a:t>
            </a:r>
            <a:r>
              <a:rPr lang="en-US" dirty="0"/>
              <a:t>to restore degraded ecosystems, in particular those with the most potential to capture and store carbon, and to prevent and reduce the impact of natural disasters’</a:t>
            </a:r>
          </a:p>
        </p:txBody>
      </p:sp>
    </p:spTree>
    <p:extLst>
      <p:ext uri="{BB962C8B-B14F-4D97-AF65-F5344CB8AC3E}">
        <p14:creationId xmlns:p14="http://schemas.microsoft.com/office/powerpoint/2010/main" val="246318662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p:cNvGraphicFramePr>
            <a:graphicFrameLocks noGrp="1"/>
          </p:cNvGraphicFramePr>
          <p:nvPr>
            <p:ph sz="half" idx="1"/>
            <p:extLst>
              <p:ext uri="{D42A27DB-BD31-4B8C-83A1-F6EECF244321}">
                <p14:modId xmlns:p14="http://schemas.microsoft.com/office/powerpoint/2010/main" val="1340048577"/>
              </p:ext>
            </p:extLst>
          </p:nvPr>
        </p:nvGraphicFramePr>
        <p:xfrm>
          <a:off x="970722" y="2327563"/>
          <a:ext cx="10514841" cy="1599122"/>
        </p:xfrm>
        <a:graphic>
          <a:graphicData uri="http://schemas.openxmlformats.org/drawingml/2006/table">
            <a:tbl>
              <a:tblPr firstRow="1" bandRow="1">
                <a:tableStyleId>{F5AB1C69-6EDB-4FF4-983F-18BD219EF322}</a:tableStyleId>
              </a:tblPr>
              <a:tblGrid>
                <a:gridCol w="4100042">
                  <a:extLst>
                    <a:ext uri="{9D8B030D-6E8A-4147-A177-3AD203B41FA5}">
                      <a16:colId xmlns:a16="http://schemas.microsoft.com/office/drawing/2014/main" val="1806999277"/>
                    </a:ext>
                  </a:extLst>
                </a:gridCol>
                <a:gridCol w="3379965">
                  <a:extLst>
                    <a:ext uri="{9D8B030D-6E8A-4147-A177-3AD203B41FA5}">
                      <a16:colId xmlns:a16="http://schemas.microsoft.com/office/drawing/2014/main" val="2919424168"/>
                    </a:ext>
                  </a:extLst>
                </a:gridCol>
                <a:gridCol w="3034834">
                  <a:extLst>
                    <a:ext uri="{9D8B030D-6E8A-4147-A177-3AD203B41FA5}">
                      <a16:colId xmlns:a16="http://schemas.microsoft.com/office/drawing/2014/main" val="4146979640"/>
                    </a:ext>
                  </a:extLst>
                </a:gridCol>
              </a:tblGrid>
              <a:tr h="799561">
                <a:tc>
                  <a:txBody>
                    <a:bodyPr/>
                    <a:lstStyle/>
                    <a:p>
                      <a:pPr algn="ctr" fontAlgn="b"/>
                      <a:r>
                        <a:rPr lang="en-US" sz="1100" u="none" strike="noStrike" dirty="0">
                          <a:effectLst/>
                        </a:rPr>
                        <a:t>Indicator specified </a:t>
                      </a:r>
                      <a:r>
                        <a:rPr lang="en-US" sz="1100" u="none" strike="noStrike" dirty="0" smtClean="0">
                          <a:effectLst/>
                        </a:rPr>
                        <a:t>NRL</a:t>
                      </a:r>
                      <a:r>
                        <a:rPr lang="en-US" sz="1100" u="none" strike="noStrike" baseline="0" dirty="0" smtClean="0">
                          <a:effectLst/>
                        </a:rPr>
                        <a:t> proposal</a:t>
                      </a:r>
                      <a:endParaRPr lang="en-US" sz="1100" b="1" i="0" u="none" strike="noStrike" dirty="0">
                        <a:solidFill>
                          <a:srgbClr val="000000"/>
                        </a:solidFill>
                        <a:effectLst/>
                        <a:latin typeface="Calibri" panose="020F0502020204030204" pitchFamily="34" charset="0"/>
                      </a:endParaRPr>
                    </a:p>
                  </a:txBody>
                  <a:tcPr marL="0" marR="0" marT="0" marB="0" anchor="ctr">
                    <a:solidFill>
                      <a:schemeClr val="accent3">
                        <a:lumMod val="50000"/>
                      </a:schemeClr>
                    </a:solidFill>
                  </a:tcPr>
                </a:tc>
                <a:tc>
                  <a:txBody>
                    <a:bodyPr/>
                    <a:lstStyle/>
                    <a:p>
                      <a:pPr algn="ctr" fontAlgn="b"/>
                      <a:r>
                        <a:rPr lang="en-GB" sz="1100" u="none" strike="noStrike" dirty="0">
                          <a:effectLst/>
                        </a:rPr>
                        <a:t>Indicator definition</a:t>
                      </a:r>
                      <a:endParaRPr lang="en-GB" sz="1100" b="1" i="0" u="none" strike="noStrike" dirty="0">
                        <a:solidFill>
                          <a:srgbClr val="000000"/>
                        </a:solidFill>
                        <a:effectLst/>
                        <a:latin typeface="Calibri" panose="020F0502020204030204" pitchFamily="34" charset="0"/>
                      </a:endParaRPr>
                    </a:p>
                  </a:txBody>
                  <a:tcPr marL="0" marR="0" marT="0" marB="0" anchor="ctr">
                    <a:solidFill>
                      <a:schemeClr val="accent3">
                        <a:lumMod val="50000"/>
                      </a:schemeClr>
                    </a:solidFill>
                  </a:tcPr>
                </a:tc>
                <a:tc>
                  <a:txBody>
                    <a:bodyPr/>
                    <a:lstStyle/>
                    <a:p>
                      <a:pPr algn="ctr" fontAlgn="b"/>
                      <a:r>
                        <a:rPr lang="en-US" sz="1100" u="none" strike="noStrike" dirty="0">
                          <a:effectLst/>
                        </a:rPr>
                        <a:t>Land use categories that this indicator applies to</a:t>
                      </a:r>
                      <a:endParaRPr lang="en-US" sz="1100" b="1" i="0" u="none" strike="noStrike" dirty="0">
                        <a:solidFill>
                          <a:srgbClr val="000000"/>
                        </a:solidFill>
                        <a:effectLst/>
                        <a:latin typeface="Calibri" panose="020F0502020204030204" pitchFamily="34" charset="0"/>
                      </a:endParaRPr>
                    </a:p>
                  </a:txBody>
                  <a:tcPr marL="0" marR="0" marT="0" marB="0" anchor="ctr">
                    <a:solidFill>
                      <a:schemeClr val="accent3">
                        <a:lumMod val="50000"/>
                      </a:schemeClr>
                    </a:solidFill>
                  </a:tcPr>
                </a:tc>
                <a:extLst>
                  <a:ext uri="{0D108BD9-81ED-4DB2-BD59-A6C34878D82A}">
                    <a16:rowId xmlns:a16="http://schemas.microsoft.com/office/drawing/2014/main" val="502229163"/>
                  </a:ext>
                </a:extLst>
              </a:tr>
              <a:tr h="799561">
                <a:tc>
                  <a:txBody>
                    <a:bodyPr/>
                    <a:lstStyle/>
                    <a:p>
                      <a:pPr algn="ctr" fontAlgn="t"/>
                      <a:r>
                        <a:rPr lang="en-US" sz="1100" b="0" i="0" u="none" strike="noStrike" dirty="0">
                          <a:solidFill>
                            <a:srgbClr val="000000"/>
                          </a:solidFill>
                          <a:effectLst/>
                          <a:latin typeface="Calibri" panose="020F0502020204030204" pitchFamily="34" charset="0"/>
                        </a:rPr>
                        <a:t>Stock of organic carbon in cropland </a:t>
                      </a:r>
                      <a:r>
                        <a:rPr lang="en-US" sz="1100" b="1" i="0" u="none" strike="noStrike" dirty="0">
                          <a:solidFill>
                            <a:srgbClr val="000000"/>
                          </a:solidFill>
                          <a:effectLst/>
                          <a:latin typeface="Calibri" panose="020F0502020204030204" pitchFamily="34" charset="0"/>
                        </a:rPr>
                        <a:t>mineral </a:t>
                      </a:r>
                      <a:r>
                        <a:rPr lang="en-US" sz="1100" b="0" i="0" u="none" strike="noStrike" dirty="0" smtClean="0">
                          <a:solidFill>
                            <a:srgbClr val="000000"/>
                          </a:solidFill>
                          <a:effectLst/>
                          <a:latin typeface="Calibri" panose="020F0502020204030204" pitchFamily="34" charset="0"/>
                        </a:rPr>
                        <a:t>soils</a:t>
                      </a:r>
                      <a:r>
                        <a:rPr lang="en-US" sz="1100" b="0" i="0" u="none" strike="noStrike" dirty="0">
                          <a:solidFill>
                            <a:srgbClr val="000000"/>
                          </a:solidFill>
                          <a:effectLst/>
                          <a:latin typeface="Calibri" panose="020F0502020204030204" pitchFamily="34" charset="0"/>
                        </a:rPr>
                        <a:t/>
                      </a:r>
                      <a:br>
                        <a:rPr lang="en-US" sz="1100" b="0" i="0" u="none" strike="noStrike" dirty="0">
                          <a:solidFill>
                            <a:srgbClr val="000000"/>
                          </a:solidFill>
                          <a:effectLst/>
                          <a:latin typeface="Calibri" panose="020F0502020204030204" pitchFamily="34" charset="0"/>
                        </a:rPr>
                      </a:b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t"/>
                      <a:r>
                        <a:rPr lang="en-US" sz="1100" b="0" i="0" u="none" strike="noStrike" dirty="0">
                          <a:solidFill>
                            <a:srgbClr val="000000"/>
                          </a:solidFill>
                          <a:effectLst/>
                          <a:latin typeface="Calibri" panose="020F0502020204030204" pitchFamily="34" charset="0"/>
                        </a:rPr>
                        <a:t>The stock of organic carbon in cropland mineral soils at a depth of 0 to 30 cm</a:t>
                      </a:r>
                      <a:r>
                        <a:rPr lang="en-US" sz="1100" b="0" i="0" u="none" strike="noStrike" dirty="0" smtClean="0">
                          <a:solidFill>
                            <a:srgbClr val="000000"/>
                          </a:solidFill>
                          <a:effectLst/>
                          <a:latin typeface="Calibri" panose="020F0502020204030204" pitchFamily="34" charset="0"/>
                        </a:rPr>
                        <a:t>.</a:t>
                      </a:r>
                      <a:r>
                        <a:rPr lang="en-US" sz="1100" b="0" i="0" u="none" strike="noStrike" dirty="0">
                          <a:solidFill>
                            <a:srgbClr val="000000"/>
                          </a:solidFill>
                          <a:effectLst/>
                          <a:latin typeface="Calibri" panose="020F0502020204030204" pitchFamily="34" charset="0"/>
                        </a:rPr>
                        <a:t/>
                      </a:r>
                      <a:br>
                        <a:rPr lang="en-US" sz="1100" b="0" i="0" u="none" strike="noStrike" dirty="0">
                          <a:solidFill>
                            <a:srgbClr val="000000"/>
                          </a:solidFill>
                          <a:effectLst/>
                          <a:latin typeface="Calibri" panose="020F0502020204030204" pitchFamily="34" charset="0"/>
                        </a:rPr>
                      </a:br>
                      <a:endParaRPr lang="en-US" sz="11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t"/>
                      <a:r>
                        <a:rPr lang="en-US" sz="1100" b="0" i="0" u="none" strike="noStrike" dirty="0">
                          <a:solidFill>
                            <a:srgbClr val="000000"/>
                          </a:solidFill>
                          <a:effectLst/>
                          <a:latin typeface="Calibri" panose="020F0502020204030204" pitchFamily="34" charset="0"/>
                        </a:rPr>
                        <a:t>Agricultural </a:t>
                      </a:r>
                      <a:r>
                        <a:rPr lang="en-US" sz="1100" b="0" i="0" u="none" strike="noStrike" dirty="0" smtClean="0">
                          <a:solidFill>
                            <a:srgbClr val="000000"/>
                          </a:solidFill>
                          <a:effectLst/>
                          <a:latin typeface="Calibri" panose="020F0502020204030204" pitchFamily="34" charset="0"/>
                        </a:rPr>
                        <a:t>ecosystems</a:t>
                      </a:r>
                      <a:endParaRPr lang="en-US" sz="11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373905450"/>
                  </a:ext>
                </a:extLst>
              </a:tr>
            </a:tbl>
          </a:graphicData>
        </a:graphic>
      </p:graphicFrame>
      <p:sp>
        <p:nvSpPr>
          <p:cNvPr id="2" name="Rectangle 1"/>
          <p:cNvSpPr/>
          <p:nvPr/>
        </p:nvSpPr>
        <p:spPr>
          <a:xfrm>
            <a:off x="970722" y="1492975"/>
            <a:ext cx="4646815" cy="60682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smtClean="0">
                <a:solidFill>
                  <a:schemeClr val="bg1">
                    <a:lumMod val="50000"/>
                  </a:schemeClr>
                </a:solidFill>
              </a:rPr>
              <a:t>Indicators, definitions, and land categories </a:t>
            </a:r>
            <a:endParaRPr lang="en-GB" dirty="0">
              <a:solidFill>
                <a:schemeClr val="bg1">
                  <a:lumMod val="50000"/>
                </a:schemeClr>
              </a:solidFill>
            </a:endParaRPr>
          </a:p>
        </p:txBody>
      </p:sp>
      <p:sp>
        <p:nvSpPr>
          <p:cNvPr id="6" name="Title 5"/>
          <p:cNvSpPr>
            <a:spLocks noGrp="1"/>
          </p:cNvSpPr>
          <p:nvPr>
            <p:ph type="title"/>
          </p:nvPr>
        </p:nvSpPr>
        <p:spPr/>
        <p:txBody>
          <a:bodyPr/>
          <a:lstStyle/>
          <a:p>
            <a:r>
              <a:rPr lang="en-GB" dirty="0" smtClean="0"/>
              <a:t>The Nature Restoration Law proposal</a:t>
            </a:r>
            <a:endParaRPr lang="en-GB" dirty="0"/>
          </a:p>
        </p:txBody>
      </p:sp>
      <p:sp>
        <p:nvSpPr>
          <p:cNvPr id="7" name="TextBox 6"/>
          <p:cNvSpPr txBox="1"/>
          <p:nvPr/>
        </p:nvSpPr>
        <p:spPr>
          <a:xfrm>
            <a:off x="5807413" y="1580524"/>
            <a:ext cx="593387" cy="369332"/>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smtClean="0"/>
              <a:t>pt1</a:t>
            </a:r>
            <a:endParaRPr lang="en-GB" dirty="0"/>
          </a:p>
        </p:txBody>
      </p:sp>
    </p:spTree>
    <p:extLst>
      <p:ext uri="{BB962C8B-B14F-4D97-AF65-F5344CB8AC3E}">
        <p14:creationId xmlns:p14="http://schemas.microsoft.com/office/powerpoint/2010/main" val="70941710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EC colour scheme">
      <a:dk1>
        <a:srgbClr val="4D4D4D"/>
      </a:dk1>
      <a:lt1>
        <a:srgbClr val="FFFFFF"/>
      </a:lt1>
      <a:dk2>
        <a:srgbClr val="034EA2"/>
      </a:dk2>
      <a:lt2>
        <a:srgbClr val="D3E8F9"/>
      </a:lt2>
      <a:accent1>
        <a:srgbClr val="1E858B"/>
      </a:accent1>
      <a:accent2>
        <a:srgbClr val="4BC5DE"/>
      </a:accent2>
      <a:accent3>
        <a:srgbClr val="1EC08A"/>
      </a:accent3>
      <a:accent4>
        <a:srgbClr val="ED8D2F"/>
      </a:accent4>
      <a:accent5>
        <a:srgbClr val="FFC000"/>
      </a:accent5>
      <a:accent6>
        <a:srgbClr val="E76C53"/>
      </a:accent6>
      <a:hlink>
        <a:srgbClr val="0563C1"/>
      </a:hlink>
      <a:folHlink>
        <a:srgbClr val="24337E"/>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C_Corporate_PPT_Template.potx" id="{4E874F3A-6BB1-4334-AA3C-CB69D53C2FB0}" vid="{CFDAC62F-BBD6-4674-995E-7A3058955A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6645</TotalTime>
  <Words>6568</Words>
  <Application>Microsoft Office PowerPoint</Application>
  <PresentationFormat>Widescreen</PresentationFormat>
  <Paragraphs>436</Paragraphs>
  <Slides>52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Wingdings</vt:lpstr>
      <vt:lpstr>Office Theme</vt:lpstr>
      <vt:lpstr>PowerPoint Presentation</vt:lpstr>
      <vt:lpstr>Contents</vt:lpstr>
      <vt:lpstr>PowerPoint Presentation</vt:lpstr>
      <vt:lpstr>Land use, land use change and forestry (LULUCF)</vt:lpstr>
      <vt:lpstr>Land use, land use change and forestry (LULUCF)</vt:lpstr>
      <vt:lpstr>Land use, land use change and forestry (LULUCF)</vt:lpstr>
      <vt:lpstr>Land use, land use change and forestry (LULUCF)</vt:lpstr>
      <vt:lpstr>PowerPoint Presentation</vt:lpstr>
      <vt:lpstr>The Nature Restoration Law proposal</vt:lpstr>
      <vt:lpstr>The Nature Restoration Law proposal</vt:lpstr>
      <vt:lpstr>The Nature Restoration Law proposal</vt:lpstr>
      <vt:lpstr>The Nature Restoration Law proposal</vt:lpstr>
      <vt:lpstr>The Nature Restoration Law proposal</vt:lpstr>
      <vt:lpstr>Explicit link between NRL and LULUCF</vt:lpstr>
      <vt:lpstr>PowerPoint Presentation</vt:lpstr>
      <vt:lpstr>Carbon Removal Certification</vt:lpstr>
      <vt:lpstr>Carbon Removal Certification</vt:lpstr>
      <vt:lpstr>Carbon Removal Certification</vt:lpstr>
      <vt:lpstr>Explicit link between Carbon Removal Certification and LULUCF</vt:lpstr>
      <vt:lpstr>PowerPoint Presentation</vt:lpstr>
      <vt:lpstr>PowerPoint Presentation</vt:lpstr>
      <vt:lpstr>The Climate Adaptation Strategy</vt:lpstr>
      <vt:lpstr>The Climate Adaptation Strategy</vt:lpstr>
      <vt:lpstr>The Climate Adaptation Strategy</vt:lpstr>
      <vt:lpstr>PowerPoint Presentation</vt:lpstr>
      <vt:lpstr>European Climate Law</vt:lpstr>
      <vt:lpstr>European Climate Law</vt:lpstr>
      <vt:lpstr>European Climate Law</vt:lpstr>
      <vt:lpstr>European Climate Law</vt:lpstr>
      <vt:lpstr>PowerPoint Presentation</vt:lpstr>
      <vt:lpstr>Soil Monitoring Law</vt:lpstr>
      <vt:lpstr>Soil Monitoring Law</vt:lpstr>
      <vt:lpstr>Soil Monitoring Law</vt:lpstr>
      <vt:lpstr>PowerPoint Presentation</vt:lpstr>
      <vt:lpstr>PowerPoint Presentation</vt:lpstr>
      <vt:lpstr>PowerPoint Presentation</vt:lpstr>
      <vt:lpstr>European Environmental Economic Accounts</vt:lpstr>
      <vt:lpstr>European Environmental Economic Accounts</vt:lpstr>
      <vt:lpstr>European Environmental Economic Accounts</vt:lpstr>
      <vt:lpstr>PowerPoint Presentation</vt:lpstr>
      <vt:lpstr>Monitoring framework for resilient European forests</vt:lpstr>
      <vt:lpstr>Monitoring framework for resilient European forests</vt:lpstr>
      <vt:lpstr>Monitoring framework for resilient European forests</vt:lpstr>
      <vt:lpstr>PowerPoint Presentation</vt:lpstr>
      <vt:lpstr>PowerPoint Presentation</vt:lpstr>
      <vt:lpstr>Indicators in different Regulations: soil organic carbon and deadwood</vt:lpstr>
      <vt:lpstr>PowerPoint Presentation</vt:lpstr>
      <vt:lpstr>PowerPoint Presentation</vt:lpstr>
      <vt:lpstr>PowerPoint Presentation</vt:lpstr>
      <vt:lpstr>Thank you</vt:lpstr>
      <vt:lpstr>PowerPoint Presentation</vt:lpstr>
      <vt:lpstr>PowerPoint Presentation</vt:lpstr>
    </vt:vector>
  </TitlesOfParts>
  <Company>European Commission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HAMMOND Eleanor (JRC-ISPRA)</dc:creator>
  <cp:lastModifiedBy>HAMMOND Eleanor (JRC-ISPRA)</cp:lastModifiedBy>
  <cp:revision>131</cp:revision>
  <dcterms:created xsi:type="dcterms:W3CDTF">2023-10-17T08:23:51Z</dcterms:created>
  <dcterms:modified xsi:type="dcterms:W3CDTF">2023-11-29T14:48:24Z</dcterms:modified>
</cp:coreProperties>
</file>