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2F60B-66C8-4EB7-B2C0-975225863AC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C1C88-144F-4962-BC77-355878BC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5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6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073101"/>
            <a:ext cx="12192000" cy="5784900"/>
          </a:xfrm>
          <a:prstGeom prst="rect">
            <a:avLst/>
          </a:prstGeom>
          <a:gradFill flip="none" rotWithShape="1">
            <a:gsLst>
              <a:gs pos="47000">
                <a:srgbClr val="0D6CB4"/>
              </a:gs>
              <a:gs pos="100000">
                <a:schemeClr val="accent2"/>
              </a:gs>
              <a:gs pos="77000">
                <a:srgbClr val="227DC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spcAft>
                <a:spcPts val="800"/>
              </a:spcAft>
              <a:buFontTx/>
              <a:buNone/>
              <a:defRPr sz="22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Speaker</a:t>
            </a:r>
            <a:br>
              <a:rPr lang="en-GB" noProof="0"/>
            </a:br>
            <a:r>
              <a:rPr lang="en-GB" noProof="0"/>
              <a:t>Venue and date</a:t>
            </a:r>
          </a:p>
        </p:txBody>
      </p:sp>
      <p:pic>
        <p:nvPicPr>
          <p:cNvPr id="8" name="Picture 7" descr="Foot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21" y="6390001"/>
            <a:ext cx="697559" cy="467999"/>
          </a:xfrm>
          <a:prstGeom prst="rect">
            <a:avLst/>
          </a:prstGeom>
        </p:spPr>
      </p:pic>
      <p:pic>
        <p:nvPicPr>
          <p:cNvPr id="13" name="Picture 12" descr="EC-JRC-logo_vertical_EN_pos_transparent-background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5040" r="4159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8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9BCD-D75D-4FAD-94AE-274F4A50944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F6EC-1105-4A66-A856-C0D6F1BD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899" y="2137944"/>
            <a:ext cx="10454000" cy="1860124"/>
          </a:xfrm>
        </p:spPr>
        <p:txBody>
          <a:bodyPr wrap="square" lIns="91440" tIns="45720" rIns="91440" bIns="45720" anchor="t">
            <a:noAutofit/>
          </a:bodyPr>
          <a:lstStyle/>
          <a:p>
            <a:r>
              <a:rPr lang="en-US" sz="2200" b="1" i="1" dirty="0">
                <a:solidFill>
                  <a:srgbClr val="F8CC29"/>
                </a:solidFill>
              </a:rPr>
              <a:t>DOPA </a:t>
            </a:r>
            <a:r>
              <a:rPr lang="en-GB" sz="2200" b="1" i="1" dirty="0" smtClean="0">
                <a:solidFill>
                  <a:srgbClr val="F8CC29"/>
                </a:solidFill>
              </a:rPr>
              <a:t>31/08/2023</a:t>
            </a:r>
            <a:r>
              <a:rPr lang="en-US" sz="2200" b="1" i="1" dirty="0" smtClean="0">
                <a:solidFill>
                  <a:srgbClr val="F8CC29"/>
                </a:solidFill>
              </a:rPr>
              <a:t/>
            </a:r>
            <a:br>
              <a:rPr lang="en-US" sz="2200" b="1" i="1" dirty="0" smtClean="0">
                <a:solidFill>
                  <a:srgbClr val="F8CC29"/>
                </a:solidFill>
              </a:rPr>
            </a:br>
            <a:r>
              <a:rPr lang="en-US" sz="4400" b="1" i="1" dirty="0">
                <a:solidFill>
                  <a:srgbClr val="F8CC29"/>
                </a:solidFill>
              </a:rPr>
              <a:t/>
            </a:r>
            <a:br>
              <a:rPr lang="en-US" sz="4400" b="1" i="1" dirty="0">
                <a:solidFill>
                  <a:srgbClr val="F8CC29"/>
                </a:solidFill>
              </a:rPr>
            </a:br>
            <a:r>
              <a:rPr lang="en-US" sz="4200" b="1" dirty="0" smtClean="0">
                <a:solidFill>
                  <a:srgbClr val="F8CC29"/>
                </a:solidFill>
              </a:rPr>
              <a:t>Review of DOPA indicators</a:t>
            </a:r>
            <a:br>
              <a:rPr lang="en-US" sz="4200" b="1" dirty="0" smtClean="0">
                <a:solidFill>
                  <a:srgbClr val="F8CC29"/>
                </a:solidFill>
              </a:rPr>
            </a:br>
            <a:r>
              <a:rPr lang="en-US" sz="4200" b="1" dirty="0">
                <a:solidFill>
                  <a:srgbClr val="F8CC29"/>
                </a:solidFill>
              </a:rPr>
              <a:t/>
            </a:r>
            <a:br>
              <a:rPr lang="en-US" sz="4200" b="1" dirty="0">
                <a:solidFill>
                  <a:srgbClr val="F8CC29"/>
                </a:solidFill>
              </a:rPr>
            </a:br>
            <a:endParaRPr lang="en-US" sz="2200" i="1" dirty="0"/>
          </a:p>
        </p:txBody>
      </p:sp>
      <p:sp>
        <p:nvSpPr>
          <p:cNvPr id="5" name="CustomShape 3"/>
          <p:cNvSpPr/>
          <p:nvPr/>
        </p:nvSpPr>
        <p:spPr>
          <a:xfrm>
            <a:off x="8891126" y="5190560"/>
            <a:ext cx="2827526" cy="87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E" sz="2200" i="1" spc="-1" dirty="0" smtClean="0">
                <a:solidFill>
                  <a:srgbClr val="FFFFFF"/>
                </a:solidFill>
                <a:latin typeface="Arial"/>
              </a:rPr>
              <a:t>Giacomo </a:t>
            </a:r>
            <a:r>
              <a:rPr lang="en-IE" sz="2200" i="1" spc="-1" dirty="0">
                <a:solidFill>
                  <a:srgbClr val="FFFFFF"/>
                </a:solidFill>
                <a:latin typeface="Arial"/>
              </a:rPr>
              <a:t>Delli</a:t>
            </a:r>
          </a:p>
        </p:txBody>
      </p:sp>
    </p:spTree>
    <p:extLst>
      <p:ext uri="{BB962C8B-B14F-4D97-AF65-F5344CB8AC3E}">
        <p14:creationId xmlns:p14="http://schemas.microsoft.com/office/powerpoint/2010/main" val="4977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568" y="1541012"/>
            <a:ext cx="5040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Previous version: </a:t>
            </a:r>
          </a:p>
          <a:p>
            <a:endParaRPr lang="en-US" dirty="0" smtClean="0"/>
          </a:p>
          <a:p>
            <a:r>
              <a:rPr lang="en-US" u="sng" dirty="0" smtClean="0"/>
              <a:t>Categorical data</a:t>
            </a:r>
            <a:r>
              <a:rPr lang="en-US" dirty="0" smtClean="0"/>
              <a:t> (30m spatial resolution)</a:t>
            </a:r>
          </a:p>
          <a:p>
            <a:endParaRPr lang="en-US" b="1" dirty="0" smtClean="0"/>
          </a:p>
          <a:p>
            <a:pPr lvl="1"/>
            <a:r>
              <a:rPr lang="en-US" dirty="0"/>
              <a:t>1 = water surface 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/>
              <a:t>= land no built-up in any epoch 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/>
              <a:t>= built-up from 2000 to 2014 epochs 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/>
              <a:t>= built-up from 1990 to 2000 epochs 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/>
              <a:t>= built-up from 1975 to 1990 epochs </a:t>
            </a:r>
            <a:endParaRPr lang="en-US" dirty="0" smtClean="0"/>
          </a:p>
          <a:p>
            <a:pPr lvl="1"/>
            <a:r>
              <a:rPr lang="en-US" dirty="0" smtClean="0"/>
              <a:t>6 </a:t>
            </a:r>
            <a:r>
              <a:rPr lang="en-US" dirty="0"/>
              <a:t>= built-up up to 1975 epoch 	</a:t>
            </a:r>
          </a:p>
          <a:p>
            <a:endParaRPr lang="en-US" dirty="0" smtClean="0"/>
          </a:p>
          <a:p>
            <a:r>
              <a:rPr lang="en-US" dirty="0" smtClean="0"/>
              <a:t>Reference years: </a:t>
            </a:r>
          </a:p>
          <a:p>
            <a:r>
              <a:rPr lang="en-US" dirty="0" smtClean="0"/>
              <a:t>1975, 1990, 2000, 2014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5526" y="1541012"/>
            <a:ext cx="5040000" cy="42473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Latest version (R2023A)</a:t>
            </a:r>
          </a:p>
          <a:p>
            <a:endParaRPr lang="en-US" dirty="0" smtClean="0"/>
          </a:p>
          <a:p>
            <a:r>
              <a:rPr lang="en-US" u="sng" dirty="0" smtClean="0"/>
              <a:t>Continuous data</a:t>
            </a:r>
            <a:r>
              <a:rPr lang="en-US" dirty="0" smtClean="0"/>
              <a:t> (100m resolution, 1 pixel=1 ha)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 of built up within the pixel (0 </a:t>
            </a:r>
            <a:r>
              <a:rPr lang="en-150" dirty="0" smtClean="0"/>
              <a:t>–</a:t>
            </a:r>
            <a:r>
              <a:rPr lang="en-US" dirty="0" smtClean="0"/>
              <a:t> 10000 m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years: </a:t>
            </a:r>
          </a:p>
          <a:p>
            <a:r>
              <a:rPr lang="en-US" dirty="0" smtClean="0"/>
              <a:t>5-years intervals from 1975 to 2020 and projections for 2023 and 2030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936" y="747423"/>
            <a:ext cx="3172792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GHSL - BUILT UP SURFACE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165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568" y="1541012"/>
            <a:ext cx="5040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Previous version: </a:t>
            </a:r>
          </a:p>
          <a:p>
            <a:endParaRPr lang="en-US" dirty="0" smtClean="0"/>
          </a:p>
          <a:p>
            <a:r>
              <a:rPr lang="en-US" u="sng" dirty="0" smtClean="0"/>
              <a:t>Continuous data</a:t>
            </a:r>
            <a:r>
              <a:rPr lang="en-US" dirty="0" smtClean="0"/>
              <a:t> (9 </a:t>
            </a:r>
            <a:r>
              <a:rPr lang="en-US" dirty="0" err="1" smtClean="0"/>
              <a:t>arcsecs</a:t>
            </a:r>
            <a:r>
              <a:rPr lang="en-US" dirty="0" smtClean="0"/>
              <a:t> spatial resolution)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people per cell</a:t>
            </a:r>
          </a:p>
          <a:p>
            <a:endParaRPr lang="en-US" dirty="0" smtClean="0"/>
          </a:p>
          <a:p>
            <a:r>
              <a:rPr lang="en-US" dirty="0" smtClean="0"/>
              <a:t>Reference years: </a:t>
            </a:r>
          </a:p>
          <a:p>
            <a:r>
              <a:rPr lang="en-US" dirty="0" smtClean="0"/>
              <a:t>1975, 1990, 2000, 2014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5526" y="1541012"/>
            <a:ext cx="5040000" cy="286232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Latest version (R2023A)</a:t>
            </a:r>
          </a:p>
          <a:p>
            <a:endParaRPr lang="en-US" dirty="0" smtClean="0"/>
          </a:p>
          <a:p>
            <a:r>
              <a:rPr lang="en-US" u="sng" dirty="0" smtClean="0"/>
              <a:t>Continuous data</a:t>
            </a:r>
            <a:r>
              <a:rPr lang="en-US" dirty="0" smtClean="0"/>
              <a:t> (3 </a:t>
            </a:r>
            <a:r>
              <a:rPr lang="en-US" dirty="0" err="1" smtClean="0"/>
              <a:t>arcsecs</a:t>
            </a:r>
            <a:r>
              <a:rPr lang="en-US" dirty="0" smtClean="0"/>
              <a:t> spatial resolution)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number of people per cell</a:t>
            </a:r>
          </a:p>
          <a:p>
            <a:endParaRPr lang="en-US" dirty="0" smtClean="0"/>
          </a:p>
          <a:p>
            <a:r>
              <a:rPr lang="en-US" dirty="0" smtClean="0"/>
              <a:t>Reference years: </a:t>
            </a:r>
          </a:p>
          <a:p>
            <a:r>
              <a:rPr lang="en-US" dirty="0" smtClean="0"/>
              <a:t>5-years intervals from 1975 to 2020 and projections for 2023 and 2030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936" y="747423"/>
            <a:ext cx="2544671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GHSL - POPULATION</a:t>
            </a:r>
            <a:endParaRPr lang="en-US" sz="2200" b="1" dirty="0"/>
          </a:p>
        </p:txBody>
      </p:sp>
      <p:sp>
        <p:nvSpPr>
          <p:cNvPr id="2" name="Rectangle 1"/>
          <p:cNvSpPr/>
          <p:nvPr/>
        </p:nvSpPr>
        <p:spPr>
          <a:xfrm>
            <a:off x="723568" y="4874352"/>
            <a:ext cx="10271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Sea Surface Temperature (monthly averages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): 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Copernicus Marine Data Store do not provide anymore the relevant dataset used for this indicator.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- It could be computed starting from daily data (&gt; 200Gb of data to be downloaded and processed) or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- The SST metric will remain stuck to </a:t>
            </a:r>
            <a:r>
              <a:rPr lang="en-US" dirty="0"/>
              <a:t>the temporal extent 2007 – </a:t>
            </a:r>
            <a:r>
              <a:rPr lang="en-US" dirty="0" smtClean="0"/>
              <a:t>2019</a:t>
            </a:r>
            <a:endParaRPr lang="en-US" dirty="0"/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936" y="1493305"/>
            <a:ext cx="9957402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Continuous data</a:t>
            </a:r>
            <a:r>
              <a:rPr lang="en-US" dirty="0" smtClean="0"/>
              <a:t> (%, 0 - 100)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Temporal series from 2003 to 2020</a:t>
            </a:r>
          </a:p>
          <a:p>
            <a:endParaRPr lang="en-US" dirty="0"/>
          </a:p>
          <a:p>
            <a:endParaRPr lang="en-US" dirty="0" smtClean="0"/>
          </a:p>
          <a:p>
            <a:pPr fontAlgn="base"/>
            <a:r>
              <a:rPr lang="it-IT" dirty="0" smtClean="0"/>
              <a:t>1. The metric</a:t>
            </a:r>
            <a:r>
              <a:rPr lang="it-IT" dirty="0"/>
              <a:t> </a:t>
            </a:r>
            <a:r>
              <a:rPr lang="it-IT" dirty="0" smtClean="0"/>
              <a:t>has to </a:t>
            </a:r>
            <a:r>
              <a:rPr lang="it-IT" dirty="0"/>
              <a:t>be </a:t>
            </a:r>
            <a:r>
              <a:rPr lang="it-IT" dirty="0" smtClean="0"/>
              <a:t>defined. Alternative options:</a:t>
            </a:r>
            <a:r>
              <a:rPr lang="it-IT" dirty="0"/>
              <a:t> </a:t>
            </a:r>
            <a:endParaRPr lang="it-IT" dirty="0" smtClean="0"/>
          </a:p>
          <a:p>
            <a:pPr fontAlgn="base"/>
            <a:endParaRPr lang="it-IT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it-IT" dirty="0" smtClean="0"/>
              <a:t>Mean</a:t>
            </a:r>
            <a:r>
              <a:rPr lang="it-IT" dirty="0"/>
              <a:t> O.P. computed on the last available </a:t>
            </a:r>
            <a:r>
              <a:rPr lang="it-IT" dirty="0" smtClean="0"/>
              <a:t>year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it-IT" dirty="0" smtClean="0"/>
              <a:t>Net</a:t>
            </a:r>
            <a:r>
              <a:rPr lang="it-IT" dirty="0"/>
              <a:t> change </a:t>
            </a:r>
            <a:r>
              <a:rPr lang="it-IT" dirty="0" smtClean="0"/>
              <a:t>2003-2020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it-IT" dirty="0" smtClean="0"/>
              <a:t>Trend</a:t>
            </a:r>
            <a:r>
              <a:rPr lang="it-IT" dirty="0"/>
              <a:t> over the whole time series</a:t>
            </a:r>
            <a:r>
              <a:rPr lang="it-IT" dirty="0" smtClean="0"/>
              <a:t>?</a:t>
            </a:r>
            <a:endParaRPr lang="en-US" dirty="0"/>
          </a:p>
          <a:p>
            <a:pPr fontAlgn="base"/>
            <a:endParaRPr lang="it-IT" dirty="0" smtClean="0"/>
          </a:p>
          <a:p>
            <a:pPr fontAlgn="base"/>
            <a:r>
              <a:rPr lang="it-IT" dirty="0" smtClean="0"/>
              <a:t>2. The Factsheet</a:t>
            </a:r>
            <a:r>
              <a:rPr lang="it-IT" dirty="0"/>
              <a:t> </a:t>
            </a:r>
            <a:r>
              <a:rPr lang="it-IT" dirty="0" smtClean="0"/>
              <a:t>has to </a:t>
            </a:r>
            <a:r>
              <a:rPr lang="it-IT" dirty="0"/>
              <a:t>be developed​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936" y="731520"/>
            <a:ext cx="6101863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Ocean Productivity index available to Fish (</a:t>
            </a:r>
            <a:r>
              <a:rPr lang="en-US" sz="2200" b="1" dirty="0" err="1" smtClean="0"/>
              <a:t>OPFish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543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323</Words>
  <Application>Microsoft Office PowerPoint</Application>
  <PresentationFormat>Widescreen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DOPA 31/08/2023  Review of DOPA indicators  </vt:lpstr>
      <vt:lpstr>PowerPoint Presentation</vt:lpstr>
      <vt:lpstr>PowerPoint Presentation</vt:lpstr>
      <vt:lpstr>PowerPoint Presentation</vt:lpstr>
    </vt:vector>
  </TitlesOfParts>
  <Company>IES - 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Delli</dc:creator>
  <cp:lastModifiedBy>Giacomo Delli</cp:lastModifiedBy>
  <cp:revision>9</cp:revision>
  <dcterms:created xsi:type="dcterms:W3CDTF">2023-06-06T09:48:59Z</dcterms:created>
  <dcterms:modified xsi:type="dcterms:W3CDTF">2023-10-02T11:29:06Z</dcterms:modified>
</cp:coreProperties>
</file>